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626D818-5053-4F71-92AD-4046BFFCFFBC}">
  <a:tblStyle styleId="{0626D818-5053-4F71-92AD-4046BFFCFFB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99" autoAdjust="0"/>
  </p:normalViewPr>
  <p:slideViewPr>
    <p:cSldViewPr snapToGrid="0">
      <p:cViewPr varScale="1">
        <p:scale>
          <a:sx n="114" d="100"/>
          <a:sy n="114" d="100"/>
        </p:scale>
        <p:origin x="-94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421553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8"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lnSpc>
                <a:spcPct val="150000"/>
              </a:lnSpc>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2334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/Independently</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Mid-Unit 2 Assessment: Summarizing Events in a Chapter</a:t>
            </a:r>
            <a:r>
              <a:rPr lang="en" sz="1200" dirty="0">
                <a:latin typeface="Calibri"/>
                <a:ea typeface="Calibri"/>
                <a:cs typeface="Calibri"/>
                <a:sym typeface="Calibri"/>
              </a:rPr>
              <a:t> and read aloud the instructions.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Answer any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perseverance</a:t>
            </a:r>
            <a:r>
              <a:rPr lang="en" sz="1200" dirty="0">
                <a:latin typeface="Calibri"/>
                <a:ea typeface="Calibri"/>
                <a:cs typeface="Calibri"/>
                <a:sym typeface="Calibri"/>
              </a:rPr>
              <a:t>, because they will be working independently to complete the assessment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begin. Remind them to refer to:</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Criteria of an Effective Summary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Strategies to Answer Selected Response Questions 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provide support as required.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At the end of the allocated time, refocus 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1" dirty="0">
                <a:solidFill>
                  <a:schemeClr val="dk1"/>
                </a:solidFill>
                <a:latin typeface="Calibri"/>
                <a:ea typeface="Calibri"/>
                <a:cs typeface="Calibri"/>
                <a:sym typeface="Calibri"/>
              </a:rPr>
              <a:t>Mid-Unit 2 Assessment: Summarizing Events in a Chapter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strategy development: Invite students to verbally restate the instructions for the mid-unit assessment.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(Reading Aloud and Monitoring 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Read aloud the entire assessment. Rephrase directions. Monitor to see that students correctly complete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begin the assessment, activate their prior knowledge by inviting them to discuss in pairs what they have learned about the themes in </a:t>
            </a:r>
            <a:r>
              <a:rPr lang="en" sz="1200" i="1" dirty="0">
                <a:latin typeface="Calibri"/>
                <a:ea typeface="Calibri"/>
                <a:cs typeface="Calibri"/>
                <a:sym typeface="Calibri"/>
              </a:rPr>
              <a:t>The Hope Chest</a:t>
            </a:r>
            <a:r>
              <a:rPr lang="en" sz="1200" dirty="0">
                <a:latin typeface="Calibri"/>
                <a:ea typeface="Calibri"/>
                <a:cs typeface="Calibri"/>
                <a:sym typeface="Calibri"/>
              </a:rPr>
              <a:t>. Encourage them to refer to the </a:t>
            </a:r>
            <a:r>
              <a:rPr lang="en" sz="1200" b="1" dirty="0">
                <a:latin typeface="Calibri"/>
                <a:ea typeface="Calibri"/>
                <a:cs typeface="Calibri"/>
                <a:sym typeface="Calibri"/>
              </a:rPr>
              <a:t>Theme anchor charts </a:t>
            </a:r>
            <a:r>
              <a:rPr lang="en" sz="1200" dirty="0">
                <a:latin typeface="Calibri"/>
                <a:ea typeface="Calibri"/>
                <a:cs typeface="Calibri"/>
                <a:sym typeface="Calibri"/>
              </a:rPr>
              <a:t>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(Rephrasing Selected Response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rephrase selected response questions—and answer them—before they read each answer choice.</a:t>
            </a:r>
            <a:endParaRPr sz="1200" dirty="0">
              <a:latin typeface="Calibri"/>
              <a:ea typeface="Calibri"/>
              <a:cs typeface="Calibri"/>
              <a:sym typeface="Calibri"/>
            </a:endParaRPr>
          </a:p>
        </p:txBody>
      </p:sp>
      <p:sp>
        <p:nvSpPr>
          <p:cNvPr id="157" name="Google Shape;157;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9389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9375caa41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a:t>
            </a:r>
            <a:r>
              <a:rPr lang="en" sz="1200" dirty="0" smtClean="0">
                <a:latin typeface="Calibri"/>
                <a:ea typeface="Calibri"/>
                <a:cs typeface="Calibri"/>
                <a:sym typeface="Calibri"/>
              </a:rPr>
              <a:t>technique</a:t>
            </a:r>
            <a:r>
              <a:rPr lang="en-US" sz="1200" dirty="0" smtClean="0">
                <a:latin typeface="Calibri"/>
                <a:ea typeface="Calibri"/>
                <a:cs typeface="Calibri"/>
                <a:sym typeface="Calibri"/>
              </a:rPr>
              <a:t>,</a:t>
            </a:r>
            <a:r>
              <a:rPr lang="en" sz="1200" dirty="0" smtClean="0">
                <a:latin typeface="Calibri"/>
                <a:ea typeface="Calibri"/>
                <a:cs typeface="Calibri"/>
                <a:sym typeface="Calibri"/>
              </a:rPr>
              <a:t> Thumb-O-Meter</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students to self-assess against the learning targets, and against how well they persevered.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of learning target.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endParaRPr sz="1200" dirty="0">
              <a:latin typeface="Calibri"/>
              <a:ea typeface="Calibri"/>
              <a:cs typeface="Calibri"/>
              <a:sym typeface="Calibri"/>
            </a:endParaRPr>
          </a:p>
        </p:txBody>
      </p:sp>
      <p:sp>
        <p:nvSpPr>
          <p:cNvPr id="164" name="Google Shape;164;g49375caa4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2859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73b90403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Group/Independently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Collect the </a:t>
            </a:r>
            <a:r>
              <a:rPr lang="en" sz="1200" b="1" dirty="0">
                <a:latin typeface="Calibri"/>
                <a:ea typeface="Calibri"/>
                <a:cs typeface="Calibri"/>
                <a:sym typeface="Calibri"/>
              </a:rPr>
              <a:t>Language Dive II Practice: </a:t>
            </a:r>
            <a:r>
              <a:rPr lang="en" sz="1200" b="1" i="1" dirty="0">
                <a:latin typeface="Calibri"/>
                <a:ea typeface="Calibri"/>
                <a:cs typeface="Calibri"/>
                <a:sym typeface="Calibri"/>
              </a:rPr>
              <a:t>The Hope Chest</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 </a:t>
            </a:r>
            <a:r>
              <a:rPr lang="en" sz="1200" b="1" dirty="0" smtClean="0">
                <a:latin typeface="Calibri"/>
                <a:ea typeface="Calibri"/>
                <a:cs typeface="Calibri"/>
                <a:sym typeface="Calibri"/>
              </a:rPr>
              <a:t>Relative </a:t>
            </a:r>
            <a:r>
              <a:rPr lang="en" sz="1200" b="1" dirty="0">
                <a:latin typeface="Calibri"/>
                <a:ea typeface="Calibri"/>
                <a:cs typeface="Calibri"/>
                <a:sym typeface="Calibri"/>
              </a:rPr>
              <a:t>Pronouns</a:t>
            </a:r>
            <a:r>
              <a:rPr lang="en" sz="1200" dirty="0">
                <a:latin typeface="Calibri"/>
                <a:ea typeface="Calibri"/>
                <a:cs typeface="Calibri"/>
                <a:sym typeface="Calibri"/>
              </a:rPr>
              <a:t> homework from Lesson 6. Refer to </a:t>
            </a:r>
            <a:r>
              <a:rPr lang="en" sz="1200" b="1" dirty="0">
                <a:latin typeface="Calibri"/>
                <a:ea typeface="Calibri"/>
                <a:cs typeface="Calibri"/>
                <a:sym typeface="Calibri"/>
              </a:rPr>
              <a:t>Language Dive II Practice: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Relative Pronouns (answers,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sticky notes ready to distribute.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Mid-Unit 2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folders, Tracking Progress: Reading, Understanding,</a:t>
            </a:r>
            <a:r>
              <a:rPr lang="en" sz="1200" dirty="0">
                <a:latin typeface="Calibri"/>
                <a:ea typeface="Calibri"/>
                <a:cs typeface="Calibri"/>
                <a:sym typeface="Calibri"/>
              </a:rPr>
              <a:t> and </a:t>
            </a:r>
            <a:r>
              <a:rPr lang="en" sz="1200" b="1" dirty="0">
                <a:latin typeface="Calibri"/>
                <a:ea typeface="Calibri"/>
                <a:cs typeface="Calibri"/>
                <a:sym typeface="Calibri"/>
              </a:rPr>
              <a:t>Explaining New Text: Module 4,</a:t>
            </a:r>
            <a:r>
              <a:rPr lang="en" sz="1200" dirty="0">
                <a:latin typeface="Calibri"/>
                <a:ea typeface="Calibri"/>
                <a:cs typeface="Calibri"/>
                <a:sym typeface="Calibri"/>
              </a:rPr>
              <a:t> and </a:t>
            </a:r>
            <a:r>
              <a:rPr lang="en" sz="1200" b="0" dirty="0">
                <a:latin typeface="Calibri"/>
                <a:ea typeface="Calibri"/>
                <a:cs typeface="Calibri"/>
                <a:sym typeface="Calibri"/>
              </a:rPr>
              <a:t>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this </a:t>
            </a:r>
            <a:r>
              <a:rPr lang="en" sz="1200" b="1" dirty="0">
                <a:latin typeface="Calibri"/>
                <a:ea typeface="Calibri"/>
                <a:cs typeface="Calibri"/>
                <a:sym typeface="Calibri"/>
              </a:rPr>
              <a:t>Tracking Progress form </a:t>
            </a:r>
            <a:r>
              <a:rPr lang="en" sz="1200" dirty="0">
                <a:latin typeface="Calibri"/>
                <a:ea typeface="Calibri"/>
                <a:cs typeface="Calibri"/>
                <a:sym typeface="Calibri"/>
              </a:rPr>
              <a:t>is different from the other </a:t>
            </a:r>
            <a:r>
              <a:rPr lang="en-US" sz="1200" dirty="0" smtClean="0">
                <a:latin typeface="Calibri"/>
                <a:ea typeface="Calibri"/>
                <a:cs typeface="Calibri"/>
                <a:sym typeface="Calibri"/>
              </a:rPr>
              <a:t>R</a:t>
            </a:r>
            <a:r>
              <a:rPr lang="en" sz="1200" dirty="0" smtClean="0">
                <a:latin typeface="Calibri"/>
                <a:ea typeface="Calibri"/>
                <a:cs typeface="Calibri"/>
                <a:sym typeface="Calibri"/>
              </a:rPr>
              <a:t>eading</a:t>
            </a:r>
            <a:r>
              <a:rPr lang="en" sz="1200" dirty="0">
                <a:latin typeface="Calibri"/>
                <a:ea typeface="Calibri"/>
                <a:cs typeface="Calibri"/>
                <a:sym typeface="Calibri"/>
              </a:rPr>
              <a:t>, Understanding, and Explaining New Text forms they have completed throughout the year. Tell students that for this form, they are reflecting on fewer criteria and are considering their progress over the entire school year, not just this particular unit or module.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completing the recording form. Remind them to use evidence from their work over Modules 1–4 as they reflect.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tracking sheet.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monitoring their own learning: Invite students to explain why self-assessment is important for learning.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(Orally Paraphrase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orally paraphrase the meaning of the Tracking Progress criteria, self-assess, and discuss the evidence with a partner before they begin writing.</a:t>
            </a:r>
            <a:endParaRPr sz="1200" dirty="0">
              <a:latin typeface="Calibri"/>
              <a:ea typeface="Calibri"/>
              <a:cs typeface="Calibri"/>
              <a:sym typeface="Calibri"/>
            </a:endParaRPr>
          </a:p>
        </p:txBody>
      </p:sp>
      <p:sp>
        <p:nvSpPr>
          <p:cNvPr id="172" name="Google Shape;172;g473b90403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52600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78" name="Google Shape;17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9491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185" name="Google Shape;18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5310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93" name="Google Shape;193;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3550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https://curriculum.eleducation.org/curriculum/ela/grade-4/module-4/unit-2/lesson-8</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1128285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Mid-Unit 2 Assessment: Summarizing Events in a Chapter </a:t>
            </a:r>
            <a:r>
              <a:rPr lang="en" sz="1200" dirty="0">
                <a:latin typeface="Calibri"/>
                <a:ea typeface="Calibri"/>
                <a:cs typeface="Calibri"/>
                <a:sym typeface="Calibri"/>
              </a:rPr>
              <a:t>(one per student and one to display; see Assessment Overview and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Sticky notes (three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Language Dive II Practice: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r>
              <a:rPr lang="en" sz="1200" b="1" i="1" dirty="0">
                <a:latin typeface="Calibri"/>
                <a:ea typeface="Calibri"/>
                <a:cs typeface="Calibri"/>
                <a:sym typeface="Calibri"/>
              </a:rPr>
              <a:t> </a:t>
            </a:r>
            <a:r>
              <a:rPr lang="en" sz="1200" b="1" dirty="0">
                <a:latin typeface="Calibri"/>
                <a:ea typeface="Calibri"/>
                <a:cs typeface="Calibri"/>
                <a:sym typeface="Calibri"/>
              </a:rPr>
              <a:t>Relative Pronouns (answers, for teacher reference)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Comparing Firsthand and Secondhand Accounts of the Same Event </a:t>
            </a:r>
            <a:r>
              <a:rPr lang="en" sz="1200" dirty="0">
                <a:solidFill>
                  <a:schemeClr val="dk1"/>
                </a:solidFill>
                <a:latin typeface="Calibri"/>
                <a:ea typeface="Calibri"/>
                <a:cs typeface="Calibri"/>
                <a:sym typeface="Calibri"/>
              </a:rPr>
              <a:t>(from Unit 1, Lesson 10; one per student; returned with feedback during Opening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Unit 1,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a:t>
            </a: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Tracking Progress: Reading, Understanding, and Explaining New Text: Module 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II Practice: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Relative Pronouns </a:t>
            </a:r>
            <a:r>
              <a:rPr lang="en" sz="1200" dirty="0">
                <a:solidFill>
                  <a:schemeClr val="dk1"/>
                </a:solidFill>
                <a:latin typeface="Calibri"/>
                <a:ea typeface="Calibri"/>
                <a:cs typeface="Calibri"/>
                <a:sym typeface="Calibri"/>
              </a:rPr>
              <a:t>(homework from Lesson 6; one per student)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r>
              <a:rPr lang="en" sz="1200" dirty="0">
                <a:latin typeface="Calibri"/>
                <a:ea typeface="Calibri"/>
                <a:cs typeface="Calibri"/>
                <a:sym typeface="Calibri"/>
              </a:rPr>
              <a:t> None. </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8407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r>
              <a:rPr lang="en" sz="1200">
                <a:solidFill>
                  <a:schemeClr val="dk1"/>
                </a:solidFill>
                <a:latin typeface="Calibri"/>
                <a:ea typeface="Calibri"/>
                <a:cs typeface="Calibri"/>
                <a:sym typeface="Calibri"/>
              </a:rPr>
              <a:t>: </a:t>
            </a: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894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9301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4939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1237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Return students’ </a:t>
            </a:r>
            <a:r>
              <a:rPr lang="en" sz="1200" b="1" dirty="0">
                <a:latin typeface="Calibri"/>
                <a:ea typeface="Calibri"/>
                <a:cs typeface="Calibri"/>
                <a:sym typeface="Calibri"/>
              </a:rPr>
              <a:t>End of Unit 1 Assessment: Comparing Firsthand and Secondhand Accounts of the Same Event</a:t>
            </a:r>
            <a:r>
              <a:rPr lang="en" sz="1200" dirty="0">
                <a:latin typeface="Calibri"/>
                <a:ea typeface="Calibri"/>
                <a:cs typeface="Calibri"/>
                <a:sym typeface="Calibri"/>
              </a:rPr>
              <a:t> with feedback and follow the same routine established in Modules 1–3 for students to review feedback and write their name on the board if they require teacher support.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seen similar learning targets in previous lessons of this unit</a:t>
            </a:r>
            <a:r>
              <a:rPr lang="en" sz="1200" i="1"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build an accepting and supportive environment, remind students that everyone is working toward individual goals and that learning is about continued growth and development.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similar learning targets in this unit.</a:t>
            </a:r>
            <a:endParaRPr sz="1200" dirty="0">
              <a:latin typeface="Calibri"/>
              <a:ea typeface="Calibri"/>
              <a:cs typeface="Calibri"/>
              <a:sym typeface="Calibri"/>
            </a:endParaRPr>
          </a:p>
        </p:txBody>
      </p:sp>
      <p:sp>
        <p:nvSpPr>
          <p:cNvPr id="141" name="Google Shape;14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5390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a:t>
            </a:r>
            <a:r>
              <a:rPr lang="en" sz="1200" b="1" dirty="0">
                <a:solidFill>
                  <a:schemeClr val="dk1"/>
                </a:solidFill>
                <a:latin typeface="Calibri"/>
                <a:ea typeface="Calibri"/>
                <a:cs typeface="Calibri"/>
                <a:sym typeface="Calibri"/>
              </a:rPr>
              <a:t>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 and use the same routine from Unit 1 (and the Opening B of Lesson 1) to guide them through reading Chapter 15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the following materials: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discussing questions.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following content of the slide.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14 orally in 1 minute or less with a partner, or sketch a drawing of the main theme of Chapter 14 in 1 minute or less.</a:t>
            </a:r>
            <a:endParaRPr sz="1200" dirty="0">
              <a:latin typeface="Calibri"/>
              <a:ea typeface="Calibri"/>
              <a:cs typeface="Calibri"/>
              <a:sym typeface="Calibri"/>
            </a:endParaRPr>
          </a:p>
        </p:txBody>
      </p:sp>
      <p:sp>
        <p:nvSpPr>
          <p:cNvPr id="148" name="Google Shape;14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62786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lvl="0" indent="0">
              <a:spcBef>
                <a:spcPts val="0"/>
              </a:spcBef>
              <a:buSzPts val="3200"/>
              <a:buNone/>
            </a:pPr>
            <a:r>
              <a:rPr lang="en" sz="1400" b="0" i="0" u="none" strike="noStrike" cap="none" dirty="0">
                <a:solidFill>
                  <a:schemeClr val="dk1"/>
                </a:solidFill>
                <a:latin typeface="Century Gothic"/>
                <a:ea typeface="Century Gothic"/>
                <a:cs typeface="Century Gothic"/>
                <a:sym typeface="Century Gothic"/>
              </a:rPr>
              <a:t>The purpose of today’s lesson is </a:t>
            </a:r>
            <a:r>
              <a:rPr lang="en" sz="1400" dirty="0" smtClean="0"/>
              <a:t>for</a:t>
            </a:r>
            <a:r>
              <a:rPr lang="en" sz="1400" dirty="0" smtClean="0">
                <a:solidFill>
                  <a:srgbClr val="000000"/>
                </a:solidFill>
              </a:rPr>
              <a:t> </a:t>
            </a:r>
            <a:r>
              <a:rPr lang="en" sz="1400" dirty="0">
                <a:solidFill>
                  <a:srgbClr val="000000"/>
                </a:solidFill>
              </a:rPr>
              <a:t>students </a:t>
            </a:r>
            <a:r>
              <a:rPr lang="en-US" sz="1400" dirty="0" smtClean="0">
                <a:solidFill>
                  <a:srgbClr val="000000"/>
                </a:solidFill>
              </a:rPr>
              <a:t>to </a:t>
            </a:r>
            <a:r>
              <a:rPr lang="en" sz="1400" dirty="0" smtClean="0">
                <a:solidFill>
                  <a:srgbClr val="000000"/>
                </a:solidFill>
              </a:rPr>
              <a:t>read </a:t>
            </a:r>
            <a:r>
              <a:rPr lang="en" sz="1400" dirty="0">
                <a:solidFill>
                  <a:srgbClr val="000000"/>
                </a:solidFill>
              </a:rPr>
              <a:t>Chapter 15 of </a:t>
            </a:r>
            <a:r>
              <a:rPr lang="en" sz="1400" i="1" dirty="0">
                <a:solidFill>
                  <a:srgbClr val="000000"/>
                </a:solidFill>
              </a:rPr>
              <a:t>The Hope Chest </a:t>
            </a:r>
            <a:r>
              <a:rPr lang="en" sz="1400" dirty="0">
                <a:solidFill>
                  <a:srgbClr val="000000"/>
                </a:solidFill>
              </a:rPr>
              <a:t>in </a:t>
            </a:r>
            <a:r>
              <a:rPr lang="en" sz="1400" dirty="0" smtClean="0">
                <a:solidFill>
                  <a:srgbClr val="000000"/>
                </a:solidFill>
              </a:rPr>
              <a:t>triads</a:t>
            </a:r>
            <a:r>
              <a:rPr lang="en-US" sz="1400" dirty="0" smtClean="0">
                <a:solidFill>
                  <a:srgbClr val="000000"/>
                </a:solidFill>
              </a:rPr>
              <a:t> </a:t>
            </a:r>
            <a:r>
              <a:rPr lang="en-US" sz="1400" dirty="0" smtClean="0">
                <a:solidFill>
                  <a:srgbClr val="000000"/>
                </a:solidFill>
              </a:rPr>
              <a:t>during </a:t>
            </a:r>
            <a:r>
              <a:rPr lang="en" sz="1400" dirty="0" smtClean="0">
                <a:solidFill>
                  <a:srgbClr val="000000"/>
                </a:solidFill>
              </a:rPr>
              <a:t>Work </a:t>
            </a:r>
            <a:r>
              <a:rPr lang="en" sz="1400" dirty="0">
                <a:solidFill>
                  <a:srgbClr val="000000"/>
                </a:solidFill>
              </a:rPr>
              <a:t>Time A. </a:t>
            </a:r>
            <a:r>
              <a:rPr lang="en" sz="1400" dirty="0">
                <a:solidFill>
                  <a:srgbClr val="000000"/>
                </a:solidFill>
              </a:rPr>
              <a:t>They then complete the </a:t>
            </a:r>
            <a:r>
              <a:rPr lang="en" sz="1400" b="1" dirty="0">
                <a:solidFill>
                  <a:srgbClr val="000000"/>
                </a:solidFill>
              </a:rPr>
              <a:t>mid-unit assessment </a:t>
            </a:r>
            <a:r>
              <a:rPr lang="en" sz="1400" dirty="0">
                <a:solidFill>
                  <a:srgbClr val="000000"/>
                </a:solidFill>
              </a:rPr>
              <a:t>in Work Time B to answer selected response questions and summarize an event(s) showing evidence of a theme in the chapter.</a:t>
            </a:r>
            <a:endParaRPr sz="1400" i="0" u="none" strike="noStrike" cap="none" dirty="0">
              <a:solidFill>
                <a:srgbClr val="000000"/>
              </a:solidFill>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rgbClr val="000000"/>
              </a:buClr>
              <a:buSzPts val="1800"/>
              <a:buAutoNum type="arabicPeriod"/>
            </a:pPr>
            <a:r>
              <a:rPr lang="en" sz="1800" dirty="0">
                <a:solidFill>
                  <a:srgbClr val="000000"/>
                </a:solidFill>
              </a:rPr>
              <a:t>I can summarize Chapter 15 of </a:t>
            </a:r>
            <a:r>
              <a:rPr lang="en" sz="1800" i="1" dirty="0">
                <a:solidFill>
                  <a:srgbClr val="000000"/>
                </a:solidFill>
              </a:rPr>
              <a:t>The Hope Chest</a:t>
            </a:r>
            <a:r>
              <a:rPr lang="en" sz="1800" dirty="0">
                <a:solidFill>
                  <a:srgbClr val="000000"/>
                </a:solidFill>
              </a:rPr>
              <a:t>. </a:t>
            </a:r>
            <a:endParaRPr sz="1800" dirty="0">
              <a:solidFill>
                <a:srgbClr val="000000"/>
              </a:solidFill>
            </a:endParaRPr>
          </a:p>
          <a:p>
            <a:pPr marL="457200" lvl="0" indent="-342900" algn="l" rtl="0">
              <a:lnSpc>
                <a:spcPct val="115000"/>
              </a:lnSpc>
              <a:spcBef>
                <a:spcPts val="0"/>
              </a:spcBef>
              <a:spcAft>
                <a:spcPts val="0"/>
              </a:spcAft>
              <a:buClr>
                <a:srgbClr val="000000"/>
              </a:buClr>
              <a:buSzPts val="1800"/>
              <a:buAutoNum type="arabicPeriod"/>
            </a:pPr>
            <a:r>
              <a:rPr lang="en" sz="1800" dirty="0">
                <a:solidFill>
                  <a:srgbClr val="000000"/>
                </a:solidFill>
              </a:rPr>
              <a:t>I can use relative pronouns and relative adverbs.</a:t>
            </a:r>
            <a:endParaRPr sz="1800" dirty="0">
              <a:solidFill>
                <a:srgbClr val="000000"/>
              </a:solidFill>
            </a:endParaRPr>
          </a:p>
          <a:p>
            <a:pPr marL="457200" lvl="0" indent="-342900" algn="l" rtl="0">
              <a:lnSpc>
                <a:spcPct val="115000"/>
              </a:lnSpc>
              <a:spcBef>
                <a:spcPts val="0"/>
              </a:spcBef>
              <a:spcAft>
                <a:spcPts val="0"/>
              </a:spcAft>
              <a:buClr>
                <a:srgbClr val="000000"/>
              </a:buClr>
              <a:buSzPts val="1800"/>
              <a:buAutoNum type="arabicPeriod"/>
            </a:pPr>
            <a:r>
              <a:rPr lang="en" sz="1800" dirty="0">
                <a:solidFill>
                  <a:srgbClr val="000000"/>
                </a:solidFill>
              </a:rPr>
              <a:t>I can explain the meaning of similes, metaphors, idioms, adages, and proverbs in Chapter 15 of </a:t>
            </a:r>
            <a:r>
              <a:rPr lang="en" sz="1800" i="1" dirty="0">
                <a:solidFill>
                  <a:srgbClr val="000000"/>
                </a:solidFill>
              </a:rPr>
              <a:t>The Hope Chest</a:t>
            </a:r>
            <a:r>
              <a:rPr lang="en" sz="1800" dirty="0">
                <a:solidFill>
                  <a:srgbClr val="000000"/>
                </a:solidFill>
              </a:rPr>
              <a:t>.</a:t>
            </a: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2"/>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b="1" dirty="0">
                <a:solidFill>
                  <a:srgbClr val="000000"/>
                </a:solidFill>
              </a:rPr>
              <a:t>Mid-Unit 2 Assessment: Summarizing Events in a Chapter</a:t>
            </a:r>
            <a:endParaRPr sz="3000" b="1" dirty="0">
              <a:solidFill>
                <a:srgbClr val="000000"/>
              </a:solidFill>
            </a:endParaRPr>
          </a:p>
        </p:txBody>
      </p:sp>
      <p:pic>
        <p:nvPicPr>
          <p:cNvPr id="160" name="Google Shape;160;p22"/>
          <p:cNvPicPr preferRelativeResize="0"/>
          <p:nvPr/>
        </p:nvPicPr>
        <p:blipFill>
          <a:blip r:embed="rId3">
            <a:alphaModFix/>
          </a:blip>
          <a:stretch>
            <a:fillRect/>
          </a:stretch>
        </p:blipFill>
        <p:spPr>
          <a:xfrm>
            <a:off x="2271173" y="1543800"/>
            <a:ext cx="4601650" cy="2958675"/>
          </a:xfrm>
          <a:prstGeom prst="rect">
            <a:avLst/>
          </a:prstGeom>
          <a:noFill/>
          <a:ln w="9525" cap="flat" cmpd="sng">
            <a:solidFill>
              <a:srgbClr val="000000"/>
            </a:solidFill>
            <a:prstDash val="solid"/>
            <a:round/>
            <a:headEnd type="none" w="sm" len="sm"/>
            <a:tailEnd type="none" w="sm" len="sm"/>
          </a:ln>
        </p:spPr>
      </p:pic>
      <p:pic>
        <p:nvPicPr>
          <p:cNvPr id="161" name="Google Shape;161;p22"/>
          <p:cNvPicPr preferRelativeResize="0"/>
          <p:nvPr/>
        </p:nvPicPr>
        <p:blipFill>
          <a:blip r:embed="rId4">
            <a:alphaModFix/>
          </a:blip>
          <a:stretch>
            <a:fillRect/>
          </a:stretch>
        </p:blipFill>
        <p:spPr>
          <a:xfrm>
            <a:off x="8515349" y="4458931"/>
            <a:ext cx="500743" cy="42890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67" name="Google Shape;167;p23"/>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AutoNum type="arabicPeriod"/>
            </a:pPr>
            <a:r>
              <a:rPr lang="en" sz="2400"/>
              <a:t>I can summarize Chapter 15 of </a:t>
            </a:r>
            <a:r>
              <a:rPr lang="en" sz="2400" i="1"/>
              <a:t>The Hope Chest</a:t>
            </a:r>
            <a:r>
              <a:rPr lang="en" sz="2400"/>
              <a:t>. </a:t>
            </a:r>
            <a:endParaRPr sz="2400"/>
          </a:p>
          <a:p>
            <a:pPr marL="457200" lvl="0" indent="-381000" algn="l" rtl="0">
              <a:lnSpc>
                <a:spcPct val="150000"/>
              </a:lnSpc>
              <a:spcBef>
                <a:spcPts val="0"/>
              </a:spcBef>
              <a:spcAft>
                <a:spcPts val="0"/>
              </a:spcAft>
              <a:buSzPts val="2400"/>
              <a:buAutoNum type="arabicPeriod"/>
            </a:pPr>
            <a:r>
              <a:rPr lang="en" sz="2400"/>
              <a:t>I can use relative pronouns and relative adverbs.</a:t>
            </a:r>
            <a:endParaRPr sz="2400"/>
          </a:p>
          <a:p>
            <a:pPr marL="457200" lvl="0" indent="-381000" algn="l" rtl="0">
              <a:lnSpc>
                <a:spcPct val="150000"/>
              </a:lnSpc>
              <a:spcBef>
                <a:spcPts val="0"/>
              </a:spcBef>
              <a:spcAft>
                <a:spcPts val="0"/>
              </a:spcAft>
              <a:buSzPts val="2400"/>
              <a:buAutoNum type="arabicPeriod"/>
            </a:pPr>
            <a:r>
              <a:rPr lang="en" sz="2400"/>
              <a:t>I can explain the meaning of similes, metaphors, idioms, adages, and proverbs in Chapter 15 of </a:t>
            </a:r>
            <a:r>
              <a:rPr lang="en" sz="2400" i="1"/>
              <a:t>The Hope Chest</a:t>
            </a:r>
            <a:r>
              <a:rPr lang="en" sz="2400"/>
              <a:t>.</a:t>
            </a:r>
            <a:endParaRPr sz="2400"/>
          </a:p>
        </p:txBody>
      </p:sp>
      <p:pic>
        <p:nvPicPr>
          <p:cNvPr id="168" name="Google Shape;168;p23"/>
          <p:cNvPicPr preferRelativeResize="0"/>
          <p:nvPr/>
        </p:nvPicPr>
        <p:blipFill>
          <a:blip r:embed="rId3">
            <a:alphaModFix/>
          </a:blip>
          <a:stretch>
            <a:fillRect/>
          </a:stretch>
        </p:blipFill>
        <p:spPr>
          <a:xfrm>
            <a:off x="8414657" y="4343399"/>
            <a:ext cx="643257" cy="594135"/>
          </a:xfrm>
          <a:prstGeom prst="rect">
            <a:avLst/>
          </a:prstGeom>
          <a:noFill/>
          <a:ln>
            <a:noFill/>
          </a:ln>
        </p:spPr>
      </p:pic>
      <p:pic>
        <p:nvPicPr>
          <p:cNvPr id="169" name="Google Shape;169;p23"/>
          <p:cNvPicPr preferRelativeResize="0"/>
          <p:nvPr/>
        </p:nvPicPr>
        <p:blipFill>
          <a:blip r:embed="rId4">
            <a:alphaModFix/>
          </a:blip>
          <a:stretch>
            <a:fillRect/>
          </a:stretch>
        </p:blipFill>
        <p:spPr>
          <a:xfrm>
            <a:off x="7815943" y="4321626"/>
            <a:ext cx="598714" cy="59413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4"/>
          <p:cNvSpPr txBox="1">
            <a:spLocks noGrp="1"/>
          </p:cNvSpPr>
          <p:nvPr>
            <p:ph type="title"/>
          </p:nvPr>
        </p:nvSpPr>
        <p:spPr>
          <a:xfrm>
            <a:off x="628650" y="1406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600">
                <a:solidFill>
                  <a:srgbClr val="000000"/>
                </a:solidFill>
              </a:rPr>
              <a:t>Tracking Progress</a:t>
            </a:r>
            <a:endParaRPr sz="3600">
              <a:solidFill>
                <a:srgbClr val="000000"/>
              </a:solidFill>
            </a:endParaRPr>
          </a:p>
        </p:txBody>
      </p:sp>
      <p:pic>
        <p:nvPicPr>
          <p:cNvPr id="175" name="Google Shape;175;p24"/>
          <p:cNvPicPr preferRelativeResize="0"/>
          <p:nvPr/>
        </p:nvPicPr>
        <p:blipFill>
          <a:blip r:embed="rId3">
            <a:alphaModFix/>
          </a:blip>
          <a:stretch>
            <a:fillRect/>
          </a:stretch>
        </p:blipFill>
        <p:spPr>
          <a:xfrm>
            <a:off x="2583638" y="969550"/>
            <a:ext cx="4263625" cy="367529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81" name="Google Shape;181;p25"/>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82" name="Google Shape;182;p25"/>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88" name="Google Shape;188;p26"/>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89" name="Google Shape;189;p26"/>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6" name="Google Shape;196;p27"/>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7" name="Google Shape;197;p27"/>
          <p:cNvGraphicFramePr/>
          <p:nvPr/>
        </p:nvGraphicFramePr>
        <p:xfrm>
          <a:off x="952500" y="2809725"/>
          <a:ext cx="7239000" cy="1859219"/>
        </p:xfrm>
        <a:graphic>
          <a:graphicData uri="http://schemas.openxmlformats.org/drawingml/2006/table">
            <a:tbl>
              <a:tblPr>
                <a:noFill/>
                <a:tableStyleId>{0626D818-5053-4F71-92AD-4046BFFCFFBC}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8</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700" dirty="0"/>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8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a:t>
            </a:r>
            <a:r>
              <a:rPr lang="en" sz="1800" b="0" i="0" u="none" strike="noStrike" cap="none" dirty="0" smtClean="0">
                <a:solidFill>
                  <a:schemeClr val="dk1"/>
                </a:solidFill>
                <a:latin typeface="Century Gothic"/>
                <a:ea typeface="Century Gothic"/>
                <a:cs typeface="Century Gothic"/>
                <a:sym typeface="Century Gothic"/>
              </a:rPr>
              <a:t>: </a:t>
            </a:r>
            <a:endParaRPr lang="en" sz="1200" b="1" dirty="0">
              <a:solidFill>
                <a:srgbClr val="444444"/>
              </a:solidFill>
              <a:latin typeface="Georgia"/>
              <a:sym typeface="Georgia"/>
            </a:endParaRPr>
          </a:p>
          <a:p>
            <a:pPr marL="463550" marR="0" lvl="0" indent="-342900" algn="l" rtl="0">
              <a:lnSpc>
                <a:spcPct val="100000"/>
              </a:lnSpc>
              <a:spcBef>
                <a:spcPts val="0"/>
              </a:spcBef>
              <a:spcAft>
                <a:spcPts val="0"/>
              </a:spcAft>
              <a:buClr>
                <a:schemeClr val="dk1"/>
              </a:buClr>
              <a:buSzPts val="1700"/>
              <a:buFont typeface="+mj-lt"/>
              <a:buAutoNum type="arabicPeriod"/>
            </a:pPr>
            <a:r>
              <a:rPr lang="en" sz="1800" dirty="0" smtClean="0">
                <a:solidFill>
                  <a:srgbClr val="000000"/>
                </a:solidFill>
              </a:rPr>
              <a:t>Reading </a:t>
            </a:r>
            <a:r>
              <a:rPr lang="en" sz="1800" dirty="0">
                <a:solidFill>
                  <a:srgbClr val="000000"/>
                </a:solidFill>
              </a:rPr>
              <a:t>in Triads: </a:t>
            </a:r>
            <a:r>
              <a:rPr lang="en" sz="1800" i="1" dirty="0">
                <a:solidFill>
                  <a:srgbClr val="000000"/>
                </a:solidFill>
              </a:rPr>
              <a:t>The Hope Chest</a:t>
            </a:r>
            <a:r>
              <a:rPr lang="en" sz="1800" dirty="0">
                <a:solidFill>
                  <a:srgbClr val="000000"/>
                </a:solidFill>
              </a:rPr>
              <a:t>, Chapter 15 </a:t>
            </a:r>
          </a:p>
          <a:p>
            <a:pPr marL="463550" marR="0" lvl="0" indent="-342900" algn="l" rtl="0">
              <a:lnSpc>
                <a:spcPct val="100000"/>
              </a:lnSpc>
              <a:spcBef>
                <a:spcPts val="0"/>
              </a:spcBef>
              <a:spcAft>
                <a:spcPts val="0"/>
              </a:spcAft>
              <a:buClr>
                <a:schemeClr val="dk1"/>
              </a:buClr>
              <a:buSzPts val="1700"/>
              <a:buFont typeface="+mj-lt"/>
              <a:buAutoNum type="arabicPeriod"/>
            </a:pPr>
            <a:r>
              <a:rPr lang="en" sz="1800" b="1" dirty="0" smtClean="0">
                <a:solidFill>
                  <a:srgbClr val="000000"/>
                </a:solidFill>
              </a:rPr>
              <a:t>Mid-Unit </a:t>
            </a:r>
            <a:r>
              <a:rPr lang="en" sz="1800" b="1" dirty="0">
                <a:solidFill>
                  <a:srgbClr val="000000"/>
                </a:solidFill>
              </a:rPr>
              <a:t>2 Assessment: Summarizing Events in a Chapter </a:t>
            </a:r>
          </a:p>
          <a:p>
            <a:pPr marL="463550" marR="0" lvl="0" indent="-342900" algn="l" rtl="0">
              <a:lnSpc>
                <a:spcPct val="100000"/>
              </a:lnSpc>
              <a:spcBef>
                <a:spcPts val="0"/>
              </a:spcBef>
              <a:spcAft>
                <a:spcPts val="0"/>
              </a:spcAft>
              <a:buClr>
                <a:schemeClr val="dk1"/>
              </a:buClr>
              <a:buSzPts val="1700"/>
              <a:buFont typeface="+mj-lt"/>
              <a:buAutoNum type="arabicPeriod"/>
            </a:pPr>
            <a:r>
              <a:rPr lang="en" sz="1800" dirty="0" smtClean="0">
                <a:solidFill>
                  <a:srgbClr val="000000"/>
                </a:solidFill>
              </a:rPr>
              <a:t>Tracking </a:t>
            </a:r>
            <a:r>
              <a:rPr lang="en" sz="1800" dirty="0">
                <a:solidFill>
                  <a:srgbClr val="000000"/>
                </a:solidFill>
              </a:rPr>
              <a:t>Progress </a:t>
            </a:r>
            <a:endParaRPr sz="1800" dirty="0">
              <a:solidFill>
                <a:srgbClr val="000000"/>
              </a:solidFill>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8</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a:t>
            </a:r>
            <a:r>
              <a:rPr lang="en" sz="2400"/>
              <a:t> Thumb-O-Meter and Triad Talk.</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515350" y="4184340"/>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860100" y="425225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1000">
              <a:solidFill>
                <a:srgbClr val="000000"/>
              </a:solidFill>
            </a:endParaRPr>
          </a:p>
          <a:p>
            <a:pPr marL="177800" lvl="0" indent="-165100" algn="l" rtl="0">
              <a:lnSpc>
                <a:spcPct val="100000"/>
              </a:lnSpc>
              <a:spcBef>
                <a:spcPts val="0"/>
              </a:spcBef>
              <a:spcAft>
                <a:spcPts val="0"/>
              </a:spcAft>
              <a:buClr>
                <a:srgbClr val="000000"/>
              </a:buClr>
              <a:buSzPts val="2000"/>
              <a:buChar char="•"/>
            </a:pPr>
            <a:r>
              <a:rPr lang="en" sz="2000">
                <a:solidFill>
                  <a:srgbClr val="000000"/>
                </a:solidFill>
              </a:rPr>
              <a:t>If students receive accommodations for assessments, communicate with the cooperating service providers regarding the practices of instruction in use during this study as well as the goals of the assessment.</a:t>
            </a:r>
            <a:endParaRPr sz="2000">
              <a:solidFill>
                <a:srgbClr val="000000"/>
              </a:solidFill>
            </a:endParaRPr>
          </a:p>
          <a:p>
            <a:pPr marL="177800" lvl="0" indent="-165100" algn="l" rtl="0">
              <a:lnSpc>
                <a:spcPct val="100000"/>
              </a:lnSpc>
              <a:spcBef>
                <a:spcPts val="0"/>
              </a:spcBef>
              <a:spcAft>
                <a:spcPts val="0"/>
              </a:spcAft>
              <a:buClr>
                <a:srgbClr val="000000"/>
              </a:buClr>
              <a:buSzPts val="2000"/>
              <a:buChar char="•"/>
            </a:pPr>
            <a:r>
              <a:rPr lang="en" sz="2000">
                <a:solidFill>
                  <a:srgbClr val="000000"/>
                </a:solidFill>
              </a:rPr>
              <a:t>Some students may require longer than the time allocated to complete the assessment.</a:t>
            </a:r>
            <a:endParaRPr sz="2000">
              <a:solidFill>
                <a:srgbClr val="000000"/>
              </a:solidFill>
            </a:endParaRPr>
          </a:p>
          <a:p>
            <a:pPr marL="0" marR="0" lvl="0" indent="0" algn="l" rtl="0">
              <a:lnSpc>
                <a:spcPct val="200000"/>
              </a:lnSpc>
              <a:spcBef>
                <a:spcPts val="0"/>
              </a:spcBef>
              <a:spcAft>
                <a:spcPts val="0"/>
              </a:spcAft>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31" name="Google Shape;13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dirty="0"/>
              <a:t>Today, you will read Chapter 15 of </a:t>
            </a:r>
            <a:r>
              <a:rPr lang="en" sz="1800" i="1" dirty="0"/>
              <a:t>The Hope Chest </a:t>
            </a:r>
            <a:r>
              <a:rPr lang="en" sz="1800" dirty="0"/>
              <a:t>in triads and then complete the </a:t>
            </a:r>
            <a:r>
              <a:rPr lang="en" sz="1800" b="1" dirty="0"/>
              <a:t>mid-unit assessment</a:t>
            </a:r>
            <a:r>
              <a:rPr lang="en" sz="1800" dirty="0"/>
              <a:t>.</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4" name="Google Shape;144;p20"/>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AutoNum type="arabicPeriod"/>
            </a:pPr>
            <a:r>
              <a:rPr lang="en" sz="2400"/>
              <a:t>I can summarize Chapter 15 of </a:t>
            </a:r>
            <a:r>
              <a:rPr lang="en" sz="2400" i="1"/>
              <a:t>The Hope Chest</a:t>
            </a:r>
            <a:r>
              <a:rPr lang="en" sz="2400"/>
              <a:t>. </a:t>
            </a:r>
            <a:endParaRPr sz="2400"/>
          </a:p>
          <a:p>
            <a:pPr marL="457200" lvl="0" indent="-381000" algn="l" rtl="0">
              <a:lnSpc>
                <a:spcPct val="150000"/>
              </a:lnSpc>
              <a:spcBef>
                <a:spcPts val="0"/>
              </a:spcBef>
              <a:spcAft>
                <a:spcPts val="0"/>
              </a:spcAft>
              <a:buSzPts val="2400"/>
              <a:buAutoNum type="arabicPeriod"/>
            </a:pPr>
            <a:r>
              <a:rPr lang="en" sz="2400"/>
              <a:t>I can use relative pronouns and relative adverbs.</a:t>
            </a:r>
            <a:endParaRPr sz="2400"/>
          </a:p>
          <a:p>
            <a:pPr marL="457200" lvl="0" indent="-381000" algn="l" rtl="0">
              <a:lnSpc>
                <a:spcPct val="150000"/>
              </a:lnSpc>
              <a:spcBef>
                <a:spcPts val="0"/>
              </a:spcBef>
              <a:spcAft>
                <a:spcPts val="0"/>
              </a:spcAft>
              <a:buSzPts val="2400"/>
              <a:buAutoNum type="arabicPeriod"/>
            </a:pPr>
            <a:r>
              <a:rPr lang="en" sz="2400"/>
              <a:t>I can explain the meaning of similes, metaphors, idioms, adages, and proverbs in Chapter 15 of </a:t>
            </a:r>
            <a:r>
              <a:rPr lang="en" sz="2400" i="1"/>
              <a:t>The Hope Chest</a:t>
            </a:r>
            <a:r>
              <a:rPr lang="en" sz="2400"/>
              <a:t>.</a:t>
            </a:r>
            <a:endParaRPr sz="2400"/>
          </a:p>
        </p:txBody>
      </p:sp>
      <p:pic>
        <p:nvPicPr>
          <p:cNvPr id="145" name="Google Shape;145;p20"/>
          <p:cNvPicPr preferRelativeResize="0"/>
          <p:nvPr/>
        </p:nvPicPr>
        <p:blipFill>
          <a:blip r:embed="rId3">
            <a:alphaModFix/>
          </a:blip>
          <a:stretch>
            <a:fillRect/>
          </a:stretch>
        </p:blipFill>
        <p:spPr>
          <a:xfrm>
            <a:off x="8385722" y="4301968"/>
            <a:ext cx="628650" cy="628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smtClean="0">
                <a:solidFill>
                  <a:srgbClr val="000000"/>
                </a:solidFill>
              </a:rPr>
              <a:t>Reading </a:t>
            </a:r>
            <a:r>
              <a:rPr lang="en" sz="3000" dirty="0">
                <a:solidFill>
                  <a:srgbClr val="000000"/>
                </a:solidFill>
              </a:rPr>
              <a:t>in Triads: </a:t>
            </a:r>
            <a:r>
              <a:rPr lang="en" sz="3000" i="1" dirty="0">
                <a:solidFill>
                  <a:srgbClr val="000000"/>
                </a:solidFill>
              </a:rPr>
              <a:t>The Hope Chest</a:t>
            </a:r>
            <a:r>
              <a:rPr lang="en" sz="3000" dirty="0">
                <a:solidFill>
                  <a:srgbClr val="000000"/>
                </a:solidFill>
              </a:rPr>
              <a:t>, Chapter 15</a:t>
            </a:r>
            <a:endParaRPr sz="3000" dirty="0">
              <a:solidFill>
                <a:srgbClr val="000000"/>
              </a:solidFill>
            </a:endParaRPr>
          </a:p>
        </p:txBody>
      </p:sp>
      <p:pic>
        <p:nvPicPr>
          <p:cNvPr id="151" name="Google Shape;151;p21"/>
          <p:cNvPicPr preferRelativeResize="0"/>
          <p:nvPr/>
        </p:nvPicPr>
        <p:blipFill>
          <a:blip r:embed="rId3">
            <a:alphaModFix/>
          </a:blip>
          <a:stretch>
            <a:fillRect/>
          </a:stretch>
        </p:blipFill>
        <p:spPr>
          <a:xfrm>
            <a:off x="8515350" y="4408712"/>
            <a:ext cx="456420" cy="474229"/>
          </a:xfrm>
          <a:prstGeom prst="rect">
            <a:avLst/>
          </a:prstGeom>
          <a:noFill/>
          <a:ln>
            <a:noFill/>
          </a:ln>
        </p:spPr>
      </p:pic>
      <p:pic>
        <p:nvPicPr>
          <p:cNvPr id="152" name="Google Shape;152;p21"/>
          <p:cNvPicPr preferRelativeResize="0"/>
          <p:nvPr/>
        </p:nvPicPr>
        <p:blipFill rotWithShape="1">
          <a:blip r:embed="rId4">
            <a:alphaModFix/>
          </a:blip>
          <a:srcRect t="30357"/>
          <a:stretch/>
        </p:blipFill>
        <p:spPr>
          <a:xfrm>
            <a:off x="3567889" y="1357607"/>
            <a:ext cx="4515218" cy="3181300"/>
          </a:xfrm>
          <a:prstGeom prst="rect">
            <a:avLst/>
          </a:prstGeom>
          <a:noFill/>
          <a:ln w="9525" cap="flat" cmpd="sng">
            <a:solidFill>
              <a:srgbClr val="44546A"/>
            </a:solidFill>
            <a:prstDash val="solid"/>
            <a:round/>
            <a:headEnd type="none" w="sm" len="sm"/>
            <a:tailEnd type="none" w="sm" len="sm"/>
          </a:ln>
        </p:spPr>
      </p:pic>
      <p:pic>
        <p:nvPicPr>
          <p:cNvPr id="153" name="Google Shape;153;p21"/>
          <p:cNvPicPr preferRelativeResize="0"/>
          <p:nvPr/>
        </p:nvPicPr>
        <p:blipFill rotWithShape="1">
          <a:blip r:embed="rId5">
            <a:alphaModFix/>
          </a:blip>
          <a:srcRect/>
          <a:stretch/>
        </p:blipFill>
        <p:spPr>
          <a:xfrm>
            <a:off x="796389" y="1357600"/>
            <a:ext cx="2293500" cy="3181307"/>
          </a:xfrm>
          <a:prstGeom prst="rect">
            <a:avLst/>
          </a:prstGeom>
          <a:noFill/>
          <a:ln>
            <a:noFill/>
          </a:ln>
        </p:spPr>
      </p:pic>
      <p:pic>
        <p:nvPicPr>
          <p:cNvPr id="154" name="Google Shape;154;p21"/>
          <p:cNvPicPr preferRelativeResize="0"/>
          <p:nvPr/>
        </p:nvPicPr>
        <p:blipFill rotWithShape="1">
          <a:blip r:embed="rId4">
            <a:alphaModFix/>
          </a:blip>
          <a:srcRect b="92972"/>
          <a:stretch/>
        </p:blipFill>
        <p:spPr>
          <a:xfrm>
            <a:off x="3954648" y="1091575"/>
            <a:ext cx="3741700" cy="266025"/>
          </a:xfrm>
          <a:prstGeom prst="rect">
            <a:avLst/>
          </a:prstGeom>
          <a:noFill/>
          <a:ln w="9525" cap="flat" cmpd="sng">
            <a:solidFill>
              <a:srgbClr val="44546A"/>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AE8C548-DBAC-4AAB-8BFE-973B55B484BA}"/>
</file>

<file path=customXml/itemProps2.xml><?xml version="1.0" encoding="utf-8"?>
<ds:datastoreItem xmlns:ds="http://schemas.openxmlformats.org/officeDocument/2006/customXml" ds:itemID="{FD018D1F-6F06-43FA-89E8-CD69844290A3}"/>
</file>

<file path=customXml/itemProps3.xml><?xml version="1.0" encoding="utf-8"?>
<ds:datastoreItem xmlns:ds="http://schemas.openxmlformats.org/officeDocument/2006/customXml" ds:itemID="{95789E1E-6F18-46B6-AE61-5850024BE59D}"/>
</file>

<file path=docProps/app.xml><?xml version="1.0" encoding="utf-8"?>
<Properties xmlns="http://schemas.openxmlformats.org/officeDocument/2006/extended-properties" xmlns:vt="http://schemas.openxmlformats.org/officeDocument/2006/docPropsVTypes">
  <TotalTime>9</TotalTime>
  <Words>2666</Words>
  <Application>Microsoft Macintosh PowerPoint</Application>
  <PresentationFormat>On-screen Show (16:9)</PresentationFormat>
  <Paragraphs>264</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Century Gothic</vt:lpstr>
      <vt:lpstr>Georgia</vt:lpstr>
      <vt:lpstr>Office Theme</vt:lpstr>
      <vt:lpstr>Grade 4: Module 4: Unit 2: Lesson 8 Teacher slide, before teaching.</vt:lpstr>
      <vt:lpstr>Grade 4: Module 4: Unit 2: Lesson 8 Teacher slide, before teaching.</vt:lpstr>
      <vt:lpstr>Grade 4: Module 4: Unit 2: Lesson 8 Teacher slide, before teaching.</vt:lpstr>
      <vt:lpstr>Grade 4: Module 4: Unit 2: Lesson 8 Teacher slide, before teaching.</vt:lpstr>
      <vt:lpstr>Grade 4: Module 4: Unit 2: Lesson 8 Teacher slide, before teaching.</vt:lpstr>
      <vt:lpstr>Grade 4: Module 4:  Unit 2: Lesson 8</vt:lpstr>
      <vt:lpstr>Hello, Students!</vt:lpstr>
      <vt:lpstr>Reviewing Learning Targets</vt:lpstr>
      <vt:lpstr>Reading in Triads: The Hope Chest, Chapter 15</vt:lpstr>
      <vt:lpstr>Mid-Unit 2 Assessment: Summarizing Events in a Chapter</vt:lpstr>
      <vt:lpstr>Reviewing Learning Targets</vt:lpstr>
      <vt:lpstr>Tracking Progress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8 Teacher slide, before teaching.</dc:title>
  <dc:creator>nbravo</dc:creator>
  <cp:lastModifiedBy>Alexander Specht</cp:lastModifiedBy>
  <cp:revision>3</cp:revision>
  <dcterms:modified xsi:type="dcterms:W3CDTF">2018-12-05T05:02:50Z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