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2.xml" ContentType="application/vnd.openxmlformats-officedocument.presentationml.slide+xml"/>
  <Override PartName="/ppt/slides/slide14.xml" ContentType="application/vnd.openxmlformats-officedocument.presentationml.slide+xml"/>
  <Override PartName="/ppt/slides/slide17.xml" ContentType="application/vnd.openxmlformats-officedocument.presentationml.slide+xml"/>
  <Override PartName="/ppt/slides/slide13.xml" ContentType="application/vnd.openxmlformats-officedocument.presentationml.slide+xml"/>
  <Override PartName="/ppt/slides/slide1.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slideLayouts/slideLayout21.xml" ContentType="application/vnd.openxmlformats-officedocument.presentationml.slideLayout+xml"/>
  <Override PartName="/ppt/notesSlides/notesSlide6.xml" ContentType="application/vnd.openxmlformats-officedocument.presentationml.notesSlide+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notesSlides/notesSlide7.xml" ContentType="application/vnd.openxmlformats-officedocument.presentationml.notesSlide+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6.xml" ContentType="application/vnd.openxmlformats-officedocument.presentationml.slideLayout+xml"/>
  <Override PartName="/ppt/notesSlides/notesSlide5.xml" ContentType="application/vnd.openxmlformats-officedocument.presentationml.notesSlide+xml"/>
  <Override PartName="/ppt/notesSlides/notesSlide4.xml" ContentType="application/vnd.openxmlformats-officedocument.presentationml.notesSlide+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slideLayouts/slideLayout22.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4.xml" ContentType="application/vnd.openxmlformats-officedocument.presentationml.notesSlide+xml"/>
  <Override PartName="/ppt/slideLayouts/slideLayout4.xml" ContentType="application/vnd.openxmlformats-officedocument.presentationml.slideLayout+xml"/>
  <Override PartName="/ppt/notesSlides/notesSlide15.xml" ContentType="application/vnd.openxmlformats-officedocument.presentationml.notesSlide+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9.xml" ContentType="application/vnd.openxmlformats-officedocument.presentationml.slideLayout+xml"/>
  <Override PartName="/ppt/slideLayouts/slideLayout8.xml" ContentType="application/vnd.openxmlformats-officedocument.presentationml.slideLayout+xml"/>
  <Override PartName="/ppt/notesSlides/notesSlide13.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slideLayouts/slideLayout7.xml" ContentType="application/vnd.openxmlformats-officedocument.presentationml.slideLayout+xml"/>
  <Override PartName="/ppt/theme/theme1.xml" ContentType="application/vnd.openxmlformats-officedocument.theme+xml"/>
  <Override PartName="/ppt/theme/theme2.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ableStyles.xml" ContentType="application/vnd.openxmlformats-officedocument.presentationml.tableStyles+xml"/>
  <Override PartName="/ppt/viewProps.xml" ContentType="application/vnd.openxmlformats-officedocument.presentationml.viewProps+xml"/>
  <Override PartName="/ppt/presProps.xml" ContentType="application/vnd.openxmlformats-officedocument.presentationml.pres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0"/>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 xmlns:p15="http://schemas.microsoft.com/office/powerpoint/2012/main">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847FA6A0-E777-4AFD-9085-EF71D7FDB39F}">
  <a:tblStyle styleId="{847FA6A0-E777-4AFD-9085-EF71D7FDB39F}"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snapVertSplitter="1">
    <p:restoredLeft sz="15620"/>
    <p:restoredTop sz="62461" autoAdjust="0"/>
  </p:normalViewPr>
  <p:slideViewPr>
    <p:cSldViewPr snapToGrid="0">
      <p:cViewPr varScale="1">
        <p:scale>
          <a:sx n="91" d="100"/>
          <a:sy n="91" d="100"/>
        </p:scale>
        <p:origin x="-1608" y="-112"/>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6" Type="http://schemas.openxmlformats.org/officeDocument/2006/relationships/customXml" Target="../customXml/item1.xml"/><Relationship Id="rId21" Type="http://schemas.openxmlformats.org/officeDocument/2006/relationships/printerSettings" Target="printerSettings/printerSettings1.bin"/><Relationship Id="rId3" Type="http://schemas.openxmlformats.org/officeDocument/2006/relationships/slide" Target="slides/slide1.xml"/><Relationship Id="rId25" Type="http://schemas.openxmlformats.org/officeDocument/2006/relationships/tableStyles" Target="tableStyle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notesMaster" Target="notesMasters/notesMaster1.xml"/><Relationship Id="rId16" Type="http://schemas.openxmlformats.org/officeDocument/2006/relationships/slide" Target="slides/slide14.xml"/><Relationship Id="rId2" Type="http://schemas.openxmlformats.org/officeDocument/2006/relationships/slideMaster" Target="slideMasters/slideMaster2.xml"/><Relationship Id="rId24" Type="http://schemas.openxmlformats.org/officeDocument/2006/relationships/theme" Target="theme/theme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viewProps" Target="viewProps.xml"/><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3.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presProps" Target="presProps.xml"/><Relationship Id="rId14" Type="http://schemas.openxmlformats.org/officeDocument/2006/relationships/slide" Target="slides/slide12.xml"/><Relationship Id="rId4" Type="http://schemas.openxmlformats.org/officeDocument/2006/relationships/slide" Target="slides/slide2.xml"/><Relationship Id="rId27" Type="http://schemas.openxmlformats.org/officeDocument/2006/relationships/customXml" Target="../customXml/item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1578294926"/>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return to the article “Teens and Decision Making” for the final time in this lesson. Continuing their learning around RI.7.1 and scaffolding toward SL. 7.2, they analyze the main idea and supporting details of this text by completing a </a:t>
            </a:r>
            <a:r>
              <a:rPr lang="en" sz="1200" b="1" dirty="0">
                <a:solidFill>
                  <a:schemeClr val="dk1"/>
                </a:solidFill>
                <a:latin typeface="Calibri"/>
                <a:ea typeface="Calibri"/>
                <a:cs typeface="Calibri"/>
                <a:sym typeface="Calibri"/>
              </a:rPr>
              <a:t>Neurologist’s Notebook</a:t>
            </a:r>
            <a:r>
              <a:rPr lang="en" sz="1200" dirty="0">
                <a:solidFill>
                  <a:schemeClr val="dk1"/>
                </a:solidFill>
                <a:latin typeface="Calibri"/>
                <a:ea typeface="Calibri"/>
                <a:cs typeface="Calibri"/>
                <a:sym typeface="Calibri"/>
              </a:rPr>
              <a:t> entry. This is a difficult assignment, and time is given for students to amend and deepen their thinking. If you collect the </a:t>
            </a:r>
            <a:r>
              <a:rPr lang="en" sz="1200" b="1" dirty="0">
                <a:solidFill>
                  <a:schemeClr val="dk1"/>
                </a:solidFill>
                <a:latin typeface="Calibri"/>
                <a:ea typeface="Calibri"/>
                <a:cs typeface="Calibri"/>
                <a:sym typeface="Calibri"/>
              </a:rPr>
              <a:t>Neurologist’s Notebook</a:t>
            </a:r>
            <a:r>
              <a:rPr lang="en" sz="1200" dirty="0">
                <a:solidFill>
                  <a:schemeClr val="dk1"/>
                </a:solidFill>
                <a:latin typeface="Calibri"/>
                <a:ea typeface="Calibri"/>
                <a:cs typeface="Calibri"/>
                <a:sym typeface="Calibri"/>
              </a:rPr>
              <a:t> entry today, be sure to have it ready to return in Lesson 4, as students will need it to complete the homework for that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lesson opens with students self-assessing their ability to analyze the main idea and supporting details in their homework. Although students have worked with main idea throughout the year, this genre of scientific writing poses a unique challenge. All of the articles are divided by subheadings, and finding the common thread between them can be difficult. Students may need encouragement to think of the main idea as a large, summative statement that is general enough to encompass the subheadings but not so general that it is says nothing (e.g., “this is about the brain”). It needs to be just specific enough to capture what the article is really about and should be articulated in a statement—not just a phrase.</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students are struggling at this point, you may want to extend the Opening and do this lesson in two class periods instead of one. Both texts in Work Times A and B have plenty of material that could be extended. Alternatively, you could have students revisit the homework from Lesson 1 or Lesson 2 in pairs or triads. All of these texts are building the students’ background knowledge of the physiology of the brain, and the subject is complex enough to warrant multiple reads.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During the Opening, students are introduced to the last column on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This column will be stressed in the second half of Unit 1 and throughout Unit 2. Today is a brief introduction and an invitation for students to start making inferences about the implications of the brain research. When you add to the last column of the class chart, the lesson instructions prompt you to use an “if/then” construction. This is intentional. The students will be prompted to make “if/then” statements throughout Unit 1 and Unit 2. This will help students develop good reasoning for the position paper in Unit 3. Again, take more time if you wish, and be sure to let the anchor chart reflect the class discussion. The model is provided for your reference.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second half of this lesson centers on RI. 7.7, which asks students to compare two versions of the same text. This will be new learning for many of the students and will be part of their </a:t>
            </a:r>
            <a:r>
              <a:rPr lang="en" sz="1200" b="1" dirty="0">
                <a:solidFill>
                  <a:schemeClr val="dk1"/>
                </a:solidFill>
                <a:latin typeface="Calibri"/>
                <a:ea typeface="Calibri"/>
                <a:cs typeface="Calibri"/>
                <a:sym typeface="Calibri"/>
              </a:rPr>
              <a:t>mid-unit assessment </a:t>
            </a:r>
            <a:r>
              <a:rPr lang="en" sz="1200" dirty="0">
                <a:solidFill>
                  <a:schemeClr val="dk1"/>
                </a:solidFill>
                <a:latin typeface="Calibri"/>
                <a:ea typeface="Calibri"/>
                <a:cs typeface="Calibri"/>
                <a:sym typeface="Calibri"/>
              </a:rPr>
              <a:t>in Lesson 5.</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homework tonight, students read the last half of an excellent article by Dr. Judy Willis. The students will be held accountable only for the dopamine section because it fits best with the focus of the module. The article is presented in its entirety because the other information and vocabulary is useful to know and provides a way for you to differentiate learning for your stronger students. You may assign it if you wish; however, information that is not in the dopamine section will not be emphasized.</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9491065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8"/>
        <p:cNvGrpSpPr/>
        <p:nvPr/>
      </p:nvGrpSpPr>
      <p:grpSpPr>
        <a:xfrm>
          <a:off x="0" y="0"/>
          <a:ext cx="0" cy="0"/>
          <a:chOff x="0" y="0"/>
          <a:chExt cx="0" cy="0"/>
        </a:xfrm>
      </p:grpSpPr>
      <p:sp>
        <p:nvSpPr>
          <p:cNvPr id="209" name="Google Shape;209;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0" name="Google Shape;210;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(10-12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“Teens and Decision Making”,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Giving students time to amend their original answers promotes deeper thinking and self-assessment.</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ensure that students’ supporting details are valid. Use probing questions such as:</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you say that in one sentence?”</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is the most important information from this section?”</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“Does that match the subheading?”</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5 minutes, direct the pairs to stand up, bring their </a:t>
            </a:r>
            <a:r>
              <a:rPr lang="en" sz="1200" b="1" dirty="0">
                <a:solidFill>
                  <a:schemeClr val="dk1"/>
                </a:solidFill>
                <a:latin typeface="Calibri"/>
                <a:ea typeface="Calibri"/>
                <a:cs typeface="Calibri"/>
                <a:sym typeface="Calibri"/>
              </a:rPr>
              <a:t>Neurologist’s Notebook #3 </a:t>
            </a:r>
            <a:r>
              <a:rPr lang="en" sz="1200" dirty="0">
                <a:solidFill>
                  <a:schemeClr val="dk1"/>
                </a:solidFill>
                <a:latin typeface="Calibri"/>
                <a:ea typeface="Calibri"/>
                <a:cs typeface="Calibri"/>
                <a:sym typeface="Calibri"/>
              </a:rPr>
              <a:t>entries with them, and form a group of four with another pair to discuss their ideas. Circulate to ensure that the supporting details are valid.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tell the students to return to their seats.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them a few minutes to silently amend their </a:t>
            </a:r>
            <a:r>
              <a:rPr lang="en" sz="1200" b="1" dirty="0">
                <a:solidFill>
                  <a:schemeClr val="dk1"/>
                </a:solidFill>
                <a:latin typeface="Calibri"/>
                <a:ea typeface="Calibri"/>
                <a:cs typeface="Calibri"/>
                <a:sym typeface="Calibri"/>
              </a:rPr>
              <a:t>Neurologist’s Notebook #3</a:t>
            </a:r>
            <a:r>
              <a:rPr lang="en" sz="1200" dirty="0">
                <a:solidFill>
                  <a:schemeClr val="dk1"/>
                </a:solidFill>
                <a:latin typeface="Calibri"/>
                <a:ea typeface="Calibri"/>
                <a:cs typeface="Calibri"/>
                <a:sym typeface="Calibri"/>
              </a:rPr>
              <a:t> as needed. You may wish to collect this to help you identify struggling students.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look for students to identify supporting details that correspond with the article’s subheadings. Refer to the look-fors below, taken from the </a:t>
            </a:r>
            <a:r>
              <a:rPr lang="en" sz="1200" b="1" dirty="0">
                <a:solidFill>
                  <a:schemeClr val="dk1"/>
                </a:solidFill>
                <a:latin typeface="Calibri"/>
                <a:ea typeface="Calibri"/>
                <a:cs typeface="Calibri"/>
                <a:sym typeface="Calibri"/>
              </a:rPr>
              <a:t>Neurologist’s Notebook #3 (Answers, for Teacher Reference),</a:t>
            </a:r>
            <a:r>
              <a:rPr lang="en" sz="1200" dirty="0">
                <a:solidFill>
                  <a:schemeClr val="dk1"/>
                </a:solidFill>
                <a:latin typeface="Calibri"/>
                <a:ea typeface="Calibri"/>
                <a:cs typeface="Calibri"/>
                <a:sym typeface="Calibri"/>
              </a:rPr>
              <a:t> as a guide:</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Subheading: “The Teen Brain: Under Construction”</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One part of the brain that is still developing is the prefrontal cortex. This helps when one makes decisions because it sizes up risks and thinks ahead about the consequence.</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limbic system is more fully developed and the more emotional center of the brain. Therefore, when teens make decisions, they sometimes use this part more and think more about how they feel about those decisions and less about the long-term consequences. </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Subheading: “Fine-Tuning the Brain”</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teen brain is also actively changing. It is pruning synapses that it doesn’t use and reinforcing the connection between neurons that it does use. </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Teens can potentially influence which neurons are reinforced by their behavior and thoughts.</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Subheading: “Wait a Minute!”</a:t>
            </a:r>
            <a:endParaRPr sz="1200" b="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Stopping and thinking through a decision will give one’s PFC time to activate and will strengthen the neurons in the PFC.</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further guidance for students who are having trouble knowing where in the text to focus: For example, say, </a:t>
            </a:r>
            <a:r>
              <a:rPr lang="en" sz="1200" i="1" dirty="0">
                <a:solidFill>
                  <a:schemeClr val="dk1"/>
                </a:solidFill>
                <a:latin typeface="Calibri"/>
                <a:ea typeface="Calibri"/>
                <a:cs typeface="Calibri"/>
                <a:sym typeface="Calibri"/>
              </a:rPr>
              <a:t>“I know that Background Information will be presented early in the article. I’m looking for information that relates to how decision making in the brain happens. Let’s take a look at the third paragraph on the first page of the article.” </a:t>
            </a:r>
            <a:r>
              <a:rPr lang="en" sz="1200" dirty="0">
                <a:solidFill>
                  <a:schemeClr val="dk1"/>
                </a:solidFill>
                <a:latin typeface="Calibri"/>
                <a:ea typeface="Calibri"/>
                <a:cs typeface="Calibri"/>
                <a:sym typeface="Calibri"/>
              </a:rPr>
              <a:t>This will help students identify the Background Information. You can also let them know that there are two main ideas under the first subheading, two under the second, and one under the third. Prompting questions include: </a:t>
            </a:r>
            <a:r>
              <a:rPr lang="en" sz="1200" i="1" dirty="0">
                <a:solidFill>
                  <a:schemeClr val="dk1"/>
                </a:solidFill>
                <a:latin typeface="Calibri"/>
                <a:ea typeface="Calibri"/>
                <a:cs typeface="Calibri"/>
                <a:sym typeface="Calibri"/>
              </a:rPr>
              <a:t>“In the first subheadings, what part of the brain is still developing? What larger system is it a part of and why is that important?” </a:t>
            </a:r>
            <a:r>
              <a:rPr lang="en" sz="1200" dirty="0">
                <a:solidFill>
                  <a:schemeClr val="dk1"/>
                </a:solidFill>
                <a:latin typeface="Calibri"/>
                <a:ea typeface="Calibri"/>
                <a:cs typeface="Calibri"/>
                <a:sym typeface="Calibri"/>
              </a:rPr>
              <a:t>and</a:t>
            </a:r>
            <a:r>
              <a:rPr lang="en" sz="1200" i="1" dirty="0">
                <a:solidFill>
                  <a:schemeClr val="dk1"/>
                </a:solidFill>
                <a:latin typeface="Calibri"/>
                <a:ea typeface="Calibri"/>
                <a:cs typeface="Calibri"/>
                <a:sym typeface="Calibri"/>
              </a:rPr>
              <a:t> “In the second subheading, what is happening to the teen brain and how? What can teens do to shape their brains?”</a:t>
            </a:r>
            <a:r>
              <a:rPr lang="en" sz="1200" dirty="0">
                <a:solidFill>
                  <a:schemeClr val="dk1"/>
                </a:solidFill>
                <a:latin typeface="Calibri"/>
                <a:ea typeface="Calibri"/>
                <a:cs typeface="Calibri"/>
                <a:sym typeface="Calibri"/>
              </a:rPr>
              <a:t> and</a:t>
            </a:r>
            <a:r>
              <a:rPr lang="en" sz="1200" i="1" dirty="0">
                <a:solidFill>
                  <a:schemeClr val="dk1"/>
                </a:solidFill>
                <a:latin typeface="Calibri"/>
                <a:ea typeface="Calibri"/>
                <a:cs typeface="Calibri"/>
                <a:sym typeface="Calibri"/>
              </a:rPr>
              <a:t> “In the third heading, what is one ‘tip’ teens can use to strengthen the neurons in their prefrontal cortex?”</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69405823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Comparing Text to an Interactive Version of Text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Careful attention to learning targets throughout a lesson engages, supports, and holds students accountable for their learning. Consider revisiting learning targets throughout the lesson so that students can connect their learning with the activity they are working on.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1" dirty="0">
                <a:solidFill>
                  <a:schemeClr val="dk1"/>
                </a:solidFill>
                <a:latin typeface="Calibri"/>
                <a:ea typeface="Calibri"/>
                <a:cs typeface="Calibri"/>
                <a:sym typeface="Calibri"/>
              </a:rPr>
              <a:t>“The Child’s Developing Mind”: Comparing Text to Multimedia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explaining the difference between “text” and “multimedia” for students who don’t understand it. “Text” refers just to words. “Multimedia” can include photos, graphics, videos, and other visual aids. It can be interactive, meaning the reader can manipulate certain features (for example, by inputting data to see how it makes a graphic change).</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2793425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4"/>
        <p:cNvGrpSpPr/>
        <p:nvPr/>
      </p:nvGrpSpPr>
      <p:grpSpPr>
        <a:xfrm>
          <a:off x="0" y="0"/>
          <a:ext cx="0" cy="0"/>
          <a:chOff x="0" y="0"/>
          <a:chExt cx="0" cy="0"/>
        </a:xfrm>
      </p:grpSpPr>
      <p:sp>
        <p:nvSpPr>
          <p:cNvPr id="225" name="Google Shape;225;g45c256c8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6" name="Google Shape;226;g45c256c8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(3-5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Comparing Text to an Interactive Version of Text,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Please note, the lesson sometimes refers to the article as “The Child’s Develop</a:t>
            </a:r>
            <a:r>
              <a:rPr lang="en" sz="1200" b="0" dirty="0">
                <a:solidFill>
                  <a:schemeClr val="dk1"/>
                </a:solidFill>
                <a:latin typeface="Calibri"/>
                <a:ea typeface="Calibri"/>
                <a:cs typeface="Calibri"/>
                <a:sym typeface="Calibri"/>
              </a:rPr>
              <a:t>ing </a:t>
            </a:r>
            <a:r>
              <a:rPr lang="en" sz="1200" b="0" dirty="0" smtClean="0">
                <a:solidFill>
                  <a:schemeClr val="dk1"/>
                </a:solidFill>
                <a:latin typeface="Calibri"/>
                <a:ea typeface="Calibri"/>
                <a:cs typeface="Calibri"/>
                <a:sym typeface="Calibri"/>
              </a:rPr>
              <a:t>Mind</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but </a:t>
            </a:r>
            <a:r>
              <a:rPr lang="en" sz="1200" dirty="0">
                <a:solidFill>
                  <a:schemeClr val="dk1"/>
                </a:solidFill>
                <a:latin typeface="Calibri"/>
                <a:ea typeface="Calibri"/>
                <a:cs typeface="Calibri"/>
                <a:sym typeface="Calibri"/>
              </a:rPr>
              <a:t>it is actually printed as “The Child’s Developing </a:t>
            </a:r>
            <a:r>
              <a:rPr lang="en" sz="1200" b="0" dirty="0">
                <a:solidFill>
                  <a:schemeClr val="dk1"/>
                </a:solidFill>
                <a:latin typeface="Calibri"/>
                <a:ea typeface="Calibri"/>
                <a:cs typeface="Calibri"/>
                <a:sym typeface="Calibri"/>
              </a:rPr>
              <a:t>Brain.”</a:t>
            </a:r>
            <a:endParaRPr sz="1200" b="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follow along as you read </a:t>
            </a:r>
            <a:r>
              <a:rPr lang="en" sz="1200" b="1" dirty="0">
                <a:solidFill>
                  <a:schemeClr val="dk1"/>
                </a:solidFill>
                <a:latin typeface="Calibri"/>
                <a:ea typeface="Calibri"/>
                <a:cs typeface="Calibri"/>
                <a:sym typeface="Calibri"/>
              </a:rPr>
              <a:t>“The Child’s Developing Mind”: Comparing Text to Multimedia”</a:t>
            </a:r>
            <a:r>
              <a:rPr lang="en" sz="1200" dirty="0">
                <a:solidFill>
                  <a:schemeClr val="dk1"/>
                </a:solidFill>
                <a:latin typeface="Calibri"/>
                <a:ea typeface="Calibri"/>
                <a:cs typeface="Calibri"/>
                <a:sym typeface="Calibri"/>
              </a:rPr>
              <a:t> aloud.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Pause after you have completed the reading and answer any questions about vocabulary.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60795176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2"/>
        <p:cNvGrpSpPr/>
        <p:nvPr/>
      </p:nvGrpSpPr>
      <p:grpSpPr>
        <a:xfrm>
          <a:off x="0" y="0"/>
          <a:ext cx="0" cy="0"/>
          <a:chOff x="0" y="0"/>
          <a:chExt cx="0" cy="0"/>
        </a:xfrm>
      </p:grpSpPr>
      <p:sp>
        <p:nvSpPr>
          <p:cNvPr id="233" name="Google Shape;233;g45c256c81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4" name="Google Shape;234;g45c256c81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Comparing Text to an Interactive Version of Text,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 </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time to answer Questions 1 and 2 from </a:t>
            </a:r>
            <a:r>
              <a:rPr lang="en" sz="1200" b="1" dirty="0">
                <a:solidFill>
                  <a:schemeClr val="dk1"/>
                </a:solidFill>
                <a:latin typeface="Calibri"/>
                <a:ea typeface="Calibri"/>
                <a:cs typeface="Calibri"/>
                <a:sym typeface="Calibri"/>
              </a:rPr>
              <a:t>“The Child’s Developing Mind”: Comparing Text to Multimedia.”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turn and talk with a partner about their answers.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students to share out their ideas. Lead off by saying, </a:t>
            </a:r>
            <a:r>
              <a:rPr lang="en" sz="1200" i="1" dirty="0">
                <a:solidFill>
                  <a:schemeClr val="dk1"/>
                </a:solidFill>
                <a:latin typeface="Calibri"/>
                <a:ea typeface="Calibri"/>
                <a:cs typeface="Calibri"/>
                <a:sym typeface="Calibri"/>
              </a:rPr>
              <a:t>“This text clearly answers the question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So </a:t>
            </a:r>
            <a:r>
              <a:rPr lang="en" sz="1200" i="1" dirty="0">
                <a:solidFill>
                  <a:schemeClr val="dk1"/>
                </a:solidFill>
                <a:latin typeface="Calibri"/>
                <a:ea typeface="Calibri"/>
                <a:cs typeface="Calibri"/>
                <a:sym typeface="Calibri"/>
              </a:rPr>
              <a:t>what</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by linking brain maturity to behavior.” </a:t>
            </a:r>
            <a:r>
              <a:rPr lang="en" sz="1200" dirty="0">
                <a:solidFill>
                  <a:schemeClr val="dk1"/>
                </a:solidFill>
                <a:latin typeface="Calibri"/>
                <a:ea typeface="Calibri"/>
                <a:cs typeface="Calibri"/>
                <a:sym typeface="Calibri"/>
              </a:rPr>
              <a:t>As students share, also point out that although the readings from the previous lessons clearly said that behavior can shape the brain, this text is saying that the brain also shapes behavior. Say, </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C</a:t>
            </a:r>
            <a:r>
              <a:rPr lang="en" sz="1200" i="1" dirty="0" smtClean="0">
                <a:solidFill>
                  <a:schemeClr val="dk1"/>
                </a:solidFill>
                <a:latin typeface="Calibri"/>
                <a:ea typeface="Calibri"/>
                <a:cs typeface="Calibri"/>
                <a:sym typeface="Calibri"/>
              </a:rPr>
              <a:t>learly </a:t>
            </a:r>
            <a:r>
              <a:rPr lang="en" sz="1200" i="1" dirty="0">
                <a:solidFill>
                  <a:schemeClr val="dk1"/>
                </a:solidFill>
                <a:latin typeface="Calibri"/>
                <a:ea typeface="Calibri"/>
                <a:cs typeface="Calibri"/>
                <a:sym typeface="Calibri"/>
              </a:rPr>
              <a:t>the brain is a complex organ and many factors contribute to how it works.” </a:t>
            </a:r>
            <a:r>
              <a:rPr lang="en" sz="1200" dirty="0">
                <a:solidFill>
                  <a:schemeClr val="dk1"/>
                </a:solidFill>
                <a:latin typeface="Calibri"/>
                <a:ea typeface="Calibri"/>
                <a:cs typeface="Calibri"/>
                <a:sym typeface="Calibri"/>
              </a:rPr>
              <a:t>Refer to </a:t>
            </a:r>
            <a:r>
              <a:rPr lang="en" sz="1200" b="1" dirty="0">
                <a:solidFill>
                  <a:schemeClr val="dk1"/>
                </a:solidFill>
                <a:latin typeface="Calibri"/>
                <a:ea typeface="Calibri"/>
                <a:cs typeface="Calibri"/>
                <a:sym typeface="Calibri"/>
              </a:rPr>
              <a:t>“The Child’s Developing Mind”: Comparing Text to Multimedia (answers, for teacher reference) </a:t>
            </a:r>
            <a:r>
              <a:rPr lang="en" sz="1200" dirty="0">
                <a:solidFill>
                  <a:schemeClr val="dk1"/>
                </a:solidFill>
                <a:latin typeface="Calibri"/>
                <a:ea typeface="Calibri"/>
                <a:cs typeface="Calibri"/>
                <a:sym typeface="Calibri"/>
              </a:rPr>
              <a:t>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invite students to add to their original answers at the end of </a:t>
            </a:r>
            <a:r>
              <a:rPr lang="en" sz="1200" b="1" dirty="0">
                <a:solidFill>
                  <a:schemeClr val="dk1"/>
                </a:solidFill>
                <a:latin typeface="Calibri"/>
                <a:ea typeface="Calibri"/>
                <a:cs typeface="Calibri"/>
                <a:sym typeface="Calibri"/>
              </a:rPr>
              <a:t> “The Child’s Developing Mind”: Comparing Text to Multimedia.”</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listen for students to say something similar to the following answers from </a:t>
            </a:r>
            <a:r>
              <a:rPr lang="en" sz="1200" b="1" dirty="0">
                <a:solidFill>
                  <a:schemeClr val="dk1"/>
                </a:solidFill>
                <a:latin typeface="Calibri"/>
                <a:ea typeface="Calibri"/>
                <a:cs typeface="Calibri"/>
                <a:sym typeface="Calibri"/>
              </a:rPr>
              <a:t>“The Child’s Developing Mind”: Comparing Text to Multimedia (answers, for teacher reference):</a:t>
            </a:r>
            <a:endParaRPr sz="1200" b="1" dirty="0">
              <a:solidFill>
                <a:schemeClr val="dk1"/>
              </a:solidFill>
              <a:latin typeface="Calibri"/>
              <a:ea typeface="Calibri"/>
              <a:cs typeface="Calibri"/>
              <a:sym typeface="Calibri"/>
            </a:endParaRPr>
          </a:p>
          <a:p>
            <a:pPr marL="609600" lvl="1" indent="0" algn="l" rtl="0">
              <a:spcBef>
                <a:spcPts val="0"/>
              </a:spcBef>
              <a:spcAft>
                <a:spcPts val="0"/>
              </a:spcAft>
              <a:buClr>
                <a:schemeClr val="dk1"/>
              </a:buClr>
              <a:buSzPts val="1200"/>
              <a:buFont typeface="Calibri"/>
              <a:buNone/>
            </a:pPr>
            <a:r>
              <a:rPr lang="en" sz="1200" dirty="0">
                <a:solidFill>
                  <a:schemeClr val="dk1"/>
                </a:solidFill>
                <a:latin typeface="Calibri"/>
                <a:ea typeface="Calibri"/>
                <a:cs typeface="Calibri"/>
                <a:sym typeface="Calibri"/>
              </a:rPr>
              <a:t>1. Children reach development milestones as their prefrontal cortex develops. Their “outward” behavior correlates with the “inner” physical maturity of their brain. </a:t>
            </a:r>
            <a:endParaRPr sz="1200" dirty="0">
              <a:solidFill>
                <a:schemeClr val="dk1"/>
              </a:solidFill>
              <a:latin typeface="Calibri"/>
              <a:ea typeface="Calibri"/>
              <a:cs typeface="Calibri"/>
              <a:sym typeface="Calibri"/>
            </a:endParaRPr>
          </a:p>
          <a:p>
            <a:pPr marL="609600" lvl="1" indent="0" algn="l" rtl="0">
              <a:spcBef>
                <a:spcPts val="0"/>
              </a:spcBef>
              <a:spcAft>
                <a:spcPts val="0"/>
              </a:spcAft>
              <a:buClr>
                <a:schemeClr val="dk1"/>
              </a:buClr>
              <a:buSzPts val="1200"/>
              <a:buFont typeface="Calibri"/>
              <a:buNone/>
            </a:pPr>
            <a:r>
              <a:rPr lang="en" sz="1200" dirty="0">
                <a:solidFill>
                  <a:schemeClr val="dk1"/>
                </a:solidFill>
                <a:highlight>
                  <a:srgbClr val="FFFFFF"/>
                </a:highlight>
                <a:latin typeface="Calibri"/>
                <a:ea typeface="Calibri"/>
                <a:cs typeface="Calibri"/>
                <a:sym typeface="Calibri"/>
              </a:rPr>
              <a:t>2. The authors want to remind us that this is not a simple relationship between the biology and the behavior. In fact, this is a very complex set of interactions and although we can make general statements about how children’s behavior relates to their brain biology, individuals can and do vary.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450592834"/>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1"/>
        <p:cNvGrpSpPr/>
        <p:nvPr/>
      </p:nvGrpSpPr>
      <p:grpSpPr>
        <a:xfrm>
          <a:off x="0" y="0"/>
          <a:ext cx="0" cy="0"/>
          <a:chOff x="0" y="0"/>
          <a:chExt cx="0" cy="0"/>
        </a:xfrm>
      </p:grpSpPr>
      <p:sp>
        <p:nvSpPr>
          <p:cNvPr id="242" name="Google Shape;242;g45c256c81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3" name="Google Shape;243;g45c256c81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(7-10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Comparing Text to an Interactive Version of Text,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multimedia interactive feature is linked on this slide, but you might consider using an interactive whiteboard or separate computer screen/projector, or copying the questions on chart paper so students can see them. If you click on the link from the slide, you will be taken to the external </a:t>
            </a:r>
            <a:r>
              <a:rPr lang="en" sz="1200" i="1" dirty="0">
                <a:solidFill>
                  <a:schemeClr val="dk1"/>
                </a:solidFill>
                <a:latin typeface="Calibri"/>
                <a:ea typeface="Calibri"/>
                <a:cs typeface="Calibri"/>
                <a:sym typeface="Calibri"/>
              </a:rPr>
              <a:t>New York Times </a:t>
            </a:r>
            <a:r>
              <a:rPr lang="en" sz="1200" dirty="0">
                <a:solidFill>
                  <a:schemeClr val="dk1"/>
                </a:solidFill>
                <a:latin typeface="Calibri"/>
                <a:ea typeface="Calibri"/>
                <a:cs typeface="Calibri"/>
                <a:sym typeface="Calibri"/>
              </a:rPr>
              <a:t>site, so be sure you can still access the Teacher Action steps.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Project the </a:t>
            </a:r>
            <a:r>
              <a:rPr lang="en" sz="1200" b="0" dirty="0">
                <a:solidFill>
                  <a:schemeClr val="dk1"/>
                </a:solidFill>
                <a:latin typeface="Calibri"/>
                <a:ea typeface="Calibri"/>
                <a:cs typeface="Calibri"/>
                <a:sym typeface="Calibri"/>
              </a:rPr>
              <a:t>“The Child’s Developing Mind”: Comparing Text to Multimedia interactive feature (linked on the slide) using an interactive whiteboard or computer screen/projector.</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the slider bar from 6 years old to 13 years old to 17 years old. Note for the students that the text is the same. Reread the text as it appears in the interactive feature.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answer Questions 3–7 on </a:t>
            </a:r>
            <a:r>
              <a:rPr lang="en" sz="1200" b="1" dirty="0">
                <a:solidFill>
                  <a:schemeClr val="dk1"/>
                </a:solidFill>
                <a:latin typeface="Calibri"/>
                <a:ea typeface="Calibri"/>
                <a:cs typeface="Calibri"/>
                <a:sym typeface="Calibri"/>
              </a:rPr>
              <a:t>“The Child’s Developing Mind”: Comparing Text to Multimedia.</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Times New Roman"/>
              <a:buAutoNum type="arabicPeriod"/>
            </a:pPr>
            <a:r>
              <a:rPr lang="en" sz="1200" dirty="0">
                <a:solidFill>
                  <a:schemeClr val="dk1"/>
                </a:solidFill>
                <a:latin typeface="Calibri"/>
                <a:ea typeface="Calibri"/>
                <a:cs typeface="Calibri"/>
                <a:sym typeface="Calibri"/>
              </a:rPr>
              <a:t>After a few minutes, invite them to </a:t>
            </a:r>
            <a:r>
              <a:rPr lang="en" sz="1200" b="0" dirty="0">
                <a:solidFill>
                  <a:schemeClr val="dk1"/>
                </a:solidFill>
                <a:latin typeface="Calibri"/>
                <a:ea typeface="Calibri"/>
                <a:cs typeface="Calibri"/>
                <a:sym typeface="Calibri"/>
              </a:rPr>
              <a:t>turn and talk with </a:t>
            </a:r>
            <a:r>
              <a:rPr lang="en" sz="1200" dirty="0">
                <a:solidFill>
                  <a:schemeClr val="dk1"/>
                </a:solidFill>
                <a:latin typeface="Calibri"/>
                <a:ea typeface="Calibri"/>
                <a:cs typeface="Calibri"/>
                <a:sym typeface="Calibri"/>
              </a:rPr>
              <a:t>a partner about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them to share out their ideas. As you discuss how being able to visualize the information makes it easier to understand, point out that writers often try to help their readers visualize something by using metaphors. Say, “</a:t>
            </a:r>
            <a:r>
              <a:rPr lang="en" sz="1200" i="1" dirty="0">
                <a:solidFill>
                  <a:schemeClr val="dk1"/>
                </a:solidFill>
                <a:latin typeface="Calibri"/>
                <a:ea typeface="Calibri"/>
                <a:cs typeface="Calibri"/>
                <a:sym typeface="Calibri"/>
              </a:rPr>
              <a:t>In ‘Teens and Decision Making,’ the prefrontal cortex was a ‘blinking red warning light.’ In ‘What’s Going On in Your Brain?’ the author compared the brain to a roadmap. And in ‘The Teen Brain—It’s Just Not Grown Up Yet’ myelin was compared to insulation on electric wires.” </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 time permits, feel free to explore this interactive feature.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4, listen for students to say things like</a:t>
            </a:r>
            <a:r>
              <a:rPr lang="en" sz="1200" b="0" dirty="0">
                <a:solidFill>
                  <a:schemeClr val="dk1"/>
                </a:solidFill>
                <a:latin typeface="Calibri"/>
                <a:ea typeface="Calibri"/>
                <a:cs typeface="Calibri"/>
                <a:sym typeface="Calibri"/>
              </a:rPr>
              <a:t>, “The information in the text and multimedia versions is the same. The advantage of the text version is that all of the information is presented upfront. The advantage of the multimedia version is that the information is easy to visualize.”</a:t>
            </a:r>
            <a:endParaRPr sz="1200" b="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providing cued-up laptops so students can explore the interactive feature on their own.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73518517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0"/>
        <p:cNvGrpSpPr/>
        <p:nvPr/>
      </p:nvGrpSpPr>
      <p:grpSpPr>
        <a:xfrm>
          <a:off x="0" y="0"/>
          <a:ext cx="0" cy="0"/>
          <a:chOff x="0" y="0"/>
          <a:chExt cx="0" cy="0"/>
        </a:xfrm>
      </p:grpSpPr>
      <p:sp>
        <p:nvSpPr>
          <p:cNvPr id="251" name="Google Shape;251;g45c256c81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2" name="Google Shape;252;g45c256c81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1-2 minutes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Adding to the Brain Development anchor chart,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“What You Should Know about Your Brain” </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Neurologist’s Notebook #4</a:t>
            </a:r>
            <a:r>
              <a:rPr lang="en" sz="1200" dirty="0">
                <a:solidFill>
                  <a:schemeClr val="dk1"/>
                </a:solidFill>
                <a:latin typeface="Calibri"/>
                <a:ea typeface="Calibri"/>
                <a:cs typeface="Calibri"/>
                <a:sym typeface="Calibri"/>
              </a:rPr>
              <a:t>. Answer any clarifying questions.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on their homework handouts.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5012486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homework is an opportunity to challenge your stronger students. Consider assigning them the entire article.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60" name="Google Shape;260;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59457649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7"/>
        <p:cNvGrpSpPr/>
        <p:nvPr/>
      </p:nvGrpSpPr>
      <p:grpSpPr>
        <a:xfrm>
          <a:off x="0" y="0"/>
          <a:ext cx="0" cy="0"/>
          <a:chOff x="0" y="0"/>
          <a:chExt cx="0" cy="0"/>
        </a:xfrm>
      </p:grpSpPr>
      <p:sp>
        <p:nvSpPr>
          <p:cNvPr id="268" name="Google Shape;268;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69" name="Google Shape;269;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638641302"/>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S</a:t>
            </a:r>
            <a:r>
              <a:rPr lang="en" sz="1200" b="0" dirty="0">
                <a:solidFill>
                  <a:schemeClr val="dk1"/>
                </a:solidFill>
                <a:latin typeface="Calibri"/>
                <a:ea typeface="Calibri"/>
                <a:cs typeface="Calibri"/>
                <a:sym typeface="Calibri"/>
              </a:rPr>
              <a:t>elf-assessment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Brain Development anchor chart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#3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#3</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“The Child’s Developing Mind”: Comparing Text to Multimedia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“The Child’s Developing Mind”: Comparing Text to Multimedia</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(answers,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“The Child’s Developing Mind”: Comparing Text to Multimedia interactive feature </a:t>
            </a:r>
            <a:r>
              <a:rPr lang="en" sz="1200" dirty="0">
                <a:solidFill>
                  <a:schemeClr val="dk1"/>
                </a:solidFill>
                <a:latin typeface="Calibri"/>
                <a:ea typeface="Calibri"/>
                <a:cs typeface="Calibri"/>
                <a:sym typeface="Calibri"/>
              </a:rPr>
              <a:t>(multimedia; http://www.nytimes.com/interactive/2008/09/15/health/20080915-brain-development.html)</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Interactive whiteboard or computer screen/projector (to display interactive feature)</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“What You Should Know about Your Brain” (one </a:t>
            </a:r>
            <a:r>
              <a:rPr lang="en" sz="1200" dirty="0">
                <a:solidFill>
                  <a:schemeClr val="dk1"/>
                </a:solidFill>
                <a:latin typeface="Calibri"/>
                <a:ea typeface="Calibri"/>
                <a:cs typeface="Calibri"/>
                <a:sym typeface="Calibri"/>
              </a:rPr>
              <a:t>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#4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#4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Informational Text Structure Map graphic organizer </a:t>
            </a:r>
            <a:r>
              <a:rPr lang="en" sz="1200" dirty="0">
                <a:solidFill>
                  <a:schemeClr val="dk1"/>
                </a:solidFill>
                <a:latin typeface="Calibri"/>
                <a:ea typeface="Calibri"/>
                <a:cs typeface="Calibri"/>
                <a:sym typeface="Calibri"/>
              </a:rPr>
              <a:t>(model,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 from Lesson 1)</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(begun in Lesson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“Teens and Decision Making: What Brain Science Reveals” </a:t>
            </a:r>
            <a:r>
              <a:rPr lang="en" sz="1200" dirty="0">
                <a:solidFill>
                  <a:schemeClr val="dk1"/>
                </a:solidFill>
                <a:latin typeface="Calibri"/>
                <a:ea typeface="Calibri"/>
                <a:cs typeface="Calibri"/>
                <a:sym typeface="Calibri"/>
              </a:rPr>
              <a:t>(from Lesson 1)</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319787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upcoming </a:t>
            </a:r>
            <a:r>
              <a:rPr lang="en" sz="1200" b="1" dirty="0">
                <a:solidFill>
                  <a:schemeClr val="dk1"/>
                </a:solidFill>
                <a:latin typeface="Calibri"/>
                <a:ea typeface="Calibri"/>
                <a:cs typeface="Calibri"/>
                <a:sym typeface="Calibri"/>
              </a:rPr>
              <a:t>Mid-Unit 1 Assessment </a:t>
            </a:r>
            <a:r>
              <a:rPr lang="en" sz="1200" dirty="0">
                <a:solidFill>
                  <a:schemeClr val="dk1"/>
                </a:solidFill>
                <a:latin typeface="Calibri"/>
                <a:ea typeface="Calibri"/>
                <a:cs typeface="Calibri"/>
                <a:sym typeface="Calibri"/>
              </a:rPr>
              <a:t>to help shape the discussion in Work Time B.</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Ready the interactive feature at: http://www.nytimes.com/interactive/2008/09/15/health/20080915-brain-development.html</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r>
              <a:rPr lang="en" sz="1200" b="1" dirty="0">
                <a:solidFill>
                  <a:schemeClr val="dk1"/>
                </a:solidFill>
                <a:latin typeface="Calibri"/>
                <a:ea typeface="Calibri"/>
                <a:cs typeface="Calibri"/>
                <a:sym typeface="Calibri"/>
              </a:rPr>
              <a:t> </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974613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0543571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6310449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5-7 minutes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Individual</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Self-Assessment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Developing self-assessment and reflection supports all students, but research shows it supports struggling learners most.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0" dirty="0">
                <a:solidFill>
                  <a:schemeClr val="dk1"/>
                </a:solidFill>
                <a:latin typeface="Calibri"/>
                <a:ea typeface="Calibri"/>
                <a:cs typeface="Calibri"/>
                <a:sym typeface="Calibri"/>
              </a:rPr>
              <a:t>Self-Assessment is displayed on this slide for your convenience, but you may also use a document camera</a:t>
            </a:r>
            <a:r>
              <a:rPr lang="en" sz="1200" dirty="0">
                <a:solidFill>
                  <a:schemeClr val="dk1"/>
                </a:solidFill>
                <a:latin typeface="Calibri"/>
                <a:ea typeface="Calibri"/>
                <a:cs typeface="Calibri"/>
                <a:sym typeface="Calibri"/>
              </a:rPr>
              <a:t> for Teacher Action Step 2 if you wish.</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0" dirty="0">
                <a:solidFill>
                  <a:schemeClr val="dk1"/>
                </a:solidFill>
                <a:latin typeface="Calibri"/>
                <a:ea typeface="Calibri"/>
                <a:cs typeface="Calibri"/>
                <a:sym typeface="Calibri"/>
              </a:rPr>
              <a:t>Self-Assessment</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and instruct students to work on it individually.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ask students to raise their hand if they thought Version 1 was more successful at capturing the main idea. Repeat for Version 2.</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Acknowledge that Version 1 was better.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Briefly explain the strengths of Version 1:</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main idea is general and encompasses the whole </a:t>
            </a:r>
            <a:r>
              <a:rPr lang="en" sz="1200" dirty="0" smtClean="0">
                <a:solidFill>
                  <a:schemeClr val="dk1"/>
                </a:solidFill>
                <a:latin typeface="Calibri"/>
                <a:ea typeface="Calibri"/>
                <a:cs typeface="Calibri"/>
                <a:sym typeface="Calibri"/>
              </a:rPr>
              <a:t>article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lvl="2"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supporting idea/details summarize the main </a:t>
            </a:r>
            <a:r>
              <a:rPr lang="en" sz="1200" dirty="0" smtClean="0">
                <a:solidFill>
                  <a:schemeClr val="dk1"/>
                </a:solidFill>
                <a:latin typeface="Calibri"/>
                <a:ea typeface="Calibri"/>
                <a:cs typeface="Calibri"/>
                <a:sym typeface="Calibri"/>
              </a:rPr>
              <a:t>points</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Also explain the weaknesses of Version 2:</a:t>
            </a:r>
            <a:endParaRPr sz="1200"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main idea is too specific and </a:t>
            </a:r>
            <a:r>
              <a:rPr lang="en" sz="1200" dirty="0" smtClean="0">
                <a:solidFill>
                  <a:schemeClr val="dk1"/>
                </a:solidFill>
                <a:latin typeface="Calibri"/>
                <a:ea typeface="Calibri"/>
                <a:cs typeface="Calibri"/>
                <a:sym typeface="Calibri"/>
              </a:rPr>
              <a:t>narrow</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1371600" marR="0" lvl="2"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supporting idea/details are pieces of evidence / information,  and do not support a summary of a major </a:t>
            </a:r>
            <a:r>
              <a:rPr lang="en" sz="1200" dirty="0" smtClean="0">
                <a:solidFill>
                  <a:schemeClr val="dk1"/>
                </a:solidFill>
                <a:latin typeface="Calibri"/>
                <a:ea typeface="Calibri"/>
                <a:cs typeface="Calibri"/>
                <a:sym typeface="Calibri"/>
              </a:rPr>
              <a:t>idea</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work individually on their </a:t>
            </a:r>
            <a:r>
              <a:rPr lang="en" sz="1200" b="0" dirty="0">
                <a:solidFill>
                  <a:schemeClr val="dk1"/>
                </a:solidFill>
                <a:latin typeface="Calibri"/>
                <a:ea typeface="Calibri"/>
                <a:cs typeface="Calibri"/>
                <a:sym typeface="Calibri"/>
              </a:rPr>
              <a:t>Self-Assessments.</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most students should raise their hands to show that Version 1 was more successful.</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reviewing the instructions for the </a:t>
            </a:r>
            <a:r>
              <a:rPr lang="en" sz="1200" b="0" dirty="0">
                <a:solidFill>
                  <a:schemeClr val="dk1"/>
                </a:solidFill>
                <a:latin typeface="Calibri"/>
                <a:ea typeface="Calibri"/>
                <a:cs typeface="Calibri"/>
                <a:sym typeface="Calibri"/>
              </a:rPr>
              <a:t>Self-Assessment for students who might need it. Say, </a:t>
            </a:r>
            <a:r>
              <a:rPr lang="en" sz="1200" b="0" i="1" dirty="0">
                <a:solidFill>
                  <a:schemeClr val="dk1"/>
                </a:solidFill>
                <a:latin typeface="Calibri"/>
                <a:ea typeface="Calibri"/>
                <a:cs typeface="Calibri"/>
                <a:sym typeface="Calibri"/>
              </a:rPr>
              <a:t>“This Self-Assessment presents two possible versions of a main argument with supporting details. Your task is to decide which one is better and why.”</a:t>
            </a:r>
            <a:endParaRPr sz="1200" b="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7025603"/>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B. Adding to the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Graphic organizers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 Give think time for students to read over the two conclusions and think about the question: What did the conclusions of </a:t>
            </a:r>
            <a:r>
              <a:rPr lang="en" sz="1200" b="0" dirty="0">
                <a:solidFill>
                  <a:schemeClr val="dk1"/>
                </a:solidFill>
                <a:latin typeface="Calibri"/>
                <a:ea typeface="Calibri"/>
                <a:cs typeface="Calibri"/>
                <a:sym typeface="Calibri"/>
              </a:rPr>
              <a:t>“Teens and Decision Making” and “What’s Going On in Your Brain” have in common?</a:t>
            </a:r>
            <a:endParaRPr sz="1200" b="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student to share their answer to the question.</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Briefly discuss the purpose of a conclusion, which often answers the question “So what?” or gives the reader more questions to think about.</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notice that both conclusions include big takeaways and tips for what they reader can do with this information.</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rereading the conclusions out loud for students who would benefit from the audio support.</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1768610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8" name="Google Shape;188;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(5-7 minutes, this slide)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Opening B. Adding to the Anchor Chart, continued     </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is displayed on this slide for your convenience and referenced in Teacher Action Step 2A, in case the version you worked on using the document camera or chart paper in Lesson 2 is incomplete or hard to project. However, since there might be some differences between the model chart and the one you worked on in Lesson 2, it is ideal to project the one you worked on in order to model responses during this portion of the lesson.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“If-Then” sentence construct used in the “So what?” column is particularly helpful because it encourages students to think about causal relationships while improving their ability to draw conclusions based in the text and therefore achieve a deeper understanding.</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that a conclusion often answers the questions “What does this information mean to me, the reader?” or “So what?” Point out the “So what?” column on the anchor chart.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AutoNum type="arabicPeriod"/>
            </a:pPr>
            <a:r>
              <a:rPr lang="en" sz="1200" dirty="0">
                <a:solidFill>
                  <a:schemeClr val="dk1"/>
                </a:solidFill>
                <a:latin typeface="Calibri"/>
                <a:ea typeface="Calibri"/>
                <a:cs typeface="Calibri"/>
                <a:sym typeface="Calibri"/>
              </a:rPr>
              <a:t>Briefly model how to complete the last column of the class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to support students in filling in their own anchor chart. Refer to the </a:t>
            </a:r>
            <a:r>
              <a:rPr lang="en" sz="1200" b="1" dirty="0">
                <a:solidFill>
                  <a:schemeClr val="dk1"/>
                </a:solidFill>
                <a:latin typeface="Calibri"/>
                <a:ea typeface="Calibri"/>
                <a:cs typeface="Calibri"/>
                <a:sym typeface="Calibri"/>
              </a:rPr>
              <a:t>Model Brain Development anchor chart (for teacher reference)</a:t>
            </a:r>
            <a:r>
              <a:rPr lang="en" sz="1200" dirty="0">
                <a:solidFill>
                  <a:schemeClr val="dk1"/>
                </a:solidFill>
                <a:latin typeface="Calibri"/>
                <a:ea typeface="Calibri"/>
                <a:cs typeface="Calibri"/>
                <a:sym typeface="Calibri"/>
              </a:rPr>
              <a:t> as needed.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Your model may look like this: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Circle one of the pieces of information on the anchor chart that says the prefrontal cortex is the last to mature. Draw a line to the “So what?” column and write: “So </a:t>
            </a:r>
            <a:r>
              <a:rPr lang="en" sz="1200" i="1" u="none"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the PFC is not as efficient, </a:t>
            </a:r>
            <a:r>
              <a:rPr lang="en" sz="1200" i="1" u="none" dirty="0">
                <a:solidFill>
                  <a:schemeClr val="dk1"/>
                </a:solidFill>
                <a:latin typeface="Calibri"/>
                <a:ea typeface="Calibri"/>
                <a:cs typeface="Calibri"/>
                <a:sym typeface="Calibri"/>
              </a:rPr>
              <a:t>then</a:t>
            </a:r>
            <a:r>
              <a:rPr lang="en" sz="1200" dirty="0">
                <a:solidFill>
                  <a:schemeClr val="dk1"/>
                </a:solidFill>
                <a:latin typeface="Calibri"/>
                <a:ea typeface="Calibri"/>
                <a:cs typeface="Calibri"/>
                <a:sym typeface="Calibri"/>
              </a:rPr>
              <a:t> teens may make decisions without fully realizing long-term consequences. </a:t>
            </a:r>
            <a:r>
              <a:rPr lang="en" sz="1200" i="1" u="none"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they do that, </a:t>
            </a:r>
            <a:r>
              <a:rPr lang="en" sz="1200" i="1" u="none" dirty="0">
                <a:solidFill>
                  <a:schemeClr val="dk1"/>
                </a:solidFill>
                <a:latin typeface="Calibri"/>
                <a:ea typeface="Calibri"/>
                <a:cs typeface="Calibri"/>
                <a:sym typeface="Calibri"/>
              </a:rPr>
              <a:t>then</a:t>
            </a:r>
            <a:r>
              <a:rPr lang="en" sz="1200" dirty="0">
                <a:solidFill>
                  <a:schemeClr val="dk1"/>
                </a:solidFill>
                <a:latin typeface="Calibri"/>
                <a:ea typeface="Calibri"/>
                <a:cs typeface="Calibri"/>
                <a:sym typeface="Calibri"/>
              </a:rPr>
              <a:t> this can be good (they take daring risks) and bad (they take dangerous risks).”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Char char="○"/>
            </a:pPr>
            <a:r>
              <a:rPr lang="en" sz="1200" dirty="0">
                <a:solidFill>
                  <a:schemeClr val="dk1"/>
                </a:solidFill>
                <a:latin typeface="Calibri"/>
                <a:ea typeface="Calibri"/>
                <a:cs typeface="Calibri"/>
                <a:sym typeface="Calibri"/>
              </a:rPr>
              <a:t>Circle one of the pieces of information that says that synaptic pruning occurs based on the behavior of an individual, and draw a line to the “So what?” column. Write the phrase: “So </a:t>
            </a:r>
            <a:r>
              <a:rPr lang="en" sz="1200" i="1" u="none"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synapses are being pruned or strengthened by the activities that teens spend their time on, </a:t>
            </a:r>
            <a:r>
              <a:rPr lang="en" sz="1200" i="1" u="none" dirty="0">
                <a:solidFill>
                  <a:schemeClr val="dk1"/>
                </a:solidFill>
                <a:latin typeface="Calibri"/>
                <a:ea typeface="Calibri"/>
                <a:cs typeface="Calibri"/>
                <a:sym typeface="Calibri"/>
              </a:rPr>
              <a:t>then</a:t>
            </a:r>
            <a:r>
              <a:rPr lang="en" sz="1200" dirty="0">
                <a:solidFill>
                  <a:schemeClr val="dk1"/>
                </a:solidFill>
                <a:latin typeface="Calibri"/>
                <a:ea typeface="Calibri"/>
                <a:cs typeface="Calibri"/>
                <a:sym typeface="Calibri"/>
              </a:rPr>
              <a:t> teens can shape their brain. And </a:t>
            </a:r>
            <a:r>
              <a:rPr lang="en" sz="1200" i="1" u="none" dirty="0">
                <a:solidFill>
                  <a:schemeClr val="dk1"/>
                </a:solidFill>
                <a:latin typeface="Calibri"/>
                <a:ea typeface="Calibri"/>
                <a:cs typeface="Calibri"/>
                <a:sym typeface="Calibri"/>
              </a:rPr>
              <a:t>if</a:t>
            </a:r>
            <a:r>
              <a:rPr lang="en" sz="1200" dirty="0">
                <a:solidFill>
                  <a:schemeClr val="dk1"/>
                </a:solidFill>
                <a:latin typeface="Calibri"/>
                <a:ea typeface="Calibri"/>
                <a:cs typeface="Calibri"/>
                <a:sym typeface="Calibri"/>
              </a:rPr>
              <a:t> activities shape one’s brain, </a:t>
            </a:r>
            <a:r>
              <a:rPr lang="en" sz="1200" i="1" u="none" dirty="0">
                <a:solidFill>
                  <a:schemeClr val="dk1"/>
                </a:solidFill>
                <a:latin typeface="Calibri"/>
                <a:ea typeface="Calibri"/>
                <a:cs typeface="Calibri"/>
                <a:sym typeface="Calibri"/>
              </a:rPr>
              <a:t>then</a:t>
            </a:r>
            <a:r>
              <a:rPr lang="en" sz="1200" dirty="0">
                <a:solidFill>
                  <a:schemeClr val="dk1"/>
                </a:solidFill>
                <a:latin typeface="Calibri"/>
                <a:ea typeface="Calibri"/>
                <a:cs typeface="Calibri"/>
                <a:sym typeface="Calibri"/>
              </a:rPr>
              <a:t> one should be mindful about the activities one is doing. As Dr. Willis says, ‘Practice makes permanent.’”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Explain that students will encounter “if/then” phrases in their homework tonight and that they should pay special attention to what this means. (You may want to preview the homework at this time; see Slide 17.)</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Encourage students to start asking themselves, “So what?” as they learn more information about the brain.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 and record relevant information on their own </a:t>
            </a:r>
            <a:r>
              <a:rPr lang="en" sz="1200" b="1" dirty="0">
                <a:solidFill>
                  <a:schemeClr val="dk1"/>
                </a:solidFill>
                <a:latin typeface="Calibri"/>
                <a:ea typeface="Calibri"/>
                <a:cs typeface="Calibri"/>
                <a:sym typeface="Calibri"/>
              </a:rPr>
              <a:t>Brain Development anchor charts.</a:t>
            </a:r>
            <a:endParaRPr sz="1200" b="1"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221135761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6" name="Google Shape;196;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(10-12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Group, </a:t>
            </a:r>
            <a:r>
              <a:rPr lang="en" sz="1200" b="1" dirty="0" smtClean="0">
                <a:solidFill>
                  <a:schemeClr val="dk1"/>
                </a:solidFill>
                <a:latin typeface="Calibri"/>
                <a:ea typeface="Calibri"/>
                <a:cs typeface="Calibri"/>
                <a:sym typeface="Calibri"/>
              </a:rPr>
              <a:t>Pairs</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Analyzing Main Idea in “Teens and Decision Making”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call on pairs to share their ideas. Guide the class to understand that the main idea should be very general and encompass the entire article. Refer to </a:t>
            </a:r>
            <a:r>
              <a:rPr lang="en" sz="1200" b="1" dirty="0">
                <a:solidFill>
                  <a:schemeClr val="dk1"/>
                </a:solidFill>
                <a:latin typeface="Calibri"/>
                <a:ea typeface="Calibri"/>
                <a:cs typeface="Calibri"/>
                <a:sym typeface="Calibri"/>
              </a:rPr>
              <a:t>Neurologist’s Notebook #3 (answers, for teacher reference)</a:t>
            </a:r>
            <a:r>
              <a:rPr lang="en" sz="1200" dirty="0">
                <a:solidFill>
                  <a:schemeClr val="dk1"/>
                </a:solidFill>
                <a:latin typeface="Calibri"/>
                <a:ea typeface="Calibri"/>
                <a:cs typeface="Calibri"/>
                <a:sym typeface="Calibri"/>
              </a:rPr>
              <a:t> as needed.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share main ideas that are similar to the model: </a:t>
            </a:r>
            <a:r>
              <a:rPr lang="en" sz="1200" b="0" dirty="0">
                <a:solidFill>
                  <a:schemeClr val="dk1"/>
                </a:solidFill>
                <a:latin typeface="Calibri"/>
                <a:ea typeface="Calibri"/>
                <a:cs typeface="Calibri"/>
                <a:sym typeface="Calibri"/>
              </a:rPr>
              <a:t>“The teen brain is still maturing and changing in important ways. Therefore, it works a little differently than an adult when a teen is making decisions.”</a:t>
            </a:r>
            <a:endParaRPr sz="1200" b="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might struggle to articulate a main idea, consider providing sentence frames along with prompting questions: </a:t>
            </a:r>
            <a:r>
              <a:rPr lang="en" sz="1200" i="0" dirty="0">
                <a:solidFill>
                  <a:schemeClr val="dk1"/>
                </a:solidFill>
                <a:latin typeface="Calibri"/>
                <a:ea typeface="Calibri"/>
                <a:cs typeface="Calibri"/>
                <a:sym typeface="Calibri"/>
              </a:rPr>
              <a:t>“The teen brain is… &lt;What is still “in process” for the teen brain? Is it fully developed yet?&gt;”. Therefore, it… &lt;How is the teen brain different from an adult brain?&gt;”</a:t>
            </a:r>
            <a:endParaRPr sz="1200" i="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33168433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12.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1.xml"/><Relationship Id="rId3" Type="http://schemas.openxmlformats.org/officeDocument/2006/relationships/image" Target="../media/image4.png"/></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4.jp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hyperlink" Target="http://www.nytimes.com/interactive/2008/09/15/health/20080915-brain-development.html" TargetMode="External"/><Relationship Id="rId4" Type="http://schemas.openxmlformats.org/officeDocument/2006/relationships/image" Target="../media/image15.jpg"/><Relationship Id="rId5" Type="http://schemas.openxmlformats.org/officeDocument/2006/relationships/image" Target="../media/image4.png"/><Relationship Id="rId6" Type="http://schemas.openxmlformats.org/officeDocument/2006/relationships/image" Target="../media/image11.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 Id="rId3" Type="http://schemas.openxmlformats.org/officeDocument/2006/relationships/hyperlink" Target="https://archive.nytimes.com/www.nytimes.com/interactive/2008/09/15/health/20080915-brain-development.html"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 Id="rId3" Type="http://schemas.openxmlformats.org/officeDocument/2006/relationships/hyperlink" Target="https://archive.nytimes.com/www.nytimes.com/interactive/2008/09/15/health/20080915-brain-development.html" TargetMode="Externa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jpg"/><Relationship Id="rId5" Type="http://schemas.openxmlformats.org/officeDocument/2006/relationships/image" Target="../media/image8.jp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10.jpg"/><Relationship Id="rId4" Type="http://schemas.openxmlformats.org/officeDocument/2006/relationships/image" Target="../media/image11.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a:t>
            </a:r>
            <a:r>
              <a:rPr lang="en" sz="1600" dirty="0" smtClean="0"/>
              <a:t>50-65 </a:t>
            </a:r>
            <a:r>
              <a:rPr lang="en" sz="1600" dirty="0"/>
              <a:t>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this lesson is for students to compare text and multimedia versions of “The Child’s Developing </a:t>
            </a:r>
            <a:r>
              <a:rPr lang="en" sz="1600" dirty="0" smtClean="0"/>
              <a:t>Brain</a:t>
            </a:r>
            <a:r>
              <a:rPr lang="en-US" sz="1600" dirty="0" smtClean="0"/>
              <a:t>,</a:t>
            </a:r>
            <a:r>
              <a:rPr lang="en" sz="1600" dirty="0" smtClean="0"/>
              <a:t>” </a:t>
            </a:r>
            <a:r>
              <a:rPr lang="en" sz="1600" dirty="0"/>
              <a:t>and to analyze the main idea and supporting details in “Teens and Decision Making.”</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00000"/>
              </a:lnSpc>
              <a:spcBef>
                <a:spcPts val="1000"/>
              </a:spcBef>
              <a:spcAft>
                <a:spcPts val="0"/>
              </a:spcAft>
              <a:buSzPts val="1600"/>
              <a:buChar char="•"/>
            </a:pPr>
            <a:r>
              <a:rPr lang="en" sz="1600" dirty="0"/>
              <a:t>I can compare a text-only version of “The Child’s Developing Mind” to the multimedia version of that text.</a:t>
            </a:r>
            <a:endParaRPr sz="1600" dirty="0"/>
          </a:p>
          <a:p>
            <a:pPr marL="457200" lvl="0" indent="-330200" algn="l" rtl="0">
              <a:lnSpc>
                <a:spcPct val="100000"/>
              </a:lnSpc>
              <a:spcBef>
                <a:spcPts val="0"/>
              </a:spcBef>
              <a:spcAft>
                <a:spcPts val="0"/>
              </a:spcAft>
              <a:buSzPts val="1600"/>
              <a:buChar char="•"/>
            </a:pPr>
            <a:r>
              <a:rPr lang="en" sz="1600" dirty="0"/>
              <a:t>I can analyze the impact of the techniques unique to text and multimedia.</a:t>
            </a:r>
            <a:endParaRPr sz="1600" dirty="0"/>
          </a:p>
          <a:p>
            <a:pPr marL="457200" lvl="0" indent="-330200" algn="l" rtl="0">
              <a:lnSpc>
                <a:spcPct val="100000"/>
              </a:lnSpc>
              <a:spcBef>
                <a:spcPts val="0"/>
              </a:spcBef>
              <a:spcAft>
                <a:spcPts val="0"/>
              </a:spcAft>
              <a:buSzPts val="1600"/>
              <a:buChar char="•"/>
            </a:pPr>
            <a:r>
              <a:rPr lang="en" sz="1600" dirty="0"/>
              <a:t>I can analyze the main idea and supporting details in “Teens and Decision Making.”</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1"/>
        <p:cNvGrpSpPr/>
        <p:nvPr/>
      </p:nvGrpSpPr>
      <p:grpSpPr>
        <a:xfrm>
          <a:off x="0" y="0"/>
          <a:ext cx="0" cy="0"/>
          <a:chOff x="0" y="0"/>
          <a:chExt cx="0" cy="0"/>
        </a:xfrm>
      </p:grpSpPr>
      <p:sp>
        <p:nvSpPr>
          <p:cNvPr id="212" name="Google Shape;212;p34"/>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work on our </a:t>
            </a:r>
            <a:r>
              <a:rPr lang="en" sz="2800" b="1" dirty="0"/>
              <a:t>Neurologist’s Notebook #3</a:t>
            </a:r>
            <a:endParaRPr sz="2800" b="1" dirty="0"/>
          </a:p>
        </p:txBody>
      </p:sp>
      <p:sp>
        <p:nvSpPr>
          <p:cNvPr id="213" name="Google Shape;213;p34"/>
          <p:cNvSpPr txBox="1"/>
          <p:nvPr/>
        </p:nvSpPr>
        <p:spPr>
          <a:xfrm>
            <a:off x="628650" y="1550475"/>
            <a:ext cx="5619900" cy="304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a:solidFill>
                  <a:schemeClr val="dk1"/>
                </a:solidFill>
                <a:latin typeface="Century Gothic"/>
                <a:ea typeface="Century Gothic"/>
                <a:cs typeface="Century Gothic"/>
                <a:sym typeface="Century Gothic"/>
              </a:rPr>
              <a:t>Please work to fill in the “Brief Background” box in the </a:t>
            </a:r>
            <a:r>
              <a:rPr lang="en" sz="1700" b="1">
                <a:solidFill>
                  <a:schemeClr val="dk1"/>
                </a:solidFill>
                <a:latin typeface="Century Gothic"/>
                <a:ea typeface="Century Gothic"/>
                <a:cs typeface="Century Gothic"/>
                <a:sym typeface="Century Gothic"/>
              </a:rPr>
              <a:t>Neurologist’s Notebook #3 </a:t>
            </a:r>
            <a:r>
              <a:rPr lang="en" sz="1700">
                <a:solidFill>
                  <a:schemeClr val="dk1"/>
                </a:solidFill>
                <a:latin typeface="Century Gothic"/>
                <a:ea typeface="Century Gothic"/>
                <a:cs typeface="Century Gothic"/>
                <a:sym typeface="Century Gothic"/>
              </a:rPr>
              <a:t>and four of the “Supporting Idea/Detail” boxes. Remember to use the article’s subheadings as a guide.</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a:solidFill>
                  <a:schemeClr val="dk1"/>
                </a:solidFill>
                <a:latin typeface="Century Gothic"/>
                <a:ea typeface="Century Gothic"/>
                <a:cs typeface="Century Gothic"/>
                <a:sym typeface="Century Gothic"/>
              </a:rPr>
              <a:t>When prompted, please stand up, bring your </a:t>
            </a:r>
            <a:r>
              <a:rPr lang="en" sz="1700" b="1">
                <a:solidFill>
                  <a:schemeClr val="dk1"/>
                </a:solidFill>
                <a:latin typeface="Century Gothic"/>
                <a:ea typeface="Century Gothic"/>
                <a:cs typeface="Century Gothic"/>
                <a:sym typeface="Century Gothic"/>
              </a:rPr>
              <a:t>Neurologist’s Notebook #3 </a:t>
            </a:r>
            <a:r>
              <a:rPr lang="en" sz="1700">
                <a:solidFill>
                  <a:schemeClr val="dk1"/>
                </a:solidFill>
                <a:latin typeface="Century Gothic"/>
                <a:ea typeface="Century Gothic"/>
                <a:cs typeface="Century Gothic"/>
                <a:sym typeface="Century Gothic"/>
              </a:rPr>
              <a:t>with you, and form a group of four with another pair to discuss your ideas. You may then amend, or change, your </a:t>
            </a:r>
            <a:r>
              <a:rPr lang="en" sz="1700" b="1">
                <a:solidFill>
                  <a:schemeClr val="dk1"/>
                </a:solidFill>
                <a:latin typeface="Century Gothic"/>
                <a:ea typeface="Century Gothic"/>
                <a:cs typeface="Century Gothic"/>
                <a:sym typeface="Century Gothic"/>
              </a:rPr>
              <a:t>Neurologist’s Notebook #3</a:t>
            </a:r>
            <a:r>
              <a:rPr lang="en" sz="1700">
                <a:solidFill>
                  <a:schemeClr val="dk1"/>
                </a:solidFill>
                <a:latin typeface="Century Gothic"/>
                <a:ea typeface="Century Gothic"/>
                <a:cs typeface="Century Gothic"/>
                <a:sym typeface="Century Gothic"/>
              </a:rPr>
              <a:t> as needed.</a:t>
            </a: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a:solidFill>
                <a:schemeClr val="dk1"/>
              </a:solidFill>
              <a:latin typeface="Century Gothic"/>
              <a:ea typeface="Century Gothic"/>
              <a:cs typeface="Century Gothic"/>
              <a:sym typeface="Century Gothic"/>
            </a:endParaRPr>
          </a:p>
        </p:txBody>
      </p:sp>
      <p:pic>
        <p:nvPicPr>
          <p:cNvPr id="214" name="Google Shape;214;p34"/>
          <p:cNvPicPr preferRelativeResize="0"/>
          <p:nvPr/>
        </p:nvPicPr>
        <p:blipFill>
          <a:blip r:embed="rId3">
            <a:alphaModFix/>
          </a:blip>
          <a:stretch>
            <a:fillRect/>
          </a:stretch>
        </p:blipFill>
        <p:spPr>
          <a:xfrm>
            <a:off x="6341650" y="1471375"/>
            <a:ext cx="2590651" cy="2748069"/>
          </a:xfrm>
          <a:prstGeom prst="rect">
            <a:avLst/>
          </a:prstGeom>
          <a:noFill/>
          <a:ln>
            <a:noFill/>
          </a:ln>
        </p:spPr>
      </p:pic>
      <p:pic>
        <p:nvPicPr>
          <p:cNvPr id="215" name="Google Shape;215;p34"/>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sp>
        <p:nvSpPr>
          <p:cNvPr id="220" name="Google Shape;220;p35"/>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our learning targets</a:t>
            </a:r>
            <a:endParaRPr sz="2800" b="1" dirty="0"/>
          </a:p>
        </p:txBody>
      </p:sp>
      <p:sp>
        <p:nvSpPr>
          <p:cNvPr id="221" name="Google Shape;221;p35"/>
          <p:cNvSpPr txBox="1"/>
          <p:nvPr/>
        </p:nvSpPr>
        <p:spPr>
          <a:xfrm>
            <a:off x="628650" y="1190225"/>
            <a:ext cx="8378400" cy="32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600" b="1" dirty="0">
                <a:solidFill>
                  <a:schemeClr val="dk1"/>
                </a:solidFill>
                <a:latin typeface="Century Gothic"/>
                <a:ea typeface="Century Gothic"/>
                <a:cs typeface="Century Gothic"/>
                <a:sym typeface="Century Gothic"/>
              </a:rPr>
              <a:t>Our Learning Targets for today are:</a:t>
            </a:r>
            <a:endParaRPr sz="1600" b="1" dirty="0">
              <a:solidFill>
                <a:schemeClr val="dk1"/>
              </a:solidFill>
              <a:latin typeface="Century Gothic"/>
              <a:ea typeface="Century Gothic"/>
              <a:cs typeface="Century Gothic"/>
              <a:sym typeface="Century Gothic"/>
            </a:endParaRPr>
          </a:p>
          <a:p>
            <a:pPr marL="457200" lvl="0" indent="-330200" algn="l" rtl="0">
              <a:spcBef>
                <a:spcPts val="100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compare a text-only version of “The Child’s Developing Brain” to the multimedia version of that text.</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analyze the impact of the techniques unique to text and multimedia.</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I can analyze the main idea and supporting details in “Teens and Decision Making.”</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sp>
        <p:nvSpPr>
          <p:cNvPr id="222" name="Google Shape;222;p35"/>
          <p:cNvSpPr txBox="1"/>
          <p:nvPr/>
        </p:nvSpPr>
        <p:spPr>
          <a:xfrm>
            <a:off x="741150" y="3142425"/>
            <a:ext cx="7841100" cy="11859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latin typeface="Century Gothic"/>
                <a:ea typeface="Century Gothic"/>
                <a:cs typeface="Century Gothic"/>
                <a:sym typeface="Century Gothic"/>
              </a:rPr>
              <a:t>Let’s consider the words </a:t>
            </a:r>
            <a:r>
              <a:rPr lang="en" i="1">
                <a:latin typeface="Century Gothic"/>
                <a:ea typeface="Century Gothic"/>
                <a:cs typeface="Century Gothic"/>
                <a:sym typeface="Century Gothic"/>
              </a:rPr>
              <a:t>compare </a:t>
            </a:r>
            <a:r>
              <a:rPr lang="en">
                <a:latin typeface="Century Gothic"/>
                <a:ea typeface="Century Gothic"/>
                <a:cs typeface="Century Gothic"/>
                <a:sym typeface="Century Gothic"/>
              </a:rPr>
              <a:t>and </a:t>
            </a:r>
            <a:r>
              <a:rPr lang="en" i="1">
                <a:latin typeface="Century Gothic"/>
                <a:ea typeface="Century Gothic"/>
                <a:cs typeface="Century Gothic"/>
                <a:sym typeface="Century Gothic"/>
              </a:rPr>
              <a:t>impact. </a:t>
            </a:r>
            <a:r>
              <a:rPr lang="en">
                <a:latin typeface="Century Gothic"/>
                <a:ea typeface="Century Gothic"/>
                <a:cs typeface="Century Gothic"/>
                <a:sym typeface="Century Gothic"/>
              </a:rPr>
              <a:t>When we </a:t>
            </a:r>
            <a:r>
              <a:rPr lang="en" i="1">
                <a:latin typeface="Century Gothic"/>
                <a:ea typeface="Century Gothic"/>
                <a:cs typeface="Century Gothic"/>
                <a:sym typeface="Century Gothic"/>
              </a:rPr>
              <a:t>compare, </a:t>
            </a:r>
            <a:r>
              <a:rPr lang="en">
                <a:latin typeface="Century Gothic"/>
                <a:ea typeface="Century Gothic"/>
                <a:cs typeface="Century Gothic"/>
                <a:sym typeface="Century Gothic"/>
              </a:rPr>
              <a:t>we look at how differences between two or more things can be influential. On a related note, </a:t>
            </a:r>
            <a:r>
              <a:rPr lang="en" i="1">
                <a:latin typeface="Century Gothic"/>
                <a:ea typeface="Century Gothic"/>
                <a:cs typeface="Century Gothic"/>
                <a:sym typeface="Century Gothic"/>
              </a:rPr>
              <a:t>impact </a:t>
            </a:r>
            <a:r>
              <a:rPr lang="en">
                <a:latin typeface="Century Gothic"/>
                <a:ea typeface="Century Gothic"/>
                <a:cs typeface="Century Gothic"/>
                <a:sym typeface="Century Gothic"/>
              </a:rPr>
              <a:t>refers to the amount of influence something has, or the overall effect of it. To put it all together, we’ll be </a:t>
            </a:r>
            <a:r>
              <a:rPr lang="en" i="1">
                <a:latin typeface="Century Gothic"/>
                <a:ea typeface="Century Gothic"/>
                <a:cs typeface="Century Gothic"/>
                <a:sym typeface="Century Gothic"/>
              </a:rPr>
              <a:t>comparing </a:t>
            </a:r>
            <a:r>
              <a:rPr lang="en">
                <a:latin typeface="Century Gothic"/>
                <a:ea typeface="Century Gothic"/>
                <a:cs typeface="Century Gothic"/>
                <a:sym typeface="Century Gothic"/>
              </a:rPr>
              <a:t>how differences between text and multimedia can have different </a:t>
            </a:r>
            <a:r>
              <a:rPr lang="en" i="1">
                <a:latin typeface="Century Gothic"/>
                <a:ea typeface="Century Gothic"/>
                <a:cs typeface="Century Gothic"/>
                <a:sym typeface="Century Gothic"/>
              </a:rPr>
              <a:t>impacts </a:t>
            </a:r>
            <a:r>
              <a:rPr lang="en">
                <a:latin typeface="Century Gothic"/>
                <a:ea typeface="Century Gothic"/>
                <a:cs typeface="Century Gothic"/>
                <a:sym typeface="Century Gothic"/>
              </a:rPr>
              <a:t>on how the information is delivered and received.</a:t>
            </a:r>
            <a:endParaRPr>
              <a:latin typeface="Century Gothic"/>
              <a:ea typeface="Century Gothic"/>
              <a:cs typeface="Century Gothic"/>
              <a:sym typeface="Century Gothic"/>
            </a:endParaRPr>
          </a:p>
        </p:txBody>
      </p:sp>
      <p:pic>
        <p:nvPicPr>
          <p:cNvPr id="223" name="Google Shape;223;p35"/>
          <p:cNvPicPr preferRelativeResize="0"/>
          <p:nvPr/>
        </p:nvPicPr>
        <p:blipFill>
          <a:blip r:embed="rId3">
            <a:alphaModFix/>
          </a:blip>
          <a:stretch>
            <a:fillRect/>
          </a:stretch>
        </p:blipFill>
        <p:spPr>
          <a:xfrm>
            <a:off x="7992200" y="2870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27"/>
        <p:cNvGrpSpPr/>
        <p:nvPr/>
      </p:nvGrpSpPr>
      <p:grpSpPr>
        <a:xfrm>
          <a:off x="0" y="0"/>
          <a:ext cx="0" cy="0"/>
          <a:chOff x="0" y="0"/>
          <a:chExt cx="0" cy="0"/>
        </a:xfrm>
      </p:grpSpPr>
      <p:sp>
        <p:nvSpPr>
          <p:cNvPr id="228" name="Google Shape;228;p36"/>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read “The Child’s Developing Brain”</a:t>
            </a:r>
            <a:endParaRPr sz="2800" dirty="0"/>
          </a:p>
        </p:txBody>
      </p:sp>
      <p:sp>
        <p:nvSpPr>
          <p:cNvPr id="229" name="Google Shape;229;p36"/>
          <p:cNvSpPr txBox="1"/>
          <p:nvPr/>
        </p:nvSpPr>
        <p:spPr>
          <a:xfrm>
            <a:off x="628650" y="1372425"/>
            <a:ext cx="45012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in your heads as your teacher reads aloud the excerpts from “The Child’s Developing Brain.”</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b="1"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For your reference, here are some vocabulary definitions that might be helpful:</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i="1" dirty="0">
                <a:latin typeface="Century Gothic"/>
                <a:ea typeface="Century Gothic"/>
                <a:cs typeface="Century Gothic"/>
                <a:sym typeface="Century Gothic"/>
              </a:rPr>
              <a:t>abstract thinking (n.): </a:t>
            </a:r>
            <a:r>
              <a:rPr lang="en" sz="1600" dirty="0">
                <a:solidFill>
                  <a:srgbClr val="222222"/>
                </a:solidFill>
                <a:highlight>
                  <a:srgbClr val="FFFFFF"/>
                </a:highlight>
                <a:latin typeface="Century Gothic"/>
                <a:ea typeface="Century Gothic"/>
                <a:cs typeface="Century Gothic"/>
                <a:sym typeface="Century Gothic"/>
              </a:rPr>
              <a:t>the ability to think about objects, principles, and ideas that are not physically present</a:t>
            </a:r>
            <a:endParaRPr sz="1600" i="1"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i="1" dirty="0">
                <a:latin typeface="Century Gothic"/>
                <a:ea typeface="Century Gothic"/>
                <a:cs typeface="Century Gothic"/>
                <a:sym typeface="Century Gothic"/>
              </a:rPr>
              <a:t>maturity (n.): </a:t>
            </a:r>
            <a:r>
              <a:rPr lang="en" sz="1600" dirty="0">
                <a:latin typeface="Century Gothic"/>
                <a:ea typeface="Century Gothic"/>
                <a:cs typeface="Century Gothic"/>
                <a:sym typeface="Century Gothic"/>
              </a:rPr>
              <a:t>the state of being fully developed</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i="1" dirty="0">
                <a:latin typeface="Century Gothic"/>
                <a:ea typeface="Century Gothic"/>
                <a:cs typeface="Century Gothic"/>
                <a:sym typeface="Century Gothic"/>
              </a:rPr>
              <a:t>unrestrained (adj.): </a:t>
            </a:r>
            <a:r>
              <a:rPr lang="en" sz="1600" dirty="0">
                <a:latin typeface="Century Gothic"/>
                <a:ea typeface="Century Gothic"/>
                <a:cs typeface="Century Gothic"/>
                <a:sym typeface="Century Gothic"/>
              </a:rPr>
              <a:t>not restricted, free</a:t>
            </a:r>
            <a:endParaRPr sz="1600" dirty="0">
              <a:latin typeface="Century Gothic"/>
              <a:ea typeface="Century Gothic"/>
              <a:cs typeface="Century Gothic"/>
              <a:sym typeface="Century Gothic"/>
            </a:endParaRPr>
          </a:p>
        </p:txBody>
      </p:sp>
      <p:pic>
        <p:nvPicPr>
          <p:cNvPr id="230" name="Google Shape;230;p36"/>
          <p:cNvPicPr preferRelativeResize="0"/>
          <p:nvPr/>
        </p:nvPicPr>
        <p:blipFill>
          <a:blip r:embed="rId3">
            <a:alphaModFix/>
          </a:blip>
          <a:stretch>
            <a:fillRect/>
          </a:stretch>
        </p:blipFill>
        <p:spPr>
          <a:xfrm>
            <a:off x="5282250" y="1420450"/>
            <a:ext cx="3083500" cy="3390800"/>
          </a:xfrm>
          <a:prstGeom prst="rect">
            <a:avLst/>
          </a:prstGeom>
          <a:noFill/>
          <a:ln>
            <a:noFill/>
          </a:ln>
        </p:spPr>
      </p:pic>
      <p:pic>
        <p:nvPicPr>
          <p:cNvPr id="231" name="Google Shape;231;p36"/>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35"/>
        <p:cNvGrpSpPr/>
        <p:nvPr/>
      </p:nvGrpSpPr>
      <p:grpSpPr>
        <a:xfrm>
          <a:off x="0" y="0"/>
          <a:ext cx="0" cy="0"/>
          <a:chOff x="0" y="0"/>
          <a:chExt cx="0" cy="0"/>
        </a:xfrm>
      </p:grpSpPr>
      <p:sp>
        <p:nvSpPr>
          <p:cNvPr id="236" name="Google Shape;236;p37"/>
          <p:cNvSpPr txBox="1">
            <a:spLocks noGrp="1"/>
          </p:cNvSpPr>
          <p:nvPr>
            <p:ph type="title"/>
          </p:nvPr>
        </p:nvSpPr>
        <p:spPr>
          <a:xfrm>
            <a:off x="715150" y="273850"/>
            <a:ext cx="72891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learning from this new article</a:t>
            </a:r>
            <a:endParaRPr sz="2800" b="1" dirty="0"/>
          </a:p>
        </p:txBody>
      </p:sp>
      <p:sp>
        <p:nvSpPr>
          <p:cNvPr id="237" name="Google Shape;237;p37"/>
          <p:cNvSpPr txBox="1"/>
          <p:nvPr/>
        </p:nvSpPr>
        <p:spPr>
          <a:xfrm>
            <a:off x="715150" y="1542550"/>
            <a:ext cx="38568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Please take some time to answer Questions 1 and 2 from </a:t>
            </a:r>
            <a:r>
              <a:rPr lang="en" sz="1800" b="1">
                <a:solidFill>
                  <a:schemeClr val="dk1"/>
                </a:solidFill>
                <a:latin typeface="Century Gothic"/>
                <a:ea typeface="Century Gothic"/>
                <a:cs typeface="Century Gothic"/>
                <a:sym typeface="Century Gothic"/>
              </a:rPr>
              <a:t>“The Child’s Developing Mind”: Comparing Text to Multimedia.”</a:t>
            </a: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8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800">
                <a:solidFill>
                  <a:schemeClr val="dk1"/>
                </a:solidFill>
                <a:latin typeface="Century Gothic"/>
                <a:ea typeface="Century Gothic"/>
                <a:cs typeface="Century Gothic"/>
                <a:sym typeface="Century Gothic"/>
              </a:rPr>
              <a:t>When prompted, please </a:t>
            </a:r>
            <a:r>
              <a:rPr lang="en" sz="1800" b="1">
                <a:solidFill>
                  <a:schemeClr val="dk1"/>
                </a:solidFill>
                <a:latin typeface="Century Gothic"/>
                <a:ea typeface="Century Gothic"/>
                <a:cs typeface="Century Gothic"/>
                <a:sym typeface="Century Gothic"/>
              </a:rPr>
              <a:t>Turn and Talk</a:t>
            </a:r>
            <a:r>
              <a:rPr lang="en" sz="1800">
                <a:solidFill>
                  <a:schemeClr val="dk1"/>
                </a:solidFill>
                <a:latin typeface="Century Gothic"/>
                <a:ea typeface="Century Gothic"/>
                <a:cs typeface="Century Gothic"/>
                <a:sym typeface="Century Gothic"/>
              </a:rPr>
              <a:t> with a partner about your answers.</a:t>
            </a:r>
            <a:endParaRPr sz="1800">
              <a:solidFill>
                <a:schemeClr val="dk1"/>
              </a:solidFill>
              <a:latin typeface="Century Gothic"/>
              <a:ea typeface="Century Gothic"/>
              <a:cs typeface="Century Gothic"/>
              <a:sym typeface="Century Gothic"/>
            </a:endParaRPr>
          </a:p>
        </p:txBody>
      </p:sp>
      <p:pic>
        <p:nvPicPr>
          <p:cNvPr id="238" name="Google Shape;238;p37"/>
          <p:cNvPicPr preferRelativeResize="0"/>
          <p:nvPr/>
        </p:nvPicPr>
        <p:blipFill>
          <a:blip r:embed="rId3">
            <a:alphaModFix/>
          </a:blip>
          <a:stretch>
            <a:fillRect/>
          </a:stretch>
        </p:blipFill>
        <p:spPr>
          <a:xfrm>
            <a:off x="4724350" y="1725250"/>
            <a:ext cx="4267250" cy="2063367"/>
          </a:xfrm>
          <a:prstGeom prst="rect">
            <a:avLst/>
          </a:prstGeom>
          <a:noFill/>
          <a:ln>
            <a:noFill/>
          </a:ln>
        </p:spPr>
      </p:pic>
      <p:pic>
        <p:nvPicPr>
          <p:cNvPr id="239" name="Google Shape;239;p37"/>
          <p:cNvPicPr preferRelativeResize="0"/>
          <p:nvPr/>
        </p:nvPicPr>
        <p:blipFill>
          <a:blip r:embed="rId4">
            <a:alphaModFix/>
          </a:blip>
          <a:stretch>
            <a:fillRect/>
          </a:stretch>
        </p:blipFill>
        <p:spPr>
          <a:xfrm>
            <a:off x="8469086" y="4419600"/>
            <a:ext cx="522513" cy="519379"/>
          </a:xfrm>
          <a:prstGeom prst="rect">
            <a:avLst/>
          </a:prstGeom>
          <a:noFill/>
          <a:ln>
            <a:noFill/>
          </a:ln>
        </p:spPr>
      </p:pic>
      <p:pic>
        <p:nvPicPr>
          <p:cNvPr id="240" name="Google Shape;240;p37"/>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4"/>
        <p:cNvGrpSpPr/>
        <p:nvPr/>
      </p:nvGrpSpPr>
      <p:grpSpPr>
        <a:xfrm>
          <a:off x="0" y="0"/>
          <a:ext cx="0" cy="0"/>
          <a:chOff x="0" y="0"/>
          <a:chExt cx="0" cy="0"/>
        </a:xfrm>
      </p:grpSpPr>
      <p:sp>
        <p:nvSpPr>
          <p:cNvPr id="245" name="Google Shape;245;p38"/>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a multimedia version of the article</a:t>
            </a:r>
            <a:endParaRPr sz="2800" b="1" dirty="0"/>
          </a:p>
        </p:txBody>
      </p:sp>
      <p:sp>
        <p:nvSpPr>
          <p:cNvPr id="246" name="Google Shape;246;p38"/>
          <p:cNvSpPr txBox="1"/>
          <p:nvPr/>
        </p:nvSpPr>
        <p:spPr>
          <a:xfrm>
            <a:off x="682500" y="1268050"/>
            <a:ext cx="4743000" cy="333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Now we’ll look at a </a:t>
            </a:r>
            <a:r>
              <a:rPr lang="en" sz="1600" b="1" u="sng">
                <a:solidFill>
                  <a:schemeClr val="hlink"/>
                </a:solidFill>
                <a:latin typeface="Century Gothic"/>
                <a:ea typeface="Century Gothic"/>
                <a:cs typeface="Century Gothic"/>
                <a:sym typeface="Century Gothic"/>
                <a:hlinkClick r:id="rId3"/>
              </a:rPr>
              <a:t>multimedia interactive feature</a:t>
            </a:r>
            <a:r>
              <a:rPr lang="en" sz="1600">
                <a:latin typeface="Century Gothic"/>
                <a:ea typeface="Century Gothic"/>
                <a:cs typeface="Century Gothic"/>
                <a:sym typeface="Century Gothic"/>
              </a:rPr>
              <a:t> of the article we just read.</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When prompted, please answer Questions 3-7 on </a:t>
            </a:r>
            <a:r>
              <a:rPr lang="en" sz="1600" b="1">
                <a:latin typeface="Century Gothic"/>
                <a:ea typeface="Century Gothic"/>
                <a:cs typeface="Century Gothic"/>
                <a:sym typeface="Century Gothic"/>
              </a:rPr>
              <a:t>“The Child’s Developing Mind”: Comparing Text to Multimedia.”</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Then, </a:t>
            </a:r>
            <a:r>
              <a:rPr lang="en" sz="1600" b="1">
                <a:latin typeface="Century Gothic"/>
                <a:ea typeface="Century Gothic"/>
                <a:cs typeface="Century Gothic"/>
                <a:sym typeface="Century Gothic"/>
              </a:rPr>
              <a:t>Turn and Talk</a:t>
            </a:r>
            <a:r>
              <a:rPr lang="en" sz="1600">
                <a:latin typeface="Century Gothic"/>
                <a:ea typeface="Century Gothic"/>
                <a:cs typeface="Century Gothic"/>
                <a:sym typeface="Century Gothic"/>
              </a:rPr>
              <a:t> with a partner about your ideas.</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p:txBody>
      </p:sp>
      <p:pic>
        <p:nvPicPr>
          <p:cNvPr id="247" name="Google Shape;247;p38"/>
          <p:cNvPicPr preferRelativeResize="0"/>
          <p:nvPr/>
        </p:nvPicPr>
        <p:blipFill>
          <a:blip r:embed="rId4">
            <a:alphaModFix/>
          </a:blip>
          <a:stretch>
            <a:fillRect/>
          </a:stretch>
        </p:blipFill>
        <p:spPr>
          <a:xfrm>
            <a:off x="5425500" y="1823325"/>
            <a:ext cx="3413700" cy="2107374"/>
          </a:xfrm>
          <a:prstGeom prst="rect">
            <a:avLst/>
          </a:prstGeom>
          <a:noFill/>
          <a:ln>
            <a:noFill/>
          </a:ln>
        </p:spPr>
      </p:pic>
      <p:pic>
        <p:nvPicPr>
          <p:cNvPr id="249" name="Google Shape;249;p38"/>
          <p:cNvPicPr preferRelativeResize="0"/>
          <p:nvPr/>
        </p:nvPicPr>
        <p:blipFill>
          <a:blip r:embed="rId5">
            <a:alphaModFix/>
          </a:blip>
          <a:stretch>
            <a:fillRect/>
          </a:stretch>
        </p:blipFill>
        <p:spPr>
          <a:xfrm>
            <a:off x="7992200" y="28700"/>
            <a:ext cx="1035924" cy="942849"/>
          </a:xfrm>
          <a:prstGeom prst="rect">
            <a:avLst/>
          </a:prstGeom>
          <a:noFill/>
          <a:ln>
            <a:noFill/>
          </a:ln>
        </p:spPr>
      </p:pic>
      <p:pic>
        <p:nvPicPr>
          <p:cNvPr id="7" name="Google Shape;239;p37"/>
          <p:cNvPicPr preferRelativeResize="0"/>
          <p:nvPr/>
        </p:nvPicPr>
        <p:blipFill>
          <a:blip r:embed="rId6">
            <a:alphaModFix/>
          </a:blip>
          <a:stretch>
            <a:fillRect/>
          </a:stretch>
        </p:blipFill>
        <p:spPr>
          <a:xfrm>
            <a:off x="8469086" y="4419600"/>
            <a:ext cx="522513" cy="51937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3"/>
        <p:cNvGrpSpPr/>
        <p:nvPr/>
      </p:nvGrpSpPr>
      <p:grpSpPr>
        <a:xfrm>
          <a:off x="0" y="0"/>
          <a:ext cx="0" cy="0"/>
          <a:chOff x="0" y="0"/>
          <a:chExt cx="0" cy="0"/>
        </a:xfrm>
      </p:grpSpPr>
      <p:sp>
        <p:nvSpPr>
          <p:cNvPr id="254" name="Google Shape;254;p39"/>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preview our homework</a:t>
            </a:r>
            <a:endParaRPr sz="2800" b="1" dirty="0"/>
          </a:p>
        </p:txBody>
      </p:sp>
      <p:pic>
        <p:nvPicPr>
          <p:cNvPr id="255" name="Google Shape;255;p39"/>
          <p:cNvPicPr preferRelativeResize="0"/>
          <p:nvPr/>
        </p:nvPicPr>
        <p:blipFill>
          <a:blip r:embed="rId3">
            <a:alphaModFix/>
          </a:blip>
          <a:stretch>
            <a:fillRect/>
          </a:stretch>
        </p:blipFill>
        <p:spPr>
          <a:xfrm>
            <a:off x="4525650" y="1649050"/>
            <a:ext cx="4084949" cy="2523747"/>
          </a:xfrm>
          <a:prstGeom prst="rect">
            <a:avLst/>
          </a:prstGeom>
          <a:noFill/>
          <a:ln>
            <a:noFill/>
          </a:ln>
        </p:spPr>
      </p:pic>
      <p:pic>
        <p:nvPicPr>
          <p:cNvPr id="256" name="Google Shape;256;p39"/>
          <p:cNvPicPr preferRelativeResize="0"/>
          <p:nvPr/>
        </p:nvPicPr>
        <p:blipFill>
          <a:blip r:embed="rId4">
            <a:alphaModFix/>
          </a:blip>
          <a:stretch>
            <a:fillRect/>
          </a:stretch>
        </p:blipFill>
        <p:spPr>
          <a:xfrm>
            <a:off x="727650" y="1125600"/>
            <a:ext cx="3316017" cy="3570650"/>
          </a:xfrm>
          <a:prstGeom prst="rect">
            <a:avLst/>
          </a:prstGeom>
          <a:noFill/>
          <a:ln>
            <a:noFill/>
          </a:ln>
        </p:spPr>
      </p:pic>
      <p:pic>
        <p:nvPicPr>
          <p:cNvPr id="257" name="Google Shape;257;p39"/>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timing>
    <p:tnLst>
      <p:par>
        <p:cTn xmlns:p14="http://schemas.microsoft.com/office/powerpoint/2010/mai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2" name="Google Shape;262;p4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63" name="Google Shape;263;p40"/>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64" name="Google Shape;264;p40"/>
          <p:cNvSpPr txBox="1">
            <a:spLocks noGrp="1"/>
          </p:cNvSpPr>
          <p:nvPr>
            <p:ph type="body" idx="1"/>
          </p:nvPr>
        </p:nvSpPr>
        <p:spPr>
          <a:xfrm>
            <a:off x="311700" y="1381075"/>
            <a:ext cx="5406900" cy="3263400"/>
          </a:xfrm>
          <a:prstGeom prst="rect">
            <a:avLst/>
          </a:prstGeom>
        </p:spPr>
        <p:txBody>
          <a:bodyPr spcFirstLastPara="1" wrap="square" lIns="68575" tIns="34275" rIns="68575" bIns="34275" anchor="t" anchorCtr="0">
            <a:noAutofit/>
          </a:bodyPr>
          <a:lstStyle/>
          <a:p>
            <a:pPr marL="457200" lvl="0" indent="-342900" algn="l" rtl="0">
              <a:spcBef>
                <a:spcPts val="800"/>
              </a:spcBef>
              <a:spcAft>
                <a:spcPts val="0"/>
              </a:spcAft>
              <a:buSzPts val="1800"/>
              <a:buChar char="•"/>
            </a:pPr>
            <a:r>
              <a:rPr lang="en" sz="1800" dirty="0"/>
              <a:t>Read the end of the article </a:t>
            </a:r>
            <a:r>
              <a:rPr lang="en" sz="1800" b="1" dirty="0"/>
              <a:t>“</a:t>
            </a:r>
            <a:r>
              <a:rPr lang="en" sz="1800" dirty="0"/>
              <a:t>What You Should Know about Your Brain.” Start at the section titled “The Limbic System: Your Emotional Core.”</a:t>
            </a:r>
            <a:endParaRPr sz="1800" dirty="0"/>
          </a:p>
          <a:p>
            <a:pPr marL="457200" lvl="0" indent="-342900" algn="l" rtl="0">
              <a:spcBef>
                <a:spcPts val="0"/>
              </a:spcBef>
              <a:spcAft>
                <a:spcPts val="0"/>
              </a:spcAft>
              <a:buSzPts val="1800"/>
              <a:buChar char="•"/>
            </a:pPr>
            <a:r>
              <a:rPr lang="en" sz="1800" dirty="0"/>
              <a:t>Complete </a:t>
            </a:r>
            <a:r>
              <a:rPr lang="en" sz="1800" b="1" dirty="0"/>
              <a:t>Neurologist’s Notebook #4 </a:t>
            </a:r>
            <a:r>
              <a:rPr lang="en" sz="1800" dirty="0"/>
              <a:t>only for the section “Dopamine: Feeling Good Makes You Learn.”</a:t>
            </a:r>
            <a:endParaRPr sz="1800" dirty="0"/>
          </a:p>
          <a:p>
            <a:pPr marL="914400" lvl="1" indent="-342900" algn="l" rtl="0">
              <a:spcBef>
                <a:spcPts val="0"/>
              </a:spcBef>
              <a:spcAft>
                <a:spcPts val="0"/>
              </a:spcAft>
              <a:buSzPts val="1800"/>
              <a:buChar char="•"/>
            </a:pPr>
            <a:r>
              <a:rPr lang="en" dirty="0"/>
              <a:t>There is no vocabulary for this notebook entry but lots of rich vocabulary for you to learn on your own.</a:t>
            </a:r>
            <a:endParaRPr b="1" dirty="0"/>
          </a:p>
        </p:txBody>
      </p:sp>
      <p:pic>
        <p:nvPicPr>
          <p:cNvPr id="265" name="Google Shape;265;p40"/>
          <p:cNvPicPr preferRelativeResize="0"/>
          <p:nvPr/>
        </p:nvPicPr>
        <p:blipFill>
          <a:blip r:embed="rId3">
            <a:alphaModFix/>
          </a:blip>
          <a:stretch>
            <a:fillRect/>
          </a:stretch>
        </p:blipFill>
        <p:spPr>
          <a:xfrm>
            <a:off x="5810625" y="1674500"/>
            <a:ext cx="2895600" cy="2676525"/>
          </a:xfrm>
          <a:prstGeom prst="rect">
            <a:avLst/>
          </a:prstGeom>
          <a:noFill/>
          <a:ln>
            <a:noFill/>
          </a:ln>
        </p:spPr>
      </p:pic>
      <p:pic>
        <p:nvPicPr>
          <p:cNvPr id="266" name="Google Shape;266;p40"/>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0"/>
        <p:cNvGrpSpPr/>
        <p:nvPr/>
      </p:nvGrpSpPr>
      <p:grpSpPr>
        <a:xfrm>
          <a:off x="0" y="0"/>
          <a:ext cx="0" cy="0"/>
          <a:chOff x="0" y="0"/>
          <a:chExt cx="0" cy="0"/>
        </a:xfrm>
      </p:grpSpPr>
      <p:sp>
        <p:nvSpPr>
          <p:cNvPr id="271" name="Google Shape;271;p4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72" name="Google Shape;272;p41"/>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73" name="Google Shape;273;p41"/>
          <p:cNvGraphicFramePr/>
          <p:nvPr/>
        </p:nvGraphicFramePr>
        <p:xfrm>
          <a:off x="577191" y="1248212"/>
          <a:ext cx="7989600" cy="3230175"/>
        </p:xfrm>
        <a:graphic>
          <a:graphicData uri="http://schemas.openxmlformats.org/drawingml/2006/table">
            <a:tbl>
              <a:tblPr firstRow="1" bandRow="1">
                <a:noFill/>
                <a:tableStyleId>{847FA6A0-E777-4AFD-9085-EF71D7FDB39F}</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055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3</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3:</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800"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sz="1100" dirty="0">
                <a:solidFill>
                  <a:schemeClr val="dk1"/>
                </a:solidFill>
              </a:rPr>
              <a:t>S</a:t>
            </a:r>
            <a:r>
              <a:rPr lang="en" sz="1200" dirty="0">
                <a:solidFill>
                  <a:schemeClr val="dk1"/>
                </a:solidFill>
                <a:latin typeface="Century Gothic"/>
                <a:ea typeface="Century Gothic"/>
                <a:cs typeface="Century Gothic"/>
                <a:sym typeface="Century Gothic"/>
              </a:rPr>
              <a:t>elf-assessment (one per student and one to display)</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Document camera</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Brain Development anchor chart</a:t>
            </a:r>
            <a:r>
              <a:rPr lang="en" sz="1200" dirty="0">
                <a:solidFill>
                  <a:schemeClr val="dk1"/>
                </a:solidFill>
                <a:latin typeface="Century Gothic"/>
                <a:ea typeface="Century Gothic"/>
                <a:cs typeface="Century Gothic"/>
                <a:sym typeface="Century Gothic"/>
              </a:rPr>
              <a:t>—student version (begun in Lesson 2)</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Informational Text Structure Map graphic organizer </a:t>
            </a:r>
            <a:r>
              <a:rPr lang="en" sz="1200" dirty="0">
                <a:solidFill>
                  <a:schemeClr val="dk1"/>
                </a:solidFill>
                <a:latin typeface="Century Gothic"/>
                <a:ea typeface="Century Gothic"/>
                <a:cs typeface="Century Gothic"/>
                <a:sym typeface="Century Gothic"/>
              </a:rPr>
              <a:t>(from Lesson 1)</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Informational Text Structure Map graphic organizer </a:t>
            </a:r>
            <a:r>
              <a:rPr lang="en" sz="1200" dirty="0">
                <a:solidFill>
                  <a:schemeClr val="dk1"/>
                </a:solidFill>
                <a:latin typeface="Century Gothic"/>
                <a:ea typeface="Century Gothic"/>
                <a:cs typeface="Century Gothic"/>
                <a:sym typeface="Century Gothic"/>
              </a:rPr>
              <a:t>(model, </a:t>
            </a:r>
            <a:r>
              <a:rPr lang="en" sz="1200" b="1" dirty="0">
                <a:solidFill>
                  <a:schemeClr val="dk1"/>
                </a:solidFill>
                <a:latin typeface="Century Gothic"/>
                <a:ea typeface="Century Gothic"/>
                <a:cs typeface="Century Gothic"/>
                <a:sym typeface="Century Gothic"/>
              </a:rPr>
              <a:t>for teacher reference</a:t>
            </a:r>
            <a:r>
              <a:rPr lang="en" sz="1200" dirty="0">
                <a:solidFill>
                  <a:schemeClr val="dk1"/>
                </a:solidFill>
                <a:latin typeface="Century Gothic"/>
                <a:ea typeface="Century Gothic"/>
                <a:cs typeface="Century Gothic"/>
                <a:sym typeface="Century Gothic"/>
              </a:rPr>
              <a:t>; from Lesson 1)</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Brain Development anchor chart</a:t>
            </a:r>
            <a:r>
              <a:rPr lang="en" sz="1200" dirty="0">
                <a:solidFill>
                  <a:schemeClr val="dk1"/>
                </a:solidFill>
                <a:latin typeface="Century Gothic"/>
                <a:ea typeface="Century Gothic"/>
                <a:cs typeface="Century Gothic"/>
                <a:sym typeface="Century Gothic"/>
              </a:rPr>
              <a:t> (begun in Lesson 2)</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Model Brain Development anchor chart (for teacher reference)</a:t>
            </a:r>
            <a:endParaRPr sz="1200" b="1"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Neurologist’s Notebook #3 </a:t>
            </a:r>
            <a:r>
              <a:rPr lang="en" sz="1200" dirty="0">
                <a:solidFill>
                  <a:schemeClr val="dk1"/>
                </a:solidFill>
                <a:latin typeface="Century Gothic"/>
                <a:ea typeface="Century Gothic"/>
                <a:cs typeface="Century Gothic"/>
                <a:sym typeface="Century Gothic"/>
              </a:rPr>
              <a:t>(one per student)</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Neurologist’s notebook #3 (answers, for teacher reference)</a:t>
            </a:r>
            <a:endParaRPr sz="1200" b="1"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“Teens and Decision Making: What Brain Science Reveals” (from Lesson 1)</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“The Child’s Developing Mind”: Comparing Text to Multimedia </a:t>
            </a:r>
            <a:r>
              <a:rPr lang="en" sz="1200" dirty="0">
                <a:solidFill>
                  <a:schemeClr val="dk1"/>
                </a:solidFill>
                <a:latin typeface="Century Gothic"/>
                <a:ea typeface="Century Gothic"/>
                <a:cs typeface="Century Gothic"/>
                <a:sym typeface="Century Gothic"/>
              </a:rPr>
              <a:t>(one per student)</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“The Child’s Developing Mind”: Comparing Text to Multimedia (answers, for teacher reference)</a:t>
            </a:r>
            <a:endParaRPr sz="1200" b="1"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u="sng" dirty="0">
                <a:solidFill>
                  <a:schemeClr val="hlink"/>
                </a:solidFill>
                <a:latin typeface="Century Gothic"/>
                <a:ea typeface="Century Gothic"/>
                <a:cs typeface="Century Gothic"/>
                <a:sym typeface="Century Gothic"/>
                <a:hlinkClick r:id="rId3"/>
              </a:rPr>
              <a:t>“The Child’s Developing Mind”: Comparing Text to Multimedia interactive feature</a:t>
            </a:r>
            <a:r>
              <a:rPr lang="en" sz="1200" b="1" dirty="0">
                <a:solidFill>
                  <a:schemeClr val="dk1"/>
                </a:solidFill>
                <a:latin typeface="Century Gothic"/>
                <a:ea typeface="Century Gothic"/>
                <a:cs typeface="Century Gothic"/>
                <a:sym typeface="Century Gothic"/>
              </a:rPr>
              <a:t> </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Interactive whiteboard or computer screen/projector (to display interactive feature)</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dirty="0">
                <a:solidFill>
                  <a:schemeClr val="dk1"/>
                </a:solidFill>
                <a:latin typeface="Century Gothic"/>
                <a:ea typeface="Century Gothic"/>
                <a:cs typeface="Century Gothic"/>
                <a:sym typeface="Century Gothic"/>
              </a:rPr>
              <a:t>“What You Should Know about Your Brain” (one per student)</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Neurologist’s Notebook #4 </a:t>
            </a:r>
            <a:r>
              <a:rPr lang="en" sz="1200" dirty="0">
                <a:solidFill>
                  <a:schemeClr val="dk1"/>
                </a:solidFill>
                <a:latin typeface="Century Gothic"/>
                <a:ea typeface="Century Gothic"/>
                <a:cs typeface="Century Gothic"/>
                <a:sym typeface="Century Gothic"/>
              </a:rPr>
              <a:t>(one per student)</a:t>
            </a:r>
            <a:endParaRPr sz="1200" dirty="0">
              <a:solidFill>
                <a:schemeClr val="dk1"/>
              </a:solidFill>
              <a:latin typeface="Century Gothic"/>
              <a:ea typeface="Century Gothic"/>
              <a:cs typeface="Century Gothic"/>
              <a:sym typeface="Century Gothic"/>
            </a:endParaRPr>
          </a:p>
          <a:p>
            <a:pPr marL="457200" lvl="0" indent="-304800" algn="l" rtl="0">
              <a:lnSpc>
                <a:spcPct val="100000"/>
              </a:lnSpc>
              <a:spcBef>
                <a:spcPts val="0"/>
              </a:spcBef>
              <a:spcAft>
                <a:spcPts val="0"/>
              </a:spcAft>
              <a:buClr>
                <a:schemeClr val="dk1"/>
              </a:buClr>
              <a:buSzPts val="1200"/>
              <a:buFont typeface="Century Gothic"/>
              <a:buChar char="●"/>
            </a:pPr>
            <a:r>
              <a:rPr lang="en" sz="1200" b="1" dirty="0">
                <a:solidFill>
                  <a:schemeClr val="dk1"/>
                </a:solidFill>
                <a:latin typeface="Century Gothic"/>
                <a:ea typeface="Century Gothic"/>
                <a:cs typeface="Century Gothic"/>
                <a:sym typeface="Century Gothic"/>
              </a:rPr>
              <a:t>Neurologist’s Notebook #4 (answers, for teacher reference)</a:t>
            </a:r>
            <a:endParaRPr sz="1200"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3</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3</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dirty="0">
                <a:solidFill>
                  <a:schemeClr val="dk1"/>
                </a:solidFill>
                <a:latin typeface="Century Gothic"/>
                <a:ea typeface="Century Gothic"/>
                <a:cs typeface="Century Gothic"/>
                <a:sym typeface="Century Gothic"/>
              </a:rPr>
              <a:t>Review the upcoming </a:t>
            </a:r>
            <a:r>
              <a:rPr lang="en" sz="1600" b="1" dirty="0">
                <a:solidFill>
                  <a:schemeClr val="dk1"/>
                </a:solidFill>
                <a:latin typeface="Century Gothic"/>
                <a:ea typeface="Century Gothic"/>
                <a:cs typeface="Century Gothic"/>
                <a:sym typeface="Century Gothic"/>
              </a:rPr>
              <a:t>Mid-Unit 1 </a:t>
            </a:r>
            <a:r>
              <a:rPr lang="en" sz="1800" b="1" dirty="0">
                <a:solidFill>
                  <a:schemeClr val="dk1"/>
                </a:solidFill>
                <a:latin typeface="Century Gothic"/>
                <a:ea typeface="Century Gothic"/>
                <a:cs typeface="Century Gothic"/>
                <a:sym typeface="Century Gothic"/>
              </a:rPr>
              <a:t>Assessment </a:t>
            </a:r>
            <a:r>
              <a:rPr lang="en" sz="1800" dirty="0">
                <a:solidFill>
                  <a:schemeClr val="dk1"/>
                </a:solidFill>
                <a:latin typeface="Century Gothic"/>
                <a:ea typeface="Century Gothic"/>
                <a:cs typeface="Century Gothic"/>
                <a:sym typeface="Century Gothic"/>
              </a:rPr>
              <a:t>to help shape the discussion in Work Time B.</a:t>
            </a:r>
            <a:endParaRPr sz="1800" dirty="0">
              <a:solidFill>
                <a:schemeClr val="dk1"/>
              </a:solidFill>
              <a:latin typeface="Century Gothic"/>
              <a:ea typeface="Century Gothic"/>
              <a:cs typeface="Century Gothic"/>
              <a:sym typeface="Century Gothic"/>
            </a:endParaRPr>
          </a:p>
          <a:p>
            <a:pPr marL="457200" lvl="0" indent="-342900" algn="l" rtl="0">
              <a:spcBef>
                <a:spcPts val="0"/>
              </a:spcBef>
              <a:spcAft>
                <a:spcPts val="0"/>
              </a:spcAft>
              <a:buClr>
                <a:schemeClr val="dk1"/>
              </a:buClr>
              <a:buSzPts val="1800"/>
              <a:buFont typeface="Century Gothic"/>
              <a:buChar char="●"/>
            </a:pPr>
            <a:r>
              <a:rPr lang="en" sz="1800" dirty="0">
                <a:solidFill>
                  <a:schemeClr val="dk1"/>
                </a:solidFill>
                <a:latin typeface="Century Gothic"/>
                <a:ea typeface="Century Gothic"/>
                <a:cs typeface="Century Gothic"/>
                <a:sym typeface="Century Gothic"/>
              </a:rPr>
              <a:t>Ready </a:t>
            </a:r>
            <a:r>
              <a:rPr lang="en" sz="1800" b="1" u="sng" dirty="0">
                <a:solidFill>
                  <a:schemeClr val="hlink"/>
                </a:solidFill>
                <a:latin typeface="Century Gothic"/>
                <a:ea typeface="Century Gothic"/>
                <a:cs typeface="Century Gothic"/>
                <a:sym typeface="Century Gothic"/>
                <a:hlinkClick r:id="rId3"/>
              </a:rPr>
              <a:t>“The Child’s Developing Mind”: Comparing Text to Multimedia interactive feature</a:t>
            </a:r>
            <a:endParaRPr sz="1800"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sz="1800"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3</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What are we learning and doing today?</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Adding to our </a:t>
            </a:r>
            <a:r>
              <a:rPr lang="en" sz="1800" b="1" dirty="0">
                <a:latin typeface="Century Gothic"/>
                <a:ea typeface="Century Gothic"/>
                <a:cs typeface="Century Gothic"/>
                <a:sym typeface="Century Gothic"/>
              </a:rPr>
              <a:t>Brain Development anchor chart</a:t>
            </a:r>
            <a:r>
              <a:rPr lang="en" sz="1800" dirty="0">
                <a:latin typeface="Century Gothic"/>
                <a:ea typeface="Century Gothic"/>
                <a:cs typeface="Century Gothic"/>
                <a:sym typeface="Century Gothic"/>
              </a:rPr>
              <a:t> based on our readings</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Analyzing the main idea in “Teens and Decision Making”</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dirty="0">
                <a:latin typeface="Century Gothic"/>
                <a:ea typeface="Century Gothic"/>
                <a:cs typeface="Century Gothic"/>
                <a:sym typeface="Century Gothic"/>
              </a:rPr>
              <a:t>Compare text to a multimedia feature</a:t>
            </a:r>
            <a:endParaRPr sz="1800" dirty="0">
              <a:latin typeface="Century Gothic"/>
              <a:ea typeface="Century Gothic"/>
              <a:cs typeface="Century Gothic"/>
              <a:sym typeface="Century Gothic"/>
            </a:endParaRPr>
          </a:p>
          <a:p>
            <a:pPr marL="0" lvl="0" indent="0" algn="l" rtl="0">
              <a:spcBef>
                <a:spcPts val="0"/>
              </a:spcBef>
              <a:spcAft>
                <a:spcPts val="0"/>
              </a:spcAft>
              <a:buNone/>
            </a:pPr>
            <a:endParaRPr sz="1800" dirty="0">
              <a:latin typeface="Century Gothic"/>
              <a:ea typeface="Century Gothic"/>
              <a:cs typeface="Century Gothic"/>
              <a:sym typeface="Century Gothic"/>
            </a:endParaRPr>
          </a:p>
          <a:p>
            <a:pPr marL="0" lvl="0" indent="0" algn="l" rtl="0">
              <a:spcBef>
                <a:spcPts val="0"/>
              </a:spcBef>
              <a:spcAft>
                <a:spcPts val="0"/>
              </a:spcAft>
              <a:buNone/>
            </a:pPr>
            <a:r>
              <a:rPr lang="en" sz="1800" b="1" dirty="0">
                <a:latin typeface="Century Gothic"/>
                <a:ea typeface="Century Gothic"/>
                <a:cs typeface="Century Gothic"/>
                <a:sym typeface="Century Gothic"/>
              </a:rPr>
              <a:t>Continuing to reread and deeply study these articles will help us achieve a deep understanding of brain development.</a:t>
            </a:r>
            <a:endParaRPr sz="1800" dirty="0">
              <a:latin typeface="Century Gothic"/>
              <a:ea typeface="Century Gothic"/>
              <a:cs typeface="Century Gothic"/>
              <a:sym typeface="Century Gothic"/>
            </a:endParaRPr>
          </a:p>
        </p:txBody>
      </p:sp>
      <p:pic>
        <p:nvPicPr>
          <p:cNvPr id="6" name="Google Shape;193;p32"/>
          <p:cNvPicPr preferRelativeResize="0"/>
          <p:nvPr/>
        </p:nvPicPr>
        <p:blipFill>
          <a:blip r:embed="rId3">
            <a:alphaModFix/>
          </a:blip>
          <a:stretch>
            <a:fillRect/>
          </a:stretch>
        </p:blipFill>
        <p:spPr>
          <a:xfrm>
            <a:off x="7992200" y="28700"/>
            <a:ext cx="1035924" cy="9428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36355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assess how well we understand high-quality main ideas and supporting details</a:t>
            </a:r>
            <a:endParaRPr sz="2800" b="1" i="1" dirty="0"/>
          </a:p>
        </p:txBody>
      </p:sp>
      <p:sp>
        <p:nvSpPr>
          <p:cNvPr id="173" name="Google Shape;173;p30"/>
          <p:cNvSpPr txBox="1"/>
          <p:nvPr/>
        </p:nvSpPr>
        <p:spPr>
          <a:xfrm>
            <a:off x="628650" y="1420400"/>
            <a:ext cx="47244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dirty="0">
                <a:latin typeface="Century Gothic"/>
                <a:ea typeface="Century Gothic"/>
                <a:cs typeface="Century Gothic"/>
                <a:sym typeface="Century Gothic"/>
              </a:rPr>
              <a:t>Please take some time to work individually on the Self-Assessment.</a:t>
            </a:r>
            <a:endParaRPr sz="1800" dirty="0">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5505450" y="1344250"/>
            <a:ext cx="3186709" cy="3570650"/>
          </a:xfrm>
          <a:prstGeom prst="rect">
            <a:avLst/>
          </a:prstGeom>
          <a:noFill/>
          <a:ln>
            <a:noFill/>
          </a:ln>
        </p:spPr>
      </p:pic>
      <p:pic>
        <p:nvPicPr>
          <p:cNvPr id="6" name="Google Shape;193;p32"/>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take a look at conclusions from two texts</a:t>
            </a:r>
            <a:endParaRPr sz="2800" b="1" i="1" dirty="0"/>
          </a:p>
        </p:txBody>
      </p:sp>
      <p:sp>
        <p:nvSpPr>
          <p:cNvPr id="181" name="Google Shape;181;p31"/>
          <p:cNvSpPr txBox="1"/>
          <p:nvPr/>
        </p:nvSpPr>
        <p:spPr>
          <a:xfrm>
            <a:off x="628650" y="1375175"/>
            <a:ext cx="3339000" cy="33546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dirty="0">
                <a:latin typeface="Century Gothic"/>
                <a:ea typeface="Century Gothic"/>
                <a:cs typeface="Century Gothic"/>
                <a:sym typeface="Century Gothic"/>
              </a:rPr>
              <a:t>Please retrieve your </a:t>
            </a:r>
            <a:r>
              <a:rPr lang="en" b="1" dirty="0">
                <a:solidFill>
                  <a:schemeClr val="dk1"/>
                </a:solidFill>
                <a:latin typeface="Century Gothic"/>
                <a:ea typeface="Century Gothic"/>
                <a:cs typeface="Century Gothic"/>
                <a:sym typeface="Century Gothic"/>
              </a:rPr>
              <a:t>Brain Development anchor chart</a:t>
            </a:r>
            <a:r>
              <a:rPr lang="en" dirty="0">
                <a:solidFill>
                  <a:schemeClr val="dk1"/>
                </a:solidFill>
                <a:latin typeface="Century Gothic"/>
                <a:ea typeface="Century Gothic"/>
                <a:cs typeface="Century Gothic"/>
                <a:sym typeface="Century Gothic"/>
              </a:rPr>
              <a:t>—student version</a:t>
            </a:r>
            <a:r>
              <a:rPr lang="en" b="1" dirty="0">
                <a:solidFill>
                  <a:schemeClr val="dk1"/>
                </a:solidFill>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from Lesson 2 and </a:t>
            </a:r>
            <a:r>
              <a:rPr lang="en" b="1" dirty="0">
                <a:solidFill>
                  <a:schemeClr val="dk1"/>
                </a:solidFill>
                <a:latin typeface="Century Gothic"/>
                <a:ea typeface="Century Gothic"/>
                <a:cs typeface="Century Gothic"/>
                <a:sym typeface="Century Gothic"/>
              </a:rPr>
              <a:t>Informational Text Structure Map graphic organizer</a:t>
            </a:r>
            <a:r>
              <a:rPr lang="en" dirty="0">
                <a:solidFill>
                  <a:schemeClr val="dk1"/>
                </a:solidFill>
                <a:latin typeface="Century Gothic"/>
                <a:ea typeface="Century Gothic"/>
                <a:cs typeface="Century Gothic"/>
                <a:sym typeface="Century Gothic"/>
              </a:rPr>
              <a:t> from Lesson 1.</a:t>
            </a: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dirty="0">
                <a:solidFill>
                  <a:schemeClr val="dk1"/>
                </a:solidFill>
                <a:latin typeface="Century Gothic"/>
                <a:ea typeface="Century Gothic"/>
                <a:cs typeface="Century Gothic"/>
                <a:sym typeface="Century Gothic"/>
              </a:rPr>
              <a:t>Take a look at the </a:t>
            </a:r>
            <a:r>
              <a:rPr lang="en" b="1" dirty="0">
                <a:solidFill>
                  <a:schemeClr val="dk1"/>
                </a:solidFill>
                <a:latin typeface="Century Gothic"/>
                <a:ea typeface="Century Gothic"/>
                <a:cs typeface="Century Gothic"/>
                <a:sym typeface="Century Gothic"/>
              </a:rPr>
              <a:t>Informational Text Structure Map graphic organizer </a:t>
            </a:r>
            <a:r>
              <a:rPr lang="en" dirty="0">
                <a:solidFill>
                  <a:schemeClr val="dk1"/>
                </a:solidFill>
                <a:latin typeface="Century Gothic"/>
                <a:ea typeface="Century Gothic"/>
                <a:cs typeface="Century Gothic"/>
                <a:sym typeface="Century Gothic"/>
              </a:rPr>
              <a:t>displayed here. You have now read several conclusions of texts. Please think about this question:</a:t>
            </a:r>
            <a:endParaRPr dirty="0">
              <a:solidFill>
                <a:schemeClr val="dk1"/>
              </a:solidFill>
              <a:latin typeface="Century Gothic"/>
              <a:ea typeface="Century Gothic"/>
              <a:cs typeface="Century Gothic"/>
              <a:sym typeface="Century Gothic"/>
            </a:endParaRPr>
          </a:p>
          <a:p>
            <a:pPr marL="457200" lvl="0" indent="-317500" algn="l" rtl="0">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What did the conclusions of “Teens and Decision Making” and “What’s Going On in Your Brain” have in common?</a:t>
            </a:r>
            <a:endParaRPr dirty="0">
              <a:solidFill>
                <a:schemeClr val="dk1"/>
              </a:solidFill>
              <a:latin typeface="Century Gothic"/>
              <a:ea typeface="Century Gothic"/>
              <a:cs typeface="Century Gothic"/>
              <a:sym typeface="Century Gothic"/>
            </a:endParaRPr>
          </a:p>
        </p:txBody>
      </p:sp>
      <p:pic>
        <p:nvPicPr>
          <p:cNvPr id="182" name="Google Shape;182;p31"/>
          <p:cNvPicPr preferRelativeResize="0"/>
          <p:nvPr/>
        </p:nvPicPr>
        <p:blipFill>
          <a:blip r:embed="rId3">
            <a:alphaModFix/>
          </a:blip>
          <a:stretch>
            <a:fillRect/>
          </a:stretch>
        </p:blipFill>
        <p:spPr>
          <a:xfrm>
            <a:off x="3874550" y="1375175"/>
            <a:ext cx="2536875" cy="2794877"/>
          </a:xfrm>
          <a:prstGeom prst="rect">
            <a:avLst/>
          </a:prstGeom>
          <a:noFill/>
          <a:ln>
            <a:noFill/>
          </a:ln>
        </p:spPr>
      </p:pic>
      <p:pic>
        <p:nvPicPr>
          <p:cNvPr id="183" name="Google Shape;183;p31"/>
          <p:cNvPicPr preferRelativeResize="0"/>
          <p:nvPr/>
        </p:nvPicPr>
        <p:blipFill>
          <a:blip r:embed="rId4">
            <a:alphaModFix/>
          </a:blip>
          <a:stretch>
            <a:fillRect/>
          </a:stretch>
        </p:blipFill>
        <p:spPr>
          <a:xfrm>
            <a:off x="6974951" y="916701"/>
            <a:ext cx="1357642" cy="2689800"/>
          </a:xfrm>
          <a:prstGeom prst="rect">
            <a:avLst/>
          </a:prstGeom>
          <a:noFill/>
          <a:ln>
            <a:noFill/>
          </a:ln>
        </p:spPr>
      </p:pic>
      <p:pic>
        <p:nvPicPr>
          <p:cNvPr id="184" name="Google Shape;184;p31"/>
          <p:cNvPicPr preferRelativeResize="0"/>
          <p:nvPr/>
        </p:nvPicPr>
        <p:blipFill>
          <a:blip r:embed="rId5">
            <a:alphaModFix/>
          </a:blip>
          <a:stretch>
            <a:fillRect/>
          </a:stretch>
        </p:blipFill>
        <p:spPr>
          <a:xfrm>
            <a:off x="7229150" y="3142325"/>
            <a:ext cx="1610550" cy="1762500"/>
          </a:xfrm>
          <a:prstGeom prst="rect">
            <a:avLst/>
          </a:prstGeom>
          <a:noFill/>
          <a:ln>
            <a:noFill/>
          </a:ln>
        </p:spPr>
      </p:pic>
      <p:pic>
        <p:nvPicPr>
          <p:cNvPr id="185" name="Google Shape;185;p31"/>
          <p:cNvPicPr preferRelativeResize="0"/>
          <p:nvPr/>
        </p:nvPicPr>
        <p:blipFill>
          <a:blip r:embed="rId6">
            <a:alphaModFix/>
          </a:blip>
          <a:stretch>
            <a:fillRect/>
          </a:stretch>
        </p:blipFill>
        <p:spPr>
          <a:xfrm>
            <a:off x="7992200" y="28700"/>
            <a:ext cx="1035924" cy="9428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9"/>
        <p:cNvGrpSpPr/>
        <p:nvPr/>
      </p:nvGrpSpPr>
      <p:grpSpPr>
        <a:xfrm>
          <a:off x="0" y="0"/>
          <a:ext cx="0" cy="0"/>
          <a:chOff x="0" y="0"/>
          <a:chExt cx="0" cy="0"/>
        </a:xfrm>
      </p:grpSpPr>
      <p:sp>
        <p:nvSpPr>
          <p:cNvPr id="190" name="Google Shape;190;p32"/>
          <p:cNvSpPr txBox="1">
            <a:spLocks noGrp="1"/>
          </p:cNvSpPr>
          <p:nvPr>
            <p:ph type="title"/>
          </p:nvPr>
        </p:nvSpPr>
        <p:spPr>
          <a:xfrm>
            <a:off x="628650" y="273850"/>
            <a:ext cx="7474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take a closer look at our </a:t>
            </a:r>
            <a:r>
              <a:rPr lang="en" sz="2800" b="1" dirty="0"/>
              <a:t>Brain Development anchor chart</a:t>
            </a:r>
            <a:endParaRPr sz="2800" b="1" i="1" dirty="0"/>
          </a:p>
        </p:txBody>
      </p:sp>
      <p:sp>
        <p:nvSpPr>
          <p:cNvPr id="191" name="Google Shape;191;p32"/>
          <p:cNvSpPr txBox="1"/>
          <p:nvPr/>
        </p:nvSpPr>
        <p:spPr>
          <a:xfrm>
            <a:off x="628650" y="1143825"/>
            <a:ext cx="8275200" cy="10110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None/>
            </a:pPr>
            <a:r>
              <a:rPr lang="en" sz="1600">
                <a:solidFill>
                  <a:schemeClr val="dk1"/>
                </a:solidFill>
                <a:latin typeface="Century Gothic"/>
                <a:ea typeface="Century Gothic"/>
                <a:cs typeface="Century Gothic"/>
                <a:sym typeface="Century Gothic"/>
              </a:rPr>
              <a:t>A conclusion often answers the questions “What does this information mean to me, the reader?” or “So what?” Let’s look at the “So what?” column of the </a:t>
            </a:r>
            <a:r>
              <a:rPr lang="en" sz="1600" b="1">
                <a:solidFill>
                  <a:schemeClr val="dk1"/>
                </a:solidFill>
                <a:latin typeface="Century Gothic"/>
                <a:ea typeface="Century Gothic"/>
                <a:cs typeface="Century Gothic"/>
                <a:sym typeface="Century Gothic"/>
              </a:rPr>
              <a:t>Brain Development anchor chart.</a:t>
            </a:r>
            <a:endParaRPr sz="1600" b="1">
              <a:solidFill>
                <a:schemeClr val="dk1"/>
              </a:solidFill>
              <a:latin typeface="Century Gothic"/>
              <a:ea typeface="Century Gothic"/>
              <a:cs typeface="Century Gothic"/>
              <a:sym typeface="Century Gothic"/>
            </a:endParaRPr>
          </a:p>
        </p:txBody>
      </p:sp>
      <p:pic>
        <p:nvPicPr>
          <p:cNvPr id="192" name="Google Shape;192;p32"/>
          <p:cNvPicPr preferRelativeResize="0"/>
          <p:nvPr/>
        </p:nvPicPr>
        <p:blipFill>
          <a:blip r:embed="rId3">
            <a:alphaModFix/>
          </a:blip>
          <a:stretch>
            <a:fillRect/>
          </a:stretch>
        </p:blipFill>
        <p:spPr>
          <a:xfrm>
            <a:off x="3610494" y="1841524"/>
            <a:ext cx="5293356" cy="2683875"/>
          </a:xfrm>
          <a:prstGeom prst="rect">
            <a:avLst/>
          </a:prstGeom>
          <a:noFill/>
          <a:ln>
            <a:noFill/>
          </a:ln>
        </p:spPr>
      </p:pic>
      <p:pic>
        <p:nvPicPr>
          <p:cNvPr id="193" name="Google Shape;193;p32"/>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33"/>
          <p:cNvSpPr txBox="1">
            <a:spLocks noGrp="1"/>
          </p:cNvSpPr>
          <p:nvPr>
            <p:ph type="title"/>
          </p:nvPr>
        </p:nvSpPr>
        <p:spPr>
          <a:xfrm>
            <a:off x="628650" y="273850"/>
            <a:ext cx="7321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600" dirty="0"/>
              <a:t>Let’s identify the main idea of the “Teens and Decision Making” article</a:t>
            </a:r>
            <a:endParaRPr sz="2600" b="1" i="1" dirty="0"/>
          </a:p>
        </p:txBody>
      </p:sp>
      <p:sp>
        <p:nvSpPr>
          <p:cNvPr id="199" name="Google Shape;199;p33"/>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0" name="Google Shape;200;p33"/>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1" name="Google Shape;201;p33"/>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3"/>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3"/>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3"/>
          <p:cNvSpPr txBox="1"/>
          <p:nvPr/>
        </p:nvSpPr>
        <p:spPr>
          <a:xfrm>
            <a:off x="628650" y="1232300"/>
            <a:ext cx="5137500" cy="340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Please take out your copy of the “Teens and Decision Making” article from Lesson 1 and briefly skim over it. This is the third time you have interacted with this article. Remember, rereading offers a chance to engage deeply with a text and truly understand it.</a:t>
            </a: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dirty="0">
                <a:solidFill>
                  <a:schemeClr val="dk1"/>
                </a:solidFill>
                <a:latin typeface="Century Gothic"/>
                <a:ea typeface="Century Gothic"/>
                <a:cs typeface="Century Gothic"/>
                <a:sym typeface="Century Gothic"/>
              </a:rPr>
              <a:t>Next, </a:t>
            </a:r>
            <a:r>
              <a:rPr lang="en" sz="1600" b="1" dirty="0">
                <a:solidFill>
                  <a:schemeClr val="dk1"/>
                </a:solidFill>
                <a:latin typeface="Century Gothic"/>
                <a:ea typeface="Century Gothic"/>
                <a:cs typeface="Century Gothic"/>
                <a:sym typeface="Century Gothic"/>
              </a:rPr>
              <a:t>Turn and Talk</a:t>
            </a:r>
            <a:r>
              <a:rPr lang="en" sz="1600" dirty="0">
                <a:solidFill>
                  <a:schemeClr val="dk1"/>
                </a:solidFill>
                <a:latin typeface="Century Gothic"/>
                <a:ea typeface="Century Gothic"/>
                <a:cs typeface="Century Gothic"/>
                <a:sym typeface="Century Gothic"/>
              </a:rPr>
              <a:t> with a partner about this question:</a:t>
            </a:r>
            <a:endParaRPr sz="1600" dirty="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dirty="0">
                <a:solidFill>
                  <a:schemeClr val="dk1"/>
                </a:solidFill>
                <a:latin typeface="Century Gothic"/>
                <a:ea typeface="Century Gothic"/>
                <a:cs typeface="Century Gothic"/>
                <a:sym typeface="Century Gothic"/>
              </a:rPr>
              <a:t>“Now that you have read the entire article, try to sum it up in one sentence. What is the main idea?”</a:t>
            </a:r>
            <a:endParaRPr sz="1600" b="1" dirty="0">
              <a:solidFill>
                <a:schemeClr val="dk1"/>
              </a:solidFill>
              <a:latin typeface="Century Gothic"/>
              <a:ea typeface="Century Gothic"/>
              <a:cs typeface="Century Gothic"/>
              <a:sym typeface="Century Gothic"/>
            </a:endParaRPr>
          </a:p>
        </p:txBody>
      </p:sp>
      <p:pic>
        <p:nvPicPr>
          <p:cNvPr id="205" name="Google Shape;205;p33"/>
          <p:cNvPicPr preferRelativeResize="0"/>
          <p:nvPr/>
        </p:nvPicPr>
        <p:blipFill>
          <a:blip r:embed="rId3">
            <a:alphaModFix/>
          </a:blip>
          <a:stretch>
            <a:fillRect/>
          </a:stretch>
        </p:blipFill>
        <p:spPr>
          <a:xfrm>
            <a:off x="5721541" y="1095325"/>
            <a:ext cx="2811438" cy="3468921"/>
          </a:xfrm>
          <a:prstGeom prst="rect">
            <a:avLst/>
          </a:prstGeom>
          <a:noFill/>
          <a:ln>
            <a:noFill/>
          </a:ln>
        </p:spPr>
      </p:pic>
      <p:pic>
        <p:nvPicPr>
          <p:cNvPr id="206" name="Google Shape;206;p33"/>
          <p:cNvPicPr preferRelativeResize="0"/>
          <p:nvPr/>
        </p:nvPicPr>
        <p:blipFill>
          <a:blip r:embed="rId4">
            <a:alphaModFix/>
          </a:blip>
          <a:stretch>
            <a:fillRect/>
          </a:stretch>
        </p:blipFill>
        <p:spPr>
          <a:xfrm>
            <a:off x="8458201" y="4441372"/>
            <a:ext cx="528186" cy="496164"/>
          </a:xfrm>
          <a:prstGeom prst="rect">
            <a:avLst/>
          </a:prstGeom>
          <a:noFill/>
          <a:ln>
            <a:noFill/>
          </a:ln>
        </p:spPr>
      </p:pic>
      <p:pic>
        <p:nvPicPr>
          <p:cNvPr id="207" name="Google Shape;207;p33"/>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1CE61A70-EBDE-4C6D-A096-9D838CE5FF6A}"/>
</file>

<file path=customXml/itemProps2.xml><?xml version="1.0" encoding="utf-8"?>
<ds:datastoreItem xmlns:ds="http://schemas.openxmlformats.org/officeDocument/2006/customXml" ds:itemID="{952E01A6-6E30-472C-BB92-76482806B736}"/>
</file>

<file path=customXml/itemProps3.xml><?xml version="1.0" encoding="utf-8"?>
<ds:datastoreItem xmlns:ds="http://schemas.openxmlformats.org/officeDocument/2006/customXml" ds:itemID="{18963E3F-E6D4-439B-9397-5FB0B57394F4}"/>
</file>

<file path=docProps/app.xml><?xml version="1.0" encoding="utf-8"?>
<Properties xmlns="http://schemas.openxmlformats.org/officeDocument/2006/extended-properties" xmlns:vt="http://schemas.openxmlformats.org/officeDocument/2006/docPropsVTypes">
  <TotalTime>23</TotalTime>
  <Words>5579</Words>
  <Application>Microsoft Macintosh PowerPoint</Application>
  <PresentationFormat>On-screen Show (16:9)</PresentationFormat>
  <Paragraphs>404</Paragraphs>
  <Slides>17</Slides>
  <Notes>17</Notes>
  <HiddenSlides>0</HiddenSlides>
  <MMClips>0</MMClips>
  <ScaleCrop>false</ScaleCrop>
  <HeadingPairs>
    <vt:vector size="4" baseType="variant">
      <vt:variant>
        <vt:lpstr>Theme</vt:lpstr>
      </vt:variant>
      <vt:variant>
        <vt:i4>2</vt:i4>
      </vt:variant>
      <vt:variant>
        <vt:lpstr>Slide Titles</vt:lpstr>
      </vt:variant>
      <vt:variant>
        <vt:i4>17</vt:i4>
      </vt:variant>
    </vt:vector>
  </HeadingPairs>
  <TitlesOfParts>
    <vt:vector size="19" baseType="lpstr">
      <vt:lpstr>Simple Light</vt:lpstr>
      <vt:lpstr>Office Theme</vt:lpstr>
      <vt:lpstr>PowerPoint Presentation</vt:lpstr>
      <vt:lpstr>PowerPoint Presentation</vt:lpstr>
      <vt:lpstr>PowerPoint Presentation</vt:lpstr>
      <vt:lpstr>Grade 7: Module 4:  Unit 1: Lesson 3</vt:lpstr>
      <vt:lpstr>PowerPoint Presentation</vt:lpstr>
      <vt:lpstr>Let’s assess how well we understand high-quality main ideas and supporting details</vt:lpstr>
      <vt:lpstr>Let’s take a look at conclusions from two texts</vt:lpstr>
      <vt:lpstr>Let’s take a closer look at our Brain Development anchor chart</vt:lpstr>
      <vt:lpstr>Let’s identify the main idea of the “Teens and Decision Making” article</vt:lpstr>
      <vt:lpstr>Let’s work on our Neurologist’s Notebook #3</vt:lpstr>
      <vt:lpstr>Let’s review our learning targets</vt:lpstr>
      <vt:lpstr>Let’s read “The Child’s Developing Brain”</vt:lpstr>
      <vt:lpstr>Let’s think about our learning from this new article</vt:lpstr>
      <vt:lpstr>Let’s look at a multimedia version of the article</vt:lpstr>
      <vt:lpstr>Let’s preview our homework</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8</cp:revision>
  <dcterms:modified xsi:type="dcterms:W3CDTF">2018-11-19T11:29:09Z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