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5.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1.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 id="2147483674" r:id="rId2"/>
  </p:sldMasterIdLst>
  <p:notesMasterIdLst>
    <p:notesMasterId r:id="rId3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9144000" cy="5143500" type="screen16x9"/>
  <p:notesSz cx="6858000" cy="9144000"/>
  <p:embeddedFontLst>
    <p:embeddedFont>
      <p:font typeface="Calibri" panose="020F0502020204030204" pitchFamily="34" charset="0"/>
      <p:regular r:id="rId32"/>
      <p:bold r:id="rId33"/>
      <p:italic r:id="rId34"/>
      <p:boldItalic r:id="rId35"/>
    </p:embeddedFont>
    <p:embeddedFont>
      <p:font typeface="Century Gothic" panose="020B0502020202020204" pitchFamily="3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A60C12F-325C-4918-A00C-4472A3CC2806}">
  <a:tblStyle styleId="{7A60C12F-325C-4918-A00C-4472A3CC280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260" autoAdjust="0"/>
  </p:normalViewPr>
  <p:slideViewPr>
    <p:cSldViewPr snapToGrid="0">
      <p:cViewPr varScale="1">
        <p:scale>
          <a:sx n="76" d="100"/>
          <a:sy n="76" d="100"/>
        </p:scale>
        <p:origin x="845" y="6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8.fntdata"/><Relationship Id="rId21" Type="http://schemas.openxmlformats.org/officeDocument/2006/relationships/slide" Target="slides/slide19.xml"/><Relationship Id="rId34" Type="http://schemas.openxmlformats.org/officeDocument/2006/relationships/font" Target="fonts/font3.fntdata"/><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5.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4"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4.fntdata"/><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customXml" Target="../customXml/item3.xml"/><Relationship Id="rId20" Type="http://schemas.openxmlformats.org/officeDocument/2006/relationships/slide" Target="slides/slide18.xml"/><Relationship Id="rId4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95920697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Read Aloud Engagement Text “Sunnyside High School Band Going to State Championship!” serves to pique students’ interest about the Decodable Reader introduced in Work Time.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Engagement Text has a different format from Grade 1: a local newspaper called the </a:t>
            </a:r>
            <a:r>
              <a:rPr lang="en" sz="1200" i="1" dirty="0">
                <a:solidFill>
                  <a:schemeClr val="dk1"/>
                </a:solidFill>
                <a:latin typeface="Calibri"/>
                <a:ea typeface="Calibri"/>
                <a:cs typeface="Calibri"/>
                <a:sym typeface="Calibri"/>
              </a:rPr>
              <a:t>Sunnyside Gazette</a:t>
            </a:r>
            <a:r>
              <a:rPr lang="en" sz="1200" dirty="0">
                <a:solidFill>
                  <a:schemeClr val="dk1"/>
                </a:solidFill>
                <a:latin typeface="Calibri"/>
                <a:ea typeface="Calibri"/>
                <a:cs typeface="Calibri"/>
                <a:sym typeface="Calibri"/>
              </a:rPr>
              <a:t>. The </a:t>
            </a:r>
            <a:r>
              <a:rPr lang="en" sz="1200" i="1" dirty="0">
                <a:solidFill>
                  <a:schemeClr val="dk1"/>
                </a:solidFill>
                <a:latin typeface="Calibri"/>
                <a:ea typeface="Calibri"/>
                <a:cs typeface="Calibri"/>
                <a:sym typeface="Calibri"/>
              </a:rPr>
              <a:t>Gazette </a:t>
            </a:r>
            <a:r>
              <a:rPr lang="en" sz="1200" dirty="0">
                <a:solidFill>
                  <a:schemeClr val="dk1"/>
                </a:solidFill>
                <a:latin typeface="Calibri"/>
                <a:ea typeface="Calibri"/>
                <a:cs typeface="Calibri"/>
                <a:sym typeface="Calibri"/>
              </a:rPr>
              <a:t>reports on events around the neighborhood of the familiar characters Pat, James, Chip, and Josh.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the Foundational Skills Block focuses primarily on Reading Foundation Standards, comprehension is an integral part of reading development. Leading a brief discussion after the read-aloud connects students to key ideas, details, and vocabulary contained within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 new instructional practice for students to engage with high-frequency words from the cycle. High-frequency words are explicitly reviewed by students, as they are challenged to decode and analyze each word to determine if the word is a “snap” or regularly spelled, or a “trap” because it has an irregular spelling pattern.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Lesson 47, students will analyze high-frequency words  (“anything,” “could,” “he’d,” “I’d,” “you’d,” “o’clock,” “played,” “walked”) to determine which spelling patterns are irregular and explain why. Students may grapple with this concept until they determine the reason for a word being irregular, or a “trap” word because it “doesn’t play fair.”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some high-frequency words may be technically regularly spelled but may be difficult for students to decode because the pattern is not common or has not been taught yet. These words may go in the “Trap” column of the T-chart. Once students have learned the words, they will be placed on the Interactive Word Wall in the classroom.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students will be familiar with the Engagement Text and Decodable Reader instructional practices, the Grade 2 versions have new and unfamiliar components.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collecting data on how well students are using high-frequency word knowledge and decoding skills while reading their Decodable Readers. Two options: Use anecdotal notes that identify strategies being used or miscues made or ask students to mark words they find challenging.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88715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e2df8aa37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3e2df8aa37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4-6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r>
              <a:rPr lang="en-US" sz="1200" dirty="0">
                <a:solidFill>
                  <a:schemeClr val="dk1"/>
                </a:solidFill>
                <a:latin typeface="Calibri"/>
                <a:ea typeface="Calibri"/>
                <a:cs typeface="Calibri"/>
                <a:sym typeface="Calibri"/>
              </a:rPr>
              <a:t>: </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dirty="0">
                <a:solidFill>
                  <a:schemeClr val="dk1"/>
                </a:solidFill>
                <a:latin typeface="Calibri"/>
                <a:ea typeface="Calibri"/>
                <a:cs typeface="Calibri"/>
                <a:sym typeface="Calibri"/>
              </a:rPr>
              <a:t>Ask students comprehension questions focused on vocabulary and language.</a:t>
            </a: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about “Sunnyside High School Band Going to State Championship!” Questions on slide are in order of occurrence in 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to the following sentence from the article: “’Our percussion section is especially strong this year,’ added Melodie. ‘Our snare drummer, Marco, has already received a scholarship to play in a college marching band!’”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does the phrase ‘percussion section’ mean?” (</a:t>
            </a:r>
            <a:r>
              <a:rPr lang="en" sz="1200" b="0" dirty="0">
                <a:solidFill>
                  <a:schemeClr val="dk1"/>
                </a:solidFill>
                <a:latin typeface="Calibri"/>
                <a:ea typeface="Calibri"/>
                <a:cs typeface="Calibri"/>
                <a:sym typeface="Calibri"/>
              </a:rPr>
              <a:t>section of the band with people who play musical instruments by striking with their hand or handheld object; i.e., drums, cymbals)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text says the snare drummer, Marco, will receive a “scholarship” to play in a college marching band next year.</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“What does that mean?” </a:t>
            </a:r>
            <a:r>
              <a:rPr lang="en" sz="1200" b="0" dirty="0">
                <a:solidFill>
                  <a:schemeClr val="dk1"/>
                </a:solidFill>
                <a:latin typeface="Calibri"/>
                <a:ea typeface="Calibri"/>
                <a:cs typeface="Calibri"/>
                <a:sym typeface="Calibri"/>
              </a:rPr>
              <a:t>(He will receive money to attend college to play in the marching band because he is very good.)</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reread portion of text with the information to answer the question.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2914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Wobble.”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to “grapple” is to keep working at a problem, even if it takes a lot of work. I like to work on crossword puzzles, but sometimes I have to grapple with an answer before I can figure it 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98585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learn read some high-frequency words. Some of these words ‘don’t play fair.’ That means that some of these words don’t allow us to use the sounds that we have learned. When we learn a word that ‘doesn’t play fair,’ we just have to remember it.”</a:t>
            </a:r>
            <a:endParaRPr sz="1200" i="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310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 new instructional practice. Be prepared to model and guide students until the practice becomes familiar.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“Today we’re going to look at some words and figure out if they are snap or trap words. If they are trap words, we’re going to figure out what makes them hard to read and spell.”</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(“he’d,” “I’d,” “you’d,” “o’clock,” “anything,” “would”) and a Snap or Trap T-chart.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 Then, reread “o’clock.”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“I notice we hear the vowel sound /ō/ in the beginning of the word ‘o’clock’ with an apostrophe after the word. The clock tells time. ‘o’ stands for ‘of the.’ Think of someone asking ‘What “of the” clock?’ instead of ‘What time is it?’ To answer, look at the clock and tell the time, ‘It is 2 of the clock.’ This is a tricky spelling pattern. The word ‘o’clock’ goes in the Trap column.”</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Put the “o’clock” card in the Trap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“Let’s look at the rest of these words and decide if they are snap or trap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see any other trap words? We need to use all we know about letters and sounds to figure out if a word ‘plays fair’ and is a ‘snap’ or if a word ‘does not play fair’ and is a ‘trap.’ It’s okay if you are unsure of an answer! We will help each other as a class and back up our ideas with evidence.”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Snap or Trap Word Cards: (“he’d,” “I’d,” “you’d.”)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“Turn to an elbow partner and tell them something you notice about all of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all have “d.”)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“That’s right! Listen to these sentences: ‘I was afraid you’d ask me that’ and ‘I’d rather have cheese pizza.’”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 is replacing the same word in both these sentences. Can anyone think of the word?”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(“would”)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‘I was afraid you’d ask me that’ is also ‘I was afraid you would ask me that.’ ‘You’d’ is short for ‘you would.’ This is another example of a contraction.”</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see any other trap words? This is a difficult job because we need to use all that we know about letters and sounds to figure out if the word is snap or trap. You might be unsure about the answer. That’s okay! We will help each other as a class think about the words and back up our ideas with evidence.”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 volunteer selects a trap word</a:t>
            </a:r>
            <a:r>
              <a:rPr lang="en" sz="1200" b="0" dirty="0">
                <a:solidFill>
                  <a:schemeClr val="dk1"/>
                </a:solidFill>
                <a:latin typeface="Calibri"/>
                <a:ea typeface="Calibri"/>
                <a:cs typeface="Calibri"/>
                <a:sym typeface="Calibri"/>
              </a:rPr>
              <a:t>. (“you’d,” “would”)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“Why do you think it’s a trap word?”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(Answers will vary based on word selected.)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a:t>
            </a:r>
            <a:r>
              <a:rPr lang="en-US" sz="1200" i="0" dirty="0">
                <a:solidFill>
                  <a:schemeClr val="dk1"/>
                </a:solidFill>
                <a:latin typeface="Calibri"/>
                <a:ea typeface="Calibri"/>
                <a:cs typeface="Calibri"/>
                <a:sym typeface="Calibri"/>
              </a:rPr>
              <a:t>W</a:t>
            </a:r>
            <a:r>
              <a:rPr lang="en" sz="1200" i="0" dirty="0">
                <a:solidFill>
                  <a:schemeClr val="dk1"/>
                </a:solidFill>
                <a:latin typeface="Calibri"/>
                <a:ea typeface="Calibri"/>
                <a:cs typeface="Calibri"/>
                <a:sym typeface="Calibri"/>
              </a:rPr>
              <a:t>ould’ is a trap word because it doesn’t sound like it is spelled. It belongs in the Trap column.”</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selected trap word to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Complete steps 8–11 until all trap words are found.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chorally read list of trap words together.</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Model the struggle. Think aloud about how to read the words, and analyz</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as whole words and analyze the words after reading them.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82204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5b1ae3794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45b1ae3794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Track T-chart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86663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More We Get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a:t>
            </a:r>
            <a:r>
              <a:rPr lang="en-US" sz="1200" dirty="0">
                <a:solidFill>
                  <a:schemeClr val="dk1"/>
                </a:solidFill>
                <a:latin typeface="Calibri"/>
                <a:ea typeface="Calibri"/>
                <a:cs typeface="Calibri"/>
                <a:sym typeface="Calibri"/>
              </a:rPr>
              <a:t>p</a:t>
            </a:r>
            <a:r>
              <a:rPr lang="en" sz="1200" dirty="0">
                <a:solidFill>
                  <a:schemeClr val="dk1"/>
                </a:solidFill>
                <a:latin typeface="Calibri"/>
                <a:ea typeface="Calibri"/>
                <a:cs typeface="Calibri"/>
                <a:sym typeface="Calibri"/>
              </a:rPr>
              <a:t>p</a:t>
            </a:r>
            <a:r>
              <a:rPr lang="en-US" sz="1200" dirty="0" err="1">
                <a:solidFill>
                  <a:schemeClr val="dk1"/>
                </a:solidFill>
                <a:latin typeface="Calibri"/>
                <a:ea typeface="Calibri"/>
                <a:cs typeface="Calibri"/>
                <a:sym typeface="Calibri"/>
              </a:rPr>
              <a:t>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563717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a decodable text: ‘The Marching Band.’”</a:t>
            </a:r>
            <a:endParaRPr sz="1200" i="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47757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of Enlarged Decodable Reader “The Marching Band.”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“First we read an article from the Sunnyside Gazette: ‘Sunnyside High School Band Going to State Championship!’”</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i="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we will read a story about characters from ‘The Marching Band.’ This story is filled with words that YOU can read! There are decodable words, and there are some words that don’t play fair, like ‘you’d’ and “o’clock.’”</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words on the Interactive Word Wall.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The Marchin</a:t>
            </a:r>
            <a:r>
              <a:rPr lang="en-US" sz="1200" dirty="0">
                <a:solidFill>
                  <a:schemeClr val="dk1"/>
                </a:solidFill>
                <a:latin typeface="Calibri"/>
                <a:ea typeface="Calibri"/>
                <a:cs typeface="Calibri"/>
                <a:sym typeface="Calibri"/>
              </a:rPr>
              <a:t>g</a:t>
            </a:r>
            <a:r>
              <a:rPr lang="en" sz="1200" dirty="0">
                <a:solidFill>
                  <a:schemeClr val="dk1"/>
                </a:solidFill>
                <a:latin typeface="Calibri"/>
                <a:ea typeface="Calibri"/>
                <a:cs typeface="Calibri"/>
                <a:sym typeface="Calibri"/>
              </a:rPr>
              <a:t> Band</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highlighters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‘don’t play fair,’ which means they are not easily decodable.”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Enlarged Decodable Reader. Think aloud as you notice one of the high-frequency words. Highlight it with a highlighter or highlighter tape.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“The Marching Band” 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spelling patterns that you have learned. So, you just need to say the sound that goes with each of the patterns you see in the word, then blend them together to read the word. There are words with more than one syllable, so you may need to be a syllable sleuth as well.”</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“The Marching Band”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directing students reading in the Pre-Alphabetic or early Partial Alphabetic phase to search for familiar graphemes and phonemes.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“trap”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22518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b="1" dirty="0">
                <a:solidFill>
                  <a:schemeClr val="dk1"/>
                </a:solidFill>
                <a:latin typeface="Calibri"/>
                <a:ea typeface="Calibri"/>
                <a:cs typeface="Calibri"/>
                <a:sym typeface="Calibri"/>
              </a:rPr>
              <a:t>Grouping: Whole group</a:t>
            </a: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dirty="0">
                <a:solidFill>
                  <a:schemeClr val="dk1"/>
                </a:solidFill>
                <a:latin typeface="Calibri"/>
                <a:ea typeface="Calibri"/>
                <a:cs typeface="Calibri"/>
                <a:sym typeface="Calibri"/>
              </a:rPr>
              <a:t>Slide 2 of 8 of Decodable Reader </a:t>
            </a:r>
            <a:endParaRPr lang="en" sz="1200" b="0" dirty="0">
              <a:solidFill>
                <a:schemeClr val="dk1"/>
              </a:solidFill>
              <a:latin typeface="Calibri"/>
              <a:ea typeface="Calibri"/>
              <a:cs typeface="Calibri"/>
              <a:sym typeface="Calibri"/>
            </a:endParaRPr>
          </a:p>
          <a:p>
            <a:pPr marL="0" lvl="0" indent="0" algn="l" rtl="0">
              <a:spcBef>
                <a:spcPts val="0"/>
              </a:spcBef>
              <a:spcAft>
                <a:spcPts val="0"/>
              </a:spcAft>
              <a:buNone/>
            </a:pPr>
            <a:endParaRPr lang="en"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05262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b="1" dirty="0">
                <a:solidFill>
                  <a:schemeClr val="dk1"/>
                </a:solidFill>
                <a:latin typeface="Calibri"/>
                <a:ea typeface="Calibri"/>
                <a:cs typeface="Calibri"/>
                <a:sym typeface="Calibri"/>
              </a:rPr>
              <a:t>Grouping: Whole group</a:t>
            </a:r>
          </a:p>
          <a:p>
            <a:pPr marL="0" lvl="0" indent="0" algn="l" rtl="0">
              <a:spcBef>
                <a:spcPts val="0"/>
              </a:spcBef>
              <a:spcAft>
                <a:spcPts val="0"/>
              </a:spcAft>
              <a:buNone/>
            </a:pP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dirty="0">
                <a:solidFill>
                  <a:schemeClr val="dk1"/>
                </a:solidFill>
                <a:latin typeface="Calibri"/>
                <a:ea typeface="Calibri"/>
                <a:cs typeface="Calibri"/>
                <a:sym typeface="Calibri"/>
              </a:rPr>
              <a:t>Slide 3 of 8 of Decodable Reader </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4533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New Materials to Prepare in Advance: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“The Marching Band”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“Sunnyside High School Band Going to State Championship!”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a:t>
            </a:r>
            <a:r>
              <a:rPr lang="en" sz="1200" b="1" dirty="0">
                <a:solidFill>
                  <a:schemeClr val="dk1"/>
                </a:solidFill>
                <a:latin typeface="Calibri"/>
                <a:ea typeface="Calibri"/>
                <a:cs typeface="Calibri"/>
                <a:sym typeface="Calibri"/>
              </a:rPr>
              <a:t>Supporting Materials: Teacher Guide</a:t>
            </a:r>
            <a:r>
              <a:rPr lang="en" sz="1200" dirty="0">
                <a:solidFill>
                  <a:schemeClr val="dk1"/>
                </a:solidFill>
                <a:latin typeface="Calibri"/>
                <a:ea typeface="Calibri"/>
                <a:cs typeface="Calibri"/>
                <a:sym typeface="Calibri"/>
              </a:rPr>
              <a:t>,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Snapshot Assessment (</a:t>
            </a:r>
            <a:r>
              <a:rPr lang="en" sz="1200" b="1" dirty="0">
                <a:solidFill>
                  <a:schemeClr val="dk1"/>
                </a:solidFill>
                <a:latin typeface="Calibri"/>
                <a:ea typeface="Calibri"/>
                <a:cs typeface="Calibri"/>
                <a:sym typeface="Calibri"/>
              </a:rPr>
              <a:t>Supporting Materials: Teacher Guide</a:t>
            </a:r>
            <a:r>
              <a:rPr lang="en" sz="1200" dirty="0">
                <a:solidFill>
                  <a:schemeClr val="dk1"/>
                </a:solidFill>
                <a:latin typeface="Calibri"/>
                <a:ea typeface="Calibri"/>
                <a:cs typeface="Calibri"/>
                <a:sym typeface="Calibri"/>
              </a:rPr>
              <a:t>, optional;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Materials to Gather from Previous Lessons: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Movable Letters (if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dirty="0">
              <a:solidFill>
                <a:schemeClr val="dk1"/>
              </a:solidFill>
              <a:latin typeface="Calibri"/>
              <a:ea typeface="Calibri"/>
              <a:cs typeface="Calibri"/>
              <a:sym typeface="Calibri"/>
            </a:endParaRPr>
          </a:p>
          <a:p>
            <a:pPr marL="0" lvl="0" indent="0" algn="l" rtl="0">
              <a:spcBef>
                <a:spcPts val="100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(i.e. taking turns, using kind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0575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 name="Google Shape;308;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b="1" dirty="0">
                <a:solidFill>
                  <a:schemeClr val="dk1"/>
                </a:solidFill>
                <a:latin typeface="Calibri"/>
                <a:ea typeface="Calibri"/>
                <a:cs typeface="Calibri"/>
                <a:sym typeface="Calibri"/>
              </a:rPr>
              <a:t>Grouping: Whole group</a:t>
            </a:r>
          </a:p>
          <a:p>
            <a:pPr marL="0" lvl="0" indent="0" algn="l" rtl="0">
              <a:spcBef>
                <a:spcPts val="0"/>
              </a:spcBef>
              <a:spcAft>
                <a:spcPts val="0"/>
              </a:spcAft>
              <a:buNone/>
            </a:pP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dirty="0">
                <a:solidFill>
                  <a:schemeClr val="dk1"/>
                </a:solidFill>
                <a:latin typeface="Calibri"/>
                <a:ea typeface="Calibri"/>
                <a:cs typeface="Calibri"/>
                <a:sym typeface="Calibri"/>
              </a:rPr>
              <a:t>Slide 4 of 8 of Decodable Reader </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778138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b="1" dirty="0">
                <a:solidFill>
                  <a:schemeClr val="dk1"/>
                </a:solidFill>
                <a:latin typeface="Calibri"/>
                <a:ea typeface="Calibri"/>
                <a:cs typeface="Calibri"/>
                <a:sym typeface="Calibri"/>
              </a:rPr>
              <a:t>Grouping: Whole group</a:t>
            </a:r>
          </a:p>
          <a:p>
            <a:pPr marL="0" lvl="0" indent="0" algn="l" rtl="0">
              <a:spcBef>
                <a:spcPts val="0"/>
              </a:spcBef>
              <a:spcAft>
                <a:spcPts val="0"/>
              </a:spcAft>
              <a:buNone/>
            </a:pP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dirty="0">
                <a:solidFill>
                  <a:schemeClr val="dk1"/>
                </a:solidFill>
                <a:latin typeface="Calibri"/>
                <a:ea typeface="Calibri"/>
                <a:cs typeface="Calibri"/>
                <a:sym typeface="Calibri"/>
              </a:rPr>
              <a:t>Slide 5 of 8 of Decodable Reader </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694327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b="1" dirty="0">
                <a:solidFill>
                  <a:schemeClr val="dk1"/>
                </a:solidFill>
                <a:latin typeface="Calibri"/>
                <a:ea typeface="Calibri"/>
                <a:cs typeface="Calibri"/>
                <a:sym typeface="Calibri"/>
              </a:rPr>
              <a:t>Grouping: Whole group</a:t>
            </a:r>
          </a:p>
          <a:p>
            <a:pPr marL="0" lvl="0" indent="0" algn="l" rtl="0">
              <a:spcBef>
                <a:spcPts val="0"/>
              </a:spcBef>
              <a:spcAft>
                <a:spcPts val="0"/>
              </a:spcAft>
              <a:buNone/>
            </a:pP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dirty="0">
                <a:solidFill>
                  <a:schemeClr val="dk1"/>
                </a:solidFill>
                <a:latin typeface="Calibri"/>
                <a:ea typeface="Calibri"/>
                <a:cs typeface="Calibri"/>
                <a:sym typeface="Calibri"/>
              </a:rPr>
              <a:t>Slide 6 of 8 of Decodable Reader </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8228723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b="1" dirty="0">
                <a:solidFill>
                  <a:schemeClr val="dk1"/>
                </a:solidFill>
                <a:latin typeface="Calibri"/>
                <a:ea typeface="Calibri"/>
                <a:cs typeface="Calibri"/>
                <a:sym typeface="Calibri"/>
              </a:rPr>
              <a:t>Grouping: Whole group</a:t>
            </a:r>
          </a:p>
          <a:p>
            <a:pPr marL="0" lvl="0" indent="0" algn="l" rtl="0">
              <a:spcBef>
                <a:spcPts val="0"/>
              </a:spcBef>
              <a:spcAft>
                <a:spcPts val="0"/>
              </a:spcAft>
              <a:buNone/>
            </a:pP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dirty="0">
                <a:solidFill>
                  <a:schemeClr val="dk1"/>
                </a:solidFill>
                <a:latin typeface="Calibri"/>
                <a:ea typeface="Calibri"/>
                <a:cs typeface="Calibri"/>
                <a:sym typeface="Calibri"/>
              </a:rPr>
              <a:t>Slide 7 of 8 of Decodable Reader </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0602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45b1ae3794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45b1ae3794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b="1" dirty="0">
                <a:solidFill>
                  <a:schemeClr val="dk1"/>
                </a:solidFill>
                <a:latin typeface="Calibri"/>
                <a:ea typeface="Calibri"/>
                <a:cs typeface="Calibri"/>
                <a:sym typeface="Calibri"/>
              </a:rPr>
              <a:t>Grouping: Whole group</a:t>
            </a:r>
          </a:p>
          <a:p>
            <a:pPr marL="0" lvl="0" indent="0" algn="l" rtl="0">
              <a:spcBef>
                <a:spcPts val="0"/>
              </a:spcBef>
              <a:spcAft>
                <a:spcPts val="0"/>
              </a:spcAft>
              <a:buNone/>
            </a:pP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dirty="0">
                <a:solidFill>
                  <a:schemeClr val="dk1"/>
                </a:solidFill>
                <a:latin typeface="Calibri"/>
                <a:ea typeface="Calibri"/>
                <a:cs typeface="Calibri"/>
                <a:sym typeface="Calibri"/>
              </a:rPr>
              <a:t>Slide 8 of 8 of Decodable Reader </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010832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0" name="Google Shape;340;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okay, and students will get better at this over time. This is what a growth mindset is all about.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“Successful learners keep track of and reflect on their own learning. We do this at the end of every lesson so that you may consider how what you did today helps you to become more proficient readers.”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do today that is helping you become a more proficient reader?” </a:t>
            </a:r>
            <a:r>
              <a:rPr lang="en" sz="1200" dirty="0">
                <a:solidFill>
                  <a:schemeClr val="dk1"/>
                </a:solidFill>
                <a:latin typeface="Calibri"/>
                <a:ea typeface="Calibri"/>
                <a:cs typeface="Calibri"/>
                <a:sym typeface="Calibri"/>
              </a:rPr>
              <a:t>Have students share out. (</a:t>
            </a:r>
            <a:r>
              <a:rPr lang="en" sz="1200" b="0" dirty="0">
                <a:solidFill>
                  <a:schemeClr val="dk1"/>
                </a:solidFill>
                <a:latin typeface="Calibri"/>
                <a:ea typeface="Calibri"/>
                <a:cs typeface="Calibri"/>
                <a:sym typeface="Calibri"/>
              </a:rPr>
              <a:t>“My goal is to identify vowel sounds in words. I am going to work toward that goal in small group time.”)</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any students who struggle to respond.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Ex.</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“My goal is to _____.”</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work toward my goal during small group time, I will _____.”</a:t>
            </a:r>
            <a:endParaRPr sz="1200" dirty="0">
              <a:solidFill>
                <a:schemeClr val="dk1"/>
              </a:solidFill>
              <a:latin typeface="Calibri"/>
              <a:ea typeface="Calibri"/>
              <a:cs typeface="Calibri"/>
              <a:sym typeface="Calibri"/>
            </a:endParaRPr>
          </a:p>
        </p:txBody>
      </p:sp>
      <p:sp>
        <p:nvSpPr>
          <p:cNvPr id="341" name="Google Shape;341;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42" name="Google Shape;342;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22118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9" name="Google Shape;349;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Sing </a:t>
            </a:r>
            <a:r>
              <a:rPr lang="en" sz="1200" dirty="0">
                <a:solidFill>
                  <a:schemeClr val="dk1"/>
                </a:solidFill>
                <a:latin typeface="Calibri"/>
                <a:ea typeface="Calibri"/>
                <a:cs typeface="Calibri"/>
                <a:sym typeface="Calibri"/>
              </a:rPr>
              <a:t>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high-frequency words from this cycle by completing detective word work and/or reading the decodable story.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3908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45b1ae3794_0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45b1ae3794_0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a:t>
            </a:r>
            <a:r>
              <a:rPr lang="en-US" sz="1200" b="1" dirty="0">
                <a:solidFill>
                  <a:schemeClr val="dk1"/>
                </a:solidFill>
                <a:latin typeface="Calibri"/>
                <a:ea typeface="Calibri"/>
                <a:cs typeface="Calibri"/>
                <a:sym typeface="Calibri"/>
              </a:rPr>
              <a:t>h</a:t>
            </a:r>
            <a:r>
              <a:rPr lang="en" sz="1200" b="1" dirty="0">
                <a:solidFill>
                  <a:schemeClr val="dk1"/>
                </a:solidFill>
                <a:latin typeface="Calibri"/>
                <a:ea typeface="Calibri"/>
                <a:cs typeface="Calibri"/>
                <a:sym typeface="Calibri"/>
              </a:rPr>
              <a:t>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88692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45b1ae3794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 name="Google Shape;362;g45b1ae3794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1 Teacher Guide. </a:t>
            </a:r>
            <a:r>
              <a:rPr lang="en" sz="1200" dirty="0">
                <a:solidFill>
                  <a:schemeClr val="dk1"/>
                </a:solidFill>
                <a:latin typeface="Calibri"/>
                <a:ea typeface="Calibri"/>
                <a:cs typeface="Calibri"/>
                <a:sym typeface="Calibri"/>
              </a:rPr>
              <a:t>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a:t>
            </a:r>
            <a:r>
              <a:rPr lang="en" sz="1200" b="0" dirty="0">
                <a:solidFill>
                  <a:schemeClr val="dk1"/>
                </a:solidFill>
                <a:latin typeface="Calibri"/>
                <a:ea typeface="Calibri"/>
                <a:cs typeface="Calibri"/>
                <a:sym typeface="Calibri"/>
              </a:rPr>
              <a:t>The Marching Band” decodable text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Rules of Fluency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reading fluently?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“Sunnyside High School Band Going to State Championship!” for independent reading in place of or in addition to the decodable text “The Marching Band.”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952432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Engagement Text: “Sunnyside High School Band Going to State Championship!”</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4982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5a6da0e8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45a6da0e8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consider changing the difficulty of words based on the ability of the student.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8241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apply what they have learned about the spelling pattern(s) from the current cycle (words with “-ed” ending) to decoding words with vowel teams, multisyllabic words, and irregularly spelled high-frequency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Can read irregularly spelled high-frequency words and determine why they are irregular.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Can independently find a given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Can decode two-syllable words, words with an “ed” ending, and irregularly spelled high-frequency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comprehension, grapple, responsibility, retelling, championship, percussion, band, scholarship, optimistic </a:t>
            </a:r>
            <a:endParaRPr sz="1200" dirty="0">
              <a:latin typeface="Calibri"/>
              <a:ea typeface="Calibri"/>
              <a:cs typeface="Calibri"/>
              <a:sym typeface="Calibri"/>
            </a:endParaRPr>
          </a:p>
        </p:txBody>
      </p:sp>
    </p:spTree>
    <p:extLst>
      <p:ext uri="{BB962C8B-B14F-4D97-AF65-F5344CB8AC3E}">
        <p14:creationId xmlns:p14="http://schemas.microsoft.com/office/powerpoint/2010/main" val="2954414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5039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Say: </a:t>
            </a:r>
            <a:r>
              <a:rPr lang="en" sz="1200" i="1" dirty="0">
                <a:latin typeface="Calibri" panose="020F0502020204030204" pitchFamily="34" charset="0"/>
                <a:sym typeface="Calibri"/>
              </a:rPr>
              <a:t>“Does anyone know the meaning of “evidence?” </a:t>
            </a:r>
            <a:r>
              <a:rPr lang="en" sz="1200" dirty="0">
                <a:latin typeface="Calibri" panose="020F0502020204030204" pitchFamily="34" charset="0"/>
                <a:sym typeface="Calibri"/>
              </a:rPr>
              <a:t>After a few responses be sure to explain that “evidence” means that you can show that something is true. “I have evidence that he ate his dinner, because there are only a few crumbs left on his plate.”</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71325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d951d6a5b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d951d6a5b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a:t>
            </a:r>
            <a:r>
              <a:rPr lang="en" sz="1200" b="1" dirty="0">
                <a:latin typeface="Calibri" panose="020F0502020204030204" pitchFamily="34" charset="0"/>
                <a:sym typeface="Calibri"/>
              </a:rPr>
              <a:t>5-10 minutes for uninterrupted first read and 10-15 minutes for the second read with questions</a:t>
            </a:r>
            <a:endParaRPr sz="1200" b="1" dirty="0">
              <a:solidFill>
                <a:schemeClr val="dk1"/>
              </a:solidFill>
              <a:latin typeface="Calibri" panose="020F0502020204030204" pitchFamily="34" charset="0"/>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“Sunnyside High School Band Going to State Championship!” aloud twice. The first time, uninterrupted. After the second read, students turn to a partner and retell the story in their own words. In addition, you will engage them in a comprehension discussion which also includes any new vocabulary. Those questions are found on the slides following this one.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unable to project the slides, use a physical copy of the Student Decodable Reader to show the illustrations. These can be held up by a few students if the class size is large.</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Engagement Text. Say: </a:t>
            </a:r>
            <a:r>
              <a:rPr lang="en" sz="1200" i="0" dirty="0">
                <a:solidFill>
                  <a:schemeClr val="dk1"/>
                </a:solidFill>
                <a:latin typeface="Calibri"/>
                <a:ea typeface="Calibri"/>
                <a:cs typeface="Calibri"/>
                <a:sym typeface="Calibri"/>
              </a:rPr>
              <a:t>“Listen carefully as I read today’s story, ‘Sunnyside High School Band Going to State Championship!’ You will hear words in the story that we learned in our last lesson. After I am finished reading, you will retell the story to a partner and answer some questions about it.”</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story aloud once uninterrupted with fluency and expression. Read the story a second time and stop for vocabulary or any other language/syntax opportunities to lift up. For example, you could explain/demonstrate what “</a:t>
            </a:r>
            <a:r>
              <a:rPr lang="en" sz="1200" u="sng" dirty="0">
                <a:solidFill>
                  <a:schemeClr val="dk1"/>
                </a:solidFill>
                <a:latin typeface="Calibri"/>
                <a:ea typeface="Calibri"/>
                <a:cs typeface="Calibri"/>
                <a:sym typeface="Calibri"/>
              </a:rPr>
              <a:t>____</a:t>
            </a:r>
            <a:r>
              <a:rPr lang="en" sz="1200" dirty="0">
                <a:solidFill>
                  <a:schemeClr val="dk1"/>
                </a:solidFill>
                <a:latin typeface="Calibri"/>
                <a:ea typeface="Calibri"/>
                <a:cs typeface="Calibri"/>
                <a:sym typeface="Calibri"/>
              </a:rPr>
              <a:t>” means.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Engagement Text for the second time, tell students to turn to a partner and retell the story in their own words. </a:t>
            </a:r>
            <a:r>
              <a:rPr lang="en" sz="1200" dirty="0">
                <a:latin typeface="Calibri" panose="020F0502020204030204" pitchFamily="34" charset="0"/>
                <a:sym typeface="Calibri"/>
              </a:rPr>
              <a:t>Next, cold call a student to say back their retell. Finally, summarize what students have contributed for the entire class. </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listening to story.</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Char char="●"/>
            </a:pPr>
            <a:r>
              <a:rPr lang="en" sz="1200" dirty="0">
                <a:latin typeface="Calibri" panose="020F0502020204030204" pitchFamily="34" charset="0"/>
                <a:sym typeface="Calibri"/>
              </a:rPr>
              <a:t>Students retelling story in their own words. </a:t>
            </a:r>
            <a:endParaRPr sz="1200" dirty="0">
              <a:latin typeface="Calibri" panose="020F0502020204030204" pitchFamily="34" charset="0"/>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Supports/Meeting Student Needs: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providing them with a copy of the Decodable Reader. The illustrations in the reader will show the sequence of the story, and students can simply retell the details based on what they see in the illustrations.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can simply retell the details based on what they see in the illustrations.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969456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comprehension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“Sunnyside High School Band Going to State Championship!” Questions on slide are in order of occurrence in 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Recall: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“How many times has the high school marching band been to the State Championship?” </a:t>
            </a:r>
            <a:r>
              <a:rPr lang="en" sz="1200" b="0" dirty="0">
                <a:solidFill>
                  <a:schemeClr val="dk1"/>
                </a:solidFill>
                <a:latin typeface="Calibri"/>
                <a:ea typeface="Calibri"/>
                <a:cs typeface="Calibri"/>
                <a:sym typeface="Calibri"/>
              </a:rPr>
              <a:t>(four years in a row)</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they ever won?” </a:t>
            </a:r>
            <a:r>
              <a:rPr lang="en" sz="1200" b="0" dirty="0">
                <a:solidFill>
                  <a:schemeClr val="dk1"/>
                </a:solidFill>
                <a:latin typeface="Calibri"/>
                <a:ea typeface="Calibri"/>
                <a:cs typeface="Calibri"/>
                <a:sym typeface="Calibri"/>
              </a:rPr>
              <a:t>(no)</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“Where will the marching band play next?” </a:t>
            </a:r>
            <a:r>
              <a:rPr lang="en" sz="1200" b="0" dirty="0">
                <a:solidFill>
                  <a:schemeClr val="dk1"/>
                </a:solidFill>
                <a:latin typeface="Calibri"/>
                <a:ea typeface="Calibri"/>
                <a:cs typeface="Calibri"/>
                <a:sym typeface="Calibri"/>
              </a:rPr>
              <a:t>(Friday night’s football game)</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Inference: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Extension Question:</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“How does the band leader, Melanie Meter, feel about the chances for the band to win the Championship?”</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(optimistic and hopeful)</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“How do you know?” </a:t>
            </a:r>
            <a:r>
              <a:rPr lang="en" sz="1200" b="0" dirty="0">
                <a:solidFill>
                  <a:schemeClr val="dk1"/>
                </a:solidFill>
                <a:latin typeface="Calibri"/>
                <a:ea typeface="Calibri"/>
                <a:cs typeface="Calibri"/>
                <a:sym typeface="Calibri"/>
              </a:rPr>
              <a:t>(She thinks the band is “one of the best groups” she has seen in her career.)</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 comprehension questions about text.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49647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8" name="Google Shape;178;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5.xml"/><Relationship Id="rId5" Type="http://schemas.openxmlformats.org/officeDocument/2006/relationships/image" Target="../media/image21.pn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10: Lesson 47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1152475"/>
            <a:ext cx="8520600" cy="3580500"/>
          </a:xfrm>
          <a:prstGeom prst="rect">
            <a:avLst/>
          </a:prstGeom>
        </p:spPr>
        <p:txBody>
          <a:bodyPr spcFirstLastPara="1" wrap="square" lIns="68575" tIns="34275" rIns="68575" bIns="34275" anchor="t" anchorCtr="0">
            <a:noAutofit/>
          </a:bodyPr>
          <a:lstStyle/>
          <a:p>
            <a:pPr marL="0" lvl="0" indent="0" algn="l" rtl="0">
              <a:spcBef>
                <a:spcPts val="1000"/>
              </a:spcBef>
              <a:spcAft>
                <a:spcPts val="0"/>
              </a:spcAft>
              <a:buClr>
                <a:srgbClr val="000000"/>
              </a:buClr>
              <a:buSzPts val="1100"/>
              <a:buFont typeface="Arial"/>
              <a:buNone/>
            </a:pPr>
            <a:r>
              <a:rPr lang="en" sz="1700" dirty="0"/>
              <a:t>This lesson uses three instructional practices: Irregular Word Snap or Trap, Engagement Text Read Aloud, and Decodable Reader Partner Search and Read. This lesson includes contractions. Students examine words and learn that the apostrophe represents in would. </a:t>
            </a:r>
            <a:r>
              <a:rPr lang="en" sz="1700" dirty="0">
                <a:solidFill>
                  <a:schemeClr val="dk1"/>
                </a:solidFill>
              </a:rPr>
              <a:t>This lesson introduces the Engagement Text: </a:t>
            </a:r>
            <a:r>
              <a:rPr lang="en" sz="1700" dirty="0"/>
              <a:t>“Sunnyside High School Band Going to State Championship!” and Student Decodable Text: “The Marching Band”</a:t>
            </a:r>
            <a:endParaRPr sz="1700" b="1" dirty="0">
              <a:solidFill>
                <a:schemeClr val="dk1"/>
              </a:solidFill>
            </a:endParaRPr>
          </a:p>
          <a:p>
            <a:pPr marL="0" lvl="0" indent="0" algn="l" rtl="0">
              <a:lnSpc>
                <a:spcPct val="90000"/>
              </a:lnSpc>
              <a:spcBef>
                <a:spcPts val="800"/>
              </a:spcBef>
              <a:spcAft>
                <a:spcPts val="0"/>
              </a:spcAft>
              <a:buClr>
                <a:srgbClr val="000000"/>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SzPts val="1600"/>
              <a:buChar char="●"/>
            </a:pPr>
            <a:r>
              <a:rPr lang="en" sz="1600" dirty="0"/>
              <a:t>Understanding what happens in the Engagement Text</a:t>
            </a:r>
            <a:endParaRPr sz="1600" dirty="0"/>
          </a:p>
          <a:p>
            <a:pPr marL="457200" lvl="0" indent="-330200" algn="l" rtl="0">
              <a:lnSpc>
                <a:spcPct val="90000"/>
              </a:lnSpc>
              <a:spcBef>
                <a:spcPts val="0"/>
              </a:spcBef>
              <a:spcAft>
                <a:spcPts val="0"/>
              </a:spcAft>
              <a:buSzPts val="1600"/>
              <a:buChar char="●"/>
            </a:pPr>
            <a:r>
              <a:rPr lang="en" sz="1600" dirty="0"/>
              <a:t>Decoding words with the patterns worked with in this cycle (suffix, -ed) and </a:t>
            </a:r>
            <a:r>
              <a:rPr lang="en-US" sz="1600" dirty="0"/>
              <a:t>in</a:t>
            </a:r>
            <a:r>
              <a:rPr lang="en" sz="1600" dirty="0"/>
              <a:t> previous cycles</a:t>
            </a:r>
            <a:endParaRPr sz="1600" dirty="0"/>
          </a:p>
          <a:p>
            <a:pPr marL="457200" lvl="0" indent="-330200" algn="l" rtl="0">
              <a:lnSpc>
                <a:spcPct val="90000"/>
              </a:lnSpc>
              <a:spcBef>
                <a:spcPts val="0"/>
              </a:spcBef>
              <a:spcAft>
                <a:spcPts val="0"/>
              </a:spcAft>
              <a:buSzPts val="1600"/>
              <a:buChar char="●"/>
            </a:pPr>
            <a:r>
              <a:rPr lang="en" sz="1600" dirty="0"/>
              <a:t>High-Frequency words (“anything,” “could,” “he’d,” “I’d,” “you’d,” “o’clock,” “played,” “walked”)</a:t>
            </a:r>
            <a:endParaRPr sz="1600" dirty="0"/>
          </a:p>
          <a:p>
            <a:pPr marL="457200" lvl="0" indent="-330200" algn="l" rtl="0">
              <a:lnSpc>
                <a:spcPct val="90000"/>
              </a:lnSpc>
              <a:spcBef>
                <a:spcPts val="0"/>
              </a:spcBef>
              <a:spcAft>
                <a:spcPts val="0"/>
              </a:spcAft>
              <a:buSzPts val="1600"/>
              <a:buChar char="●"/>
            </a:pPr>
            <a:r>
              <a:rPr lang="en" sz="1600" dirty="0"/>
              <a:t>Contractions and the meaning of the apostrophe</a:t>
            </a: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Vocabulary and Language</a:t>
            </a:r>
            <a:endParaRPr/>
          </a:p>
        </p:txBody>
      </p:sp>
      <p:sp>
        <p:nvSpPr>
          <p:cNvPr id="244" name="Google Shape;244;p37"/>
          <p:cNvSpPr txBox="1">
            <a:spLocks noGrp="1"/>
          </p:cNvSpPr>
          <p:nvPr>
            <p:ph type="body" idx="1"/>
          </p:nvPr>
        </p:nvSpPr>
        <p:spPr>
          <a:xfrm>
            <a:off x="311700" y="1179000"/>
            <a:ext cx="8832300" cy="3964500"/>
          </a:xfrm>
          <a:prstGeom prst="rect">
            <a:avLst/>
          </a:prstGeom>
        </p:spPr>
        <p:txBody>
          <a:bodyPr spcFirstLastPara="1" wrap="square" lIns="68575" tIns="34275" rIns="68575" bIns="34275" anchor="t" anchorCtr="0">
            <a:noAutofit/>
          </a:bodyPr>
          <a:lstStyle/>
          <a:p>
            <a:pPr marL="457200" lvl="0" indent="-342900" algn="l" rtl="0">
              <a:spcBef>
                <a:spcPts val="800"/>
              </a:spcBef>
              <a:spcAft>
                <a:spcPts val="0"/>
              </a:spcAft>
              <a:buClr>
                <a:schemeClr val="dk1"/>
              </a:buClr>
              <a:buSzPts val="1800"/>
              <a:buAutoNum type="arabicPeriod"/>
            </a:pPr>
            <a:r>
              <a:rPr lang="en" sz="1800" dirty="0"/>
              <a:t>Listen to the following sentence from the article:</a:t>
            </a:r>
            <a:endParaRPr sz="1800" dirty="0"/>
          </a:p>
          <a:p>
            <a:pPr marL="0" lvl="0" indent="0" algn="l" rtl="0">
              <a:spcBef>
                <a:spcPts val="800"/>
              </a:spcBef>
              <a:spcAft>
                <a:spcPts val="0"/>
              </a:spcAft>
              <a:buNone/>
            </a:pPr>
            <a:r>
              <a:rPr lang="en" sz="1800" b="1" dirty="0"/>
              <a:t>“Our percussion section is especially strong this year,” added Melodie. “Our snare drummer, Marco, has already received a scholarship to play in a college marching band!”</a:t>
            </a:r>
            <a:endParaRPr sz="1800" b="1" dirty="0"/>
          </a:p>
          <a:p>
            <a:pPr marL="0" lvl="0" indent="0" algn="l" rtl="0">
              <a:spcBef>
                <a:spcPts val="800"/>
              </a:spcBef>
              <a:spcAft>
                <a:spcPts val="0"/>
              </a:spcAft>
              <a:buNone/>
            </a:pPr>
            <a:r>
              <a:rPr lang="en" sz="1800" dirty="0"/>
              <a:t>What does the phrase “percussion section” mean?</a:t>
            </a:r>
          </a:p>
          <a:p>
            <a:pPr marL="0" lvl="0" indent="0" algn="l" rtl="0">
              <a:spcBef>
                <a:spcPts val="800"/>
              </a:spcBef>
              <a:spcAft>
                <a:spcPts val="0"/>
              </a:spcAft>
              <a:buNone/>
            </a:pPr>
            <a:endParaRPr sz="1800" dirty="0"/>
          </a:p>
          <a:p>
            <a:pPr marL="457200" lvl="0" indent="-342900" algn="l" rtl="0">
              <a:spcBef>
                <a:spcPts val="800"/>
              </a:spcBef>
              <a:spcAft>
                <a:spcPts val="0"/>
              </a:spcAft>
              <a:buClr>
                <a:schemeClr val="dk1"/>
              </a:buClr>
              <a:buSzPts val="1800"/>
              <a:buFont typeface="+mj-lt"/>
              <a:buAutoNum type="arabicPeriod" startAt="2"/>
            </a:pPr>
            <a:r>
              <a:rPr lang="en" sz="1800" dirty="0"/>
              <a:t>The text says the snare drummer, Marco, will receive a “scholarship” to play in a college marching band next year. </a:t>
            </a:r>
            <a:endParaRPr sz="1800" dirty="0"/>
          </a:p>
          <a:p>
            <a:pPr marL="0" lvl="0" indent="0" algn="l" rtl="0">
              <a:spcBef>
                <a:spcPts val="800"/>
              </a:spcBef>
              <a:spcAft>
                <a:spcPts val="0"/>
              </a:spcAft>
              <a:buNone/>
            </a:pPr>
            <a:r>
              <a:rPr lang="en" sz="1800" dirty="0"/>
              <a:t>What does the word “scholarship” mean?” </a:t>
            </a:r>
            <a:endParaRPr sz="1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0" name="Google Shape;250;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2400">
              <a:solidFill>
                <a:srgbClr val="FF0000"/>
              </a:solidFill>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56" name="Google Shape;256;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295275" lvl="0" indent="-307975" algn="l" rtl="0">
              <a:lnSpc>
                <a:spcPct val="120000"/>
              </a:lnSpc>
              <a:spcBef>
                <a:spcPts val="800"/>
              </a:spcBef>
              <a:spcAft>
                <a:spcPts val="0"/>
              </a:spcAft>
              <a:buSzPts val="2400"/>
              <a:buFont typeface="Century Gothic"/>
              <a:buChar char="•"/>
            </a:pPr>
            <a:r>
              <a:rPr lang="en" sz="2400" dirty="0"/>
              <a:t>I can read high-frequency words that are a “snap” and play fair and words that are a “trap” and don’t play fair.</a:t>
            </a:r>
            <a:endParaRPr sz="2400" dirty="0"/>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57" name="Google Shape;257;p39"/>
          <p:cNvPicPr preferRelativeResize="0"/>
          <p:nvPr/>
        </p:nvPicPr>
        <p:blipFill>
          <a:blip r:embed="rId3">
            <a:alphaModFix/>
          </a:blip>
          <a:stretch>
            <a:fillRect/>
          </a:stretch>
        </p:blipFill>
        <p:spPr>
          <a:xfrm>
            <a:off x="8247129" y="4247800"/>
            <a:ext cx="792000" cy="6421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Snap or Trap </a:t>
            </a:r>
            <a:endParaRPr/>
          </a:p>
        </p:txBody>
      </p:sp>
      <p:sp>
        <p:nvSpPr>
          <p:cNvPr id="263" name="Google Shape;263;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dirty="0"/>
              <a:t>    </a:t>
            </a:r>
            <a:endParaRPr dirty="0"/>
          </a:p>
          <a:p>
            <a:pPr marL="0" lvl="0" indent="0" algn="l" rtl="0">
              <a:spcBef>
                <a:spcPts val="800"/>
              </a:spcBef>
              <a:spcAft>
                <a:spcPts val="0"/>
              </a:spcAft>
              <a:buNone/>
            </a:pPr>
            <a:r>
              <a:rPr lang="en" sz="3000" dirty="0"/>
              <a:t> </a:t>
            </a:r>
            <a:r>
              <a:rPr lang="en" sz="3600" dirty="0"/>
              <a:t>he’d			I’d			you’d</a:t>
            </a:r>
            <a:endParaRPr sz="3600" dirty="0"/>
          </a:p>
          <a:p>
            <a:pPr marL="914400" lvl="0" indent="0" algn="l" rtl="0">
              <a:spcBef>
                <a:spcPts val="800"/>
              </a:spcBef>
              <a:spcAft>
                <a:spcPts val="0"/>
              </a:spcAft>
              <a:buNone/>
            </a:pPr>
            <a:endParaRPr sz="3600" dirty="0"/>
          </a:p>
          <a:p>
            <a:pPr marL="0" lvl="0" indent="0" algn="l" rtl="0">
              <a:spcBef>
                <a:spcPts val="800"/>
              </a:spcBef>
              <a:spcAft>
                <a:spcPts val="0"/>
              </a:spcAft>
              <a:buNone/>
            </a:pPr>
            <a:r>
              <a:rPr lang="en" sz="3600" dirty="0"/>
              <a:t>o’clock		  anything		 would</a:t>
            </a:r>
            <a:endParaRPr sz="3600"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269" name="Google Shape;269;p41"/>
          <p:cNvPicPr preferRelativeResize="0"/>
          <p:nvPr/>
        </p:nvPicPr>
        <p:blipFill>
          <a:blip r:embed="rId3">
            <a:alphaModFix/>
          </a:blip>
          <a:stretch>
            <a:fillRect/>
          </a:stretch>
        </p:blipFill>
        <p:spPr>
          <a:xfrm>
            <a:off x="847725" y="311200"/>
            <a:ext cx="7448550" cy="4257675"/>
          </a:xfrm>
          <a:prstGeom prst="rect">
            <a:avLst/>
          </a:prstGeom>
          <a:noFill/>
          <a:ln>
            <a:noFill/>
          </a:ln>
        </p:spPr>
      </p:pic>
      <p:sp>
        <p:nvSpPr>
          <p:cNvPr id="270" name="Google Shape;270;p41"/>
          <p:cNvSpPr txBox="1"/>
          <p:nvPr/>
        </p:nvSpPr>
        <p:spPr>
          <a:xfrm>
            <a:off x="1661750" y="2093000"/>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p:txBody>
      </p:sp>
      <p:sp>
        <p:nvSpPr>
          <p:cNvPr id="271" name="Google Shape;271;p41"/>
          <p:cNvSpPr txBox="1"/>
          <p:nvPr/>
        </p:nvSpPr>
        <p:spPr>
          <a:xfrm>
            <a:off x="5157425" y="2205825"/>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a:p>
            <a:pPr marL="0" lvl="0" indent="0" algn="l" rtl="0">
              <a:spcBef>
                <a:spcPts val="0"/>
              </a:spcBef>
              <a:spcAft>
                <a:spcPts val="0"/>
              </a:spcAft>
              <a:buNone/>
            </a:pPr>
            <a:endParaRPr sz="300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0"/>
                                        </p:tgtEl>
                                        <p:attrNameLst>
                                          <p:attrName>style.visibility</p:attrName>
                                        </p:attrNameLst>
                                      </p:cBhvr>
                                      <p:to>
                                        <p:strVal val="visible"/>
                                      </p:to>
                                    </p:set>
                                    <p:animEffect transition="in" filter="fade">
                                      <p:cBhvr>
                                        <p:cTn id="7" dur="1000"/>
                                        <p:tgtEl>
                                          <p:spTgt spid="2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1"/>
                                        </p:tgtEl>
                                        <p:attrNameLst>
                                          <p:attrName>style.visibility</p:attrName>
                                        </p:attrNameLst>
                                      </p:cBhvr>
                                      <p:to>
                                        <p:strVal val="visible"/>
                                      </p:to>
                                    </p:set>
                                    <p:animEffect transition="in" filter="fade">
                                      <p:cBhvr>
                                        <p:cTn id="12" dur="1000"/>
                                        <p:tgtEl>
                                          <p:spTgt spid="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77" name="Google Shape;277;p42"/>
          <p:cNvSpPr txBox="1">
            <a:spLocks noGrp="1"/>
          </p:cNvSpPr>
          <p:nvPr>
            <p:ph type="body" idx="1"/>
          </p:nvPr>
        </p:nvSpPr>
        <p:spPr>
          <a:xfrm>
            <a:off x="601579" y="1152475"/>
            <a:ext cx="7940842"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dirty="0">
                <a:solidFill>
                  <a:srgbClr val="FF0000"/>
                </a:solidFill>
                <a:latin typeface="Times New Roman"/>
                <a:ea typeface="Times New Roman"/>
                <a:cs typeface="Times New Roman"/>
                <a:sym typeface="Times New Roman"/>
              </a:rPr>
              <a:t>“</a:t>
            </a:r>
            <a:r>
              <a:rPr lang="en" sz="3000" dirty="0">
                <a:solidFill>
                  <a:srgbClr val="FF0000"/>
                </a:solidFill>
              </a:rPr>
              <a:t>Now you will read a story, a story, a story. </a:t>
            </a:r>
            <a:endParaRPr sz="3000" dirty="0">
              <a:solidFill>
                <a:srgbClr val="FF0000"/>
              </a:solidFill>
            </a:endParaRPr>
          </a:p>
          <a:p>
            <a:pPr marL="0" lvl="0" indent="0" algn="ctr" rtl="0">
              <a:lnSpc>
                <a:spcPct val="180000"/>
              </a:lnSpc>
              <a:spcBef>
                <a:spcPts val="800"/>
              </a:spcBef>
              <a:spcAft>
                <a:spcPts val="0"/>
              </a:spcAft>
              <a:buNone/>
            </a:pPr>
            <a:r>
              <a:rPr lang="en" sz="3000" dirty="0">
                <a:solidFill>
                  <a:srgbClr val="FF0000"/>
                </a:solidFill>
              </a:rPr>
              <a:t>Now you will read a story with words that you know.</a:t>
            </a:r>
            <a:r>
              <a:rPr lang="en" sz="3000" dirty="0">
                <a:solidFill>
                  <a:srgbClr val="FF0000"/>
                </a:solidFill>
                <a:latin typeface="Times New Roman"/>
                <a:ea typeface="Times New Roman"/>
                <a:cs typeface="Times New Roman"/>
                <a:sym typeface="Times New Roman"/>
              </a:rPr>
              <a:t>”</a:t>
            </a:r>
            <a:endParaRPr sz="3000"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83" name="Google Shape;283;p4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solidFill>
                  <a:schemeClr val="dk1"/>
                </a:solidFill>
              </a:rPr>
              <a:t>I can read and understand the decodable text: “</a:t>
            </a:r>
            <a:r>
              <a:rPr lang="en" sz="2400" dirty="0"/>
              <a:t>The Marching Band.</a:t>
            </a:r>
            <a:r>
              <a:rPr lang="en" sz="2400" dirty="0">
                <a:solidFill>
                  <a:schemeClr val="dk1"/>
                </a:solidFill>
              </a:rPr>
              <a:t>”</a:t>
            </a:r>
            <a:endParaRPr sz="2400"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84" name="Google Shape;284;p43"/>
          <p:cNvPicPr preferRelativeResize="0"/>
          <p:nvPr/>
        </p:nvPicPr>
        <p:blipFill>
          <a:blip r:embed="rId3">
            <a:alphaModFix/>
          </a:blip>
          <a:stretch>
            <a:fillRect/>
          </a:stretch>
        </p:blipFill>
        <p:spPr>
          <a:xfrm>
            <a:off x="8258014" y="4247800"/>
            <a:ext cx="792000" cy="6421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90" name="Google Shape;290;p44"/>
          <p:cNvPicPr preferRelativeResize="0"/>
          <p:nvPr/>
        </p:nvPicPr>
        <p:blipFill rotWithShape="1">
          <a:blip r:embed="rId3">
            <a:alphaModFix/>
          </a:blip>
          <a:srcRect l="26421" t="23472" r="50708" b="56062"/>
          <a:stretch/>
        </p:blipFill>
        <p:spPr>
          <a:xfrm>
            <a:off x="311700" y="1350825"/>
            <a:ext cx="3665951" cy="1948301"/>
          </a:xfrm>
          <a:prstGeom prst="rect">
            <a:avLst/>
          </a:prstGeom>
          <a:noFill/>
          <a:ln>
            <a:noFill/>
          </a:ln>
        </p:spPr>
      </p:pic>
      <p:pic>
        <p:nvPicPr>
          <p:cNvPr id="291" name="Google Shape;291;p44"/>
          <p:cNvPicPr preferRelativeResize="0"/>
          <p:nvPr/>
        </p:nvPicPr>
        <p:blipFill rotWithShape="1">
          <a:blip r:embed="rId4">
            <a:alphaModFix/>
          </a:blip>
          <a:srcRect l="19809" t="24771" r="39389" b="31447"/>
          <a:stretch/>
        </p:blipFill>
        <p:spPr>
          <a:xfrm>
            <a:off x="3977650" y="1350825"/>
            <a:ext cx="4922699" cy="296982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97" name="Google Shape;297;p45"/>
          <p:cNvPicPr preferRelativeResize="0"/>
          <p:nvPr/>
        </p:nvPicPr>
        <p:blipFill rotWithShape="1">
          <a:blip r:embed="rId3">
            <a:alphaModFix/>
          </a:blip>
          <a:srcRect l="31449" t="31610" r="42297" b="37365"/>
          <a:stretch/>
        </p:blipFill>
        <p:spPr>
          <a:xfrm>
            <a:off x="430413" y="1270175"/>
            <a:ext cx="4258925" cy="2829550"/>
          </a:xfrm>
          <a:prstGeom prst="rect">
            <a:avLst/>
          </a:prstGeom>
          <a:noFill/>
          <a:ln>
            <a:noFill/>
          </a:ln>
        </p:spPr>
      </p:pic>
      <p:pic>
        <p:nvPicPr>
          <p:cNvPr id="298" name="Google Shape;298;p45"/>
          <p:cNvPicPr preferRelativeResize="0"/>
          <p:nvPr/>
        </p:nvPicPr>
        <p:blipFill rotWithShape="1">
          <a:blip r:embed="rId4">
            <a:alphaModFix/>
          </a:blip>
          <a:srcRect l="35455" t="23868" r="41816" b="20352"/>
          <a:stretch/>
        </p:blipFill>
        <p:spPr>
          <a:xfrm>
            <a:off x="5684250" y="1270175"/>
            <a:ext cx="2414548" cy="33315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04" name="Google Shape;304;p46"/>
          <p:cNvPicPr preferRelativeResize="0"/>
          <p:nvPr/>
        </p:nvPicPr>
        <p:blipFill rotWithShape="1">
          <a:blip r:embed="rId3">
            <a:alphaModFix/>
          </a:blip>
          <a:srcRect l="29287" t="34788" r="44997" b="38024"/>
          <a:stretch/>
        </p:blipFill>
        <p:spPr>
          <a:xfrm>
            <a:off x="4024275" y="1446200"/>
            <a:ext cx="4485223" cy="2666076"/>
          </a:xfrm>
          <a:prstGeom prst="rect">
            <a:avLst/>
          </a:prstGeom>
          <a:noFill/>
          <a:ln>
            <a:noFill/>
          </a:ln>
        </p:spPr>
      </p:pic>
      <p:pic>
        <p:nvPicPr>
          <p:cNvPr id="305" name="Google Shape;305;p46"/>
          <p:cNvPicPr preferRelativeResize="0"/>
          <p:nvPr/>
        </p:nvPicPr>
        <p:blipFill rotWithShape="1">
          <a:blip r:embed="rId4">
            <a:alphaModFix/>
          </a:blip>
          <a:srcRect l="19809" t="24771" r="39389" b="31447"/>
          <a:stretch/>
        </p:blipFill>
        <p:spPr>
          <a:xfrm>
            <a:off x="66600" y="1640249"/>
            <a:ext cx="4097549" cy="24720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dirty="0">
                <a:solidFill>
                  <a:schemeClr val="dk1"/>
                </a:solidFill>
              </a:rPr>
              <a:t>New Materials to Prepare in Advance: </a:t>
            </a:r>
            <a:endParaRPr sz="1800" b="1"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Decodable Reader:</a:t>
            </a:r>
            <a:r>
              <a:rPr lang="en" sz="1500" dirty="0"/>
              <a:t> “The Marching Band”</a:t>
            </a:r>
            <a:r>
              <a:rPr lang="en" sz="1500" dirty="0">
                <a:solidFill>
                  <a:schemeClr val="dk1"/>
                </a:solidFill>
              </a:rPr>
              <a:t> (Provided; one per student) (Enlarged embedded in slides)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Engagement Text:</a:t>
            </a:r>
            <a:r>
              <a:rPr lang="en" sz="1600" i="1" dirty="0"/>
              <a:t> </a:t>
            </a:r>
            <a:r>
              <a:rPr lang="en" sz="1600" dirty="0"/>
              <a:t>“Sunnyside High School Band Going to State Championship!”</a:t>
            </a:r>
            <a:r>
              <a:rPr lang="en" sz="1500" dirty="0"/>
              <a:t> </a:t>
            </a:r>
            <a:r>
              <a:rPr lang="en" sz="1500" dirty="0">
                <a:solidFill>
                  <a:schemeClr val="dk1"/>
                </a:solidFill>
              </a:rPr>
              <a:t>(Embedded in slides for teacher read-aloud)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t>Snap or Trap</a:t>
            </a:r>
            <a:r>
              <a:rPr lang="en" sz="1500" dirty="0">
                <a:solidFill>
                  <a:schemeClr val="dk1"/>
                </a:solidFill>
              </a:rPr>
              <a:t> Word Cards (Supporting Materials: Teacher Guide, or write on index cards)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Snapshot Assessment (Supporting Materials: Teacher Guide, optional; one per student)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Pre-determine partnerships for retelling and reading Decodable Reader</a:t>
            </a:r>
            <a:endParaRPr sz="1500" b="1" dirty="0">
              <a:solidFill>
                <a:schemeClr val="dk1"/>
              </a:solidFill>
            </a:endParaRPr>
          </a:p>
          <a:p>
            <a:pPr marL="0" lvl="0" indent="0" algn="l" rtl="0">
              <a:spcBef>
                <a:spcPts val="1000"/>
              </a:spcBef>
              <a:spcAft>
                <a:spcPts val="0"/>
              </a:spcAft>
              <a:buClr>
                <a:schemeClr val="dk1"/>
              </a:buClr>
              <a:buSzPts val="1100"/>
              <a:buFont typeface="Arial"/>
              <a:buNone/>
            </a:pPr>
            <a:r>
              <a:rPr lang="en" sz="1800" b="1" dirty="0">
                <a:solidFill>
                  <a:schemeClr val="dk1"/>
                </a:solidFill>
              </a:rPr>
              <a:t>Materials to Gather from Previous Lessons:</a:t>
            </a:r>
            <a:endParaRPr sz="1800"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Movable Letters (if available)</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Highlighters, highlighter tape</a:t>
            </a:r>
            <a:endParaRPr sz="1500" dirty="0">
              <a:solidFill>
                <a:schemeClr val="dk1"/>
              </a:solidFill>
            </a:endParaRPr>
          </a:p>
        </p:txBody>
      </p:sp>
      <p:sp>
        <p:nvSpPr>
          <p:cNvPr id="191" name="Google Shape;191;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2: Part 2: Cycle 10: Lesson 47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11" name="Google Shape;311;p47"/>
          <p:cNvPicPr preferRelativeResize="0"/>
          <p:nvPr/>
        </p:nvPicPr>
        <p:blipFill rotWithShape="1">
          <a:blip r:embed="rId3">
            <a:alphaModFix/>
          </a:blip>
          <a:srcRect l="31987" t="34471" r="43016" b="36421"/>
          <a:stretch/>
        </p:blipFill>
        <p:spPr>
          <a:xfrm>
            <a:off x="2502575" y="1456150"/>
            <a:ext cx="3922650" cy="25681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17" name="Google Shape;317;p48"/>
          <p:cNvPicPr preferRelativeResize="0"/>
          <p:nvPr/>
        </p:nvPicPr>
        <p:blipFill rotWithShape="1">
          <a:blip r:embed="rId3">
            <a:alphaModFix/>
          </a:blip>
          <a:srcRect l="29467" t="53341" r="44817" b="16593"/>
          <a:stretch/>
        </p:blipFill>
        <p:spPr>
          <a:xfrm>
            <a:off x="402425" y="1710325"/>
            <a:ext cx="3615751" cy="2376801"/>
          </a:xfrm>
          <a:prstGeom prst="rect">
            <a:avLst/>
          </a:prstGeom>
          <a:noFill/>
          <a:ln>
            <a:noFill/>
          </a:ln>
        </p:spPr>
      </p:pic>
      <p:pic>
        <p:nvPicPr>
          <p:cNvPr id="318" name="Google Shape;318;p48"/>
          <p:cNvPicPr preferRelativeResize="0"/>
          <p:nvPr/>
        </p:nvPicPr>
        <p:blipFill rotWithShape="1">
          <a:blip r:embed="rId4">
            <a:alphaModFix/>
          </a:blip>
          <a:srcRect l="19809" t="24771" r="39389" b="31447"/>
          <a:stretch/>
        </p:blipFill>
        <p:spPr>
          <a:xfrm>
            <a:off x="4572000" y="1662712"/>
            <a:ext cx="4097549" cy="24720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24" name="Google Shape;324;p49"/>
          <p:cNvPicPr preferRelativeResize="0"/>
          <p:nvPr/>
        </p:nvPicPr>
        <p:blipFill rotWithShape="1">
          <a:blip r:embed="rId3">
            <a:alphaModFix/>
          </a:blip>
          <a:srcRect l="30010" t="34148" r="43016" b="36425"/>
          <a:stretch/>
        </p:blipFill>
        <p:spPr>
          <a:xfrm>
            <a:off x="2540325" y="1509075"/>
            <a:ext cx="4200300" cy="25762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30" name="Google Shape;330;p50"/>
          <p:cNvPicPr preferRelativeResize="0"/>
          <p:nvPr/>
        </p:nvPicPr>
        <p:blipFill rotWithShape="1">
          <a:blip r:embed="rId3">
            <a:alphaModFix/>
          </a:blip>
          <a:srcRect l="29468" t="35429" r="44276" b="37384"/>
          <a:stretch/>
        </p:blipFill>
        <p:spPr>
          <a:xfrm>
            <a:off x="2238500" y="1458800"/>
            <a:ext cx="4238025" cy="24673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336" name="Google Shape;336;p51"/>
          <p:cNvPicPr preferRelativeResize="0"/>
          <p:nvPr/>
        </p:nvPicPr>
        <p:blipFill rotWithShape="1">
          <a:blip r:embed="rId3">
            <a:alphaModFix/>
          </a:blip>
          <a:srcRect l="29108" t="33510" r="43557" b="27148"/>
          <a:stretch/>
        </p:blipFill>
        <p:spPr>
          <a:xfrm>
            <a:off x="402450" y="1509075"/>
            <a:ext cx="3325701" cy="2691226"/>
          </a:xfrm>
          <a:prstGeom prst="rect">
            <a:avLst/>
          </a:prstGeom>
          <a:noFill/>
          <a:ln>
            <a:noFill/>
          </a:ln>
        </p:spPr>
      </p:pic>
      <p:pic>
        <p:nvPicPr>
          <p:cNvPr id="337" name="Google Shape;337;p51"/>
          <p:cNvPicPr preferRelativeResize="0"/>
          <p:nvPr/>
        </p:nvPicPr>
        <p:blipFill rotWithShape="1">
          <a:blip r:embed="rId4">
            <a:alphaModFix/>
          </a:blip>
          <a:srcRect l="35455" t="23063" r="41816" b="20353"/>
          <a:stretch/>
        </p:blipFill>
        <p:spPr>
          <a:xfrm>
            <a:off x="5684250" y="1222131"/>
            <a:ext cx="2414548" cy="337962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5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345" name="Google Shape;345;p5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What did you do today that is helping you become a more proficient reader? </a:t>
            </a:r>
            <a:endParaRPr/>
          </a:p>
        </p:txBody>
      </p:sp>
      <p:pic>
        <p:nvPicPr>
          <p:cNvPr id="346" name="Google Shape;346;p52"/>
          <p:cNvPicPr preferRelativeResize="0"/>
          <p:nvPr/>
        </p:nvPicPr>
        <p:blipFill>
          <a:blip r:embed="rId3">
            <a:alphaModFix/>
          </a:blip>
          <a:stretch>
            <a:fillRect/>
          </a:stretch>
        </p:blipFill>
        <p:spPr>
          <a:xfrm>
            <a:off x="575297" y="1543276"/>
            <a:ext cx="3058179" cy="28587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52" name="Google Shape;352;p5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358" name="Google Shape;358;p5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t>I can use what I know to read high-frequency words and words with the suffix “-ed.”</a:t>
            </a:r>
            <a:endParaRPr sz="2400" dirty="0"/>
          </a:p>
          <a:p>
            <a:pPr marL="457200" lvl="0" indent="-381000" algn="l" rtl="0">
              <a:lnSpc>
                <a:spcPct val="120000"/>
              </a:lnSpc>
              <a:spcBef>
                <a:spcPts val="0"/>
              </a:spcBef>
              <a:spcAft>
                <a:spcPts val="0"/>
              </a:spcAft>
              <a:buClr>
                <a:schemeClr val="dk1"/>
              </a:buClr>
              <a:buSzPts val="2400"/>
              <a:buChar char="•"/>
            </a:pPr>
            <a:r>
              <a:rPr lang="en" sz="2400" dirty="0">
                <a:solidFill>
                  <a:schemeClr val="dk1"/>
                </a:solidFill>
              </a:rPr>
              <a:t>I can fl</a:t>
            </a:r>
            <a:r>
              <a:rPr lang="en" sz="2400" dirty="0"/>
              <a:t>uently </a:t>
            </a:r>
            <a:r>
              <a:rPr lang="en" sz="2400" dirty="0">
                <a:solidFill>
                  <a:schemeClr val="dk1"/>
                </a:solidFill>
              </a:rPr>
              <a:t>read the decodable text: “</a:t>
            </a:r>
            <a:r>
              <a:rPr lang="en" sz="2400" dirty="0"/>
              <a:t>The Marching Band.</a:t>
            </a:r>
            <a:r>
              <a:rPr lang="en" sz="2400" dirty="0">
                <a:solidFill>
                  <a:schemeClr val="dk1"/>
                </a:solidFill>
              </a:rPr>
              <a:t>”</a:t>
            </a:r>
            <a:endParaRPr sz="2400"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359" name="Google Shape;359;p54"/>
          <p:cNvPicPr preferRelativeResize="0"/>
          <p:nvPr/>
        </p:nvPicPr>
        <p:blipFill>
          <a:blip r:embed="rId3">
            <a:alphaModFix/>
          </a:blip>
          <a:stretch>
            <a:fillRect/>
          </a:stretch>
        </p:blipFill>
        <p:spPr>
          <a:xfrm>
            <a:off x="8247129" y="4247800"/>
            <a:ext cx="792000" cy="6421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graphicFrame>
        <p:nvGraphicFramePr>
          <p:cNvPr id="364" name="Google Shape;364;p55"/>
          <p:cNvGraphicFramePr/>
          <p:nvPr>
            <p:extLst>
              <p:ext uri="{D42A27DB-BD31-4B8C-83A1-F6EECF244321}">
                <p14:modId xmlns:p14="http://schemas.microsoft.com/office/powerpoint/2010/main" val="2877092001"/>
              </p:ext>
            </p:extLst>
          </p:nvPr>
        </p:nvGraphicFramePr>
        <p:xfrm>
          <a:off x="0" y="0"/>
          <a:ext cx="9144000" cy="5259205"/>
        </p:xfrm>
        <a:graphic>
          <a:graphicData uri="http://schemas.openxmlformats.org/drawingml/2006/table">
            <a:tbl>
              <a:tblPr>
                <a:noFill/>
                <a:tableStyleId>{7A60C12F-325C-4918-A00C-4472A3CC2806}</a:tableStyleId>
              </a:tblPr>
              <a:tblGrid>
                <a:gridCol w="3120125">
                  <a:extLst>
                    <a:ext uri="{9D8B030D-6E8A-4147-A177-3AD203B41FA5}">
                      <a16:colId xmlns:a16="http://schemas.microsoft.com/office/drawing/2014/main" val="20000"/>
                    </a:ext>
                  </a:extLst>
                </a:gridCol>
                <a:gridCol w="3189250">
                  <a:extLst>
                    <a:ext uri="{9D8B030D-6E8A-4147-A177-3AD203B41FA5}">
                      <a16:colId xmlns:a16="http://schemas.microsoft.com/office/drawing/2014/main" val="20001"/>
                    </a:ext>
                  </a:extLst>
                </a:gridCol>
                <a:gridCol w="2834625">
                  <a:extLst>
                    <a:ext uri="{9D8B030D-6E8A-4147-A177-3AD203B41FA5}">
                      <a16:colId xmlns:a16="http://schemas.microsoft.com/office/drawing/2014/main" val="20002"/>
                    </a:ext>
                  </a:extLst>
                </a:gridCol>
              </a:tblGrid>
              <a:tr h="588175">
                <a:tc>
                  <a:txBody>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Word Work</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Partner Reading </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Independent Reading</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475325">
                <a:tc>
                  <a:txBody>
                    <a:bodyPr/>
                    <a:lstStyle/>
                    <a:p>
                      <a:pPr marL="0" lvl="0" indent="0" algn="l" rtl="0">
                        <a:spcBef>
                          <a:spcPts val="0"/>
                        </a:spcBef>
                        <a:spcAft>
                          <a:spcPts val="0"/>
                        </a:spcAft>
                        <a:buClr>
                          <a:schemeClr val="dk1"/>
                        </a:buClr>
                        <a:buSzPts val="1100"/>
                        <a:buFont typeface="Arial"/>
                        <a:buNone/>
                      </a:pPr>
                      <a:r>
                        <a:rPr lang="en" sz="1550" b="1" dirty="0">
                          <a:solidFill>
                            <a:schemeClr val="dk1"/>
                          </a:solidFill>
                          <a:latin typeface="Century Gothic"/>
                          <a:ea typeface="Century Gothic"/>
                          <a:cs typeface="Century Gothic"/>
                          <a:sym typeface="Century Gothic"/>
                        </a:rPr>
                        <a:t>Be a word detective!</a:t>
                      </a:r>
                      <a:r>
                        <a:rPr lang="en" sz="155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Find the high-frequency words (“he’d,” “I’d,” “you’d,” “o’clock,” “anything,” “would”).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Find all the words with the suffix “-ed.”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If you can’t read a word, underline the syllables and try again.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Work with your partner to read all the words. Did you circle the same words?</a:t>
                      </a: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Complete the Word Work.</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Read the first page of “The Marching Band” together, using the same voice.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Take turns reading the other pages of “The Marching Band.”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Follow the Rules of Fluency! Read </a:t>
                      </a:r>
                      <a:r>
                        <a:rPr lang="en" sz="1550" i="1" dirty="0">
                          <a:solidFill>
                            <a:schemeClr val="dk1"/>
                          </a:solidFill>
                          <a:latin typeface="Century Gothic"/>
                          <a:ea typeface="Century Gothic"/>
                          <a:cs typeface="Century Gothic"/>
                          <a:sym typeface="Century Gothic"/>
                        </a:rPr>
                        <a:t>smoothly</a:t>
                      </a:r>
                      <a:r>
                        <a:rPr lang="en" sz="1550" dirty="0">
                          <a:solidFill>
                            <a:schemeClr val="dk1"/>
                          </a:solidFill>
                          <a:latin typeface="Century Gothic"/>
                          <a:ea typeface="Century Gothic"/>
                          <a:cs typeface="Century Gothic"/>
                          <a:sym typeface="Century Gothic"/>
                        </a:rPr>
                        <a:t>, </a:t>
                      </a:r>
                      <a:r>
                        <a:rPr lang="en" sz="1550" i="1" dirty="0">
                          <a:solidFill>
                            <a:schemeClr val="dk1"/>
                          </a:solidFill>
                          <a:latin typeface="Century Gothic"/>
                          <a:ea typeface="Century Gothic"/>
                          <a:cs typeface="Century Gothic"/>
                          <a:sym typeface="Century Gothic"/>
                        </a:rPr>
                        <a:t>with expression </a:t>
                      </a:r>
                      <a:r>
                        <a:rPr lang="en-US" sz="1550" i="1" dirty="0">
                          <a:solidFill>
                            <a:schemeClr val="dk1"/>
                          </a:solidFill>
                          <a:latin typeface="Century Gothic"/>
                          <a:ea typeface="Century Gothic"/>
                          <a:cs typeface="Century Gothic"/>
                          <a:sym typeface="Century Gothic"/>
                        </a:rPr>
                        <a:t>and</a:t>
                      </a:r>
                      <a:r>
                        <a:rPr lang="en" sz="1550" i="1" dirty="0">
                          <a:solidFill>
                            <a:schemeClr val="dk1"/>
                          </a:solidFill>
                          <a:latin typeface="Century Gothic"/>
                          <a:ea typeface="Century Gothic"/>
                          <a:cs typeface="Century Gothic"/>
                          <a:sym typeface="Century Gothic"/>
                        </a:rPr>
                        <a:t> meaning</a:t>
                      </a:r>
                      <a:r>
                        <a:rPr lang="en" sz="1550" dirty="0">
                          <a:solidFill>
                            <a:schemeClr val="dk1"/>
                          </a:solidFill>
                          <a:latin typeface="Century Gothic"/>
                          <a:ea typeface="Century Gothic"/>
                          <a:cs typeface="Century Gothic"/>
                          <a:sym typeface="Century Gothic"/>
                        </a:rPr>
                        <a:t> and at </a:t>
                      </a:r>
                      <a:r>
                        <a:rPr lang="en" sz="1550" i="1" dirty="0">
                          <a:solidFill>
                            <a:schemeClr val="dk1"/>
                          </a:solidFill>
                          <a:latin typeface="Century Gothic"/>
                          <a:ea typeface="Century Gothic"/>
                          <a:cs typeface="Century Gothic"/>
                          <a:sym typeface="Century Gothic"/>
                        </a:rPr>
                        <a:t>just the right speed</a:t>
                      </a:r>
                      <a:r>
                        <a:rPr lang="en" sz="1550" dirty="0">
                          <a:solidFill>
                            <a:schemeClr val="dk1"/>
                          </a:solidFill>
                          <a:latin typeface="Century Gothic"/>
                          <a:ea typeface="Century Gothic"/>
                          <a:cs typeface="Century Gothic"/>
                          <a:sym typeface="Century Gothic"/>
                        </a:rPr>
                        <a:t>.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If time allows, read the story again and act out what happens as you take turns reading.</a:t>
                      </a: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Read “The Marching Band.”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As you read, circle all the words that have the suffix “-ed”</a:t>
                      </a:r>
                      <a:r>
                        <a:rPr lang="en" sz="1550" baseline="0" dirty="0">
                          <a:solidFill>
                            <a:schemeClr val="dk1"/>
                          </a:solidFill>
                          <a:latin typeface="Century Gothic"/>
                          <a:ea typeface="Century Gothic"/>
                          <a:cs typeface="Century Gothic"/>
                          <a:sym typeface="Century Gothic"/>
                        </a:rPr>
                        <a:t> </a:t>
                      </a:r>
                      <a:r>
                        <a:rPr lang="en" sz="1550" dirty="0">
                          <a:solidFill>
                            <a:schemeClr val="dk1"/>
                          </a:solidFill>
                          <a:latin typeface="Century Gothic"/>
                          <a:ea typeface="Century Gothic"/>
                          <a:cs typeface="Century Gothic"/>
                          <a:sym typeface="Century Gothic"/>
                        </a:rPr>
                        <a:t>and the high-frequency words (“he’d,” “I’d,” “you’d,” “o’clock,” “anything,” “would”).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Read the story again.</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If you have time, find another student that independently read the story and tell each other sentences with the words you circled.</a:t>
                      </a: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365" name="Google Shape;365;p55"/>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366" name="Google Shape;366;p55"/>
          <p:cNvPicPr preferRelativeResize="0"/>
          <p:nvPr/>
        </p:nvPicPr>
        <p:blipFill>
          <a:blip r:embed="rId4">
            <a:alphaModFix/>
          </a:blip>
          <a:stretch>
            <a:fillRect/>
          </a:stretch>
        </p:blipFill>
        <p:spPr>
          <a:xfrm>
            <a:off x="2953825" y="26563"/>
            <a:ext cx="576750" cy="548850"/>
          </a:xfrm>
          <a:prstGeom prst="rect">
            <a:avLst/>
          </a:prstGeom>
          <a:noFill/>
          <a:ln>
            <a:noFill/>
          </a:ln>
        </p:spPr>
      </p:pic>
      <p:pic>
        <p:nvPicPr>
          <p:cNvPr id="367" name="Google Shape;367;p55"/>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body" idx="1"/>
          </p:nvPr>
        </p:nvSpPr>
        <p:spPr>
          <a:xfrm>
            <a:off x="311700" y="11263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47:</a:t>
            </a:r>
            <a:endParaRPr i="1" dirty="0">
              <a:solidFill>
                <a:schemeClr val="dk1"/>
              </a:solidFill>
            </a:endParaRPr>
          </a:p>
          <a:p>
            <a:pPr marL="0" lvl="0" indent="0" algn="l" rtl="0">
              <a:lnSpc>
                <a:spcPct val="90000"/>
              </a:lnSpc>
              <a:spcBef>
                <a:spcPts val="1000"/>
              </a:spcBef>
              <a:spcAft>
                <a:spcPts val="0"/>
              </a:spcAft>
              <a:buNone/>
            </a:pPr>
            <a:r>
              <a:rPr lang="en" sz="1800" dirty="0">
                <a:solidFill>
                  <a:schemeClr val="dk1"/>
                </a:solidFill>
              </a:rPr>
              <a:t>Reading and protocols to read in preparation:</a:t>
            </a:r>
            <a:endParaRPr sz="1800"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sz="1800" dirty="0">
                <a:solidFill>
                  <a:schemeClr val="dk1"/>
                </a:solidFill>
              </a:rPr>
              <a:t>Watch the video (as needed)</a:t>
            </a:r>
            <a:r>
              <a:rPr lang="en" sz="1800" dirty="0">
                <a:solidFill>
                  <a:srgbClr val="333333"/>
                </a:solidFill>
                <a:highlight>
                  <a:srgbClr val="FFFFFF"/>
                </a:highlight>
              </a:rPr>
              <a:t>, “From Engagement Text to Decodables”</a:t>
            </a:r>
            <a:r>
              <a:rPr lang="en" sz="1800" dirty="0">
                <a:solidFill>
                  <a:srgbClr val="333333"/>
                </a:solidFill>
                <a:highlight>
                  <a:srgbClr val="FFFFFF"/>
                </a:highlight>
                <a:uFill>
                  <a:noFill/>
                </a:uFill>
                <a:hlinkClick r:id="rId3"/>
              </a:rPr>
              <a:t> </a:t>
            </a:r>
            <a:r>
              <a:rPr lang="en" sz="1800" u="sng" dirty="0">
                <a:solidFill>
                  <a:srgbClr val="0563C1"/>
                </a:solidFill>
                <a:highlight>
                  <a:srgbClr val="FFFFFF"/>
                </a:highlight>
                <a:hlinkClick r:id="rId3"/>
              </a:rPr>
              <a:t>https://vimeo.com/168991756</a:t>
            </a:r>
            <a:endParaRPr sz="1800"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sz="1800" dirty="0">
                <a:solidFill>
                  <a:schemeClr val="dk1"/>
                </a:solidFill>
              </a:rPr>
              <a:t>Read the Engagement Text </a:t>
            </a:r>
            <a:r>
              <a:rPr lang="en" sz="1800" dirty="0"/>
              <a:t>“Sunnyside High School Band Going to State Championship!”</a:t>
            </a:r>
            <a:endParaRPr sz="1800" dirty="0"/>
          </a:p>
          <a:p>
            <a:pPr marL="457200" lvl="0" indent="-342900" algn="l" rtl="0">
              <a:lnSpc>
                <a:spcPct val="108000"/>
              </a:lnSpc>
              <a:spcBef>
                <a:spcPts val="0"/>
              </a:spcBef>
              <a:spcAft>
                <a:spcPts val="0"/>
              </a:spcAft>
              <a:buClr>
                <a:schemeClr val="dk1"/>
              </a:buClr>
              <a:buSzPts val="1800"/>
              <a:buFont typeface="Times New Roman"/>
              <a:buChar char="•"/>
            </a:pPr>
            <a:r>
              <a:rPr lang="en" sz="1800" dirty="0"/>
              <a:t>Review Independent and Small Group Work guidance (Skills Block Resource Manual)</a:t>
            </a:r>
            <a:endParaRPr sz="1800" dirty="0"/>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197" name="Google Shape;19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2: Part 2: Cycle 10: Lesson 47</a:t>
            </a:r>
            <a:endParaRPr sz="2800" u="sng"/>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2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203" name="Google Shape;20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10: Lesson 47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pic>
        <p:nvPicPr>
          <p:cNvPr id="208" name="Google Shape;208;p3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9" name="Google Shape;209;p3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10" name="Google Shape;210;p3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2: Cycle 10: Lesson 47</a:t>
            </a:r>
            <a:endParaRPr sz="3200" b="1" u="sng">
              <a:solidFill>
                <a:srgbClr val="404040"/>
              </a:solidFill>
              <a:latin typeface="Century Gothic"/>
              <a:ea typeface="Century Gothic"/>
              <a:cs typeface="Century Gothic"/>
              <a:sym typeface="Century Gothic"/>
            </a:endParaRPr>
          </a:p>
        </p:txBody>
      </p:sp>
      <p:pic>
        <p:nvPicPr>
          <p:cNvPr id="211" name="Google Shape;211;p3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2" name="Google Shape;212;p3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18" name="Google Shape;218;p33"/>
          <p:cNvSpPr txBox="1">
            <a:spLocks noGrp="1"/>
          </p:cNvSpPr>
          <p:nvPr>
            <p:ph type="body" idx="1"/>
          </p:nvPr>
        </p:nvSpPr>
        <p:spPr>
          <a:xfrm>
            <a:off x="402672" y="1152475"/>
            <a:ext cx="8338656"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“Gather ‘round together, together, together. It’s time to hear a story, a story, a story. It’s time to hear a story and say what you’ve learned.”</a:t>
            </a:r>
            <a:endParaRPr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24" name="Google Shape;224;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I can retell the events from </a:t>
            </a:r>
            <a:r>
              <a:rPr lang="en" sz="2400"/>
              <a:t>Sunny Gazette article</a:t>
            </a:r>
            <a:r>
              <a:rPr lang="en" sz="2400">
                <a:solidFill>
                  <a:schemeClr val="dk1"/>
                </a:solidFill>
              </a:rPr>
              <a:t>: </a:t>
            </a:r>
            <a:r>
              <a:rPr lang="en" sz="2400"/>
              <a:t>“Sunnyside High School Band Going to State Championship!”</a:t>
            </a:r>
            <a:endParaRPr sz="2400">
              <a:solidFill>
                <a:schemeClr val="dk1"/>
              </a:solidFill>
            </a:endParaRPr>
          </a:p>
          <a:p>
            <a:pPr marL="457200" lvl="0" indent="-381000" algn="l" rtl="0">
              <a:lnSpc>
                <a:spcPct val="120000"/>
              </a:lnSpc>
              <a:spcBef>
                <a:spcPts val="0"/>
              </a:spcBef>
              <a:spcAft>
                <a:spcPts val="0"/>
              </a:spcAft>
              <a:buClr>
                <a:schemeClr val="dk1"/>
              </a:buClr>
              <a:buSzPts val="2400"/>
              <a:buFont typeface="Century Gothic"/>
              <a:buChar char="•"/>
            </a:pPr>
            <a:r>
              <a:rPr lang="en" sz="2400">
                <a:solidFill>
                  <a:schemeClr val="dk1"/>
                </a:solidFill>
              </a:rPr>
              <a:t>Using evidence from the text, I can answer questions about the </a:t>
            </a:r>
            <a:r>
              <a:rPr lang="en" sz="2400"/>
              <a:t>Sunny Gazette article</a:t>
            </a:r>
            <a:r>
              <a:rPr lang="en" sz="2400">
                <a:solidFill>
                  <a:schemeClr val="dk1"/>
                </a:solidFill>
              </a:rPr>
              <a:t> </a:t>
            </a:r>
            <a:r>
              <a:rPr lang="en" sz="2400"/>
              <a:t>“Sunnyside High School Band Going to State Championship!”</a:t>
            </a:r>
            <a:endParaRPr sz="240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25" name="Google Shape;225;p34"/>
          <p:cNvPicPr preferRelativeResize="0"/>
          <p:nvPr/>
        </p:nvPicPr>
        <p:blipFill>
          <a:blip r:embed="rId3">
            <a:alphaModFix/>
          </a:blip>
          <a:stretch>
            <a:fillRect/>
          </a:stretch>
        </p:blipFill>
        <p:spPr>
          <a:xfrm>
            <a:off x="8349342" y="4376056"/>
            <a:ext cx="711557" cy="56644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5"/>
          <p:cNvSpPr txBox="1">
            <a:spLocks noGrp="1"/>
          </p:cNvSpPr>
          <p:nvPr>
            <p:ph type="title"/>
          </p:nvPr>
        </p:nvSpPr>
        <p:spPr>
          <a:xfrm>
            <a:off x="311700" y="142000"/>
            <a:ext cx="8520600" cy="765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dirty="0">
                <a:latin typeface="Century Gothic" panose="020B0502020202020204" pitchFamily="34" charset="0"/>
              </a:rPr>
              <a:t>Engagement Text: “Sunnyside High School Band Going to State Championship!”</a:t>
            </a:r>
            <a:endParaRPr dirty="0">
              <a:latin typeface="Century Gothic" panose="020B0502020202020204" pitchFamily="34" charset="0"/>
            </a:endParaRPr>
          </a:p>
        </p:txBody>
      </p:sp>
      <p:pic>
        <p:nvPicPr>
          <p:cNvPr id="231" name="Google Shape;231;p35"/>
          <p:cNvPicPr preferRelativeResize="0"/>
          <p:nvPr/>
        </p:nvPicPr>
        <p:blipFill rotWithShape="1">
          <a:blip r:embed="rId3">
            <a:alphaModFix/>
          </a:blip>
          <a:srcRect l="27378" t="31642" r="36799" b="15771"/>
          <a:stretch/>
        </p:blipFill>
        <p:spPr>
          <a:xfrm>
            <a:off x="4124807" y="907000"/>
            <a:ext cx="4561993" cy="3741200"/>
          </a:xfrm>
          <a:prstGeom prst="rect">
            <a:avLst/>
          </a:prstGeom>
          <a:noFill/>
          <a:ln>
            <a:noFill/>
          </a:ln>
        </p:spPr>
      </p:pic>
      <p:pic>
        <p:nvPicPr>
          <p:cNvPr id="232" name="Google Shape;232;p35"/>
          <p:cNvPicPr preferRelativeResize="0"/>
          <p:nvPr/>
        </p:nvPicPr>
        <p:blipFill rotWithShape="1">
          <a:blip r:embed="rId4">
            <a:alphaModFix/>
          </a:blip>
          <a:srcRect l="45188" t="59045" r="36491" b="16306"/>
          <a:stretch/>
        </p:blipFill>
        <p:spPr>
          <a:xfrm>
            <a:off x="311700" y="1390577"/>
            <a:ext cx="3543500" cy="268034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Comprehension Conversation</a:t>
            </a:r>
            <a:endParaRPr/>
          </a:p>
        </p:txBody>
      </p:sp>
      <p:sp>
        <p:nvSpPr>
          <p:cNvPr id="238" name="Google Shape;238;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AutoNum type="arabicPeriod"/>
            </a:pPr>
            <a:r>
              <a:rPr lang="en" sz="2400"/>
              <a:t>How many times has the high school marching band been to the State Championship?</a:t>
            </a:r>
            <a:endParaRPr sz="2400"/>
          </a:p>
          <a:p>
            <a:pPr marL="457200" lvl="0" indent="-381000" algn="l" rtl="0">
              <a:spcBef>
                <a:spcPts val="0"/>
              </a:spcBef>
              <a:spcAft>
                <a:spcPts val="0"/>
              </a:spcAft>
              <a:buSzPts val="2400"/>
              <a:buAutoNum type="arabicPeriod"/>
            </a:pPr>
            <a:r>
              <a:rPr lang="en" sz="2400"/>
              <a:t>Have they ever won?</a:t>
            </a:r>
            <a:endParaRPr sz="2400"/>
          </a:p>
          <a:p>
            <a:pPr marL="457200" lvl="0" indent="-381000" algn="l" rtl="0">
              <a:spcBef>
                <a:spcPts val="0"/>
              </a:spcBef>
              <a:spcAft>
                <a:spcPts val="0"/>
              </a:spcAft>
              <a:buSzPts val="2400"/>
              <a:buAutoNum type="arabicPeriod"/>
            </a:pPr>
            <a:r>
              <a:rPr lang="en" sz="2400"/>
              <a:t>Where will the marching band play next?</a:t>
            </a:r>
            <a:endParaRPr sz="2400"/>
          </a:p>
          <a:p>
            <a:pPr marL="457200" lvl="0" indent="-381000" algn="l" rtl="0">
              <a:spcBef>
                <a:spcPts val="0"/>
              </a:spcBef>
              <a:spcAft>
                <a:spcPts val="0"/>
              </a:spcAft>
              <a:buSzPts val="2400"/>
              <a:buAutoNum type="arabicPeriod"/>
            </a:pPr>
            <a:r>
              <a:rPr lang="en" sz="2400"/>
              <a:t>How does the band leader, Melanie Meter, feel about the chances for the band to win the Championship?</a:t>
            </a:r>
            <a:endParaRPr sz="2400"/>
          </a:p>
          <a:p>
            <a:pPr marL="457200" lvl="0" indent="-381000" algn="l" rtl="0">
              <a:spcBef>
                <a:spcPts val="0"/>
              </a:spcBef>
              <a:spcAft>
                <a:spcPts val="0"/>
              </a:spcAft>
              <a:buSzPts val="2400"/>
              <a:buAutoNum type="arabicPeriod"/>
            </a:pPr>
            <a:r>
              <a:rPr lang="en" sz="2400"/>
              <a:t>How do you know?</a:t>
            </a:r>
            <a:endParaRPr sz="240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8B191C4-145A-44A1-8E63-030F1DD6E93E}"/>
</file>

<file path=customXml/itemProps2.xml><?xml version="1.0" encoding="utf-8"?>
<ds:datastoreItem xmlns:ds="http://schemas.openxmlformats.org/officeDocument/2006/customXml" ds:itemID="{4A6A7970-FCF0-4C9B-8B36-30DB010CED19}"/>
</file>

<file path=customXml/itemProps3.xml><?xml version="1.0" encoding="utf-8"?>
<ds:datastoreItem xmlns:ds="http://schemas.openxmlformats.org/officeDocument/2006/customXml" ds:itemID="{2EACBBAD-43C5-49C0-8B5E-CFE01A493658}"/>
</file>

<file path=docProps/app.xml><?xml version="1.0" encoding="utf-8"?>
<Properties xmlns="http://schemas.openxmlformats.org/officeDocument/2006/extended-properties" xmlns:vt="http://schemas.openxmlformats.org/officeDocument/2006/docPropsVTypes">
  <TotalTime>138</TotalTime>
  <Words>6743</Words>
  <Application>Microsoft Office PowerPoint</Application>
  <PresentationFormat>On-screen Show (16:9)</PresentationFormat>
  <Paragraphs>522</Paragraphs>
  <Slides>28</Slides>
  <Notes>28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28</vt:i4>
      </vt:variant>
    </vt:vector>
  </HeadingPairs>
  <TitlesOfParts>
    <vt:vector size="34" baseType="lpstr">
      <vt:lpstr>Century Gothic</vt:lpstr>
      <vt:lpstr>Arial</vt:lpstr>
      <vt:lpstr>Calibri</vt:lpstr>
      <vt:lpstr>Times New Roman</vt:lpstr>
      <vt:lpstr>Office Theme</vt:lpstr>
      <vt:lpstr>Office Theme</vt:lpstr>
      <vt:lpstr>Grade 2: Module 2: Part 2: Cycle 10: Lesson 47 Teacher slide, before teaching.</vt:lpstr>
      <vt:lpstr>Grade 2: Module 2: Part 2: Cycle 10: Lesson 47 Teacher slide, before teaching.</vt:lpstr>
      <vt:lpstr>Grade 2: Module 2: Part 2: Cycle 10: Lesson 47 Teacher slide, before teaching.</vt:lpstr>
      <vt:lpstr>Grade 2: Module 2: Part 2: Cycle 10: Lesson 47 Teacher slide, before teaching.</vt:lpstr>
      <vt:lpstr>PowerPoint Presentation</vt:lpstr>
      <vt:lpstr>Transition Song</vt:lpstr>
      <vt:lpstr>Opening Learning Targets</vt:lpstr>
      <vt:lpstr>Engagement Text: “Sunnyside High School Band Going to State Championship!”</vt:lpstr>
      <vt:lpstr>Comprehension Conversation</vt:lpstr>
      <vt:lpstr>Vocabulary and Language</vt:lpstr>
      <vt:lpstr>Transition Song</vt:lpstr>
      <vt:lpstr>Work Time Learning Targets</vt:lpstr>
      <vt:lpstr>Snap or Trap </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10: Lesson 47 Teacher slide, before teaching.</dc:title>
  <dc:creator>nbravo</dc:creator>
  <cp:lastModifiedBy>me@briannadasilva.com</cp:lastModifiedBy>
  <cp:revision>8</cp:revision>
  <dcterms:modified xsi:type="dcterms:W3CDTF">2018-12-12T20:35:24Z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