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7.xml" ContentType="application/vnd.openxmlformats-officedocument.presentationml.slide+xml"/>
  <Override PartName="/ppt/presentation.xml" ContentType="application/vnd.openxmlformats-officedocument.presentationml.presentation.main+xml"/>
  <Override PartName="/ppt/slides/slide16.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0.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51.xml" ContentType="application/vnd.openxmlformats-officedocument.presentationml.slideLayout+xml"/>
  <Override PartName="/ppt/slideLayouts/slideLayout49.xml" ContentType="application/vnd.openxmlformats-officedocument.presentationml.slideLayout+xml"/>
  <Override PartName="/ppt/slideLayouts/slideLayout53.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52.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notesSlides/notesSlide17.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notesSlides/notesSlide4.xml" ContentType="application/vnd.openxmlformats-officedocument.presentationml.notesSlide+xml"/>
  <Override PartName="/ppt/notesSlides/notesSlide6.xml" ContentType="application/vnd.openxmlformats-officedocument.presentationml.notesSlide+xml"/>
  <Override PartName="/ppt/theme/theme6.xml" ContentType="application/vnd.openxmlformats-officedocument.theme+xml"/>
  <Override PartName="/ppt/theme/theme5.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521387E-DCB1-41AD-9277-872DC58B0C34}">
  <a:tblStyle styleId="{E521387E-DCB1-41AD-9277-872DC58B0C3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610" autoAdjust="0"/>
  </p:normalViewPr>
  <p:slideViewPr>
    <p:cSldViewPr snapToGrid="0">
      <p:cViewPr varScale="1">
        <p:scale>
          <a:sx n="120" d="100"/>
          <a:sy n="120" d="100"/>
        </p:scale>
        <p:origin x="-768"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1" Type="http://schemas.openxmlformats.org/officeDocument/2006/relationships/slide" Target="slides/slide16.xml"/><Relationship Id="rId3" Type="http://schemas.openxmlformats.org/officeDocument/2006/relationships/slideMaster" Target="slideMasters/slideMaster3.xml"/><Relationship Id="rId25" Type="http://schemas.openxmlformats.org/officeDocument/2006/relationships/presProps" Target="presProps.xml"/><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0" Type="http://schemas.openxmlformats.org/officeDocument/2006/relationships/slide" Target="slides/slide15.xml"/><Relationship Id="rId16" Type="http://schemas.openxmlformats.org/officeDocument/2006/relationships/slide" Target="slides/slide11.xml"/><Relationship Id="rId2" Type="http://schemas.openxmlformats.org/officeDocument/2006/relationships/slideMaster" Target="slideMasters/slideMaster2.xml"/><Relationship Id="rId29" Type="http://schemas.openxmlformats.org/officeDocument/2006/relationships/customXml" Target="../customXml/item1.xml"/><Relationship Id="rId24" Type="http://schemas.openxmlformats.org/officeDocument/2006/relationships/printerSettings" Target="printerSettings/printerSettings1.bin"/><Relationship Id="rId11"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notesMaster" Target="notesMasters/notesMaster1.xml"/><Relationship Id="rId28" Type="http://schemas.openxmlformats.org/officeDocument/2006/relationships/tableStyles" Target="tableStyles.xml"/><Relationship Id="rId15" Type="http://schemas.openxmlformats.org/officeDocument/2006/relationships/slide" Target="slides/slide10.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3.xml"/><Relationship Id="rId9" Type="http://schemas.openxmlformats.org/officeDocument/2006/relationships/slide" Target="slides/slide4.xml"/><Relationship Id="rId22" Type="http://schemas.openxmlformats.org/officeDocument/2006/relationships/slide" Target="slides/slide17.xml"/><Relationship Id="rId27" Type="http://schemas.openxmlformats.org/officeDocument/2006/relationships/theme" Target="theme/theme1.xml"/><Relationship Id="rId14" Type="http://schemas.openxmlformats.org/officeDocument/2006/relationships/slide" Target="slides/slide9.xml"/><Relationship Id="rId4" Type="http://schemas.openxmlformats.org/officeDocument/2006/relationships/slideMaster" Target="slideMasters/slideMaster4.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1441785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s://curriculum.eleducation.org/curriculum/ela/grade-4/module-4"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9"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843244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2" name="Google Shape;44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invite students to retrieve their copy of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aloud the following criteria, pausing after each to invite students to turn and talk with an elbow partner to restate the criterion in their own words: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“W.4.1b: I give reasons for my opinion and support them with facts and details.”</a:t>
            </a:r>
            <a:endParaRPr sz="1200" b="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“W.4.1d: I have a conclusion that is clearly related to my opinion.”</a:t>
            </a:r>
            <a:endParaRPr sz="1200" b="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“L.4.3a, L.4.3c, L.4.6: I effectively use examples, description, statistics, quotations, or other information to explain my thinking and support my opinion.”</a:t>
            </a:r>
            <a:endParaRPr sz="1200" b="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mark/highlight these criteria on their checklist.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0" dirty="0">
                <a:latin typeface="Calibri"/>
                <a:ea typeface="Calibri"/>
                <a:cs typeface="Calibri"/>
                <a:sym typeface="Calibri"/>
              </a:rPr>
              <a:t>criterion:  </a:t>
            </a:r>
            <a:r>
              <a:rPr lang="en" sz="1200" b="0" i="0" dirty="0">
                <a:latin typeface="Calibri"/>
                <a:ea typeface="Calibri"/>
                <a:cs typeface="Calibri"/>
                <a:sym typeface="Calibri"/>
              </a:rPr>
              <a:t>“W.4.1b: I </a:t>
            </a:r>
            <a:r>
              <a:rPr lang="en" sz="1200" i="0" dirty="0">
                <a:latin typeface="Calibri"/>
                <a:ea typeface="Calibri"/>
                <a:cs typeface="Calibri"/>
                <a:sym typeface="Calibri"/>
              </a:rPr>
              <a:t>give reasons for my opinion and support them with facts and details.”</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i="1" dirty="0">
                <a:latin typeface="Calibri"/>
                <a:ea typeface="Calibri"/>
                <a:cs typeface="Calibri"/>
                <a:sym typeface="Calibri"/>
              </a:rPr>
              <a:t>“What reasons are you giving to support your opinion that kids can take action to help improve the issue your PSA is about?” </a:t>
            </a:r>
            <a:r>
              <a:rPr lang="en" sz="1200" b="1" dirty="0">
                <a:latin typeface="Calibri"/>
                <a:ea typeface="Calibri"/>
                <a:cs typeface="Calibri"/>
                <a:sym typeface="Calibri"/>
              </a:rPr>
              <a:t>(We are giving specific actions kids can take that show it is easier than they might think to take action.)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Model how to record this (by sketching or writing) on the displayed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invite students to do the same.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with the other criteria students have marked.</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Turn and Talk regarding the posted questions and being able to state the statements from the checklist in their own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For ELLs and students who may need additional support with comprehension: (Providing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enlarged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(see Lesson 7, </a:t>
            </a:r>
            <a:r>
              <a:rPr lang="en" sz="1200" i="1" dirty="0">
                <a:latin typeface="Calibri"/>
                <a:ea typeface="Calibri"/>
                <a:cs typeface="Calibri"/>
                <a:sym typeface="Calibri"/>
              </a:rPr>
              <a:t>For heavier support</a:t>
            </a:r>
            <a:r>
              <a:rPr lang="en" sz="1200" dirty="0">
                <a:latin typeface="Calibri"/>
                <a:ea typeface="Calibri"/>
                <a:cs typeface="Calibri"/>
                <a:sym typeface="Calibri"/>
              </a:rPr>
              <a:t>) next to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While going over each criterion, model and think aloud identifying an example of each criterion in the corresponding paragraph of the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supporting students in using the criteria to write their own paragraphs. (Example: </a:t>
            </a:r>
            <a:r>
              <a:rPr lang="en" sz="1200" i="1" dirty="0">
                <a:latin typeface="Calibri"/>
                <a:ea typeface="Calibri"/>
                <a:cs typeface="Calibri"/>
                <a:sym typeface="Calibri"/>
              </a:rPr>
              <a:t>“Criterion L.4.3a, L.4.3c, L.4.6 says: I effectively use examples, description, statistics, quotations, or other information to explain my thinking and support my opinion. In the body paragraph, the linking phrase </a:t>
            </a:r>
            <a:r>
              <a:rPr lang="en" sz="1200" dirty="0">
                <a:latin typeface="Calibri"/>
                <a:ea typeface="Calibri"/>
                <a:cs typeface="Calibri"/>
                <a:sym typeface="Calibri"/>
              </a:rPr>
              <a:t>for example</a:t>
            </a:r>
            <a:r>
              <a:rPr lang="en" sz="1200" i="1" dirty="0">
                <a:latin typeface="Calibri"/>
                <a:ea typeface="Calibri"/>
                <a:cs typeface="Calibri"/>
                <a:sym typeface="Calibri"/>
              </a:rPr>
              <a:t> is used to introduce an example that supports the opinion. What other examples, descriptions, statistics, and so on can you identify in this paragraph?”</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organizing ideas for written expression: (Oral Processing before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write, consider providing time for students to orally process the information on their </a:t>
            </a:r>
            <a:r>
              <a:rPr lang="en" sz="1200" b="1" dirty="0">
                <a:latin typeface="Calibri"/>
                <a:ea typeface="Calibri"/>
                <a:cs typeface="Calibri"/>
                <a:sym typeface="Calibri"/>
              </a:rPr>
              <a:t>PSA Planning note-catchers </a:t>
            </a:r>
            <a:r>
              <a:rPr lang="en" sz="1200" dirty="0">
                <a:latin typeface="Calibri"/>
                <a:ea typeface="Calibri"/>
                <a:cs typeface="Calibri"/>
                <a:sym typeface="Calibri"/>
              </a:rPr>
              <a:t>and </a:t>
            </a:r>
            <a:r>
              <a:rPr lang="en" sz="1200" b="0" dirty="0">
                <a:latin typeface="Calibri"/>
                <a:ea typeface="Calibri"/>
                <a:cs typeface="Calibri"/>
                <a:sym typeface="Calibri"/>
              </a:rPr>
              <a:t>PSA drafts</a:t>
            </a:r>
            <a:r>
              <a:rPr lang="en" sz="1200" dirty="0">
                <a:latin typeface="Calibri"/>
                <a:ea typeface="Calibri"/>
                <a:cs typeface="Calibri"/>
                <a:sym typeface="Calibri"/>
              </a:rPr>
              <a:t>, and to discuss how they will organize this information for their body and conclusion paragraphs. Encourage them to refer to the </a:t>
            </a:r>
            <a:r>
              <a:rPr lang="en" sz="1200" b="1" dirty="0">
                <a:latin typeface="Calibri"/>
                <a:ea typeface="Calibri"/>
                <a:cs typeface="Calibri"/>
                <a:sym typeface="Calibri"/>
              </a:rPr>
              <a:t>model PSA </a:t>
            </a:r>
            <a:r>
              <a:rPr lang="en" sz="1200" dirty="0">
                <a:latin typeface="Calibri"/>
                <a:ea typeface="Calibri"/>
                <a:cs typeface="Calibri"/>
                <a:sym typeface="Calibri"/>
              </a:rPr>
              <a:t>for structural and language support, and consider replaying some of the example PSAs viewed in Lesson 7 for further examples of language they might use.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sustained effort and reflection: Invite students to share one writing goal for their work during independent writing. Encourage them to reflect on their writing in the previous lesson where they drafted the introduction and think of one way they can work toward this goal in today’s lesson.</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82092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0" name="Google Shape;45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Invite students to take out their </a:t>
            </a:r>
            <a:r>
              <a:rPr lang="en" sz="1200" b="1" dirty="0">
                <a:latin typeface="Calibri"/>
                <a:ea typeface="Calibri"/>
                <a:cs typeface="Calibri"/>
                <a:sym typeface="Calibri"/>
              </a:rPr>
              <a:t>PSA Planning note-catcher </a:t>
            </a:r>
            <a:r>
              <a:rPr lang="en" sz="1200" dirty="0">
                <a:latin typeface="Calibri"/>
                <a:ea typeface="Calibri"/>
                <a:cs typeface="Calibri"/>
                <a:sym typeface="Calibri"/>
              </a:rPr>
              <a:t>and their </a:t>
            </a:r>
            <a:r>
              <a:rPr lang="en" sz="1200" b="0" dirty="0">
                <a:latin typeface="Calibri"/>
                <a:ea typeface="Calibri"/>
                <a:cs typeface="Calibri"/>
                <a:sym typeface="Calibri"/>
              </a:rPr>
              <a:t>PSA drafts. </a:t>
            </a:r>
            <a:r>
              <a:rPr lang="en" sz="1200" dirty="0">
                <a:latin typeface="Calibri"/>
                <a:ea typeface="Calibri"/>
                <a:cs typeface="Calibri"/>
                <a:sym typeface="Calibri"/>
              </a:rPr>
              <a:t>Remind them that they began drafting their PSAs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“Share the key points you made in the introduction of your PSA.” </a:t>
            </a:r>
            <a:r>
              <a:rPr lang="en" sz="1200" b="1" dirty="0">
                <a:latin typeface="Calibri"/>
                <a:ea typeface="Calibri"/>
                <a:cs typeface="Calibri"/>
                <a:sym typeface="Calibri"/>
              </a:rPr>
              <a:t>(Responses will vary, but should include: I described the community issue and reasons it should be addressed.)</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and invite students to refer to the </a:t>
            </a:r>
            <a:r>
              <a:rPr lang="en" sz="1200" b="1" dirty="0">
                <a:latin typeface="Calibri"/>
                <a:ea typeface="Calibri"/>
                <a:cs typeface="Calibri"/>
                <a:sym typeface="Calibri"/>
              </a:rPr>
              <a:t>model PSA</a:t>
            </a:r>
            <a:r>
              <a:rPr lang="en" sz="1200" dirty="0">
                <a:latin typeface="Calibri"/>
                <a:ea typeface="Calibri"/>
                <a:cs typeface="Calibri"/>
                <a:sym typeface="Calibri"/>
              </a:rPr>
              <a:t>, the criteria recorded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the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to write their body and conclusion paragraphs.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also to leave a line between each line of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begin writing. Circulate to support students as they work and prompt them with questions such as: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can you say that more concisely in a shorter, simpler sentence?”</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does your reason persuade the audience to take action?”</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done writing, Invite students to take out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record “Y” for “Yes” and the date in the final column if they feel the criteria marked on their checklists in this lesson have been achieved in their writing in this lesson.</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the body and concluding paragraphs for their PSAs.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For ELLs and students who may need additional support with comprehension: (Providing Concrete Examples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model PSA</a:t>
            </a:r>
            <a:r>
              <a:rPr lang="en" sz="1200" dirty="0">
                <a:solidFill>
                  <a:schemeClr val="dk1"/>
                </a:solidFill>
                <a:latin typeface="Calibri"/>
                <a:ea typeface="Calibri"/>
                <a:cs typeface="Calibri"/>
                <a:sym typeface="Calibri"/>
              </a:rPr>
              <a:t> script (see Lesson 7,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Opinion Writing Checklist</a:t>
            </a:r>
            <a:r>
              <a:rPr lang="en" sz="1200" dirty="0">
                <a:solidFill>
                  <a:schemeClr val="dk1"/>
                </a:solidFill>
                <a:latin typeface="Calibri"/>
                <a:ea typeface="Calibri"/>
                <a:cs typeface="Calibri"/>
                <a:sym typeface="Calibri"/>
              </a:rPr>
              <a:t>. While going over each criterion, model and think aloud identifying an example of each criterion in the corresponding paragraph of the </a:t>
            </a:r>
            <a:r>
              <a:rPr lang="en" sz="1200" b="1" dirty="0">
                <a:solidFill>
                  <a:schemeClr val="dk1"/>
                </a:solidFill>
                <a:latin typeface="Calibri"/>
                <a:ea typeface="Calibri"/>
                <a:cs typeface="Calibri"/>
                <a:sym typeface="Calibri"/>
              </a:rPr>
              <a:t>model PSA</a:t>
            </a:r>
            <a:r>
              <a:rPr lang="en" sz="1200" dirty="0">
                <a:solidFill>
                  <a:schemeClr val="dk1"/>
                </a:solidFill>
                <a:latin typeface="Calibri"/>
                <a:ea typeface="Calibri"/>
                <a:cs typeface="Calibri"/>
                <a:sym typeface="Calibri"/>
              </a:rPr>
              <a:t> script, supporting students in using the criteria to write their own paragraphs. (Example: </a:t>
            </a:r>
            <a:r>
              <a:rPr lang="en" sz="1200" i="1" dirty="0">
                <a:solidFill>
                  <a:schemeClr val="dk1"/>
                </a:solidFill>
                <a:latin typeface="Calibri"/>
                <a:ea typeface="Calibri"/>
                <a:cs typeface="Calibri"/>
                <a:sym typeface="Calibri"/>
              </a:rPr>
              <a:t>“Criterion L.4.3a, L.4.3c, L.4.6 says: I effectively use examples, description, statistics, quotations, or other information to explain my thinking and support my opinion. In the body paragraph, the linking phrase </a:t>
            </a:r>
            <a:r>
              <a:rPr lang="en" sz="1200" dirty="0">
                <a:solidFill>
                  <a:schemeClr val="dk1"/>
                </a:solidFill>
                <a:latin typeface="Calibri"/>
                <a:ea typeface="Calibri"/>
                <a:cs typeface="Calibri"/>
                <a:sym typeface="Calibri"/>
              </a:rPr>
              <a:t>for example</a:t>
            </a:r>
            <a:r>
              <a:rPr lang="en" sz="1200" i="1" dirty="0">
                <a:solidFill>
                  <a:schemeClr val="dk1"/>
                </a:solidFill>
                <a:latin typeface="Calibri"/>
                <a:ea typeface="Calibri"/>
                <a:cs typeface="Calibri"/>
                <a:sym typeface="Calibri"/>
              </a:rPr>
              <a:t> is used to introduce an example that supports the opinion. What other examples, descriptions, statistics, and so on can you identify in this paragraph?”</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organizing ideas for written expression: (Oral Processing before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inviting students to write, consider providing time for students to orally process the information on their </a:t>
            </a:r>
            <a:r>
              <a:rPr lang="en" sz="1200" b="1" dirty="0">
                <a:solidFill>
                  <a:schemeClr val="dk1"/>
                </a:solidFill>
                <a:latin typeface="Calibri"/>
                <a:ea typeface="Calibri"/>
                <a:cs typeface="Calibri"/>
                <a:sym typeface="Calibri"/>
              </a:rPr>
              <a:t>PSA Planning note-catchers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PSA drafts</a:t>
            </a:r>
            <a:r>
              <a:rPr lang="en" sz="1200" dirty="0">
                <a:solidFill>
                  <a:schemeClr val="dk1"/>
                </a:solidFill>
                <a:latin typeface="Calibri"/>
                <a:ea typeface="Calibri"/>
                <a:cs typeface="Calibri"/>
                <a:sym typeface="Calibri"/>
              </a:rPr>
              <a:t>, and to discuss how they will organize this information for their body and conclusion paragraphs. Encourage them to refer to the </a:t>
            </a:r>
            <a:r>
              <a:rPr lang="en" sz="1200" b="1" dirty="0">
                <a:solidFill>
                  <a:schemeClr val="dk1"/>
                </a:solidFill>
                <a:latin typeface="Calibri"/>
                <a:ea typeface="Calibri"/>
                <a:cs typeface="Calibri"/>
                <a:sym typeface="Calibri"/>
              </a:rPr>
              <a:t>model PSA </a:t>
            </a:r>
            <a:r>
              <a:rPr lang="en" sz="1200" dirty="0">
                <a:solidFill>
                  <a:schemeClr val="dk1"/>
                </a:solidFill>
                <a:latin typeface="Calibri"/>
                <a:ea typeface="Calibri"/>
                <a:cs typeface="Calibri"/>
                <a:sym typeface="Calibri"/>
              </a:rPr>
              <a:t>for structural and language support, and consider replaying some of the </a:t>
            </a:r>
            <a:r>
              <a:rPr lang="en" sz="1200" b="1" dirty="0">
                <a:solidFill>
                  <a:schemeClr val="dk1"/>
                </a:solidFill>
                <a:latin typeface="Calibri"/>
                <a:ea typeface="Calibri"/>
                <a:cs typeface="Calibri"/>
                <a:sym typeface="Calibri"/>
              </a:rPr>
              <a:t>example PSAs </a:t>
            </a:r>
            <a:r>
              <a:rPr lang="en" sz="1200" dirty="0">
                <a:solidFill>
                  <a:schemeClr val="dk1"/>
                </a:solidFill>
                <a:latin typeface="Calibri"/>
                <a:ea typeface="Calibri"/>
                <a:cs typeface="Calibri"/>
                <a:sym typeface="Calibri"/>
              </a:rPr>
              <a:t>viewed in Lesson 7 for further examples of language they might use.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sustained effort and reflection: Invite students to share one writing goal for their work during independent writing. Encourage them to reflect on their writing in the previous lesson where they drafted the introduction and think of one way they can work toward this goal in today’s lesson.</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36462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8" name="Google Shape;45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write a script for my PSA.”</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a:t>
            </a:r>
            <a:r>
              <a:rPr lang="en" sz="1200" dirty="0">
                <a:latin typeface="Calibri"/>
                <a:ea typeface="Calibri"/>
                <a:cs typeface="Calibri"/>
                <a:sym typeface="Calibri"/>
              </a:rPr>
              <a:t>ets.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8206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6" name="Google Shape;46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on the following criteria on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i="0" dirty="0">
                <a:latin typeface="Calibri"/>
                <a:ea typeface="Calibri"/>
                <a:cs typeface="Calibri"/>
                <a:sym typeface="Calibri"/>
              </a:rPr>
              <a:t>“L.4.3, L.4.6, W.4.4: The words and sentences I use are appropriate for this task, purpose, and audience.”</a:t>
            </a:r>
            <a:endParaRPr sz="1200" i="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i="0" dirty="0">
                <a:latin typeface="Calibri"/>
                <a:ea typeface="Calibri"/>
                <a:cs typeface="Calibri"/>
                <a:sym typeface="Calibri"/>
              </a:rPr>
              <a:t>“L.4.3a, L.4.3c, L.4.6: I effectively use examples, description, statistics, quotations, or other information to explain my thinking and support my opinion.”</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are going to use the Peer Critique protocol to provide their partners with kind, specific, and helpful feedback regarding their PSA. Remind them that they have used this protocol throughout the school year, and review as necessary, using the </a:t>
            </a:r>
            <a:r>
              <a:rPr lang="en" sz="1200" b="1" dirty="0">
                <a:latin typeface="Calibri"/>
                <a:ea typeface="Calibri"/>
                <a:cs typeface="Calibri"/>
                <a:sym typeface="Calibri"/>
              </a:rPr>
              <a:t>Directions for Peer Critique</a:t>
            </a:r>
            <a:r>
              <a:rPr lang="en" sz="1200" dirty="0">
                <a:latin typeface="Calibri"/>
                <a:ea typeface="Calibri"/>
                <a:cs typeface="Calibri"/>
                <a:sym typeface="Calibri"/>
              </a:rPr>
              <a:t> and </a:t>
            </a:r>
            <a:r>
              <a:rPr lang="en" sz="1200" b="1" dirty="0">
                <a:latin typeface="Calibri"/>
                <a:ea typeface="Calibri"/>
                <a:cs typeface="Calibri"/>
                <a:sym typeface="Calibri"/>
              </a:rPr>
              <a:t>Peer Critique anchor chart</a:t>
            </a:r>
            <a:r>
              <a:rPr lang="en" sz="1200" dirty="0">
                <a:latin typeface="Calibri"/>
                <a:ea typeface="Calibri"/>
                <a:cs typeface="Calibri"/>
                <a:sym typeface="Calibri"/>
              </a:rPr>
              <a:t>. (Refer to the </a:t>
            </a:r>
            <a:r>
              <a:rPr lang="en" sz="1200" b="1" dirty="0">
                <a:latin typeface="Calibri"/>
                <a:ea typeface="Calibri"/>
                <a:cs typeface="Calibri"/>
                <a:sym typeface="Calibri"/>
              </a:rPr>
              <a:t>Classroom Protocols document </a:t>
            </a:r>
            <a:r>
              <a:rPr lang="en" sz="1200" dirty="0">
                <a:latin typeface="Calibri"/>
                <a:ea typeface="Calibri"/>
                <a:cs typeface="Calibri"/>
                <a:sym typeface="Calibri"/>
              </a:rPr>
              <a:t>for the full version of the protocol.)  The steps for the protocol are </a:t>
            </a:r>
            <a:r>
              <a:rPr lang="en-US" sz="1200" dirty="0" smtClean="0">
                <a:latin typeface="Calibri"/>
                <a:ea typeface="Calibri"/>
                <a:cs typeface="Calibri"/>
                <a:sym typeface="Calibri"/>
              </a:rPr>
              <a:t>listed </a:t>
            </a:r>
            <a:r>
              <a:rPr lang="en" sz="1200" dirty="0" smtClean="0">
                <a:latin typeface="Calibri"/>
                <a:ea typeface="Calibri"/>
                <a:cs typeface="Calibri"/>
                <a:sym typeface="Calibri"/>
              </a:rPr>
              <a:t>below</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Partner A, read PSA aloud to B.</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Partner B, consider and read the criteria on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Identify one star (one thing your partner did well).</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Record your star on a sticky note.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Identify one step (one thing your partner could improve).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Record your step on a (different colored) sticky note.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Repeat with Partner B presenting.</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Explain your feedback.  Partner A first, then partner B.</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Ask your partner clarifying questions if you don’t understand.</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Review your PSAs accordingly.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Partner students, distribute </a:t>
            </a:r>
            <a:r>
              <a:rPr lang="en" sz="1200" b="0" dirty="0">
                <a:latin typeface="Calibri"/>
                <a:ea typeface="Calibri"/>
                <a:cs typeface="Calibri"/>
                <a:sym typeface="Calibri"/>
              </a:rPr>
              <a:t>sticky notes, </a:t>
            </a:r>
            <a:r>
              <a:rPr lang="en" sz="1200" dirty="0">
                <a:latin typeface="Calibri"/>
                <a:ea typeface="Calibri"/>
                <a:cs typeface="Calibri"/>
                <a:sym typeface="Calibri"/>
              </a:rPr>
              <a:t>and invite students to retrieve their drafts.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the Peer Critique protocol with their partners.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work through the protocol.</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peer critique with their partners.</a:t>
            </a:r>
            <a:endParaRPr sz="1200" dirty="0">
              <a:solidFill>
                <a:schemeClr val="dk1"/>
              </a:solidFill>
              <a:latin typeface="Calibri"/>
              <a:ea typeface="Calibri"/>
              <a:cs typeface="Calibri"/>
              <a:sym typeface="Calibri"/>
            </a:endParaRPr>
          </a:p>
          <a:p>
            <a:pPr marL="0" lvl="0" indent="0" algn="l" rtl="0">
              <a:lnSpc>
                <a:spcPct val="100000"/>
              </a:lnSpc>
              <a:spcBef>
                <a:spcPts val="360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lnSpc>
                <a:spcPct val="100000"/>
              </a:lnSpc>
              <a:spcBef>
                <a:spcPts val="3600"/>
              </a:spcBef>
              <a:spcAft>
                <a:spcPts val="0"/>
              </a:spcAft>
              <a:buClr>
                <a:schemeClr val="dk1"/>
              </a:buClr>
              <a:buSzPts val="1100"/>
              <a:buFont typeface="Arial"/>
              <a:buNone/>
            </a:pPr>
            <a:r>
              <a:rPr lang="en" sz="1200" dirty="0" smtClean="0">
                <a:latin typeface="Calibri"/>
                <a:ea typeface="Calibri"/>
                <a:cs typeface="Calibri"/>
                <a:sym typeface="Calibri"/>
              </a:rPr>
              <a:t>Support </a:t>
            </a:r>
            <a:r>
              <a:rPr lang="en" sz="1200" dirty="0">
                <a:latin typeface="Calibri"/>
                <a:ea typeface="Calibri"/>
                <a:cs typeface="Calibri"/>
                <a:sym typeface="Calibri"/>
              </a:rPr>
              <a:t>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strategy development: (Fishbowl: Peer Critique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a confident pair to fishbowl the process of providing feedback during a peer critique. Consider further supporting students by modeling and thinking aloud specific examples of feedback as necessary. (Example: </a:t>
            </a:r>
            <a:r>
              <a:rPr lang="en" sz="1200" i="0" dirty="0">
                <a:latin typeface="Calibri"/>
                <a:ea typeface="Calibri"/>
                <a:cs typeface="Calibri"/>
                <a:sym typeface="Calibri"/>
              </a:rPr>
              <a:t>“I see a few sentences in your PSA that are long and complex. Is there a way you can make them shorter and simpler, since the target audience is children? Maybe you can refer to the </a:t>
            </a:r>
            <a:r>
              <a:rPr lang="en" sz="1200" b="1" i="0" dirty="0">
                <a:latin typeface="Calibri"/>
                <a:ea typeface="Calibri"/>
                <a:cs typeface="Calibri"/>
                <a:sym typeface="Calibri"/>
              </a:rPr>
              <a:t>model PSA script </a:t>
            </a:r>
            <a:r>
              <a:rPr lang="en" sz="1200" i="0" dirty="0">
                <a:latin typeface="Calibri"/>
                <a:ea typeface="Calibri"/>
                <a:cs typeface="Calibri"/>
                <a:sym typeface="Calibri"/>
              </a:rPr>
              <a:t>to help you.”) </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(Home Languages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kind, helpful, or specific comments in their home languages. Example</a:t>
            </a:r>
            <a:r>
              <a:rPr lang="en" sz="1200" i="0" dirty="0">
                <a:latin typeface="Calibri"/>
                <a:ea typeface="Calibri"/>
                <a:cs typeface="Calibri"/>
                <a:sym typeface="Calibri"/>
              </a:rPr>
              <a:t>: “How would you say excellent point in Spanish?” </a:t>
            </a:r>
            <a:r>
              <a:rPr lang="en" sz="1200" b="1" dirty="0">
                <a:latin typeface="Calibri"/>
                <a:ea typeface="Calibri"/>
                <a:cs typeface="Calibri"/>
                <a:sym typeface="Calibri"/>
              </a:rPr>
              <a:t>(excelente punto)</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auditory processing: Invite students to brainstorm different words and phrases they could use to provide kind, specific, and helpful feedback to their partner. Write the words and phrases on chart paper and encourage students to refer to the paper as they work with their partners.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35170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4" name="Google Shape;47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critique my partner’s script and provide kind, helpful, and specific feedback about the appropriateness for task, purpose, and audience.”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this targ</a:t>
            </a:r>
            <a:r>
              <a:rPr lang="en" sz="1200" dirty="0">
                <a:latin typeface="Calibri"/>
                <a:ea typeface="Calibri"/>
                <a:cs typeface="Calibri"/>
                <a:sym typeface="Calibri"/>
              </a:rPr>
              <a:t>et.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self-assess against how well they demonstrated the habit from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that they decided to focus on today.</a:t>
            </a: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958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82" name="Google Shape;48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034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9" name="Google Shape;48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20052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97" name="Google Shape;497;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3754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://curriculum.eleducation.org/curriculum/ela/grade-4/module-4/unit-3/lesson-9</a:t>
            </a:r>
            <a:r>
              <a:rPr lang="en" sz="1200" dirty="0">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become effective learners by focusing on a characteristic of their choice as they draft their body and conclusion paragraphs.</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US" sz="1200" dirty="0" smtClean="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latin typeface="Calibri"/>
                <a:ea typeface="Calibri"/>
                <a:cs typeface="Calibri"/>
                <a:sym typeface="Calibri"/>
              </a:rPr>
              <a:t>Additional </a:t>
            </a:r>
            <a:r>
              <a:rPr lang="en" sz="1200" dirty="0">
                <a:latin typeface="Calibri"/>
                <a:ea typeface="Calibri"/>
                <a:cs typeface="Calibri"/>
                <a:sym typeface="Calibri"/>
              </a:rPr>
              <a:t>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707196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the Model: Body and Conclusion Paragraph strips</a:t>
            </a:r>
            <a:r>
              <a:rPr lang="en" sz="1200" dirty="0">
                <a:solidFill>
                  <a:schemeClr val="dk1"/>
                </a:solidFill>
                <a:latin typeface="Calibri"/>
                <a:ea typeface="Calibri"/>
                <a:cs typeface="Calibri"/>
                <a:sym typeface="Calibri"/>
              </a:rPr>
              <a:t> (one strip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(lined; one piece per student)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(four per student)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PSA</a:t>
            </a:r>
            <a:r>
              <a:rPr lang="en" sz="1200" dirty="0">
                <a:solidFill>
                  <a:schemeClr val="dk1"/>
                </a:solidFill>
                <a:latin typeface="Calibri"/>
                <a:ea typeface="Calibri"/>
                <a:cs typeface="Calibri"/>
                <a:sym typeface="Calibri"/>
              </a:rPr>
              <a:t> (from Lesson 7;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a:t>
            </a:r>
            <a:r>
              <a:rPr lang="en" sz="1200" dirty="0">
                <a:solidFill>
                  <a:schemeClr val="dk1"/>
                </a:solidFill>
                <a:latin typeface="Calibri"/>
                <a:ea typeface="Calibri"/>
                <a:cs typeface="Calibri"/>
                <a:sym typeface="Calibri"/>
              </a:rPr>
              <a:t> (begun in Lesson 7; added to during Opening A;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a:t>
            </a:r>
            <a:r>
              <a:rPr lang="en" sz="1200" dirty="0">
                <a:solidFill>
                  <a:schemeClr val="dk1"/>
                </a:solidFill>
                <a:latin typeface="Calibri"/>
                <a:ea typeface="Calibri"/>
                <a:cs typeface="Calibri"/>
                <a:sym typeface="Calibri"/>
              </a:rPr>
              <a:t> (begun in Lesson 7;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(begun in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Class Issue PSA Prompt</a:t>
            </a:r>
            <a:r>
              <a:rPr lang="en" sz="1200" dirty="0">
                <a:solidFill>
                  <a:schemeClr val="dk1"/>
                </a:solidFill>
                <a:latin typeface="Calibri"/>
                <a:ea typeface="Calibri"/>
                <a:cs typeface="Calibri"/>
                <a:sym typeface="Calibri"/>
              </a:rPr>
              <a:t> (from Lesson 7;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Checklist</a:t>
            </a:r>
            <a:r>
              <a:rPr lang="en" sz="1200" dirty="0">
                <a:solidFill>
                  <a:schemeClr val="dk1"/>
                </a:solidFill>
                <a:latin typeface="Calibri"/>
                <a:ea typeface="Calibri"/>
                <a:cs typeface="Calibri"/>
                <a:sym typeface="Calibri"/>
              </a:rPr>
              <a:t> (from Lesson 8; one per student and one to display; see Assessment Overview and Resources)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PSA Planning note-catcher</a:t>
            </a:r>
            <a:r>
              <a:rPr lang="en" sz="1200" dirty="0">
                <a:solidFill>
                  <a:schemeClr val="dk1"/>
                </a:solidFill>
                <a:latin typeface="Calibri"/>
                <a:ea typeface="Calibri"/>
                <a:cs typeface="Calibri"/>
                <a:sym typeface="Calibri"/>
              </a:rPr>
              <a:t> (from Lesson 7;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PSA drafts </a:t>
            </a:r>
            <a:r>
              <a:rPr lang="en" sz="1200" dirty="0">
                <a:solidFill>
                  <a:schemeClr val="dk1"/>
                </a:solidFill>
                <a:latin typeface="Calibri"/>
                <a:ea typeface="Calibri"/>
                <a:cs typeface="Calibri"/>
                <a:sym typeface="Calibri"/>
              </a:rPr>
              <a:t>(begun in Lesson 8; added to during Work Time A;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Peer Critique</a:t>
            </a:r>
            <a:r>
              <a:rPr lang="en" sz="1200" dirty="0">
                <a:solidFill>
                  <a:schemeClr val="dk1"/>
                </a:solidFill>
                <a:latin typeface="Calibri"/>
                <a:ea typeface="Calibri"/>
                <a:cs typeface="Calibri"/>
                <a:sym typeface="Calibri"/>
              </a:rPr>
              <a:t> (from Module 1;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a:t>
            </a:r>
            <a:r>
              <a:rPr lang="en" sz="1200" dirty="0">
                <a:solidFill>
                  <a:schemeClr val="dk1"/>
                </a:solidFill>
                <a:latin typeface="Calibri"/>
                <a:ea typeface="Calibri"/>
                <a:cs typeface="Calibri"/>
                <a:sym typeface="Calibri"/>
              </a:rPr>
              <a:t> (begun in Module 1)</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Pre-determine pairs for work throughout the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lvl="0" indent="0" algn="l" rtl="0">
              <a:lnSpc>
                <a:spcPct val="100000"/>
              </a:lnSpc>
              <a:spcBef>
                <a:spcPts val="0"/>
              </a:spcBef>
              <a:spcAft>
                <a:spcPts val="180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41785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 and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https://eleducation.org/resources/el-education-classroom-protocols</a:t>
            </a:r>
            <a:endParaRPr sz="1200" dirty="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64179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A, invite students to create sentence starters to support writing. Invite students who need heavier support to use the frames.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Encourage students to use the sentence practice from the Mini Language Dive</a:t>
            </a:r>
            <a:r>
              <a:rPr lang="en" sz="1200" i="0" dirty="0">
                <a:latin typeface="Calibri"/>
                <a:ea typeface="Calibri"/>
                <a:cs typeface="Calibri"/>
                <a:sym typeface="Calibri"/>
              </a:rPr>
              <a:t>—“There’s a lot kids can do to _______.”</a:t>
            </a:r>
            <a:r>
              <a:rPr lang="en" sz="1200" dirty="0">
                <a:latin typeface="Calibri"/>
                <a:ea typeface="Calibri"/>
                <a:cs typeface="Calibri"/>
                <a:sym typeface="Calibri"/>
              </a:rPr>
              <a:t>—to begin their body paragraphs. Challenge students to think of more than one way they can complete the sentence frame.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B, consider providing an outline for students to organize the body and conclusion paragraphs. Examples: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Body Paragraph: “</a:t>
            </a:r>
            <a:r>
              <a:rPr lang="en" sz="1200" i="1" dirty="0">
                <a:latin typeface="Calibri"/>
                <a:ea typeface="Calibri"/>
                <a:cs typeface="Calibri"/>
                <a:sym typeface="Calibri"/>
              </a:rPr>
              <a:t>[Introduce Ways to Take Action in an Engaging Way] ___________. [First Way to Take Action] _________.  [Elaboration] __________. [Second Way to Take Action] ___________. [Elaboration] _______________. [Third Way to Take Action] ___________. [Elaboration] _______________. [Conclusion Sentence for Body Paragraph] _______________.</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Conclusion Paragraph: </a:t>
            </a:r>
            <a:r>
              <a:rPr lang="en" sz="1200" i="1" dirty="0">
                <a:latin typeface="Calibri"/>
                <a:ea typeface="Calibri"/>
                <a:cs typeface="Calibri"/>
                <a:sym typeface="Calibri"/>
              </a:rPr>
              <a:t>“[Reflect on Key Points of PSA (One or Two Sentences] __________________. _____________. [Restate Focus Statement] ______________.”</a:t>
            </a:r>
            <a:endParaRPr sz="1200" i="1" dirty="0">
              <a:latin typeface="Calibri"/>
              <a:ea typeface="Calibri"/>
              <a:cs typeface="Calibri"/>
              <a:sym typeface="Calibri"/>
            </a:endParaRPr>
          </a:p>
        </p:txBody>
      </p:sp>
    </p:spTree>
    <p:extLst>
      <p:ext uri="{BB962C8B-B14F-4D97-AF65-F5344CB8AC3E}">
        <p14:creationId xmlns:p14="http://schemas.microsoft.com/office/powerpoint/2010/main" val="2242387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0" name="Google Shape;4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05454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9" name="Google Shape;41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8514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model PSA </a:t>
            </a:r>
            <a:r>
              <a:rPr lang="en" sz="1200" dirty="0">
                <a:solidFill>
                  <a:schemeClr val="dk1"/>
                </a:solidFill>
                <a:latin typeface="Calibri"/>
                <a:ea typeface="Calibri"/>
                <a:cs typeface="Calibri"/>
                <a:sym typeface="Calibri"/>
              </a:rPr>
              <a:t>ready for display as soon as the pairs are finished with organizing the </a:t>
            </a:r>
            <a:r>
              <a:rPr lang="en" sz="1200" b="1" dirty="0">
                <a:solidFill>
                  <a:schemeClr val="dk1"/>
                </a:solidFill>
                <a:latin typeface="Calibri"/>
                <a:ea typeface="Calibri"/>
                <a:cs typeface="Calibri"/>
                <a:sym typeface="Calibri"/>
              </a:rPr>
              <a:t>paragraph strips</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pairs and invite them to label themselves A and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Organizing the Model: Body and Conclusion Paragraph strips</a:t>
            </a:r>
            <a:r>
              <a:rPr lang="en" sz="1200" dirty="0">
                <a:solidFill>
                  <a:schemeClr val="dk1"/>
                </a:solidFill>
                <a:latin typeface="Calibri"/>
                <a:ea typeface="Calibri"/>
                <a:cs typeface="Calibri"/>
                <a:sym typeface="Calibri"/>
              </a:rPr>
              <a:t>. Tell students that each pair has been given only one part of the body and conclusion paragraphs, and they will find the other parts to create complete paragraphs.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pairs to first determine if their sentence is part of the body or part of the conclusion paragraph. Then invite students to find pairs with the other parts of the body and conclusion paragraphs and put them together in the right order. Model an example as necessary.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model PSA </a:t>
            </a:r>
            <a:r>
              <a:rPr lang="en" sz="1200" dirty="0">
                <a:solidFill>
                  <a:schemeClr val="dk1"/>
                </a:solidFill>
                <a:latin typeface="Calibri"/>
                <a:ea typeface="Calibri"/>
                <a:cs typeface="Calibri"/>
                <a:sym typeface="Calibri"/>
              </a:rPr>
              <a:t>and tell students that when they have finished, they will check their work against it.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begin and circulate to support them in reading and sorting the strips of the body and conclusion paragraphs.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7 minutes, refocus whole group.</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help you record the parts of the body and conclusion paragraphs on the </a:t>
            </a:r>
            <a:r>
              <a:rPr lang="en" sz="1200" b="1" dirty="0">
                <a:solidFill>
                  <a:schemeClr val="dk1"/>
                </a:solidFill>
                <a:latin typeface="Calibri"/>
                <a:ea typeface="Calibri"/>
                <a:cs typeface="Calibri"/>
                <a:sym typeface="Calibri"/>
              </a:rPr>
              <a:t>Characteristics of PSAs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Characteristics of PSAs anchor chart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“Think back to the broadside you wrote in Module 3. How will the body be similar to the proof paragraphs of the broadside? How will it be different?” </a:t>
            </a:r>
            <a:r>
              <a:rPr lang="en" sz="1200" b="1" dirty="0">
                <a:solidFill>
                  <a:schemeClr val="dk1"/>
                </a:solidFill>
                <a:latin typeface="Calibri"/>
                <a:ea typeface="Calibri"/>
                <a:cs typeface="Calibri"/>
                <a:sym typeface="Calibri"/>
              </a:rPr>
              <a:t>(Similarities: It will include reasons that support an opinion. Differences: Our PSAs will include specific ways for kids to take action. For example, in the introduction, the body of the PSA will sound more conversational because it is meant to be spoken.)</a:t>
            </a: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sequencing the </a:t>
            </a:r>
            <a:r>
              <a:rPr lang="en" sz="1200" b="1" dirty="0">
                <a:solidFill>
                  <a:schemeClr val="dk1"/>
                </a:solidFill>
                <a:latin typeface="Calibri"/>
                <a:ea typeface="Calibri"/>
                <a:cs typeface="Calibri"/>
                <a:sym typeface="Calibri"/>
              </a:rPr>
              <a:t>paragraph strips </a:t>
            </a:r>
            <a:r>
              <a:rPr lang="en" sz="1200" dirty="0">
                <a:solidFill>
                  <a:schemeClr val="dk1"/>
                </a:solidFill>
                <a:latin typeface="Calibri"/>
                <a:ea typeface="Calibri"/>
                <a:cs typeface="Calibri"/>
                <a:sym typeface="Calibri"/>
              </a:rPr>
              <a:t>and actively participating in the discussion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(Displaying Essays Side by Side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a:t>
            </a:r>
            <a:r>
              <a:rPr lang="en" sz="1200" b="1" dirty="0">
                <a:latin typeface="Calibri"/>
                <a:ea typeface="Calibri"/>
                <a:cs typeface="Calibri"/>
                <a:sym typeface="Calibri"/>
              </a:rPr>
              <a:t>model broadside</a:t>
            </a:r>
            <a:r>
              <a:rPr lang="en" sz="1200" dirty="0">
                <a:latin typeface="Calibri"/>
                <a:ea typeface="Calibri"/>
                <a:cs typeface="Calibri"/>
                <a:sym typeface="Calibri"/>
              </a:rPr>
              <a:t> from Module 3 next to the enlarged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(see Lesson 7, </a:t>
            </a:r>
            <a:r>
              <a:rPr lang="en" sz="1200" i="1" dirty="0">
                <a:latin typeface="Calibri"/>
                <a:ea typeface="Calibri"/>
                <a:cs typeface="Calibri"/>
                <a:sym typeface="Calibri"/>
              </a:rPr>
              <a:t>For heavier support</a:t>
            </a:r>
            <a:r>
              <a:rPr lang="en" sz="1200" dirty="0">
                <a:latin typeface="Calibri"/>
                <a:ea typeface="Calibri"/>
                <a:cs typeface="Calibri"/>
                <a:sym typeface="Calibri"/>
              </a:rPr>
              <a:t>) as students discuss similarities and differences between the body and conclusion paragraphs. Provide sentence frames for support. (Example: </a:t>
            </a:r>
            <a:r>
              <a:rPr lang="en" sz="1200" i="1" dirty="0">
                <a:latin typeface="Calibri"/>
                <a:ea typeface="Calibri"/>
                <a:cs typeface="Calibri"/>
                <a:sym typeface="Calibri"/>
              </a:rPr>
              <a:t>“They are similar because they both ________. They are different because the paragraphs of the broadside _________, while the paragraphs of the PSA _______.”</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For ELLs: Mini Language Dive. “But /</a:t>
            </a:r>
            <a:r>
              <a:rPr lang="en" sz="1200" b="0" i="1" dirty="0">
                <a:latin typeface="Calibri"/>
                <a:ea typeface="Calibri"/>
                <a:cs typeface="Calibri"/>
                <a:sym typeface="Calibri"/>
              </a:rPr>
              <a:t>there’s a lot kids can do </a:t>
            </a:r>
            <a:r>
              <a:rPr lang="en" sz="1200" i="1" dirty="0">
                <a:latin typeface="Calibri"/>
                <a:ea typeface="Calibri"/>
                <a:cs typeface="Calibri"/>
                <a:sym typeface="Calibri"/>
              </a:rPr>
              <a:t>/ </a:t>
            </a:r>
            <a:r>
              <a:rPr lang="en" sz="1200" dirty="0">
                <a:latin typeface="Calibri"/>
                <a:ea typeface="Calibri"/>
                <a:cs typeface="Calibri"/>
                <a:sym typeface="Calibri"/>
              </a:rPr>
              <a:t>to make a difference!”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Deconstruct: Discuss the sentence and each chunk. Language goals for focus structure:</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kids: “Who is this chunk about</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 </a:t>
            </a:r>
            <a:r>
              <a:rPr lang="en-US" sz="1200" b="1" i="0" dirty="0" smtClean="0">
                <a:latin typeface="Calibri"/>
                <a:ea typeface="Calibri"/>
                <a:cs typeface="Calibri"/>
                <a:sym typeface="Calibri"/>
              </a:rPr>
              <a:t>(</a:t>
            </a:r>
            <a:r>
              <a:rPr lang="en" sz="1200" b="1" i="1" dirty="0" smtClean="0">
                <a:latin typeface="Calibri"/>
                <a:ea typeface="Calibri"/>
                <a:cs typeface="Calibri"/>
                <a:sym typeface="Calibri"/>
              </a:rPr>
              <a:t>kids</a:t>
            </a:r>
            <a:r>
              <a:rPr lang="en" sz="1200" b="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referring to any and all children around the world</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(subject pronoun)</a:t>
            </a:r>
            <a:endParaRPr sz="1200" b="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chunk tell us?” </a:t>
            </a:r>
            <a:r>
              <a:rPr lang="en-US" sz="1200" b="1" i="0" dirty="0" smtClean="0">
                <a:latin typeface="Calibri"/>
                <a:ea typeface="Calibri"/>
                <a:cs typeface="Calibri"/>
                <a:sym typeface="Calibri"/>
              </a:rPr>
              <a:t>(</a:t>
            </a:r>
            <a:r>
              <a:rPr lang="en" sz="1200" b="1" dirty="0" smtClean="0">
                <a:latin typeface="Calibri"/>
                <a:ea typeface="Calibri"/>
                <a:cs typeface="Calibri"/>
                <a:sym typeface="Calibri"/>
              </a:rPr>
              <a:t>Kids </a:t>
            </a:r>
            <a:r>
              <a:rPr lang="en" sz="1200" b="1" dirty="0">
                <a:latin typeface="Calibri"/>
                <a:ea typeface="Calibri"/>
                <a:cs typeface="Calibri"/>
                <a:sym typeface="Calibri"/>
              </a:rPr>
              <a:t>are able to do many important things to make things better. Note how the meaning would change if </a:t>
            </a:r>
            <a:r>
              <a:rPr lang="en" sz="1200" b="1" i="1" dirty="0">
                <a:latin typeface="Calibri"/>
                <a:ea typeface="Calibri"/>
                <a:cs typeface="Calibri"/>
                <a:sym typeface="Calibri"/>
              </a:rPr>
              <a:t>a lot </a:t>
            </a:r>
            <a:r>
              <a:rPr lang="en" sz="1200" b="1" dirty="0">
                <a:latin typeface="Calibri"/>
                <a:ea typeface="Calibri"/>
                <a:cs typeface="Calibri"/>
                <a:sym typeface="Calibri"/>
              </a:rPr>
              <a:t>were replaced with </a:t>
            </a:r>
            <a:r>
              <a:rPr lang="en" sz="1200" b="1" i="1" dirty="0">
                <a:latin typeface="Calibri"/>
                <a:ea typeface="Calibri"/>
                <a:cs typeface="Calibri"/>
                <a:sym typeface="Calibri"/>
              </a:rPr>
              <a:t>little </a:t>
            </a:r>
            <a:r>
              <a:rPr lang="en" sz="1200" b="1" dirty="0">
                <a:latin typeface="Calibri"/>
                <a:ea typeface="Calibri"/>
                <a:cs typeface="Calibri"/>
                <a:sym typeface="Calibri"/>
              </a:rPr>
              <a:t>or </a:t>
            </a:r>
            <a:r>
              <a:rPr lang="en" sz="1200" b="1" i="1" dirty="0">
                <a:latin typeface="Calibri"/>
                <a:ea typeface="Calibri"/>
                <a:cs typeface="Calibri"/>
                <a:sym typeface="Calibri"/>
              </a:rPr>
              <a:t>some things</a:t>
            </a:r>
            <a:r>
              <a:rPr lang="en" sz="1200" b="1" dirty="0">
                <a:latin typeface="Calibri"/>
                <a:ea typeface="Calibri"/>
                <a:cs typeface="Calibri"/>
                <a:sym typeface="Calibri"/>
              </a:rPr>
              <a:t>,or if </a:t>
            </a:r>
            <a:r>
              <a:rPr lang="en" sz="1200" b="1" i="1" dirty="0">
                <a:latin typeface="Calibri"/>
                <a:ea typeface="Calibri"/>
                <a:cs typeface="Calibri"/>
                <a:sym typeface="Calibri"/>
              </a:rPr>
              <a:t>some </a:t>
            </a:r>
            <a:r>
              <a:rPr lang="en" sz="1200" b="1" dirty="0">
                <a:latin typeface="Calibri"/>
                <a:ea typeface="Calibri"/>
                <a:cs typeface="Calibri"/>
                <a:sym typeface="Calibri"/>
              </a:rPr>
              <a:t>or </a:t>
            </a:r>
            <a:r>
              <a:rPr lang="en" sz="1200" b="1" i="1" dirty="0">
                <a:latin typeface="Calibri"/>
                <a:ea typeface="Calibri"/>
                <a:cs typeface="Calibri"/>
                <a:sym typeface="Calibri"/>
              </a:rPr>
              <a:t>those </a:t>
            </a:r>
            <a:r>
              <a:rPr lang="en" sz="1200" b="1" dirty="0">
                <a:latin typeface="Calibri"/>
                <a:ea typeface="Calibri"/>
                <a:cs typeface="Calibri"/>
                <a:sym typeface="Calibri"/>
              </a:rPr>
              <a:t>were added in front of </a:t>
            </a:r>
            <a:r>
              <a:rPr lang="en" sz="1200" b="1" i="1" dirty="0">
                <a:latin typeface="Calibri"/>
                <a:ea typeface="Calibri"/>
                <a:cs typeface="Calibri"/>
                <a:sym typeface="Calibri"/>
              </a:rPr>
              <a:t>kids</a:t>
            </a:r>
            <a:r>
              <a:rPr lang="en" sz="1200" b="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referring only to a specific group of kids</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i="1" dirty="0" smtClean="0">
                <a:latin typeface="Calibri"/>
                <a:ea typeface="Calibri"/>
                <a:cs typeface="Calibri"/>
                <a:sym typeface="Calibri"/>
              </a:rPr>
              <a:t> </a:t>
            </a:r>
            <a:r>
              <a:rPr lang="en" sz="1200" b="0" dirty="0">
                <a:latin typeface="Calibri"/>
                <a:ea typeface="Calibri"/>
                <a:cs typeface="Calibri"/>
                <a:sym typeface="Calibri"/>
              </a:rPr>
              <a:t>(subject + predicate = independent clause)</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can take 30 seconds in pairs to list synonyms for </a:t>
            </a:r>
            <a:r>
              <a:rPr lang="en" sz="1200" i="1" dirty="0">
                <a:latin typeface="Calibri"/>
                <a:ea typeface="Calibri"/>
                <a:cs typeface="Calibri"/>
                <a:sym typeface="Calibri"/>
              </a:rPr>
              <a:t>a lot</a:t>
            </a:r>
            <a:r>
              <a:rPr lang="en" sz="1200" dirty="0">
                <a:latin typeface="Calibri"/>
                <a:ea typeface="Calibri"/>
                <a:cs typeface="Calibri"/>
                <a:sym typeface="Calibri"/>
              </a:rPr>
              <a:t>, and to share ways to say </a:t>
            </a:r>
            <a:r>
              <a:rPr lang="en" sz="1200" i="1" dirty="0">
                <a:latin typeface="Calibri"/>
                <a:ea typeface="Calibri"/>
                <a:cs typeface="Calibri"/>
                <a:sym typeface="Calibri"/>
              </a:rPr>
              <a:t>a lot </a:t>
            </a:r>
            <a:r>
              <a:rPr lang="en" sz="1200" dirty="0">
                <a:latin typeface="Calibri"/>
                <a:ea typeface="Calibri"/>
                <a:cs typeface="Calibri"/>
                <a:sym typeface="Calibri"/>
              </a:rPr>
              <a:t>in their home languages</a:t>
            </a:r>
            <a:r>
              <a:rPr lang="en" sz="1200" i="1" dirty="0">
                <a:latin typeface="Calibri"/>
                <a:ea typeface="Calibri"/>
                <a:cs typeface="Calibri"/>
                <a:sym typeface="Calibri"/>
              </a:rPr>
              <a:t> </a:t>
            </a:r>
            <a:r>
              <a:rPr lang="en" sz="1200" dirty="0">
                <a:latin typeface="Calibri"/>
                <a:ea typeface="Calibri"/>
                <a:cs typeface="Calibri"/>
                <a:sym typeface="Calibri"/>
              </a:rPr>
              <a:t>(examples: </a:t>
            </a:r>
            <a:r>
              <a:rPr lang="en" sz="1200" i="1" dirty="0">
                <a:latin typeface="Calibri"/>
                <a:ea typeface="Calibri"/>
                <a:cs typeface="Calibri"/>
                <a:sym typeface="Calibri"/>
              </a:rPr>
              <a:t>a great deal</a:t>
            </a:r>
            <a:r>
              <a:rPr lang="en" sz="1200" dirty="0">
                <a:latin typeface="Calibri"/>
                <a:ea typeface="Calibri"/>
                <a:cs typeface="Calibri"/>
                <a:sym typeface="Calibri"/>
              </a:rPr>
              <a:t>,</a:t>
            </a:r>
            <a:r>
              <a:rPr lang="en" sz="1200" i="1" dirty="0">
                <a:latin typeface="Calibri"/>
                <a:ea typeface="Calibri"/>
                <a:cs typeface="Calibri"/>
                <a:sym typeface="Calibri"/>
              </a:rPr>
              <a:t> very much</a:t>
            </a:r>
            <a:r>
              <a:rPr lang="en" sz="1200" dirty="0">
                <a:latin typeface="Calibri"/>
                <a:ea typeface="Calibri"/>
                <a:cs typeface="Calibri"/>
                <a:sym typeface="Calibri"/>
              </a:rPr>
              <a:t>,</a:t>
            </a:r>
            <a:r>
              <a:rPr lang="en" sz="1200" i="1" dirty="0">
                <a:latin typeface="Calibri"/>
                <a:ea typeface="Calibri"/>
                <a:cs typeface="Calibri"/>
                <a:sym typeface="Calibri"/>
              </a:rPr>
              <a:t> mucho </a:t>
            </a:r>
            <a:r>
              <a:rPr lang="en" sz="1200" dirty="0">
                <a:latin typeface="Calibri"/>
                <a:ea typeface="Calibri"/>
                <a:cs typeface="Calibri"/>
                <a:sym typeface="Calibri"/>
              </a:rPr>
              <a:t>in Spanish</a:t>
            </a:r>
            <a:r>
              <a:rPr lang="en" sz="1200" dirty="0" smtClean="0">
                <a:latin typeface="Calibri"/>
                <a:ea typeface="Calibri"/>
                <a:cs typeface="Calibri"/>
                <a:sym typeface="Calibri"/>
              </a:rPr>
              <a:t>,</a:t>
            </a:r>
            <a:r>
              <a:rPr lang="en-US" sz="1200" dirty="0" smtClean="0">
                <a:latin typeface="Calibri"/>
                <a:ea typeface="Calibri"/>
                <a:cs typeface="Calibri"/>
                <a:sym typeface="Calibri"/>
              </a:rPr>
              <a:t> </a:t>
            </a:r>
            <a:r>
              <a:rPr lang="en" sz="1200" i="1" dirty="0" smtClean="0">
                <a:latin typeface="Calibri"/>
                <a:ea typeface="Calibri"/>
                <a:cs typeface="Calibri"/>
                <a:sym typeface="Calibri"/>
              </a:rPr>
              <a:t>viel </a:t>
            </a:r>
            <a:r>
              <a:rPr lang="en" sz="1200" dirty="0">
                <a:latin typeface="Calibri"/>
                <a:ea typeface="Calibri"/>
                <a:cs typeface="Calibri"/>
                <a:sym typeface="Calibri"/>
              </a:rPr>
              <a:t>in German)</a:t>
            </a:r>
            <a:r>
              <a:rPr lang="en" sz="1200" i="1" dirty="0">
                <a:latin typeface="Calibri"/>
                <a:ea typeface="Calibri"/>
                <a:cs typeface="Calibri"/>
                <a:sym typeface="Calibri"/>
              </a:rPr>
              <a:t>. </a:t>
            </a:r>
            <a:r>
              <a:rPr lang="en" sz="1200" dirty="0">
                <a:latin typeface="Calibri"/>
                <a:ea typeface="Calibri"/>
                <a:cs typeface="Calibri"/>
                <a:sym typeface="Calibri"/>
              </a:rPr>
              <a:t>Then they can switch pairs and discuss why they think </a:t>
            </a:r>
            <a:r>
              <a:rPr lang="en" sz="1200" i="1" dirty="0">
                <a:latin typeface="Calibri"/>
                <a:ea typeface="Calibri"/>
                <a:cs typeface="Calibri"/>
                <a:sym typeface="Calibri"/>
              </a:rPr>
              <a:t>a lot </a:t>
            </a:r>
            <a:r>
              <a:rPr lang="en" sz="1200" dirty="0">
                <a:latin typeface="Calibri"/>
                <a:ea typeface="Calibri"/>
                <a:cs typeface="Calibri"/>
                <a:sym typeface="Calibri"/>
              </a:rPr>
              <a:t>is written in italics (for emphasis) and practice reading this chunk aloud, placing emphasis on the words </a:t>
            </a:r>
            <a:r>
              <a:rPr lang="en" sz="1200" i="1" dirty="0">
                <a:latin typeface="Calibri"/>
                <a:ea typeface="Calibri"/>
                <a:cs typeface="Calibri"/>
                <a:sym typeface="Calibri"/>
              </a:rPr>
              <a:t>a lot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Students can practice using this structure to speak or write about their own lives: “There’s a lot I can do to ___________________.”</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Reconstruct</a:t>
            </a:r>
            <a:r>
              <a:rPr lang="en" sz="1200" dirty="0" smtClean="0">
                <a:latin typeface="Calibri"/>
                <a:ea typeface="Calibri"/>
                <a:cs typeface="Calibri"/>
                <a:sym typeface="Calibri"/>
              </a:rPr>
              <a:t>:</a:t>
            </a:r>
            <a:r>
              <a:rPr lang="en-US" sz="1200" dirty="0" smtClean="0">
                <a:latin typeface="Calibri"/>
                <a:ea typeface="Calibri"/>
                <a:cs typeface="Calibri"/>
                <a:sym typeface="Calibri"/>
              </a:rPr>
              <a:t> </a:t>
            </a:r>
            <a:r>
              <a:rPr lang="en" sz="1200" i="1" dirty="0" smtClean="0">
                <a:latin typeface="Calibri"/>
                <a:ea typeface="Calibri"/>
                <a:cs typeface="Calibri"/>
                <a:sym typeface="Calibri"/>
              </a:rPr>
              <a:t>“</a:t>
            </a:r>
            <a:r>
              <a:rPr lang="en" sz="1200" i="1" dirty="0">
                <a:latin typeface="Calibri"/>
                <a:ea typeface="Calibri"/>
                <a:cs typeface="Calibri"/>
                <a:sym typeface="Calibri"/>
              </a:rPr>
              <a:t>What is another way to say this sentence?”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your understanding of this sentence add to your understanding of how you can encourage others to contribute to a better world?”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a:t>
            </a:r>
            <a:r>
              <a:rPr lang="en" sz="1200" i="1" dirty="0">
                <a:latin typeface="Calibri"/>
                <a:ea typeface="Calibri"/>
                <a:cs typeface="Calibri"/>
                <a:sym typeface="Calibri"/>
              </a:rPr>
              <a:t>“There’s a lot kids can do to __________________________.”</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we use this sentence structure when writing our body paragraph for our PSA?” </a:t>
            </a:r>
            <a:endParaRPr sz="1200" i="1"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1800"/>
              </a:spcAft>
              <a:buSzPts val="1100"/>
              <a:buNone/>
            </a:pPr>
            <a:endParaRPr sz="1200" b="1" dirty="0">
              <a:solidFill>
                <a:schemeClr val="dk1"/>
              </a:solidFill>
              <a:latin typeface="Calibri"/>
              <a:ea typeface="Calibri"/>
              <a:cs typeface="Calibri"/>
              <a:sym typeface="Calibri"/>
            </a:endParaRPr>
          </a:p>
        </p:txBody>
      </p:sp>
      <p:sp>
        <p:nvSpPr>
          <p:cNvPr id="425" name="Google Shape;4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67672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5 -</a:t>
            </a:r>
            <a:r>
              <a:rPr lang="en" sz="1200" b="1" dirty="0">
                <a:solidFill>
                  <a:schemeClr val="dk1"/>
                </a:solidFill>
                <a:latin typeface="Calibri"/>
                <a:ea typeface="Calibri"/>
                <a:cs typeface="Calibri"/>
                <a:sym typeface="Calibri"/>
              </a:rPr>
              <a:t> 1</a:t>
            </a:r>
            <a:r>
              <a:rPr lang="en" sz="1200" b="1" i="0" u="none" strike="noStrike" cap="none" dirty="0">
                <a:solidFill>
                  <a:schemeClr val="dk1"/>
                </a:solidFill>
                <a:latin typeface="Calibri"/>
                <a:ea typeface="Calibri"/>
                <a:cs typeface="Calibri"/>
                <a:sym typeface="Calibri"/>
              </a:rPr>
              <a:t>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a:t>
            </a:r>
            <a:r>
              <a:rPr lang="en" sz="1200" b="1" dirty="0">
                <a:solidFill>
                  <a:schemeClr val="dk1"/>
                </a:solidFill>
                <a:latin typeface="Calibri"/>
                <a:ea typeface="Calibri"/>
                <a:cs typeface="Calibri"/>
                <a:sym typeface="Calibri"/>
              </a:rPr>
              <a:t>Partners</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“I can write a script for my PSA.”</a:t>
            </a:r>
            <a:endParaRPr sz="1200" i="1"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“I can critique my partner’s script and provide kind, helpful, and specific feedback about the appropriateness for task, purpose, and audience.”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Underline and use the vocabulary strategies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to review and/or determine the meaning of the following word. Add it to the </a:t>
            </a:r>
            <a:r>
              <a:rPr lang="en" sz="1200" b="1" dirty="0">
                <a:latin typeface="Calibri"/>
                <a:ea typeface="Calibri"/>
                <a:cs typeface="Calibri"/>
                <a:sym typeface="Calibri"/>
              </a:rPr>
              <a:t>Academic and Domain-Specific Word Walls</a:t>
            </a:r>
            <a:r>
              <a:rPr lang="en" sz="1200" dirty="0">
                <a:latin typeface="Calibri"/>
                <a:ea typeface="Calibri"/>
                <a:cs typeface="Calibri"/>
                <a:sym typeface="Calibri"/>
              </a:rPr>
              <a:t> and invite students to add the word to their </a:t>
            </a:r>
            <a:r>
              <a:rPr lang="en" sz="1200" b="1" dirty="0">
                <a:latin typeface="Calibri"/>
                <a:ea typeface="Calibri"/>
                <a:cs typeface="Calibri"/>
                <a:sym typeface="Calibri"/>
              </a:rPr>
              <a:t>vocabulary logs</a:t>
            </a:r>
            <a:r>
              <a:rPr lang="en" sz="1200" dirty="0">
                <a:latin typeface="Calibri"/>
                <a:ea typeface="Calibri"/>
                <a:cs typeface="Calibri"/>
                <a:sym typeface="Calibri"/>
              </a:rPr>
              <a:t>:  </a:t>
            </a:r>
            <a:r>
              <a:rPr lang="en" sz="1200" i="1" dirty="0">
                <a:latin typeface="Calibri"/>
                <a:ea typeface="Calibri"/>
                <a:cs typeface="Calibri"/>
                <a:sym typeface="Calibri"/>
              </a:rPr>
              <a:t>appropriateness </a:t>
            </a:r>
            <a:r>
              <a:rPr lang="en" sz="1200" b="1" dirty="0">
                <a:latin typeface="Calibri"/>
                <a:ea typeface="Calibri"/>
                <a:cs typeface="Calibri"/>
                <a:sym typeface="Calibri"/>
              </a:rPr>
              <a:t>(fitting or right for the piece).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“What do you think you will be doing in this lesson? What makes you think that?” </a:t>
            </a:r>
            <a:r>
              <a:rPr lang="en" sz="1200" b="1" dirty="0">
                <a:latin typeface="Calibri"/>
                <a:ea typeface="Calibri"/>
                <a:cs typeface="Calibri"/>
                <a:sym typeface="Calibri"/>
              </a:rPr>
              <a:t>(finishing our drafts of our PSA scripts and then giving feedback to a peer about his or her script)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invite students to retrieve their </a:t>
            </a:r>
            <a:r>
              <a:rPr lang="en" sz="1200" b="1" dirty="0">
                <a:latin typeface="Calibri"/>
                <a:ea typeface="Calibri"/>
                <a:cs typeface="Calibri"/>
                <a:sym typeface="Calibri"/>
              </a:rPr>
              <a:t>Class Issue PSA Prompt</a:t>
            </a:r>
            <a:r>
              <a:rPr lang="en" sz="1200" dirty="0">
                <a:latin typeface="Calibri"/>
                <a:ea typeface="Calibri"/>
                <a:cs typeface="Calibri"/>
                <a:sym typeface="Calibri"/>
              </a:rPr>
              <a:t> and follow along, reading silently in their heads as you read the prompt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and invite them to read the habits of character on the chart to themselves. Tell students to choose a habit to focus on as they work today.</a:t>
            </a:r>
            <a:endParaRPr sz="1200"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learning targets.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(Practicing with Something Familiar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Check comprehension of the word </a:t>
            </a:r>
            <a:r>
              <a:rPr lang="en" sz="1200" i="1" dirty="0">
                <a:latin typeface="Calibri"/>
                <a:ea typeface="Calibri"/>
                <a:cs typeface="Calibri"/>
                <a:sym typeface="Calibri"/>
              </a:rPr>
              <a:t>appropriateness </a:t>
            </a:r>
            <a:r>
              <a:rPr lang="en" sz="1200" dirty="0">
                <a:latin typeface="Calibri"/>
                <a:ea typeface="Calibri"/>
                <a:cs typeface="Calibri"/>
                <a:sym typeface="Calibri"/>
              </a:rPr>
              <a:t>by inviting students to discuss the </a:t>
            </a:r>
            <a:r>
              <a:rPr lang="en" sz="1200" i="1" dirty="0">
                <a:latin typeface="Calibri"/>
                <a:ea typeface="Calibri"/>
                <a:cs typeface="Calibri"/>
                <a:sym typeface="Calibri"/>
              </a:rPr>
              <a:t>appropriateness </a:t>
            </a:r>
            <a:r>
              <a:rPr lang="en" sz="1200" dirty="0">
                <a:latin typeface="Calibri"/>
                <a:ea typeface="Calibri"/>
                <a:cs typeface="Calibri"/>
                <a:sym typeface="Calibri"/>
              </a:rPr>
              <a:t>of something they are familiar with, such as the clothing that is fitting to wear during a specific season. Consider inviting students to practice with the adjectival form, </a:t>
            </a:r>
            <a:r>
              <a:rPr lang="en" sz="1200" i="1" dirty="0">
                <a:latin typeface="Calibri"/>
                <a:ea typeface="Calibri"/>
                <a:cs typeface="Calibri"/>
                <a:sym typeface="Calibri"/>
              </a:rPr>
              <a:t>appropriate</a:t>
            </a:r>
            <a:r>
              <a:rPr lang="en" sz="1200" dirty="0">
                <a:latin typeface="Calibri"/>
                <a:ea typeface="Calibri"/>
                <a:cs typeface="Calibri"/>
                <a:sym typeface="Calibri"/>
              </a:rPr>
              <a:t>, because </a:t>
            </a:r>
            <a:r>
              <a:rPr lang="en" sz="1200" i="1" dirty="0">
                <a:latin typeface="Calibri"/>
                <a:ea typeface="Calibri"/>
                <a:cs typeface="Calibri"/>
                <a:sym typeface="Calibri"/>
              </a:rPr>
              <a:t>appropriate</a:t>
            </a:r>
            <a:r>
              <a:rPr lang="en" sz="1200" dirty="0">
                <a:latin typeface="Calibri"/>
                <a:ea typeface="Calibri"/>
                <a:cs typeface="Calibri"/>
                <a:sym typeface="Calibri"/>
              </a:rPr>
              <a:t> functions as an adjective in the criteria used during the peer critique. Provide the following sentence frame for support: </a:t>
            </a:r>
            <a:r>
              <a:rPr lang="en" sz="1200" i="0" dirty="0">
                <a:latin typeface="Calibri"/>
                <a:ea typeface="Calibri"/>
                <a:cs typeface="Calibri"/>
                <a:sym typeface="Calibri"/>
              </a:rPr>
              <a:t>“The appropriate clothing to wear in the winter is _______, while the appropriate clothing to wear in the summer is ________.”</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sustained effort: Invite students to share one way they have worked toward similar targets in previous lessons.</a:t>
            </a:r>
            <a:endParaRPr sz="1200" dirty="0">
              <a:latin typeface="Calibri"/>
              <a:ea typeface="Calibri"/>
              <a:cs typeface="Calibri"/>
              <a:sym typeface="Calibri"/>
            </a:endParaRPr>
          </a:p>
          <a:p>
            <a:pPr marL="0" lvl="0" indent="0" algn="l" rtl="0">
              <a:lnSpc>
                <a:spcPct val="100000"/>
              </a:lnSpc>
              <a:spcBef>
                <a:spcPts val="1800"/>
              </a:spcBef>
              <a:spcAft>
                <a:spcPts val="1800"/>
              </a:spcAft>
              <a:buSzPts val="1100"/>
              <a:buNone/>
            </a:pPr>
            <a:endParaRPr sz="1200" dirty="0">
              <a:latin typeface="Calibri"/>
              <a:ea typeface="Calibri"/>
              <a:cs typeface="Calibri"/>
              <a:sym typeface="Calibri"/>
            </a:endParaRPr>
          </a:p>
        </p:txBody>
      </p:sp>
      <p:sp>
        <p:nvSpPr>
          <p:cNvPr id="433" name="Google Shape;4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10643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2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9</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940050"/>
            <a:ext cx="7886700" cy="3766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60-103 minutes to complete.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dirty="0">
                <a:latin typeface="Century Gothic"/>
                <a:ea typeface="Century Gothic"/>
                <a:cs typeface="Century Gothic"/>
                <a:sym typeface="Century Gothic"/>
              </a:rPr>
              <a:t>The purpose of today’s lesson is to:</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400" dirty="0">
                <a:solidFill>
                  <a:srgbClr val="000000"/>
                </a:solidFill>
                <a:latin typeface="Century Gothic"/>
                <a:ea typeface="Century Gothic"/>
                <a:cs typeface="Century Gothic"/>
                <a:sym typeface="Century Gothic"/>
              </a:rPr>
              <a:t>In this lesson, students write the body and conclusion paragraphs for their PSAs. They first analyze these paragraphs in the </a:t>
            </a:r>
            <a:r>
              <a:rPr lang="en" sz="1400" b="1" dirty="0">
                <a:solidFill>
                  <a:srgbClr val="000000"/>
                </a:solidFill>
                <a:latin typeface="Century Gothic"/>
                <a:ea typeface="Century Gothic"/>
                <a:cs typeface="Century Gothic"/>
                <a:sym typeface="Century Gothic"/>
              </a:rPr>
              <a:t>model PSA </a:t>
            </a:r>
            <a:r>
              <a:rPr lang="en" sz="1400" dirty="0">
                <a:solidFill>
                  <a:srgbClr val="000000"/>
                </a:solidFill>
                <a:latin typeface="Century Gothic"/>
                <a:ea typeface="Century Gothic"/>
                <a:cs typeface="Century Gothic"/>
                <a:sym typeface="Century Gothic"/>
              </a:rPr>
              <a:t>and compare them to the body and conclusion for the broadsides written in Module 3 (another opinion piece). They then use their planning from Lesson 7 to complete their PSA drafts.</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400" dirty="0">
                <a:solidFill>
                  <a:srgbClr val="000000"/>
                </a:solidFill>
                <a:latin typeface="Century Gothic"/>
                <a:ea typeface="Century Gothic"/>
                <a:cs typeface="Century Gothic"/>
                <a:sym typeface="Century Gothic"/>
              </a:rPr>
              <a:t>In the Closing, students engage in a peer critique with a focus on the appropriateness of the PSA for task, purpose, and audience.</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dirty="0">
                <a:latin typeface="Century Gothic"/>
                <a:ea typeface="Century Gothic"/>
                <a:cs typeface="Century Gothic"/>
                <a:sym typeface="Century Gothic"/>
              </a:rPr>
              <a:t>I can write a script for my PSA.</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critique my partner’s script and provide kind, helpful, and specific feedback about the appropriateness for task, purpose, and audience..</a:t>
            </a:r>
            <a:endParaRPr sz="1400" dirty="0">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70"/>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Independent Writing: Writing a Body and Conclusion</a:t>
            </a:r>
            <a:endParaRPr/>
          </a:p>
        </p:txBody>
      </p:sp>
      <p:pic>
        <p:nvPicPr>
          <p:cNvPr id="446" name="Google Shape;446;p70"/>
          <p:cNvPicPr preferRelativeResize="0"/>
          <p:nvPr/>
        </p:nvPicPr>
        <p:blipFill rotWithShape="1">
          <a:blip r:embed="rId3">
            <a:alphaModFix/>
          </a:blip>
          <a:srcRect/>
          <a:stretch/>
        </p:blipFill>
        <p:spPr>
          <a:xfrm>
            <a:off x="628650" y="1098669"/>
            <a:ext cx="2755548" cy="3570655"/>
          </a:xfrm>
          <a:prstGeom prst="rect">
            <a:avLst/>
          </a:prstGeom>
          <a:noFill/>
          <a:ln w="9525" cap="flat" cmpd="sng">
            <a:solidFill>
              <a:srgbClr val="44546A"/>
            </a:solidFill>
            <a:prstDash val="solid"/>
            <a:round/>
            <a:headEnd type="none" w="sm" len="sm"/>
            <a:tailEnd type="none" w="sm" len="sm"/>
          </a:ln>
        </p:spPr>
      </p:pic>
      <p:sp>
        <p:nvSpPr>
          <p:cNvPr id="447" name="Google Shape;447;p70"/>
          <p:cNvSpPr txBox="1"/>
          <p:nvPr/>
        </p:nvSpPr>
        <p:spPr>
          <a:xfrm>
            <a:off x="4111725" y="1098675"/>
            <a:ext cx="4158000" cy="3362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Look for and highlight:</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W.4.1.b:  I give reasons for my opinion and support them with facts and details.</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W.4.1.d:  I have a conclusion that is clearly related to my opinion.</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L.4.3a, L.4.3c, L.4.6:  I effectively use examples, description, statistics, quotations, or other information to explain my thinking and support my opinion.</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Turn and Talk:  What reasons are you giving to support your opinion that kids can take action to help improve the issue your PSA is about?</a:t>
            </a:r>
            <a:endParaRPr sz="1400" b="0" i="0" u="none" strike="noStrike" cap="none">
              <a:solidFill>
                <a:srgbClr val="000000"/>
              </a:solidFill>
              <a:latin typeface="Century Gothic"/>
              <a:ea typeface="Century Gothic"/>
              <a:cs typeface="Century Gothic"/>
              <a:sym typeface="Century Gothic"/>
            </a:endParaRPr>
          </a:p>
        </p:txBody>
      </p:sp>
      <p:pic>
        <p:nvPicPr>
          <p:cNvPr id="6" name="Google Shape;437;p69"/>
          <p:cNvPicPr preferRelativeResize="0"/>
          <p:nvPr/>
        </p:nvPicPr>
        <p:blipFill rotWithShape="1">
          <a:blip r:embed="rId4">
            <a:alphaModFix/>
          </a:blip>
          <a:srcRect/>
          <a:stretch/>
        </p:blipFill>
        <p:spPr>
          <a:xfrm>
            <a:off x="8452744" y="4360750"/>
            <a:ext cx="571500" cy="571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71"/>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Independent Writing: Writing a Body and Conclusion</a:t>
            </a:r>
            <a:endParaRPr/>
          </a:p>
        </p:txBody>
      </p:sp>
      <p:pic>
        <p:nvPicPr>
          <p:cNvPr id="454" name="Google Shape;454;p71"/>
          <p:cNvPicPr preferRelativeResize="0"/>
          <p:nvPr/>
        </p:nvPicPr>
        <p:blipFill rotWithShape="1">
          <a:blip r:embed="rId3">
            <a:alphaModFix/>
          </a:blip>
          <a:srcRect/>
          <a:stretch/>
        </p:blipFill>
        <p:spPr>
          <a:xfrm>
            <a:off x="628650" y="1098669"/>
            <a:ext cx="2755548" cy="3570655"/>
          </a:xfrm>
          <a:prstGeom prst="rect">
            <a:avLst/>
          </a:prstGeom>
          <a:noFill/>
          <a:ln w="9525" cap="flat" cmpd="sng">
            <a:solidFill>
              <a:srgbClr val="44546A"/>
            </a:solidFill>
            <a:prstDash val="solid"/>
            <a:round/>
            <a:headEnd type="none" w="sm" len="sm"/>
            <a:tailEnd type="none" w="sm" len="sm"/>
          </a:ln>
        </p:spPr>
      </p:pic>
      <p:sp>
        <p:nvSpPr>
          <p:cNvPr id="455" name="Google Shape;455;p71"/>
          <p:cNvSpPr txBox="1"/>
          <p:nvPr/>
        </p:nvSpPr>
        <p:spPr>
          <a:xfrm>
            <a:off x="4111725" y="1098675"/>
            <a:ext cx="3545400" cy="2530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Turn and Talk: </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Share the key points you made in the introduction of your PSA.</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6" name="Google Shape;437;p69"/>
          <p:cNvPicPr preferRelativeResize="0"/>
          <p:nvPr/>
        </p:nvPicPr>
        <p:blipFill rotWithShape="1">
          <a:blip r:embed="rId4">
            <a:alphaModFix/>
          </a:blip>
          <a:srcRect/>
          <a:stretch/>
        </p:blipFill>
        <p:spPr>
          <a:xfrm>
            <a:off x="8452744" y="4360750"/>
            <a:ext cx="571500" cy="571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7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61" name="Google Shape;461;p7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419100" algn="l" rtl="0">
              <a:lnSpc>
                <a:spcPct val="100000"/>
              </a:lnSpc>
              <a:spcBef>
                <a:spcPts val="0"/>
              </a:spcBef>
              <a:spcAft>
                <a:spcPts val="0"/>
              </a:spcAft>
              <a:buSzPts val="3000"/>
              <a:buFont typeface="Century Gothic"/>
              <a:buAutoNum type="arabicPeriod"/>
            </a:pPr>
            <a:r>
              <a:rPr lang="en" sz="3000"/>
              <a:t>I can write a script for my PSA.</a:t>
            </a:r>
            <a:endParaRPr sz="2400"/>
          </a:p>
          <a:p>
            <a:pPr marL="0" lvl="0" indent="0" algn="l" rtl="0">
              <a:lnSpc>
                <a:spcPct val="90000"/>
              </a:lnSpc>
              <a:spcBef>
                <a:spcPts val="1800"/>
              </a:spcBef>
              <a:spcAft>
                <a:spcPts val="0"/>
              </a:spcAft>
              <a:buSzPts val="2100"/>
              <a:buNone/>
            </a:pPr>
            <a:endParaRPr sz="2400"/>
          </a:p>
        </p:txBody>
      </p:sp>
      <p:pic>
        <p:nvPicPr>
          <p:cNvPr id="462" name="Google Shape;462;p72"/>
          <p:cNvPicPr preferRelativeResize="0"/>
          <p:nvPr/>
        </p:nvPicPr>
        <p:blipFill rotWithShape="1">
          <a:blip r:embed="rId3">
            <a:alphaModFix/>
          </a:blip>
          <a:srcRect/>
          <a:stretch/>
        </p:blipFill>
        <p:spPr>
          <a:xfrm>
            <a:off x="8515350" y="4358608"/>
            <a:ext cx="525228" cy="548021"/>
          </a:xfrm>
          <a:prstGeom prst="rect">
            <a:avLst/>
          </a:prstGeom>
          <a:noFill/>
          <a:ln>
            <a:noFill/>
          </a:ln>
        </p:spPr>
      </p:pic>
      <p:pic>
        <p:nvPicPr>
          <p:cNvPr id="463" name="Google Shape;463;p72"/>
          <p:cNvPicPr preferRelativeResize="0"/>
          <p:nvPr/>
        </p:nvPicPr>
        <p:blipFill rotWithShape="1">
          <a:blip r:embed="rId4">
            <a:alphaModFix/>
          </a:blip>
          <a:srcRect/>
          <a:stretch/>
        </p:blipFill>
        <p:spPr>
          <a:xfrm>
            <a:off x="7861539" y="4310432"/>
            <a:ext cx="653811" cy="6443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7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Peer Critique:  Task, Purpose, and Audience</a:t>
            </a:r>
            <a:endParaRPr/>
          </a:p>
        </p:txBody>
      </p:sp>
      <p:sp>
        <p:nvSpPr>
          <p:cNvPr id="469" name="Google Shape;469;p73"/>
          <p:cNvSpPr txBox="1"/>
          <p:nvPr/>
        </p:nvSpPr>
        <p:spPr>
          <a:xfrm>
            <a:off x="615900" y="1464825"/>
            <a:ext cx="3162600" cy="2779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chemeClr val="dk1"/>
              </a:buClr>
              <a:buSzPts val="1400"/>
              <a:buFont typeface="Century Gothic"/>
              <a:buAutoNum type="arabicPeriod"/>
            </a:pPr>
            <a:r>
              <a:rPr lang="en" sz="1400" b="0" i="0" u="none" strike="noStrike" cap="none">
                <a:solidFill>
                  <a:schemeClr val="dk1"/>
                </a:solidFill>
                <a:latin typeface="Century Gothic"/>
                <a:ea typeface="Century Gothic"/>
                <a:cs typeface="Century Gothic"/>
                <a:sym typeface="Century Gothic"/>
              </a:rPr>
              <a:t>L.4.3, L.4.6, W.4.4: The words and sentences I use are appropriate for this task, purpose, and audience.</a:t>
            </a:r>
            <a:endParaRPr sz="1400" b="0" i="0" u="none" strike="noStrike" cap="none">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AutoNum type="arabicPeriod"/>
            </a:pPr>
            <a:r>
              <a:rPr lang="en" sz="1400" b="0" i="0" u="none" strike="noStrike" cap="none">
                <a:solidFill>
                  <a:schemeClr val="dk1"/>
                </a:solidFill>
                <a:latin typeface="Century Gothic"/>
                <a:ea typeface="Century Gothic"/>
                <a:cs typeface="Century Gothic"/>
                <a:sym typeface="Century Gothic"/>
              </a:rPr>
              <a:t>L.4.3a, L.4.3c, L.4.6: I effectively use examples, description, statistics, quotations, or other information to explain my thinking and support my opinion.</a:t>
            </a: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80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p73"/>
          <p:cNvSpPr txBox="1"/>
          <p:nvPr/>
        </p:nvSpPr>
        <p:spPr>
          <a:xfrm>
            <a:off x="3986625" y="915525"/>
            <a:ext cx="4137600" cy="3512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 sz="1200" b="0" i="0" u="none" strike="noStrike" cap="none" dirty="0">
                <a:solidFill>
                  <a:schemeClr val="dk1"/>
                </a:solidFill>
                <a:latin typeface="Century Gothic"/>
                <a:ea typeface="Century Gothic"/>
                <a:cs typeface="Century Gothic"/>
                <a:sym typeface="Century Gothic"/>
              </a:rPr>
              <a:t>Peer Critique Directions</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180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Partner A, read PSA aloud to B.</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Partner B, consider and read the criteria on the </a:t>
            </a:r>
            <a:r>
              <a:rPr lang="en" sz="1200" b="1" i="0" u="none" strike="noStrike" cap="none" dirty="0">
                <a:solidFill>
                  <a:schemeClr val="dk1"/>
                </a:solidFill>
                <a:latin typeface="Century Gothic"/>
                <a:ea typeface="Century Gothic"/>
                <a:cs typeface="Century Gothic"/>
                <a:sym typeface="Century Gothic"/>
              </a:rPr>
              <a:t>Opinion Writing Checklist</a:t>
            </a:r>
            <a:r>
              <a:rPr lang="en" sz="1200" b="0" i="0" u="none" strike="noStrike" cap="none" dirty="0">
                <a:solidFill>
                  <a:schemeClr val="dk1"/>
                </a:solidFill>
                <a:latin typeface="Century Gothic"/>
                <a:ea typeface="Century Gothic"/>
                <a:cs typeface="Century Gothic"/>
                <a:sym typeface="Century Gothic"/>
              </a:rPr>
              <a:t>.</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Identify one star (one thing your partner did well).</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Record your star on a sticky note.</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Identify one step (one thing your partner could improve).</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Record your step on a (different colored) sticky note.</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Repeat with Partner B presenting.</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Explain your feedback.  Partner A first, then partner B.</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Ask your partner clarifying questions if you don’t understand.</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Review your PSAs accordingly.</a:t>
            </a:r>
            <a:endParaRPr sz="1200" b="0" i="0" u="none" strike="noStrike" cap="none" dirty="0">
              <a:solidFill>
                <a:schemeClr val="dk1"/>
              </a:solidFill>
              <a:latin typeface="Century Gothic"/>
              <a:ea typeface="Century Gothic"/>
              <a:cs typeface="Century Gothic"/>
              <a:sym typeface="Century Gothic"/>
            </a:endParaRPr>
          </a:p>
        </p:txBody>
      </p:sp>
      <p:pic>
        <p:nvPicPr>
          <p:cNvPr id="471" name="Google Shape;471;p73" descr="https://d30y9cdsu7xlg0.cloudfront.net/png/419920-200.png"/>
          <p:cNvPicPr preferRelativeResize="0"/>
          <p:nvPr/>
        </p:nvPicPr>
        <p:blipFill rotWithShape="1">
          <a:blip r:embed="rId3">
            <a:alphaModFix/>
          </a:blip>
          <a:srcRect/>
          <a:stretch/>
        </p:blipFill>
        <p:spPr>
          <a:xfrm>
            <a:off x="8428262" y="4340537"/>
            <a:ext cx="594075" cy="5940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7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77" name="Google Shape;477;p7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971550" lvl="0" indent="-514350" algn="l" rtl="0">
              <a:lnSpc>
                <a:spcPct val="100000"/>
              </a:lnSpc>
              <a:spcBef>
                <a:spcPts val="0"/>
              </a:spcBef>
              <a:spcAft>
                <a:spcPts val="0"/>
              </a:spcAft>
              <a:buSzPct val="100000"/>
              <a:buFont typeface="+mj-lt"/>
              <a:buAutoNum type="arabicPeriod" startAt="2"/>
            </a:pPr>
            <a:r>
              <a:rPr lang="en" sz="3000" dirty="0" smtClean="0"/>
              <a:t>I </a:t>
            </a:r>
            <a:r>
              <a:rPr lang="en" sz="3000" dirty="0"/>
              <a:t>can critique my partner’s script and provide kind, helpful, and specific feedback about the appropriateness for task, purpose, and audience.</a:t>
            </a:r>
            <a:endParaRPr sz="3000" dirty="0"/>
          </a:p>
          <a:p>
            <a:pPr marL="457200" lvl="0" indent="0" algn="l" rtl="0">
              <a:lnSpc>
                <a:spcPct val="100000"/>
              </a:lnSpc>
              <a:spcBef>
                <a:spcPts val="1800"/>
              </a:spcBef>
              <a:spcAft>
                <a:spcPts val="0"/>
              </a:spcAft>
              <a:buSzPts val="2100"/>
              <a:buNone/>
            </a:pPr>
            <a:endParaRPr sz="3000" dirty="0"/>
          </a:p>
          <a:p>
            <a:pPr marL="0" lvl="0" indent="0" algn="l" rtl="0">
              <a:lnSpc>
                <a:spcPct val="100000"/>
              </a:lnSpc>
              <a:spcBef>
                <a:spcPts val="1800"/>
              </a:spcBef>
              <a:spcAft>
                <a:spcPts val="0"/>
              </a:spcAft>
              <a:buSzPts val="2100"/>
              <a:buNone/>
            </a:pPr>
            <a:endParaRPr sz="3000" dirty="0"/>
          </a:p>
          <a:p>
            <a:pPr marL="0" lvl="0" indent="0" algn="l" rtl="0">
              <a:lnSpc>
                <a:spcPct val="90000"/>
              </a:lnSpc>
              <a:spcBef>
                <a:spcPts val="800"/>
              </a:spcBef>
              <a:spcAft>
                <a:spcPts val="0"/>
              </a:spcAft>
              <a:buSzPts val="2100"/>
              <a:buNone/>
            </a:pPr>
            <a:endParaRPr sz="3000" dirty="0"/>
          </a:p>
        </p:txBody>
      </p:sp>
      <p:pic>
        <p:nvPicPr>
          <p:cNvPr id="478" name="Google Shape;478;p74"/>
          <p:cNvPicPr preferRelativeResize="0"/>
          <p:nvPr/>
        </p:nvPicPr>
        <p:blipFill rotWithShape="1">
          <a:blip r:embed="rId3">
            <a:alphaModFix/>
          </a:blip>
          <a:srcRect/>
          <a:stretch/>
        </p:blipFill>
        <p:spPr>
          <a:xfrm>
            <a:off x="8515350" y="4388869"/>
            <a:ext cx="487500" cy="487500"/>
          </a:xfrm>
          <a:prstGeom prst="rect">
            <a:avLst/>
          </a:prstGeom>
          <a:noFill/>
          <a:ln>
            <a:noFill/>
          </a:ln>
        </p:spPr>
      </p:pic>
      <p:pic>
        <p:nvPicPr>
          <p:cNvPr id="479" name="Google Shape;479;p74"/>
          <p:cNvPicPr preferRelativeResize="0"/>
          <p:nvPr/>
        </p:nvPicPr>
        <p:blipFill rotWithShape="1">
          <a:blip r:embed="rId4">
            <a:alphaModFix/>
          </a:blip>
          <a:srcRect/>
          <a:stretch/>
        </p:blipFill>
        <p:spPr>
          <a:xfrm>
            <a:off x="7872425" y="4343090"/>
            <a:ext cx="642925" cy="57905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75"/>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85" name="Google Shape;485;p75"/>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86" name="Google Shape;486;p75"/>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7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492" name="Google Shape;492;p76"/>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493" name="Google Shape;493;p76"/>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7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500" name="Google Shape;500;p77"/>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501" name="Google Shape;501;p77"/>
          <p:cNvGraphicFramePr/>
          <p:nvPr/>
        </p:nvGraphicFramePr>
        <p:xfrm>
          <a:off x="952500" y="3122350"/>
          <a:ext cx="7239000" cy="1859219"/>
        </p:xfrm>
        <a:graphic>
          <a:graphicData uri="http://schemas.openxmlformats.org/drawingml/2006/table">
            <a:tbl>
              <a:tblPr>
                <a:noFill/>
                <a:tableStyleId>{E521387E-DCB1-41AD-9277-872DC58B0C34}</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9</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200575"/>
            <a:ext cx="7886700" cy="3394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9: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9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a </a:t>
            </a:r>
            <a:r>
              <a:rPr lang="en" sz="1700" b="1" dirty="0">
                <a:latin typeface="Century Gothic"/>
                <a:ea typeface="Century Gothic"/>
                <a:cs typeface="Century Gothic"/>
                <a:sym typeface="Century Gothic"/>
              </a:rPr>
              <a:t>Model PSA</a:t>
            </a:r>
            <a:r>
              <a:rPr lang="en" sz="1700" dirty="0">
                <a:latin typeface="Century Gothic"/>
                <a:ea typeface="Century Gothic"/>
                <a:cs typeface="Century Gothic"/>
                <a:sym typeface="Century Gothic"/>
              </a:rPr>
              <a:t>:  Body and Conclusion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Writing:  Writing a Body and Conclusion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Peer Critique:  Task, Purpose, and Audience</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9</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9: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9</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9: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4 protocols:  Think-Pair-Share, Turn and Talk, Peer Critique,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8515350" y="4182215"/>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7265415" y="4182825"/>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flipH="1">
            <a:off x="6762700" y="4238300"/>
            <a:ext cx="460550" cy="460550"/>
          </a:xfrm>
          <a:prstGeom prst="rect">
            <a:avLst/>
          </a:prstGeom>
          <a:noFill/>
          <a:ln>
            <a:noFill/>
          </a:ln>
        </p:spPr>
      </p:pic>
      <p:pic>
        <p:nvPicPr>
          <p:cNvPr id="395" name="Google Shape;395;p64" descr="https://d30y9cdsu7xlg0.cloudfront.net/png/419920-200.png"/>
          <p:cNvPicPr preferRelativeResize="0"/>
          <p:nvPr/>
        </p:nvPicPr>
        <p:blipFill rotWithShape="1">
          <a:blip r:embed="rId6">
            <a:alphaModFix/>
          </a:blip>
          <a:srcRect/>
          <a:stretch/>
        </p:blipFill>
        <p:spPr>
          <a:xfrm>
            <a:off x="7879100" y="4171538"/>
            <a:ext cx="594075" cy="5940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65"/>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9</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01" name="Google Shape;401;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dirty="0">
                <a:latin typeface="Century Gothic"/>
                <a:ea typeface="Century Gothic"/>
                <a:cs typeface="Century Gothic"/>
                <a:sym typeface="Century Gothic"/>
              </a:rPr>
              <a:t>Preparing for Lesson 9: </a:t>
            </a:r>
            <a:r>
              <a:rPr lang="en" sz="1800" dirty="0">
                <a:latin typeface="Century Gothic"/>
                <a:ea typeface="Century Gothic"/>
                <a:cs typeface="Century Gothic"/>
                <a:sym typeface="Century Gothic"/>
              </a:rPr>
              <a:t>Supports for Students Who Need It</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The basic design of this lesson supports students by building on work begun in the previous lesson, providing students with an opportunity to analyze the body and conclusion paragraphs of the </a:t>
            </a:r>
            <a:r>
              <a:rPr lang="en" sz="1400" b="1" dirty="0">
                <a:solidFill>
                  <a:srgbClr val="000000"/>
                </a:solidFill>
                <a:latin typeface="Century Gothic"/>
                <a:ea typeface="Century Gothic"/>
                <a:cs typeface="Century Gothic"/>
                <a:sym typeface="Century Gothic"/>
              </a:rPr>
              <a:t>model PSA script </a:t>
            </a:r>
            <a:r>
              <a:rPr lang="en" sz="1400" dirty="0">
                <a:solidFill>
                  <a:srgbClr val="000000"/>
                </a:solidFill>
                <a:latin typeface="Century Gothic"/>
                <a:ea typeface="Century Gothic"/>
                <a:cs typeface="Century Gothic"/>
                <a:sym typeface="Century Gothic"/>
              </a:rPr>
              <a:t>before writing their own, and providing helpful feedback on students’ PSA drafts during the peer critique.</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Students may find it challenging to keep pace with the class in completing their body and conclusion paragraphs as well as participating in a peer critique in the amount of time allotted. Consider working with a small group of students as they write and further scaffolding the writing as needed.</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180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p:txBody>
      </p:sp>
      <p:sp>
        <p:nvSpPr>
          <p:cNvPr id="402" name="Google Shape;402;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7" name="Google Shape;407;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1"/>
        <p:cNvGrpSpPr/>
        <p:nvPr/>
      </p:nvGrpSpPr>
      <p:grpSpPr>
        <a:xfrm>
          <a:off x="0" y="0"/>
          <a:ext cx="0" cy="0"/>
          <a:chOff x="0" y="0"/>
          <a:chExt cx="0" cy="0"/>
        </a:xfrm>
      </p:grpSpPr>
      <p:pic>
        <p:nvPicPr>
          <p:cNvPr id="412" name="Google Shape;412;p6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3" name="Google Shape;413;p6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4" name="Google Shape;414;p6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415" name="Google Shape;415;p6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6" name="Google Shape;416;p6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6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22" name="Google Shape;422;p67"/>
          <p:cNvSpPr txBox="1">
            <a:spLocks noGrp="1"/>
          </p:cNvSpPr>
          <p:nvPr>
            <p:ph type="body" idx="1"/>
          </p:nvPr>
        </p:nvSpPr>
        <p:spPr>
          <a:xfrm>
            <a:off x="628650" y="1189908"/>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Analyzing a </a:t>
            </a:r>
            <a:r>
              <a:rPr lang="en" sz="2400" b="1" dirty="0">
                <a:latin typeface="Century Gothic"/>
                <a:ea typeface="Century Gothic"/>
                <a:cs typeface="Century Gothic"/>
                <a:sym typeface="Century Gothic"/>
              </a:rPr>
              <a:t>Model PSA</a:t>
            </a:r>
            <a:r>
              <a:rPr lang="en" sz="2400" dirty="0">
                <a:latin typeface="Century Gothic"/>
                <a:ea typeface="Century Gothic"/>
                <a:cs typeface="Century Gothic"/>
                <a:sym typeface="Century Gothic"/>
              </a:rPr>
              <a:t>:  Body and Conclusion;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Independent Writing:  Writing a Body and Conclusion;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Participating in a Peer Critique:  Task, Purpose, and Audience; 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68"/>
          <p:cNvSpPr txBox="1">
            <a:spLocks noGrp="1"/>
          </p:cNvSpPr>
          <p:nvPr>
            <p:ph type="title"/>
          </p:nvPr>
        </p:nvSpPr>
        <p:spPr>
          <a:xfrm>
            <a:off x="354200" y="181750"/>
            <a:ext cx="8384400" cy="834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Analyzing a </a:t>
            </a:r>
            <a:r>
              <a:rPr lang="en" sz="3000" b="1" dirty="0">
                <a:latin typeface="Century Gothic"/>
                <a:ea typeface="Century Gothic"/>
                <a:cs typeface="Century Gothic"/>
                <a:sym typeface="Century Gothic"/>
              </a:rPr>
              <a:t>Model PSA</a:t>
            </a:r>
            <a:r>
              <a:rPr lang="en" sz="3000" dirty="0">
                <a:latin typeface="Century Gothic"/>
                <a:ea typeface="Century Gothic"/>
                <a:cs typeface="Century Gothic"/>
                <a:sym typeface="Century Gothic"/>
              </a:rPr>
              <a:t>:  Body and Conclusion</a:t>
            </a:r>
            <a:endParaRPr sz="3000" u="none" strike="noStrike" cap="none" dirty="0">
              <a:solidFill>
                <a:schemeClr val="dk1"/>
              </a:solidFill>
              <a:latin typeface="Century Gothic"/>
              <a:ea typeface="Century Gothic"/>
              <a:cs typeface="Century Gothic"/>
              <a:sym typeface="Century Gothic"/>
            </a:endParaRPr>
          </a:p>
        </p:txBody>
      </p:sp>
      <p:pic>
        <p:nvPicPr>
          <p:cNvPr id="428" name="Google Shape;428;p68"/>
          <p:cNvPicPr preferRelativeResize="0"/>
          <p:nvPr/>
        </p:nvPicPr>
        <p:blipFill rotWithShape="1">
          <a:blip r:embed="rId3">
            <a:alphaModFix/>
          </a:blip>
          <a:srcRect/>
          <a:stretch/>
        </p:blipFill>
        <p:spPr>
          <a:xfrm>
            <a:off x="8469429" y="4392688"/>
            <a:ext cx="560114" cy="549400"/>
          </a:xfrm>
          <a:prstGeom prst="rect">
            <a:avLst/>
          </a:prstGeom>
          <a:noFill/>
          <a:ln>
            <a:noFill/>
          </a:ln>
        </p:spPr>
      </p:pic>
      <p:sp>
        <p:nvSpPr>
          <p:cNvPr id="429" name="Google Shape;429;p68"/>
          <p:cNvSpPr txBox="1"/>
          <p:nvPr/>
        </p:nvSpPr>
        <p:spPr>
          <a:xfrm>
            <a:off x="508200" y="1262775"/>
            <a:ext cx="3911400" cy="3281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After getting the </a:t>
            </a:r>
            <a:r>
              <a:rPr lang="en" sz="1600" b="1" i="0" u="none" strike="noStrike" cap="none" dirty="0">
                <a:solidFill>
                  <a:srgbClr val="000000"/>
                </a:solidFill>
                <a:latin typeface="Century Gothic"/>
                <a:ea typeface="Century Gothic"/>
                <a:cs typeface="Century Gothic"/>
                <a:sym typeface="Century Gothic"/>
              </a:rPr>
              <a:t>Body and Conclusion Paragraph Strips</a:t>
            </a:r>
            <a:r>
              <a:rPr lang="en" sz="1600" b="0" i="0" u="none" strike="noStrike" cap="none" dirty="0">
                <a:solidFill>
                  <a:srgbClr val="000000"/>
                </a:solidFill>
                <a:latin typeface="Century Gothic"/>
                <a:ea typeface="Century Gothic"/>
                <a:cs typeface="Century Gothic"/>
                <a:sym typeface="Century Gothic"/>
              </a:rPr>
              <a:t>, work with your partner to determine first whether or not your sentence is part of the body or part of the conclusion.</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Then find pairs with the other parts of the body and conclusion paragraphs so that you can put them together in the right order.</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Once you’re done, look at the </a:t>
            </a:r>
            <a:r>
              <a:rPr lang="en" sz="1600" b="1" i="0" u="none" strike="noStrike" cap="none" dirty="0">
                <a:solidFill>
                  <a:srgbClr val="000000"/>
                </a:solidFill>
                <a:latin typeface="Century Gothic"/>
                <a:ea typeface="Century Gothic"/>
                <a:cs typeface="Century Gothic"/>
                <a:sym typeface="Century Gothic"/>
              </a:rPr>
              <a:t>model PSA </a:t>
            </a:r>
            <a:r>
              <a:rPr lang="en" sz="1600" b="0" i="0" u="none" strike="noStrike" cap="none" dirty="0">
                <a:solidFill>
                  <a:srgbClr val="000000"/>
                </a:solidFill>
                <a:latin typeface="Century Gothic"/>
                <a:ea typeface="Century Gothic"/>
                <a:cs typeface="Century Gothic"/>
                <a:sym typeface="Century Gothic"/>
              </a:rPr>
              <a:t>to check your work.</a:t>
            </a:r>
            <a:endParaRPr sz="1600" b="0" i="0" u="none" strike="noStrike" cap="none" dirty="0">
              <a:solidFill>
                <a:srgbClr val="000000"/>
              </a:solidFill>
              <a:latin typeface="Century Gothic"/>
              <a:ea typeface="Century Gothic"/>
              <a:cs typeface="Century Gothic"/>
              <a:sym typeface="Century Gothic"/>
            </a:endParaRPr>
          </a:p>
        </p:txBody>
      </p:sp>
      <p:sp>
        <p:nvSpPr>
          <p:cNvPr id="430" name="Google Shape;430;p68"/>
          <p:cNvSpPr txBox="1"/>
          <p:nvPr/>
        </p:nvSpPr>
        <p:spPr>
          <a:xfrm>
            <a:off x="4727700" y="1278175"/>
            <a:ext cx="3354600" cy="3049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Think-Pair-Share:</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Think back to the broadside you wrote in Module 3.  How will the body of our PSAs be similar to the body of the broadside?  How will it be different?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69"/>
          <p:cNvSpPr txBox="1">
            <a:spLocks noGrp="1"/>
          </p:cNvSpPr>
          <p:nvPr>
            <p:ph type="title"/>
          </p:nvPr>
        </p:nvSpPr>
        <p:spPr>
          <a:xfrm>
            <a:off x="628650" y="601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Reviewing Learning Targets</a:t>
            </a:r>
            <a:endParaRPr sz="3200" b="0" i="0" u="none" strike="noStrike" cap="none">
              <a:solidFill>
                <a:schemeClr val="dk1"/>
              </a:solidFill>
              <a:latin typeface="Century Gothic"/>
              <a:ea typeface="Century Gothic"/>
              <a:cs typeface="Century Gothic"/>
              <a:sym typeface="Century Gothic"/>
            </a:endParaRPr>
          </a:p>
        </p:txBody>
      </p:sp>
      <p:sp>
        <p:nvSpPr>
          <p:cNvPr id="436" name="Google Shape;436;p69"/>
          <p:cNvSpPr txBox="1"/>
          <p:nvPr/>
        </p:nvSpPr>
        <p:spPr>
          <a:xfrm>
            <a:off x="698150" y="1111325"/>
            <a:ext cx="3490800" cy="3261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55600" algn="l" rtl="0">
              <a:lnSpc>
                <a:spcPct val="100000"/>
              </a:lnSpc>
              <a:spcBef>
                <a:spcPts val="0"/>
              </a:spcBef>
              <a:spcAft>
                <a:spcPts val="0"/>
              </a:spcAft>
              <a:buClr>
                <a:schemeClr val="dk1"/>
              </a:buClr>
              <a:buSzPts val="20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I can write a script for my PSA.</a:t>
            </a:r>
            <a:endParaRPr sz="2000" b="0" i="0" u="none" strike="noStrike" cap="none">
              <a:solidFill>
                <a:schemeClr val="dk1"/>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chemeClr val="dk1"/>
              </a:buClr>
              <a:buSzPts val="20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I can critique my partner’s script and provide kind, helpful, and specific feedback about the </a:t>
            </a:r>
            <a:r>
              <a:rPr lang="en" sz="2000" b="0" i="0" u="sng" strike="noStrike" cap="none">
                <a:solidFill>
                  <a:schemeClr val="dk1"/>
                </a:solidFill>
                <a:latin typeface="Century Gothic"/>
                <a:ea typeface="Century Gothic"/>
                <a:cs typeface="Century Gothic"/>
                <a:sym typeface="Century Gothic"/>
              </a:rPr>
              <a:t>appropriateness</a:t>
            </a:r>
            <a:r>
              <a:rPr lang="en" sz="2000" b="0" i="0" u="none" strike="noStrike" cap="none">
                <a:solidFill>
                  <a:schemeClr val="dk1"/>
                </a:solidFill>
                <a:latin typeface="Century Gothic"/>
                <a:ea typeface="Century Gothic"/>
                <a:cs typeface="Century Gothic"/>
                <a:sym typeface="Century Gothic"/>
              </a:rPr>
              <a:t> for task, purpose, and audience.</a:t>
            </a:r>
            <a:endParaRPr sz="2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80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437" name="Google Shape;437;p69"/>
          <p:cNvPicPr preferRelativeResize="0"/>
          <p:nvPr/>
        </p:nvPicPr>
        <p:blipFill rotWithShape="1">
          <a:blip r:embed="rId3">
            <a:alphaModFix/>
          </a:blip>
          <a:srcRect/>
          <a:stretch/>
        </p:blipFill>
        <p:spPr>
          <a:xfrm>
            <a:off x="8452744" y="4360750"/>
            <a:ext cx="571500" cy="571500"/>
          </a:xfrm>
          <a:prstGeom prst="rect">
            <a:avLst/>
          </a:prstGeom>
          <a:noFill/>
          <a:ln>
            <a:noFill/>
          </a:ln>
        </p:spPr>
      </p:pic>
      <p:sp>
        <p:nvSpPr>
          <p:cNvPr id="438" name="Google Shape;438;p69"/>
          <p:cNvSpPr txBox="1"/>
          <p:nvPr/>
        </p:nvSpPr>
        <p:spPr>
          <a:xfrm>
            <a:off x="4744175" y="1111325"/>
            <a:ext cx="3490800" cy="2950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Turn and Talk:</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do you think you will be doing in this lesson?  What makes you think that?</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439" name="Google Shape;439;p69"/>
          <p:cNvPicPr preferRelativeResize="0"/>
          <p:nvPr/>
        </p:nvPicPr>
        <p:blipFill rotWithShape="1">
          <a:blip r:embed="rId4">
            <a:alphaModFix/>
          </a:blip>
          <a:srcRect/>
          <a:stretch/>
        </p:blipFill>
        <p:spPr>
          <a:xfrm>
            <a:off x="7881259" y="4360750"/>
            <a:ext cx="587257" cy="5238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5715868-C880-4EAD-9519-2982D08B0434}"/>
</file>

<file path=customXml/itemProps2.xml><?xml version="1.0" encoding="utf-8"?>
<ds:datastoreItem xmlns:ds="http://schemas.openxmlformats.org/officeDocument/2006/customXml" ds:itemID="{F73D51D1-863C-4696-AF12-848A903A0F36}"/>
</file>

<file path=customXml/itemProps3.xml><?xml version="1.0" encoding="utf-8"?>
<ds:datastoreItem xmlns:ds="http://schemas.openxmlformats.org/officeDocument/2006/customXml" ds:itemID="{7992C2FE-3DF2-40EE-95D5-3CEEEB934FE3}"/>
</file>

<file path=docProps/app.xml><?xml version="1.0" encoding="utf-8"?>
<Properties xmlns="http://schemas.openxmlformats.org/officeDocument/2006/extended-properties" xmlns:vt="http://schemas.openxmlformats.org/officeDocument/2006/docPropsVTypes">
  <TotalTime>18</TotalTime>
  <Words>5696</Words>
  <Application>Microsoft Macintosh PowerPoint</Application>
  <PresentationFormat>On-screen Show (16:9)</PresentationFormat>
  <Paragraphs>406</Paragraphs>
  <Slides>17</Slides>
  <Notes>17</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17</vt:i4>
      </vt:variant>
    </vt:vector>
  </HeadingPairs>
  <TitlesOfParts>
    <vt:vector size="26" baseType="lpstr">
      <vt:lpstr>Calibri</vt:lpstr>
      <vt:lpstr>Century Gothic</vt:lpstr>
      <vt:lpstr>Georgia</vt:lpstr>
      <vt:lpstr>Overlock</vt:lpstr>
      <vt:lpstr>Office Theme</vt:lpstr>
      <vt:lpstr>Office Theme</vt:lpstr>
      <vt:lpstr>Office Theme</vt:lpstr>
      <vt:lpstr>Simple Light</vt:lpstr>
      <vt:lpstr>Office Theme</vt:lpstr>
      <vt:lpstr>Grade 4: Module 4: Unit 3: Lesson 9 Teacher slide, before teaching.</vt:lpstr>
      <vt:lpstr>Grade 4: Module 4: Unit 3: Lesson 9 Teacher slide, before teaching.</vt:lpstr>
      <vt:lpstr>Grade 4: Module 4: Unit 3: Lesson 9 Teacher slide, before teaching.</vt:lpstr>
      <vt:lpstr>Grade 4: Module 4: Unit 3: Lesson 9 Teacher slide, before teaching.</vt:lpstr>
      <vt:lpstr>Grade 4: Module 4: Unit 3: Lesson 9 Teacher slide, before teaching. </vt:lpstr>
      <vt:lpstr>Grade 4: Module 4:  Unit 3: Lesson 9</vt:lpstr>
      <vt:lpstr>Hello, Students!</vt:lpstr>
      <vt:lpstr>Analyzing a Model PSA:  Body and Conclusion</vt:lpstr>
      <vt:lpstr>Reviewing Learning Targets</vt:lpstr>
      <vt:lpstr>Independent Writing: Writing a Body and Conclusion</vt:lpstr>
      <vt:lpstr>Independent Writing: Writing a Body and Conclusion</vt:lpstr>
      <vt:lpstr>Reviewing the Learning Target</vt:lpstr>
      <vt:lpstr>Peer Critique:  Task, Purpose, and Audience</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9 Teacher slide, before teaching.</dc:title>
  <dc:creator>nbravo</dc:creator>
  <cp:lastModifiedBy>Alexander Specht</cp:lastModifiedBy>
  <cp:revision>8</cp:revision>
  <dcterms:modified xsi:type="dcterms:W3CDTF">2019-01-02T19:14:30Z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