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752BD1-BAB6-48C3-A8B7-D4578DC820A6}" v="83" dt="2018-09-02T17:51:01.1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045" autoAdjust="0"/>
  </p:normalViewPr>
  <p:slideViewPr>
    <p:cSldViewPr snapToGrid="0">
      <p:cViewPr varScale="1">
        <p:scale>
          <a:sx n="75" d="100"/>
          <a:sy n="75" d="100"/>
        </p:scale>
        <p:origin x="1008"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8.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CBD1878-7CCB-4718-A72A-F4574079D2D0}"/>
    <pc:docChg chg="modSld">
      <pc:chgData name="" userId="" providerId="" clId="Web-{FCBD1878-7CCB-4718-A72A-F4574079D2D0}" dt="2018-08-11T20:00:14.657" v="9" actId="14100"/>
      <pc:docMkLst>
        <pc:docMk/>
      </pc:docMkLst>
      <pc:sldChg chg="addSp modSp">
        <pc:chgData name="" userId="" providerId="" clId="Web-{FCBD1878-7CCB-4718-A72A-F4574079D2D0}" dt="2018-08-11T19:58:47.172" v="3" actId="1076"/>
        <pc:sldMkLst>
          <pc:docMk/>
          <pc:sldMk cId="0" sldId="262"/>
        </pc:sldMkLst>
        <pc:picChg chg="add mod">
          <ac:chgData name="" userId="" providerId="" clId="Web-{FCBD1878-7CCB-4718-A72A-F4574079D2D0}" dt="2018-08-11T19:58:47.172" v="3" actId="1076"/>
          <ac:picMkLst>
            <pc:docMk/>
            <pc:sldMk cId="0" sldId="262"/>
            <ac:picMk id="2" creationId="{A6D9D539-D1D6-42E2-B2F9-5D88FEDBD166}"/>
          </ac:picMkLst>
        </pc:picChg>
      </pc:sldChg>
      <pc:sldChg chg="addSp modSp">
        <pc:chgData name="" userId="" providerId="" clId="Web-{FCBD1878-7CCB-4718-A72A-F4574079D2D0}" dt="2018-08-11T19:59:47.345" v="6" actId="14100"/>
        <pc:sldMkLst>
          <pc:docMk/>
          <pc:sldMk cId="0" sldId="268"/>
        </pc:sldMkLst>
        <pc:picChg chg="add mod">
          <ac:chgData name="" userId="" providerId="" clId="Web-{FCBD1878-7CCB-4718-A72A-F4574079D2D0}" dt="2018-08-11T19:59:47.345" v="6" actId="14100"/>
          <ac:picMkLst>
            <pc:docMk/>
            <pc:sldMk cId="0" sldId="268"/>
            <ac:picMk id="2" creationId="{C20EF994-23B2-4523-B4BD-C26007A4FC81}"/>
          </ac:picMkLst>
        </pc:picChg>
      </pc:sldChg>
      <pc:sldChg chg="addSp modSp">
        <pc:chgData name="" userId="" providerId="" clId="Web-{FCBD1878-7CCB-4718-A72A-F4574079D2D0}" dt="2018-08-11T20:00:14.657" v="9" actId="14100"/>
        <pc:sldMkLst>
          <pc:docMk/>
          <pc:sldMk cId="1808079421" sldId="273"/>
        </pc:sldMkLst>
        <pc:picChg chg="add mod">
          <ac:chgData name="" userId="" providerId="" clId="Web-{FCBD1878-7CCB-4718-A72A-F4574079D2D0}" dt="2018-08-11T20:00:14.657" v="9" actId="14100"/>
          <ac:picMkLst>
            <pc:docMk/>
            <pc:sldMk cId="1808079421" sldId="273"/>
            <ac:picMk id="2" creationId="{549924FA-7B56-42CB-9863-15DD61E19529}"/>
          </ac:picMkLst>
        </pc:picChg>
      </pc:sldChg>
    </pc:docChg>
  </pc:docChgLst>
  <pc:docChgLst>
    <pc:chgData name="Natalie Ivey" userId="2c81a4b0-7596-4a42-b4da-e7aac4dfeff9" providerId="ADAL" clId="{02752BD1-BAB6-48C3-A8B7-D4578DC820A6}"/>
    <pc:docChg chg="modSld modMainMaster">
      <pc:chgData name="Natalie Ivey" userId="2c81a4b0-7596-4a42-b4da-e7aac4dfeff9" providerId="ADAL" clId="{02752BD1-BAB6-48C3-A8B7-D4578DC820A6}" dt="2018-09-02T17:51:01.170" v="82" actId="1076"/>
      <pc:docMkLst>
        <pc:docMk/>
      </pc:docMkLst>
      <pc:sldChg chg="addSp modSp">
        <pc:chgData name="Natalie Ivey" userId="2c81a4b0-7596-4a42-b4da-e7aac4dfeff9" providerId="ADAL" clId="{02752BD1-BAB6-48C3-A8B7-D4578DC820A6}" dt="2018-09-02T16:58:09.437" v="11" actId="1076"/>
        <pc:sldMkLst>
          <pc:docMk/>
          <pc:sldMk cId="0" sldId="259"/>
        </pc:sldMkLst>
        <pc:picChg chg="add mod">
          <ac:chgData name="Natalie Ivey" userId="2c81a4b0-7596-4a42-b4da-e7aac4dfeff9" providerId="ADAL" clId="{02752BD1-BAB6-48C3-A8B7-D4578DC820A6}" dt="2018-09-02T16:58:09.437" v="11" actId="1076"/>
          <ac:picMkLst>
            <pc:docMk/>
            <pc:sldMk cId="0" sldId="259"/>
            <ac:picMk id="3" creationId="{9C3C371F-C9A8-4706-9A24-A9CD13737EA6}"/>
          </ac:picMkLst>
        </pc:picChg>
      </pc:sldChg>
      <pc:sldChg chg="addSp modSp">
        <pc:chgData name="Natalie Ivey" userId="2c81a4b0-7596-4a42-b4da-e7aac4dfeff9" providerId="ADAL" clId="{02752BD1-BAB6-48C3-A8B7-D4578DC820A6}" dt="2018-09-02T16:58:53.800" v="22" actId="1076"/>
        <pc:sldMkLst>
          <pc:docMk/>
          <pc:sldMk cId="2509274353" sldId="270"/>
        </pc:sldMkLst>
        <pc:spChg chg="mod">
          <ac:chgData name="Natalie Ivey" userId="2c81a4b0-7596-4a42-b4da-e7aac4dfeff9" providerId="ADAL" clId="{02752BD1-BAB6-48C3-A8B7-D4578DC820A6}" dt="2018-09-02T16:58:31.332" v="18" actId="14100"/>
          <ac:spMkLst>
            <pc:docMk/>
            <pc:sldMk cId="2509274353" sldId="270"/>
            <ac:spMk id="130" creationId="{00000000-0000-0000-0000-000000000000}"/>
          </ac:spMkLst>
        </pc:spChg>
        <pc:spChg chg="mod">
          <ac:chgData name="Natalie Ivey" userId="2c81a4b0-7596-4a42-b4da-e7aac4dfeff9" providerId="ADAL" clId="{02752BD1-BAB6-48C3-A8B7-D4578DC820A6}" dt="2018-09-02T16:58:22.872" v="15" actId="14100"/>
          <ac:spMkLst>
            <pc:docMk/>
            <pc:sldMk cId="2509274353" sldId="270"/>
            <ac:spMk id="131" creationId="{00000000-0000-0000-0000-000000000000}"/>
          </ac:spMkLst>
        </pc:spChg>
        <pc:picChg chg="add mod">
          <ac:chgData name="Natalie Ivey" userId="2c81a4b0-7596-4a42-b4da-e7aac4dfeff9" providerId="ADAL" clId="{02752BD1-BAB6-48C3-A8B7-D4578DC820A6}" dt="2018-09-02T16:58:53.800" v="22" actId="1076"/>
          <ac:picMkLst>
            <pc:docMk/>
            <pc:sldMk cId="2509274353" sldId="270"/>
            <ac:picMk id="3" creationId="{F69E169B-05D3-4F55-8A97-8008D3A4466F}"/>
          </ac:picMkLst>
        </pc:picChg>
      </pc:sldChg>
      <pc:sldMasterChg chg="modSldLayout">
        <pc:chgData name="Natalie Ivey" userId="2c81a4b0-7596-4a42-b4da-e7aac4dfeff9" providerId="ADAL" clId="{02752BD1-BAB6-48C3-A8B7-D4578DC820A6}" dt="2018-09-02T17:51:01.170" v="82" actId="1076"/>
        <pc:sldMasterMkLst>
          <pc:docMk/>
          <pc:sldMasterMk cId="0" sldId="2147483682"/>
        </pc:sldMasterMkLst>
        <pc:sldLayoutChg chg="addSp modSp">
          <pc:chgData name="Natalie Ivey" userId="2c81a4b0-7596-4a42-b4da-e7aac4dfeff9" providerId="ADAL" clId="{02752BD1-BAB6-48C3-A8B7-D4578DC820A6}" dt="2018-09-02T16:57:46.497" v="6" actId="1076"/>
          <pc:sldLayoutMkLst>
            <pc:docMk/>
            <pc:sldMasterMk cId="0" sldId="2147483682"/>
            <pc:sldLayoutMk cId="0" sldId="2147483659"/>
          </pc:sldLayoutMkLst>
          <pc:picChg chg="add mod">
            <ac:chgData name="Natalie Ivey" userId="2c81a4b0-7596-4a42-b4da-e7aac4dfeff9" providerId="ADAL" clId="{02752BD1-BAB6-48C3-A8B7-D4578DC820A6}" dt="2018-09-02T16:55:19.723" v="1" actId="1076"/>
            <ac:picMkLst>
              <pc:docMk/>
              <pc:sldMasterMk cId="0" sldId="2147483682"/>
              <pc:sldLayoutMk cId="0" sldId="2147483659"/>
              <ac:picMk id="3" creationId="{715384F6-D6CE-461E-8064-F53105C6E078}"/>
            </ac:picMkLst>
          </pc:picChg>
          <pc:picChg chg="add mod">
            <ac:chgData name="Natalie Ivey" userId="2c81a4b0-7596-4a42-b4da-e7aac4dfeff9" providerId="ADAL" clId="{02752BD1-BAB6-48C3-A8B7-D4578DC820A6}" dt="2018-09-02T16:57:33.814" v="4" actId="1076"/>
            <ac:picMkLst>
              <pc:docMk/>
              <pc:sldMasterMk cId="0" sldId="2147483682"/>
              <pc:sldLayoutMk cId="0" sldId="2147483659"/>
              <ac:picMk id="5" creationId="{F3089BEB-4A0E-4D57-83A6-C1FA62882ECA}"/>
            </ac:picMkLst>
          </pc:picChg>
          <pc:picChg chg="add mod">
            <ac:chgData name="Natalie Ivey" userId="2c81a4b0-7596-4a42-b4da-e7aac4dfeff9" providerId="ADAL" clId="{02752BD1-BAB6-48C3-A8B7-D4578DC820A6}" dt="2018-09-02T16:57:46.497" v="6" actId="1076"/>
            <ac:picMkLst>
              <pc:docMk/>
              <pc:sldMasterMk cId="0" sldId="2147483682"/>
              <pc:sldLayoutMk cId="0" sldId="2147483659"/>
              <ac:picMk id="7" creationId="{C9505E94-3BE7-41DE-B4E8-9C08E110BDD6}"/>
            </ac:picMkLst>
          </pc:picChg>
        </pc:sldLayoutChg>
        <pc:sldLayoutChg chg="addSp modSp">
          <pc:chgData name="Natalie Ivey" userId="2c81a4b0-7596-4a42-b4da-e7aac4dfeff9" providerId="ADAL" clId="{02752BD1-BAB6-48C3-A8B7-D4578DC820A6}" dt="2018-09-02T17:01:30.081" v="36" actId="1076"/>
          <pc:sldLayoutMkLst>
            <pc:docMk/>
            <pc:sldMasterMk cId="0" sldId="2147483682"/>
            <pc:sldLayoutMk cId="0" sldId="2147483660"/>
          </pc:sldLayoutMkLst>
          <pc:picChg chg="add mod">
            <ac:chgData name="Natalie Ivey" userId="2c81a4b0-7596-4a42-b4da-e7aac4dfeff9" providerId="ADAL" clId="{02752BD1-BAB6-48C3-A8B7-D4578DC820A6}" dt="2018-09-02T17:00:59.434" v="31" actId="1076"/>
            <ac:picMkLst>
              <pc:docMk/>
              <pc:sldMasterMk cId="0" sldId="2147483682"/>
              <pc:sldLayoutMk cId="0" sldId="2147483660"/>
              <ac:picMk id="3" creationId="{1BDABDA6-F9CA-4ACD-A6F8-94593017C867}"/>
            </ac:picMkLst>
          </pc:picChg>
          <pc:picChg chg="add mod">
            <ac:chgData name="Natalie Ivey" userId="2c81a4b0-7596-4a42-b4da-e7aac4dfeff9" providerId="ADAL" clId="{02752BD1-BAB6-48C3-A8B7-D4578DC820A6}" dt="2018-09-02T17:01:19.561" v="34" actId="1076"/>
            <ac:picMkLst>
              <pc:docMk/>
              <pc:sldMasterMk cId="0" sldId="2147483682"/>
              <pc:sldLayoutMk cId="0" sldId="2147483660"/>
              <ac:picMk id="5" creationId="{8339439F-F042-4975-B152-F84B4063CA74}"/>
            </ac:picMkLst>
          </pc:picChg>
          <pc:picChg chg="add mod">
            <ac:chgData name="Natalie Ivey" userId="2c81a4b0-7596-4a42-b4da-e7aac4dfeff9" providerId="ADAL" clId="{02752BD1-BAB6-48C3-A8B7-D4578DC820A6}" dt="2018-09-02T17:01:30.081" v="36" actId="1076"/>
            <ac:picMkLst>
              <pc:docMk/>
              <pc:sldMasterMk cId="0" sldId="2147483682"/>
              <pc:sldLayoutMk cId="0" sldId="2147483660"/>
              <ac:picMk id="7" creationId="{E5BC59BB-1D40-413E-B7D9-329105283BB3}"/>
            </ac:picMkLst>
          </pc:picChg>
        </pc:sldLayoutChg>
        <pc:sldLayoutChg chg="addSp modSp">
          <pc:chgData name="Natalie Ivey" userId="2c81a4b0-7596-4a42-b4da-e7aac4dfeff9" providerId="ADAL" clId="{02752BD1-BAB6-48C3-A8B7-D4578DC820A6}" dt="2018-09-02T17:02:24.641" v="43" actId="1076"/>
          <pc:sldLayoutMkLst>
            <pc:docMk/>
            <pc:sldMasterMk cId="0" sldId="2147483682"/>
            <pc:sldLayoutMk cId="0" sldId="2147483661"/>
          </pc:sldLayoutMkLst>
          <pc:picChg chg="add mod">
            <ac:chgData name="Natalie Ivey" userId="2c81a4b0-7596-4a42-b4da-e7aac4dfeff9" providerId="ADAL" clId="{02752BD1-BAB6-48C3-A8B7-D4578DC820A6}" dt="2018-09-02T17:01:58.961" v="38" actId="1076"/>
            <ac:picMkLst>
              <pc:docMk/>
              <pc:sldMasterMk cId="0" sldId="2147483682"/>
              <pc:sldLayoutMk cId="0" sldId="2147483661"/>
              <ac:picMk id="3" creationId="{ADB201DE-38E5-4F82-A0E9-CDA5A6239A9B}"/>
            </ac:picMkLst>
          </pc:picChg>
          <pc:picChg chg="add mod">
            <ac:chgData name="Natalie Ivey" userId="2c81a4b0-7596-4a42-b4da-e7aac4dfeff9" providerId="ADAL" clId="{02752BD1-BAB6-48C3-A8B7-D4578DC820A6}" dt="2018-09-02T17:02:13.442" v="41" actId="1076"/>
            <ac:picMkLst>
              <pc:docMk/>
              <pc:sldMasterMk cId="0" sldId="2147483682"/>
              <pc:sldLayoutMk cId="0" sldId="2147483661"/>
              <ac:picMk id="5" creationId="{21AD6E98-E3A9-4D9B-A3C0-8464405F41EF}"/>
            </ac:picMkLst>
          </pc:picChg>
          <pc:picChg chg="add mod">
            <ac:chgData name="Natalie Ivey" userId="2c81a4b0-7596-4a42-b4da-e7aac4dfeff9" providerId="ADAL" clId="{02752BD1-BAB6-48C3-A8B7-D4578DC820A6}" dt="2018-09-02T17:02:24.641" v="43" actId="1076"/>
            <ac:picMkLst>
              <pc:docMk/>
              <pc:sldMasterMk cId="0" sldId="2147483682"/>
              <pc:sldLayoutMk cId="0" sldId="2147483661"/>
              <ac:picMk id="7" creationId="{A75B6397-EA3C-41E7-AB4E-0E3EF20ABA64}"/>
            </ac:picMkLst>
          </pc:picChg>
        </pc:sldLayoutChg>
        <pc:sldLayoutChg chg="addSp modSp">
          <pc:chgData name="Natalie Ivey" userId="2c81a4b0-7596-4a42-b4da-e7aac4dfeff9" providerId="ADAL" clId="{02752BD1-BAB6-48C3-A8B7-D4578DC820A6}" dt="2018-09-02T17:03:13.986" v="51" actId="1076"/>
          <pc:sldLayoutMkLst>
            <pc:docMk/>
            <pc:sldMasterMk cId="0" sldId="2147483682"/>
            <pc:sldLayoutMk cId="0" sldId="2147483662"/>
          </pc:sldLayoutMkLst>
          <pc:picChg chg="add mod">
            <ac:chgData name="Natalie Ivey" userId="2c81a4b0-7596-4a42-b4da-e7aac4dfeff9" providerId="ADAL" clId="{02752BD1-BAB6-48C3-A8B7-D4578DC820A6}" dt="2018-09-02T17:02:48.681" v="45" actId="1076"/>
            <ac:picMkLst>
              <pc:docMk/>
              <pc:sldMasterMk cId="0" sldId="2147483682"/>
              <pc:sldLayoutMk cId="0" sldId="2147483662"/>
              <ac:picMk id="3" creationId="{82C46D33-0078-43FB-92B3-EDB33FFDB489}"/>
            </ac:picMkLst>
          </pc:picChg>
          <pc:picChg chg="add mod">
            <ac:chgData name="Natalie Ivey" userId="2c81a4b0-7596-4a42-b4da-e7aac4dfeff9" providerId="ADAL" clId="{02752BD1-BAB6-48C3-A8B7-D4578DC820A6}" dt="2018-09-02T17:03:03.660" v="49" actId="1076"/>
            <ac:picMkLst>
              <pc:docMk/>
              <pc:sldMasterMk cId="0" sldId="2147483682"/>
              <pc:sldLayoutMk cId="0" sldId="2147483662"/>
              <ac:picMk id="5" creationId="{169F6EB9-463F-4892-89BE-03D85F0459D8}"/>
            </ac:picMkLst>
          </pc:picChg>
          <pc:picChg chg="add mod">
            <ac:chgData name="Natalie Ivey" userId="2c81a4b0-7596-4a42-b4da-e7aac4dfeff9" providerId="ADAL" clId="{02752BD1-BAB6-48C3-A8B7-D4578DC820A6}" dt="2018-09-02T17:03:13.986" v="51" actId="1076"/>
            <ac:picMkLst>
              <pc:docMk/>
              <pc:sldMasterMk cId="0" sldId="2147483682"/>
              <pc:sldLayoutMk cId="0" sldId="2147483662"/>
              <ac:picMk id="7" creationId="{2E9D697E-9911-44C8-AFA4-55A2D3D98A10}"/>
            </ac:picMkLst>
          </pc:picChg>
        </pc:sldLayoutChg>
        <pc:sldLayoutChg chg="addSp modSp">
          <pc:chgData name="Natalie Ivey" userId="2c81a4b0-7596-4a42-b4da-e7aac4dfeff9" providerId="ADAL" clId="{02752BD1-BAB6-48C3-A8B7-D4578DC820A6}" dt="2018-09-02T17:04:24.499" v="58" actId="1076"/>
          <pc:sldLayoutMkLst>
            <pc:docMk/>
            <pc:sldMasterMk cId="0" sldId="2147483682"/>
            <pc:sldLayoutMk cId="0" sldId="2147483663"/>
          </pc:sldLayoutMkLst>
          <pc:picChg chg="add mod">
            <ac:chgData name="Natalie Ivey" userId="2c81a4b0-7596-4a42-b4da-e7aac4dfeff9" providerId="ADAL" clId="{02752BD1-BAB6-48C3-A8B7-D4578DC820A6}" dt="2018-09-02T17:03:50.513" v="53" actId="1076"/>
            <ac:picMkLst>
              <pc:docMk/>
              <pc:sldMasterMk cId="0" sldId="2147483682"/>
              <pc:sldLayoutMk cId="0" sldId="2147483663"/>
              <ac:picMk id="3" creationId="{9DBD172F-077F-4FE6-AE43-7C3D483B71FB}"/>
            </ac:picMkLst>
          </pc:picChg>
          <pc:picChg chg="add mod">
            <ac:chgData name="Natalie Ivey" userId="2c81a4b0-7596-4a42-b4da-e7aac4dfeff9" providerId="ADAL" clId="{02752BD1-BAB6-48C3-A8B7-D4578DC820A6}" dt="2018-09-02T17:04:12.485" v="56" actId="1076"/>
            <ac:picMkLst>
              <pc:docMk/>
              <pc:sldMasterMk cId="0" sldId="2147483682"/>
              <pc:sldLayoutMk cId="0" sldId="2147483663"/>
              <ac:picMk id="5" creationId="{17DD4EB7-5813-4D7D-9344-57C6781A0177}"/>
            </ac:picMkLst>
          </pc:picChg>
          <pc:picChg chg="add mod">
            <ac:chgData name="Natalie Ivey" userId="2c81a4b0-7596-4a42-b4da-e7aac4dfeff9" providerId="ADAL" clId="{02752BD1-BAB6-48C3-A8B7-D4578DC820A6}" dt="2018-09-02T17:04:24.499" v="58" actId="1076"/>
            <ac:picMkLst>
              <pc:docMk/>
              <pc:sldMasterMk cId="0" sldId="2147483682"/>
              <pc:sldLayoutMk cId="0" sldId="2147483663"/>
              <ac:picMk id="7" creationId="{7D0ACCB3-1C92-43DB-8BE8-DF9AB0A56018}"/>
            </ac:picMkLst>
          </pc:picChg>
        </pc:sldLayoutChg>
        <pc:sldLayoutChg chg="addSp modSp">
          <pc:chgData name="Natalie Ivey" userId="2c81a4b0-7596-4a42-b4da-e7aac4dfeff9" providerId="ADAL" clId="{02752BD1-BAB6-48C3-A8B7-D4578DC820A6}" dt="2018-09-02T17:06:21.618" v="68" actId="1076"/>
          <pc:sldLayoutMkLst>
            <pc:docMk/>
            <pc:sldMasterMk cId="0" sldId="2147483682"/>
            <pc:sldLayoutMk cId="0" sldId="2147483664"/>
          </pc:sldLayoutMkLst>
          <pc:picChg chg="add mod">
            <ac:chgData name="Natalie Ivey" userId="2c81a4b0-7596-4a42-b4da-e7aac4dfeff9" providerId="ADAL" clId="{02752BD1-BAB6-48C3-A8B7-D4578DC820A6}" dt="2018-09-02T17:05:51.562" v="60" actId="1076"/>
            <ac:picMkLst>
              <pc:docMk/>
              <pc:sldMasterMk cId="0" sldId="2147483682"/>
              <pc:sldLayoutMk cId="0" sldId="2147483664"/>
              <ac:picMk id="3" creationId="{C7DAF7CD-DD08-441A-B859-D38E2C85C2DF}"/>
            </ac:picMkLst>
          </pc:picChg>
          <pc:picChg chg="add mod">
            <ac:chgData name="Natalie Ivey" userId="2c81a4b0-7596-4a42-b4da-e7aac4dfeff9" providerId="ADAL" clId="{02752BD1-BAB6-48C3-A8B7-D4578DC820A6}" dt="2018-09-02T17:06:10.465" v="66" actId="1076"/>
            <ac:picMkLst>
              <pc:docMk/>
              <pc:sldMasterMk cId="0" sldId="2147483682"/>
              <pc:sldLayoutMk cId="0" sldId="2147483664"/>
              <ac:picMk id="5" creationId="{FAB9A148-9DC7-4C17-B7DD-5107BB03B998}"/>
            </ac:picMkLst>
          </pc:picChg>
          <pc:picChg chg="add mod">
            <ac:chgData name="Natalie Ivey" userId="2c81a4b0-7596-4a42-b4da-e7aac4dfeff9" providerId="ADAL" clId="{02752BD1-BAB6-48C3-A8B7-D4578DC820A6}" dt="2018-09-02T17:06:21.618" v="68" actId="1076"/>
            <ac:picMkLst>
              <pc:docMk/>
              <pc:sldMasterMk cId="0" sldId="2147483682"/>
              <pc:sldLayoutMk cId="0" sldId="2147483664"/>
              <ac:picMk id="7" creationId="{FCF01CCF-E975-49BB-9293-93BB404D905A}"/>
            </ac:picMkLst>
          </pc:picChg>
        </pc:sldLayoutChg>
        <pc:sldLayoutChg chg="addSp modSp">
          <pc:chgData name="Natalie Ivey" userId="2c81a4b0-7596-4a42-b4da-e7aac4dfeff9" providerId="ADAL" clId="{02752BD1-BAB6-48C3-A8B7-D4578DC820A6}" dt="2018-09-02T17:49:43.997" v="75" actId="1076"/>
          <pc:sldLayoutMkLst>
            <pc:docMk/>
            <pc:sldMasterMk cId="0" sldId="2147483682"/>
            <pc:sldLayoutMk cId="0" sldId="2147483665"/>
          </pc:sldLayoutMkLst>
          <pc:picChg chg="add mod">
            <ac:chgData name="Natalie Ivey" userId="2c81a4b0-7596-4a42-b4da-e7aac4dfeff9" providerId="ADAL" clId="{02752BD1-BAB6-48C3-A8B7-D4578DC820A6}" dt="2018-09-02T17:49:15.099" v="70" actId="1076"/>
            <ac:picMkLst>
              <pc:docMk/>
              <pc:sldMasterMk cId="0" sldId="2147483682"/>
              <pc:sldLayoutMk cId="0" sldId="2147483665"/>
              <ac:picMk id="3" creationId="{30F6C5E5-0967-4B7B-BFAE-0ACCD4A89F88}"/>
            </ac:picMkLst>
          </pc:picChg>
          <pc:picChg chg="add mod">
            <ac:chgData name="Natalie Ivey" userId="2c81a4b0-7596-4a42-b4da-e7aac4dfeff9" providerId="ADAL" clId="{02752BD1-BAB6-48C3-A8B7-D4578DC820A6}" dt="2018-09-02T17:49:30.242" v="73" actId="1076"/>
            <ac:picMkLst>
              <pc:docMk/>
              <pc:sldMasterMk cId="0" sldId="2147483682"/>
              <pc:sldLayoutMk cId="0" sldId="2147483665"/>
              <ac:picMk id="5" creationId="{C518EB1F-A809-4C85-8EAF-A09A01989AEA}"/>
            </ac:picMkLst>
          </pc:picChg>
          <pc:picChg chg="add mod">
            <ac:chgData name="Natalie Ivey" userId="2c81a4b0-7596-4a42-b4da-e7aac4dfeff9" providerId="ADAL" clId="{02752BD1-BAB6-48C3-A8B7-D4578DC820A6}" dt="2018-09-02T17:49:43.997" v="75" actId="1076"/>
            <ac:picMkLst>
              <pc:docMk/>
              <pc:sldMasterMk cId="0" sldId="2147483682"/>
              <pc:sldLayoutMk cId="0" sldId="2147483665"/>
              <ac:picMk id="7" creationId="{7D9EAB63-B984-45A6-909A-BC87D55C5F3A}"/>
            </ac:picMkLst>
          </pc:picChg>
        </pc:sldLayoutChg>
        <pc:sldLayoutChg chg="addSp modSp">
          <pc:chgData name="Natalie Ivey" userId="2c81a4b0-7596-4a42-b4da-e7aac4dfeff9" providerId="ADAL" clId="{02752BD1-BAB6-48C3-A8B7-D4578DC820A6}" dt="2018-09-02T17:00:18.554" v="29" actId="1076"/>
          <pc:sldLayoutMkLst>
            <pc:docMk/>
            <pc:sldMasterMk cId="0" sldId="2147483682"/>
            <pc:sldLayoutMk cId="111938070" sldId="2147483683"/>
          </pc:sldLayoutMkLst>
          <pc:picChg chg="add mod">
            <ac:chgData name="Natalie Ivey" userId="2c81a4b0-7596-4a42-b4da-e7aac4dfeff9" providerId="ADAL" clId="{02752BD1-BAB6-48C3-A8B7-D4578DC820A6}" dt="2018-09-02T16:59:51.002" v="24" actId="1076"/>
            <ac:picMkLst>
              <pc:docMk/>
              <pc:sldMasterMk cId="0" sldId="2147483682"/>
              <pc:sldLayoutMk cId="111938070" sldId="2147483683"/>
              <ac:picMk id="3" creationId="{447E5325-5E96-46AE-9180-14A2FE5016BD}"/>
            </ac:picMkLst>
          </pc:picChg>
          <pc:picChg chg="add mod">
            <ac:chgData name="Natalie Ivey" userId="2c81a4b0-7596-4a42-b4da-e7aac4dfeff9" providerId="ADAL" clId="{02752BD1-BAB6-48C3-A8B7-D4578DC820A6}" dt="2018-09-02T17:00:08.092" v="27" actId="1076"/>
            <ac:picMkLst>
              <pc:docMk/>
              <pc:sldMasterMk cId="0" sldId="2147483682"/>
              <pc:sldLayoutMk cId="111938070" sldId="2147483683"/>
              <ac:picMk id="5" creationId="{58ED29D6-4224-4E25-A902-B1D424EC2E7B}"/>
            </ac:picMkLst>
          </pc:picChg>
          <pc:picChg chg="add mod">
            <ac:chgData name="Natalie Ivey" userId="2c81a4b0-7596-4a42-b4da-e7aac4dfeff9" providerId="ADAL" clId="{02752BD1-BAB6-48C3-A8B7-D4578DC820A6}" dt="2018-09-02T17:00:18.554" v="29" actId="1076"/>
            <ac:picMkLst>
              <pc:docMk/>
              <pc:sldMasterMk cId="0" sldId="2147483682"/>
              <pc:sldLayoutMk cId="111938070" sldId="2147483683"/>
              <ac:picMk id="7" creationId="{872F4415-88D7-4184-ABFA-A650DA8924D8}"/>
            </ac:picMkLst>
          </pc:picChg>
        </pc:sldLayoutChg>
        <pc:sldLayoutChg chg="addSp modSp">
          <pc:chgData name="Natalie Ivey" userId="2c81a4b0-7596-4a42-b4da-e7aac4dfeff9" providerId="ADAL" clId="{02752BD1-BAB6-48C3-A8B7-D4578DC820A6}" dt="2018-09-02T17:51:01.170" v="82" actId="1076"/>
          <pc:sldLayoutMkLst>
            <pc:docMk/>
            <pc:sldMasterMk cId="0" sldId="2147483682"/>
            <pc:sldLayoutMk cId="2733868752" sldId="2147483684"/>
          </pc:sldLayoutMkLst>
          <pc:picChg chg="add mod">
            <ac:chgData name="Natalie Ivey" userId="2c81a4b0-7596-4a42-b4da-e7aac4dfeff9" providerId="ADAL" clId="{02752BD1-BAB6-48C3-A8B7-D4578DC820A6}" dt="2018-09-02T17:50:28.916" v="77" actId="1076"/>
            <ac:picMkLst>
              <pc:docMk/>
              <pc:sldMasterMk cId="0" sldId="2147483682"/>
              <pc:sldLayoutMk cId="2733868752" sldId="2147483684"/>
              <ac:picMk id="3" creationId="{81C288FD-E0F7-4AAD-8A9F-2C61D0CD392F}"/>
            </ac:picMkLst>
          </pc:picChg>
          <pc:picChg chg="add mod">
            <ac:chgData name="Natalie Ivey" userId="2c81a4b0-7596-4a42-b4da-e7aac4dfeff9" providerId="ADAL" clId="{02752BD1-BAB6-48C3-A8B7-D4578DC820A6}" dt="2018-09-02T17:50:43.077" v="80" actId="1076"/>
            <ac:picMkLst>
              <pc:docMk/>
              <pc:sldMasterMk cId="0" sldId="2147483682"/>
              <pc:sldLayoutMk cId="2733868752" sldId="2147483684"/>
              <ac:picMk id="5" creationId="{8075EF8E-73A7-404D-AA03-A778F6141DC7}"/>
            </ac:picMkLst>
          </pc:picChg>
          <pc:picChg chg="add mod">
            <ac:chgData name="Natalie Ivey" userId="2c81a4b0-7596-4a42-b4da-e7aac4dfeff9" providerId="ADAL" clId="{02752BD1-BAB6-48C3-A8B7-D4578DC820A6}" dt="2018-09-02T17:51:01.170" v="82" actId="1076"/>
            <ac:picMkLst>
              <pc:docMk/>
              <pc:sldMasterMk cId="0" sldId="2147483682"/>
              <pc:sldLayoutMk cId="2733868752" sldId="2147483684"/>
              <ac:picMk id="7" creationId="{C12B31FB-A329-43AE-A13D-B81AC9DC2876}"/>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066985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Lesson Agenda (65-75 min)</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A.    Engaging the Reader: We Learn More about Ha by How She Speaks about the Papaya Tree, and about Her Brothers (5 minutes)</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(5 minutes)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Rereading the Text and Answering Text-Dependent Questions: “Papaya Tree” (20-25 minutes)</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Discuss QuickWrite 1 and Create </a:t>
            </a:r>
            <a:r>
              <a:rPr lang="en" sz="1200" b="1" dirty="0">
                <a:solidFill>
                  <a:schemeClr val="dk1"/>
                </a:solidFill>
                <a:latin typeface="Calibri"/>
                <a:ea typeface="Calibri"/>
                <a:cs typeface="Calibri"/>
                <a:sym typeface="Calibri"/>
              </a:rPr>
              <a:t>Small-Group Anchor Chart: Who Is Ha? </a:t>
            </a:r>
            <a:r>
              <a:rPr lang="en" sz="1200" dirty="0">
                <a:solidFill>
                  <a:schemeClr val="dk1"/>
                </a:solidFill>
                <a:latin typeface="Calibri"/>
                <a:ea typeface="Calibri"/>
                <a:cs typeface="Calibri"/>
                <a:sym typeface="Calibri"/>
              </a:rPr>
              <a:t>(15-18 minutes)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(6-8 minutes)</a:t>
            </a:r>
          </a:p>
          <a:p>
            <a:pPr marL="228600" marR="0" lvl="0" indent="-228600" algn="l" rtl="0">
              <a:lnSpc>
                <a:spcPct val="100000"/>
              </a:lnSpc>
              <a:spcBef>
                <a:spcPts val="0"/>
              </a:spcBef>
              <a:spcAft>
                <a:spcPts val="0"/>
              </a:spcAft>
              <a:buClr>
                <a:schemeClr val="dk1"/>
              </a:buClr>
              <a:buSzPts val="1100"/>
              <a:buFont typeface="+mj-lt"/>
              <a:buAutoNum type="arabicPeriod" startAt="4"/>
            </a:pPr>
            <a:r>
              <a:rPr lang="en" sz="1200" dirty="0">
                <a:solidFill>
                  <a:schemeClr val="dk1"/>
                </a:solidFill>
                <a:latin typeface="Calibri"/>
                <a:ea typeface="Calibri"/>
                <a:cs typeface="Calibri"/>
                <a:sym typeface="Calibri"/>
              </a:rPr>
              <a:t>Homework (3-5 minutes)</a:t>
            </a:r>
          </a:p>
          <a:p>
            <a:pPr marL="685800" marR="0" lvl="1" indent="-228600" algn="l" rtl="0">
              <a:lnSpc>
                <a:spcPct val="100000"/>
              </a:lnSpc>
              <a:spcBef>
                <a:spcPts val="0"/>
              </a:spcBef>
              <a:spcAft>
                <a:spcPts val="0"/>
              </a:spcAft>
              <a:buClr>
                <a:schemeClr val="dk1"/>
              </a:buClr>
              <a:buSzPts val="1100"/>
              <a:buFont typeface="+mj-lt"/>
              <a:buAutoNum type="alphaUcPeriod"/>
            </a:pPr>
            <a:r>
              <a:rPr lang="en" sz="1200" dirty="0">
                <a:solidFill>
                  <a:schemeClr val="dk1"/>
                </a:solidFill>
                <a:latin typeface="Calibri"/>
                <a:ea typeface="Calibri"/>
                <a:cs typeface="Calibri"/>
                <a:sym typeface="Calibri"/>
              </a:rPr>
              <a:t>Read pages 10–21 and complete QuickWrite 2</a:t>
            </a:r>
            <a:endParaRPr sz="1200" dirty="0">
              <a:latin typeface="Calibri"/>
              <a:ea typeface="Calibri"/>
              <a:cs typeface="Calibri"/>
              <a:sym typeface="Calibri"/>
            </a:endParaRPr>
          </a:p>
        </p:txBody>
      </p:sp>
    </p:spTree>
    <p:extLst>
      <p:ext uri="{BB962C8B-B14F-4D97-AF65-F5344CB8AC3E}">
        <p14:creationId xmlns:p14="http://schemas.microsoft.com/office/powerpoint/2010/main" val="2240013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Shape 23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10-15 </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A. Rereading the Text and Answering Text-Dependent Questions: “Papaya Tree”</a:t>
            </a:r>
            <a:r>
              <a:rPr lang="en" sz="1100" b="1" i="0" u="none" strike="noStrike" cap="none" dirty="0">
                <a:solidFill>
                  <a:srgbClr val="000000"/>
                </a:solidFill>
                <a:latin typeface="Arial"/>
                <a:ea typeface="Arial"/>
                <a:cs typeface="Arial"/>
                <a:sym typeface="Arial"/>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These questions will help students build inferences about the character of Ha that they’ll use to create anchor charts </a:t>
            </a:r>
            <a:r>
              <a:rPr lang="en" sz="1200" dirty="0">
                <a:solidFill>
                  <a:schemeClr val="dk1"/>
                </a:solidFill>
                <a:latin typeface="Calibri"/>
                <a:ea typeface="Calibri"/>
                <a:cs typeface="Calibri"/>
                <a:sym typeface="Calibri"/>
              </a:rPr>
              <a:t>with their Numbered Heads small group in </a:t>
            </a:r>
            <a:r>
              <a:rPr lang="en" sz="1200" b="0" i="0" u="none" strike="noStrike" cap="none" dirty="0">
                <a:solidFill>
                  <a:schemeClr val="dk1"/>
                </a:solidFill>
                <a:latin typeface="Calibri"/>
                <a:ea typeface="Calibri"/>
                <a:cs typeface="Calibri"/>
                <a:sym typeface="Calibri"/>
              </a:rPr>
              <a:t>the next section of the lesson. Students also begin to analyze word choice and how it contributes to meaning and tone.</a:t>
            </a:r>
          </a:p>
          <a:p>
            <a:pPr marL="457200" marR="76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and talking will help them deepen their understanding of the text.</a:t>
            </a:r>
            <a:endParaRPr dirty="0">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will reread, think, and then talk about these questions.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of the following questions give students time to reread, think, and talk in their small groups. Then use the Numbered Heads Together strategy for whole group sharing out of the answers.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one from the slide: </a:t>
            </a:r>
            <a:endParaRPr dirty="0"/>
          </a:p>
          <a:p>
            <a:pPr marL="914400" marR="0" lvl="1"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1.</a:t>
            </a:r>
            <a:r>
              <a:rPr lang="en" sz="1200" b="0" i="1" u="none" strike="noStrike" cap="none" dirty="0">
                <a:solidFill>
                  <a:schemeClr val="dk1"/>
                </a:solidFill>
                <a:latin typeface="Calibri"/>
                <a:ea typeface="Calibri"/>
                <a:cs typeface="Calibri"/>
                <a:sym typeface="Calibri"/>
              </a:rPr>
              <a:t>“How did the papaya tree begin to grow? Was the planting of the tree intentional or a careless act? How do you know this?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Once students have answered, </a:t>
            </a:r>
            <a:r>
              <a:rPr lang="en" sz="1200" dirty="0">
                <a:solidFill>
                  <a:schemeClr val="dk1"/>
                </a:solidFill>
                <a:latin typeface="Calibri"/>
                <a:ea typeface="Calibri"/>
                <a:cs typeface="Calibri"/>
                <a:sym typeface="Calibri"/>
              </a:rPr>
              <a:t>probe the class for understanding by asking</a:t>
            </a: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Why did the author choose the word flicked versus ‘planted’? How do these words differ in meaning and tone?”</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u="none" strike="noStrike" cap="none" dirty="0">
                <a:solidFill>
                  <a:schemeClr val="dk1"/>
                </a:solidFill>
                <a:latin typeface="Calibri"/>
                <a:ea typeface="Calibri"/>
                <a:cs typeface="Calibri"/>
                <a:sym typeface="Calibri"/>
              </a:rPr>
              <a:t>Call o</a:t>
            </a:r>
            <a:r>
              <a:rPr lang="en" sz="1200" dirty="0">
                <a:solidFill>
                  <a:schemeClr val="dk1"/>
                </a:solidFill>
                <a:latin typeface="Calibri"/>
                <a:ea typeface="Calibri"/>
                <a:cs typeface="Calibri"/>
                <a:sym typeface="Calibri"/>
              </a:rPr>
              <a:t>n volunteers to answer.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Reveal questions 2 &amp; 3, one at a time on the slide with time for students to an</a:t>
            </a:r>
            <a:r>
              <a:rPr lang="en" sz="1200" dirty="0">
                <a:solidFill>
                  <a:schemeClr val="dk1"/>
                </a:solidFill>
                <a:latin typeface="Calibri"/>
                <a:ea typeface="Calibri"/>
                <a:cs typeface="Calibri"/>
                <a:sym typeface="Calibri"/>
              </a:rPr>
              <a:t>swer each one</a:t>
            </a:r>
            <a:r>
              <a:rPr lang="en" sz="1200" b="0" i="0"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2. “From youngest to oldest, Ha describes what each brother sees on the tree. What is the pattern she describes?”</a:t>
            </a:r>
            <a:endParaRPr i="1" dirty="0"/>
          </a:p>
          <a:p>
            <a:pPr marL="914400" marR="0" lvl="1" indent="-30480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3. “Ha vows to be the first to witness, or observe, the ripening of the papaya fruit. What does the word vows mean in this context? Where else did we read that Ha wanted to be the first at something instead of her oldest brother?”</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discussing question 3, remind students that one </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thing close readers do” is return to the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rereading: Have students turn to pages 2 &amp; 3, (stanza 3 &amp; the last 2 stanzas of this poem). Note that she was the first to touch the floor on Tet even though her mother wanted the oldest son to “rise first to bless our house” and bring good luck to the family. </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Reveal question 4:</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4. </a:t>
            </a:r>
            <a:r>
              <a:rPr lang="en" sz="1200" b="0" i="1" u="none" strike="noStrike" cap="none" dirty="0">
                <a:solidFill>
                  <a:schemeClr val="dk1"/>
                </a:solidFill>
                <a:latin typeface="Calibri"/>
                <a:ea typeface="Calibri"/>
                <a:cs typeface="Calibri"/>
                <a:sym typeface="Calibri"/>
              </a:rPr>
              <a:t>“What can you infer or conclude about Ha’s character based on these two poems or critical incidents?” </a:t>
            </a:r>
            <a:endParaRPr i="1"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1: Listen for students to refer to page 8, stanza 1: Ha flicked it into the garden. Flicked implies that it was careless. Planted is intentional, on purpose.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2: Students will notice pages 8 and 9, stanzas 4-6, that first the blossom is spotted by the youngest, then the small fruit by the middle brother, and the ripened fruit is something Ha hopes to see before her oldest brother.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3: Students may recognize vows from “church vows.” Help them notice that in this context, it means “pledge” or “promise.” But to help students begin to attend to nuances in word meaning, point out that the word vow is stronger than “promise”—it means a particularly strong or serious promise.  In “1975: The Year of the Cat</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Ha wanted to be the first one to touch the floor.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infer that Ha is competitive, jealous, a fighter, etc.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Support students with their inferences about Ha by guiding them with questions and prompts that encourage them to use what they know together with the clues in the text to draw conclusions about Ha.</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fourth stanza on page 8.”</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pre-highlighted or otherwise noted details about Ha in their texts.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15025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Shape 24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Discuss QuickWrite 1 and Create Small-Group Anchor Chart: Who Is Ha?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work in their small groups to create the </a:t>
            </a:r>
            <a:r>
              <a:rPr lang="en" sz="1200" b="1" i="0" u="none" strike="noStrike" cap="none" dirty="0">
                <a:solidFill>
                  <a:schemeClr val="dk1"/>
                </a:solidFill>
                <a:latin typeface="Calibri"/>
                <a:ea typeface="Calibri"/>
                <a:cs typeface="Calibri"/>
                <a:sym typeface="Calibri"/>
              </a:rPr>
              <a:t>Who is Ha?</a:t>
            </a:r>
            <a:r>
              <a:rPr lang="en-US" sz="1200" b="1" i="0" u="none" strike="noStrike" cap="none" baseline="0" dirty="0">
                <a:solidFill>
                  <a:schemeClr val="dk1"/>
                </a:solidFill>
                <a:latin typeface="Calibri"/>
                <a:ea typeface="Calibri"/>
                <a:cs typeface="Calibri"/>
                <a:sym typeface="Calibri"/>
              </a:rPr>
              <a:t> S</a:t>
            </a:r>
            <a:r>
              <a:rPr lang="en" sz="1200" b="1" i="0" u="none" strike="noStrike" cap="none" dirty="0">
                <a:solidFill>
                  <a:schemeClr val="dk1"/>
                </a:solidFill>
                <a:latin typeface="Calibri"/>
                <a:ea typeface="Calibri"/>
                <a:cs typeface="Calibri"/>
                <a:sym typeface="Calibri"/>
              </a:rPr>
              <a:t>mall </a:t>
            </a:r>
            <a:r>
              <a:rPr lang="en-US" sz="1200" b="1" i="0" u="none" strike="noStrike" cap="none"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anchor chart </a:t>
            </a:r>
            <a:r>
              <a:rPr lang="en" sz="1200" b="0" i="0" u="none" strike="noStrike" cap="none" dirty="0">
                <a:solidFill>
                  <a:schemeClr val="dk1"/>
                </a:solidFill>
                <a:latin typeface="Calibri"/>
                <a:ea typeface="Calibri"/>
                <a:cs typeface="Calibri"/>
                <a:sym typeface="Calibri"/>
              </a:rPr>
              <a:t>using the “Chalk Talk” protocol. The chart is modeled after the chart they used to take notes in their student journal. Keep these charts to post during the Mid-Unit Assessment in Lesson 5 for student reference. Another option for </a:t>
            </a:r>
            <a:r>
              <a:rPr lang="en" sz="1200" dirty="0">
                <a:solidFill>
                  <a:schemeClr val="dk1"/>
                </a:solidFill>
                <a:latin typeface="Calibri"/>
                <a:ea typeface="Calibri"/>
                <a:cs typeface="Calibri"/>
                <a:sym typeface="Calibri"/>
              </a:rPr>
              <a:t>creating the anchor chart is to do so digitally. If students have access to devices, you can create and share a document and students could designate a color ink in which to type their responses.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chart paper and markers to each group, and ask them to create a </a:t>
            </a:r>
            <a:r>
              <a:rPr lang="en" sz="1200" b="1" i="0" u="none" strike="noStrike" cap="none" dirty="0">
                <a:solidFill>
                  <a:schemeClr val="dk1"/>
                </a:solidFill>
                <a:latin typeface="Calibri"/>
                <a:ea typeface="Calibri"/>
                <a:cs typeface="Calibri"/>
                <a:sym typeface="Calibri"/>
              </a:rPr>
              <a:t>Who Is Ha? anchor chart </a:t>
            </a:r>
            <a:r>
              <a:rPr lang="en" sz="1200" b="0" i="0" u="none" strike="noStrike" cap="none" dirty="0">
                <a:solidFill>
                  <a:schemeClr val="dk1"/>
                </a:solidFill>
                <a:latin typeface="Calibri"/>
                <a:ea typeface="Calibri"/>
                <a:cs typeface="Calibri"/>
                <a:sym typeface="Calibri"/>
              </a:rPr>
              <a:t>(see example in supporting materials).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to them that this chart looks exactly like the notes they took about Ha in Lesson 2: </a:t>
            </a:r>
            <a:endParaRPr dirty="0"/>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	–Details/Evidence in the left-hand column</a:t>
            </a:r>
            <a:endParaRPr dirty="0"/>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	–The page number in the middle</a:t>
            </a:r>
            <a:endParaRPr dirty="0"/>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	–Inference/Reasoning in the right-hand column. </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Ask students to sign their names on their charts in a chosen color. Be sure students put their group members’ names on their chart.</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Tell them you will check their contributions to the chart by tracking how often each color appears.</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Explain that these charts will help them “anchor” their learning about Ha. They will revisit these charts throughout the module. </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Give students 1</a:t>
            </a:r>
            <a:r>
              <a:rPr lang="en" sz="1200" dirty="0">
                <a:solidFill>
                  <a:schemeClr val="dk1"/>
                </a:solidFill>
                <a:latin typeface="Calibri"/>
                <a:ea typeface="Calibri"/>
                <a:cs typeface="Calibri"/>
                <a:sym typeface="Calibri"/>
              </a:rPr>
              <a:t>5</a:t>
            </a:r>
            <a:r>
              <a:rPr lang="en" sz="1200" b="0" i="0" u="none" strike="noStrike" cap="none" dirty="0">
                <a:solidFill>
                  <a:schemeClr val="dk1"/>
                </a:solidFill>
                <a:latin typeface="Calibri"/>
                <a:ea typeface="Calibri"/>
                <a:cs typeface="Calibri"/>
                <a:sym typeface="Calibri"/>
              </a:rPr>
              <a:t> minutes to create their chart. Encourage them to use their notes from Lessons 2 and 3 and QuickWrite 1 responses (from Lesson 3 homework) as well as their classwork from this lesson.</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Circulate to listen as needed. Probe by pushing students back to the text.</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After 1</a:t>
            </a:r>
            <a:r>
              <a:rPr lang="en" sz="1200" dirty="0">
                <a:solidFill>
                  <a:schemeClr val="dk1"/>
                </a:solidFill>
                <a:latin typeface="Calibri"/>
                <a:ea typeface="Calibri"/>
                <a:cs typeface="Calibri"/>
                <a:sym typeface="Calibri"/>
              </a:rPr>
              <a:t>5</a:t>
            </a:r>
            <a:r>
              <a:rPr lang="en" sz="1200" b="0" i="0" u="none" strike="noStrike" cap="none" dirty="0">
                <a:solidFill>
                  <a:schemeClr val="dk1"/>
                </a:solidFill>
                <a:latin typeface="Calibri"/>
                <a:ea typeface="Calibri"/>
                <a:cs typeface="Calibri"/>
                <a:sym typeface="Calibri"/>
              </a:rPr>
              <a:t> minutes, ask students from several groups to share out one key insight from their charts. </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Address any significant misconceptions you overheard as students were working in their groups. </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Reinforce specific instances when you saw or heard students revisit the text or cite specific textual evidence. </a:t>
            </a:r>
            <a:endParaRPr dirty="0"/>
          </a:p>
          <a:p>
            <a:pPr marL="381000" marR="0" lvl="0" indent="-228600" algn="l" rtl="0">
              <a:lnSpc>
                <a:spcPct val="100000"/>
              </a:lnSpc>
              <a:spcBef>
                <a:spcPts val="0"/>
              </a:spcBef>
              <a:spcAft>
                <a:spcPts val="0"/>
              </a:spcAft>
              <a:buClr>
                <a:schemeClr val="dk1"/>
              </a:buClr>
              <a:buSzPts val="1200"/>
              <a:buFont typeface="Calibri"/>
              <a:buAutoNum type="arabicPeriod" startAt="3"/>
            </a:pPr>
            <a:r>
              <a:rPr lang="en" sz="1200" b="0" i="0" u="none" strike="noStrike" cap="none" dirty="0">
                <a:solidFill>
                  <a:schemeClr val="dk1"/>
                </a:solidFill>
                <a:latin typeface="Calibri"/>
                <a:ea typeface="Calibri"/>
                <a:cs typeface="Calibri"/>
                <a:sym typeface="Calibri"/>
              </a:rPr>
              <a:t>Remind students that in future lessons, they will keep adding to these charts as they learn more about Ha. </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each write their name in a different color on their groups chart.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Each student from the group should be contributing ideas to the chart (note all colors of marker being used).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citing evidence in the form of directly quoted details from the novel.</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Inferences should reflect the poems that have been studies in lessons 2 &amp; 3, as well as the information discussed in the earlier activity today.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working together productively using appropriate voices and behavior. They should be sharing both verbally and in writing on the charts.</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Model as needed. For example, </a:t>
            </a:r>
            <a:r>
              <a:rPr lang="en" sz="1200" b="0" i="1" u="none" strike="noStrike" cap="none" dirty="0">
                <a:solidFill>
                  <a:schemeClr val="dk1"/>
                </a:solidFill>
                <a:latin typeface="Calibri"/>
                <a:ea typeface="Calibri"/>
                <a:cs typeface="Calibri"/>
                <a:sym typeface="Calibri"/>
              </a:rPr>
              <a:t>“What have you noticed about Ha that she writes directly in her diary?” </a:t>
            </a:r>
            <a:r>
              <a:rPr lang="en" sz="1200" b="0" i="0" u="none" strike="noStrike" cap="none" dirty="0">
                <a:solidFill>
                  <a:schemeClr val="dk1"/>
                </a:solidFill>
                <a:latin typeface="Calibri"/>
                <a:ea typeface="Calibri"/>
                <a:cs typeface="Calibri"/>
                <a:sym typeface="Calibri"/>
              </a:rPr>
              <a:t>(her age, some family details, feelings toward her mother). </a:t>
            </a:r>
            <a:r>
              <a:rPr lang="en" sz="1200" b="0" i="1" u="none" strike="noStrike" cap="none" dirty="0">
                <a:solidFill>
                  <a:schemeClr val="dk1"/>
                </a:solidFill>
                <a:latin typeface="Calibri"/>
                <a:ea typeface="Calibri"/>
                <a:cs typeface="Calibri"/>
                <a:sym typeface="Calibri"/>
              </a:rPr>
              <a:t>“What are some things she writes that show you about her, but you have to think about and make an inference? For example, it says she decided to wake before dawn to touch the floor—I say this means she likes to be first, and so Ha is stubborn.”</a:t>
            </a:r>
            <a:endParaRPr i="1"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reinforce the small-group norms that make for effective collaboration: listening to others, asking polite clarifying questions, offering meaningful ideas, etc. Name the specific behaviors you notice students are doing that help their group to function well.</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47745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9" name="Shape 24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a:t>
            </a:r>
            <a:r>
              <a:rPr lang="en" sz="1200" b="1"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Debrief </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emphasize </a:t>
            </a:r>
            <a:r>
              <a:rPr lang="en" sz="1200" b="1" i="0" u="none" strike="noStrike" cap="none" dirty="0">
                <a:solidFill>
                  <a:schemeClr val="dk1"/>
                </a:solidFill>
                <a:latin typeface="Calibri"/>
                <a:ea typeface="Calibri"/>
                <a:cs typeface="Calibri"/>
                <a:sym typeface="Calibri"/>
              </a:rPr>
              <a:t>Things Close Readers Do </a:t>
            </a:r>
            <a:r>
              <a:rPr lang="en" sz="1200" b="0" i="0" u="none" strike="noStrike" cap="none" dirty="0">
                <a:solidFill>
                  <a:schemeClr val="dk1"/>
                </a:solidFill>
                <a:latin typeface="Calibri"/>
                <a:ea typeface="Calibri"/>
                <a:cs typeface="Calibri"/>
                <a:sym typeface="Calibri"/>
              </a:rPr>
              <a:t>by adding the strategies from today’s lesson to the anchor chart</a:t>
            </a:r>
            <a:r>
              <a:rPr lang="en" sz="1200" dirty="0">
                <a:solidFill>
                  <a:schemeClr val="dk1"/>
                </a:solidFill>
                <a:latin typeface="Calibri"/>
                <a:ea typeface="Calibri"/>
                <a:cs typeface="Calibri"/>
                <a:sym typeface="Calibri"/>
              </a:rPr>
              <a:t> to assist students in internalizing the strategies used and modeled in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strategies previously listed on  the </a:t>
            </a:r>
            <a:r>
              <a:rPr lang="en" sz="1200" b="1" i="0" u="none" strike="noStrike" cap="none" dirty="0">
                <a:solidFill>
                  <a:schemeClr val="dk1"/>
                </a:solidFill>
                <a:latin typeface="Calibri"/>
                <a:ea typeface="Calibri"/>
                <a:cs typeface="Calibri"/>
                <a:sym typeface="Calibri"/>
              </a:rPr>
              <a:t>Things Close Readers Do anchor chart</a:t>
            </a:r>
            <a:r>
              <a:rPr lang="en" sz="1200" b="0" i="0" u="none" strike="noStrike" cap="none" dirty="0">
                <a:solidFill>
                  <a:schemeClr val="dk1"/>
                </a:solidFill>
                <a:latin typeface="Calibri"/>
                <a:ea typeface="Calibri"/>
                <a:cs typeface="Calibri"/>
                <a:sym typeface="Calibri"/>
              </a:rPr>
              <a:t>. (Bullets 1-5)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what else they can add that close readers do.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Guide students to add that when they answered questions that relied on them going back into the text, they were also being close readers. Add two lines to the anchor chart: (Bullets 6-7)</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Notice details</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Answer questions based on the text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note that they noticed details in the text and they answered questions based on the text.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b="0" i="0" u="none" strike="noStrike" cap="none" baseline="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14813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Shape 25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 Debrief</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self-assess their proficiency with today’s learning targets. Using a prepared exit ticket or sheet of paper and the fist to five chart, they’ll rank their performance on the learning targets.</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“Today you</a:t>
            </a:r>
            <a:r>
              <a:rPr lang="en" sz="1200" b="0" i="1" u="none" strike="noStrike" cap="none" dirty="0">
                <a:solidFill>
                  <a:schemeClr val="dk1"/>
                </a:solidFill>
                <a:latin typeface="Calibri"/>
                <a:ea typeface="Calibri"/>
                <a:cs typeface="Calibri"/>
                <a:sym typeface="Calibri"/>
              </a:rPr>
              <a:t> learned more about Ha’s character from reading about something she cares about, the papaya tree, and her relationship with her brothers, and paid attention to word choice as </a:t>
            </a:r>
            <a:r>
              <a:rPr lang="en" sz="1200" i="1" dirty="0">
                <a:solidFill>
                  <a:schemeClr val="dk1"/>
                </a:solidFill>
                <a:latin typeface="Calibri"/>
                <a:ea typeface="Calibri"/>
                <a:cs typeface="Calibri"/>
                <a:sym typeface="Calibri"/>
              </a:rPr>
              <a:t>you </a:t>
            </a:r>
            <a:r>
              <a:rPr lang="en" sz="1200" b="0" i="1" u="none" strike="noStrike" cap="none" dirty="0">
                <a:solidFill>
                  <a:schemeClr val="dk1"/>
                </a:solidFill>
                <a:latin typeface="Calibri"/>
                <a:ea typeface="Calibri"/>
                <a:cs typeface="Calibri"/>
                <a:sym typeface="Calibri"/>
              </a:rPr>
              <a:t>continued to practice close reading.</a:t>
            </a:r>
            <a:r>
              <a:rPr lang="en" sz="1200" i="1" dirty="0">
                <a:solidFill>
                  <a:schemeClr val="dk1"/>
                </a:solidFill>
                <a:latin typeface="Calibri"/>
                <a:ea typeface="Calibri"/>
                <a:cs typeface="Calibri"/>
                <a:sym typeface="Calibri"/>
              </a:rPr>
              <a:t>”</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complete an exit ticket in which they rank themselves on a scale of 1 to 5 for each of the targets, with 5 being total mastery and 1 being “I don’t get it.” For each rating they give themselves, ask students to justify their responses with evidence.</a:t>
            </a:r>
            <a:endParaRPr dirty="0"/>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provide a ranking for each target and justification for that ranking.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difficulty with written expression, conference with those students individually to allow them to self assess using the fist to five and provide their justification verbally to you.</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99747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Shape 26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a:t>
            </a:r>
            <a:r>
              <a:rPr lang="en" sz="1200" b="1" dirty="0">
                <a:solidFill>
                  <a:schemeClr val="dk1"/>
                </a:solidFill>
                <a:latin typeface="Calibri"/>
                <a:ea typeface="Calibri"/>
                <a:cs typeface="Calibri"/>
                <a:sym typeface="Calibri"/>
              </a:rPr>
              <a:t>osing; </a:t>
            </a:r>
            <a:r>
              <a:rPr lang="en" sz="1200" b="1" i="0" u="none" strike="noStrike" cap="none" dirty="0">
                <a:solidFill>
                  <a:schemeClr val="dk1"/>
                </a:solidFill>
                <a:latin typeface="Calibri"/>
                <a:ea typeface="Calibri"/>
                <a:cs typeface="Calibri"/>
                <a:sym typeface="Calibri"/>
              </a:rPr>
              <a:t>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This is quite a lengthy homework assignment. Students are required to both read and to answer the prompt. Consider providing some of the small group fluency block to read the assigned poems. After discussing the homework, frame the mid-unit assessment which will take place during lesson 5.</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the homework assignment.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the criteria for the QuickWrite (on the student handout)</a:t>
            </a:r>
            <a:r>
              <a:rPr lang="en-US" sz="1200" b="0" i="0" u="none" strike="noStrike" cap="none" dirty="0">
                <a:solidFill>
                  <a:srgbClr val="000000"/>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You may use your text and the notes you collected in your journal or note-catchers to help you write this paragraph. A complete paragraph will meet all criteria:</a:t>
            </a:r>
          </a:p>
          <a:p>
            <a:pPr marL="914400" marR="0" lvl="1"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Answer the prompt completely</a:t>
            </a:r>
            <a:endParaRPr lang="en" sz="1100" b="0" i="0" u="none" strike="noStrike" cap="none" dirty="0">
              <a:solidFill>
                <a:srgbClr val="000000"/>
              </a:solidFill>
              <a:latin typeface="Arial"/>
              <a:ea typeface="Calibri"/>
              <a:cs typeface="Arial"/>
              <a:sym typeface="Arial"/>
            </a:endParaRPr>
          </a:p>
          <a:p>
            <a:pPr marL="914400" marR="0" lvl="1"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Provide relevant and complete evidence </a:t>
            </a:r>
            <a:endParaRPr lang="en" sz="1100" b="0" i="0" u="none" strike="noStrike" cap="none" dirty="0">
              <a:solidFill>
                <a:srgbClr val="000000"/>
              </a:solidFill>
              <a:latin typeface="Arial"/>
              <a:ea typeface="Calibri"/>
              <a:cs typeface="Arial"/>
              <a:sym typeface="Arial"/>
            </a:endParaRPr>
          </a:p>
          <a:p>
            <a:pPr marL="914400" marR="0" lvl="1"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Paragraph includes the following: </a:t>
            </a:r>
            <a:endParaRPr lang="en" sz="1100" b="0" i="0" u="none" strike="noStrike" cap="none" dirty="0">
              <a:solidFill>
                <a:srgbClr val="000000"/>
              </a:solidFill>
              <a:latin typeface="Arial"/>
              <a:ea typeface="Calibri"/>
              <a:cs typeface="Arial"/>
              <a:sym typeface="Arial"/>
            </a:endParaRPr>
          </a:p>
          <a:p>
            <a:pPr marL="1371600" marR="0" lvl="2"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A focus statement</a:t>
            </a:r>
            <a:endParaRPr lang="en" sz="1100" b="0" i="0" u="none" strike="noStrike" cap="none" dirty="0">
              <a:solidFill>
                <a:srgbClr val="000000"/>
              </a:solidFill>
              <a:latin typeface="Arial"/>
              <a:ea typeface="Calibri"/>
              <a:cs typeface="Arial"/>
              <a:sym typeface="Arial"/>
            </a:endParaRPr>
          </a:p>
          <a:p>
            <a:pPr marL="1371600" marR="0" lvl="2"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At least three pieces of specific evidence from the text</a:t>
            </a:r>
            <a:endParaRPr lang="en" sz="1100" b="0" i="0" u="none" strike="noStrike" cap="none" dirty="0">
              <a:solidFill>
                <a:srgbClr val="000000"/>
              </a:solidFill>
              <a:latin typeface="Arial"/>
              <a:ea typeface="Calibri"/>
              <a:cs typeface="Arial"/>
              <a:sym typeface="Arial"/>
            </a:endParaRPr>
          </a:p>
          <a:p>
            <a:pPr marL="1371600" marR="0" lvl="2"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For each piece of evidence, an analysis or explanation: what does this evidence mean? </a:t>
            </a:r>
            <a:endParaRPr lang="en" sz="1100" b="0" i="0" u="none" strike="noStrike" cap="none" dirty="0">
              <a:solidFill>
                <a:srgbClr val="000000"/>
              </a:solidFill>
              <a:latin typeface="Arial"/>
              <a:ea typeface="Calibri"/>
              <a:cs typeface="Arial"/>
              <a:sym typeface="Arial"/>
            </a:endParaRPr>
          </a:p>
          <a:p>
            <a:pPr marL="1371600" marR="0" lvl="2" indent="-304800" algn="l" rtl="0">
              <a:lnSpc>
                <a:spcPct val="100000"/>
              </a:lnSpc>
              <a:spcBef>
                <a:spcPts val="0"/>
              </a:spcBef>
              <a:spcAft>
                <a:spcPts val="0"/>
              </a:spcAft>
              <a:buClr>
                <a:schemeClr val="dk1"/>
              </a:buClr>
              <a:buSzPts val="1200"/>
            </a:pPr>
            <a:r>
              <a:rPr lang="en" sz="1200" b="0" i="0" u="none" strike="noStrike" cap="none" dirty="0">
                <a:solidFill>
                  <a:srgbClr val="000000"/>
                </a:solidFill>
                <a:latin typeface="Calibri"/>
                <a:ea typeface="Calibri"/>
                <a:cs typeface="Calibri"/>
                <a:sym typeface="Calibri"/>
              </a:rPr>
              <a:t>A concluding sentence</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b="0" i="0" u="none" strike="noStrike" cap="none" dirty="0">
                <a:solidFill>
                  <a:srgbClr val="000000"/>
                </a:solidFill>
                <a:latin typeface="Calibri"/>
                <a:ea typeface="Calibri"/>
                <a:cs typeface="Calibri"/>
                <a:sym typeface="Calibri"/>
              </a:rPr>
              <a:t>Question students for their understanding of the expectations for homework</a:t>
            </a:r>
            <a:r>
              <a:rPr lang="en-US" sz="1200" b="0" i="0" u="none" strike="noStrike" cap="none" dirty="0">
                <a:solidFill>
                  <a:srgbClr val="000000"/>
                </a:solidFill>
                <a:latin typeface="Calibri"/>
                <a:ea typeface="Calibri"/>
                <a:cs typeface="Calibri"/>
                <a:sym typeface="Calibri"/>
              </a:rPr>
              <a: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b="0" i="0" u="none" strike="noStrike" cap="none" dirty="0">
                <a:solidFill>
                  <a:srgbClr val="000000"/>
                </a:solidFill>
                <a:latin typeface="Calibri"/>
                <a:ea typeface="Calibri"/>
                <a:cs typeface="Calibri"/>
                <a:sym typeface="Calibri"/>
              </a:rPr>
              <a:t>Address any student questions.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b="0" i="0" u="none" strike="noStrike" cap="none" dirty="0">
                <a:solidFill>
                  <a:srgbClr val="000000"/>
                </a:solidFill>
                <a:latin typeface="Calibri"/>
                <a:ea typeface="Calibri"/>
                <a:cs typeface="Calibri"/>
                <a:sym typeface="Calibri"/>
              </a:rPr>
              <a:t>Tell students that in the next lesson, they will have an opportunity to “show what they know” about analyzing Ha’s character (on the Mid-Unit Assessment).</a:t>
            </a:r>
            <a:r>
              <a:rPr lang="en" sz="1200" dirty="0">
                <a:latin typeface="Calibri"/>
                <a:ea typeface="Calibri"/>
                <a:cs typeface="Calibri"/>
                <a:sym typeface="Calibri"/>
              </a:rPr>
              <a:t>  T</a:t>
            </a:r>
            <a:r>
              <a:rPr lang="en" sz="1200" b="0" i="0" u="none" strike="noStrike" cap="none" dirty="0">
                <a:solidFill>
                  <a:srgbClr val="000000"/>
                </a:solidFill>
                <a:latin typeface="Calibri"/>
                <a:ea typeface="Calibri"/>
                <a:cs typeface="Calibri"/>
                <a:sym typeface="Calibri"/>
              </a:rPr>
              <a:t>here are no tricks to this assessment; it is very much like the thinking they have been practicing in Lessons 1–4.</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clearly understand the expectations and be able to reiterate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Students that struggle with writing might benefit from a paragraph frame or sentence starters to help them structure their answer to the prompt.</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While students are learning, m</a:t>
            </a:r>
            <a:r>
              <a:rPr lang="en" sz="1200" b="0" i="0" u="none" strike="noStrike" cap="none" dirty="0">
                <a:solidFill>
                  <a:srgbClr val="000000"/>
                </a:solidFill>
                <a:latin typeface="Calibri"/>
                <a:ea typeface="Calibri"/>
                <a:cs typeface="Calibri"/>
                <a:sym typeface="Calibri"/>
              </a:rPr>
              <a:t>odifications may need to be made to the criteria (one/two pieces of evidence vs. three, etc.) for struggling students. </a:t>
            </a:r>
            <a:r>
              <a:rPr lang="en" sz="1200" dirty="0">
                <a:latin typeface="Calibri"/>
                <a:ea typeface="Calibri"/>
                <a:cs typeface="Calibri"/>
                <a:sym typeface="Calibri"/>
              </a:rPr>
              <a:t>G</a:t>
            </a:r>
            <a:r>
              <a:rPr lang="en" sz="1200" b="0" i="0" u="none" strike="noStrike" cap="none" dirty="0">
                <a:solidFill>
                  <a:srgbClr val="000000"/>
                </a:solidFill>
                <a:latin typeface="Calibri"/>
                <a:ea typeface="Calibri"/>
                <a:cs typeface="Calibri"/>
                <a:sym typeface="Calibri"/>
              </a:rPr>
              <a:t>radually remove these modifications as students show success with their QuickWrites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16686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8002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0102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0957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3826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642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Shape 1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Pages 8-21 of the novel: “Papaya Tree” through “Two More Papayas.”</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Quickwrite Prompt (Homework: supporting materials)</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 “Test drive” the QuickWrite assignment in advance by completing it yourself. </a:t>
            </a:r>
            <a:r>
              <a:rPr lang="en" sz="1200">
                <a:solidFill>
                  <a:schemeClr val="dk1"/>
                </a:solidFill>
                <a:latin typeface="Calibri"/>
                <a:ea typeface="Calibri"/>
                <a:cs typeface="Calibri"/>
                <a:sym typeface="Calibri"/>
              </a:rPr>
              <a:t>Drafting your own response allows you to see challenges that could arise when the students create the own paragraph. This is for your own use and not to be shared with students. However, it will be helpful to compare your students’ writing against your response when you assess their QuickWrites.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If more than one teacher in your building is using the modules, consider comparing your writing to discuss common challenges you anticipate your students may face.</a:t>
            </a:r>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6853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96413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for today 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Papaya Tree Photo (if projector is not available)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“Papaya Tree” text dependent questions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rgbClr val="000000"/>
                </a:solidFill>
                <a:latin typeface="Calibri"/>
                <a:ea typeface="Calibri"/>
                <a:cs typeface="Calibri"/>
                <a:sym typeface="Calibri"/>
              </a:rPr>
              <a:t>Who Is Ha? anchor chart </a:t>
            </a:r>
            <a:r>
              <a:rPr lang="en" sz="1200" i="0" u="none" strike="noStrike" cap="none" dirty="0">
                <a:solidFill>
                  <a:srgbClr val="000000"/>
                </a:solidFill>
                <a:latin typeface="Calibri"/>
                <a:ea typeface="Calibri"/>
                <a:cs typeface="Calibri"/>
                <a:sym typeface="Calibri"/>
              </a:rPr>
              <a:t>(new; teacher-created; example for teacher reference)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Chart paper for small-group anchor chart: What Do We Know about Ha? (one piece of chart paper per group)</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Markers (five per group)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Prepared exit ticket slips or notebook paper.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QuickWrite 2 (one per student; for homework)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Numbered Heads Together</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Think-Pair-Share</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Chalkboard Splash </a:t>
            </a:r>
            <a:r>
              <a:rPr lang="en" sz="1200" dirty="0">
                <a:solidFill>
                  <a:schemeClr val="dk1"/>
                </a:solidFill>
                <a:latin typeface="Calibri"/>
                <a:ea typeface="Calibri"/>
                <a:cs typeface="Calibri"/>
                <a:sym typeface="Calibri"/>
              </a:rPr>
              <a:t>(This new protocol will be used in creating the </a:t>
            </a:r>
            <a:r>
              <a:rPr lang="en" sz="1200" b="1" dirty="0">
                <a:solidFill>
                  <a:schemeClr val="dk1"/>
                </a:solidFill>
                <a:latin typeface="Calibri"/>
                <a:ea typeface="Calibri"/>
                <a:cs typeface="Calibri"/>
                <a:sym typeface="Calibri"/>
              </a:rPr>
              <a:t>Who is Ha? anchor chart</a:t>
            </a:r>
            <a:r>
              <a:rPr lang="en" sz="1200" dirty="0">
                <a:solidFill>
                  <a:schemeClr val="dk1"/>
                </a:solidFill>
                <a:latin typeface="Calibri"/>
                <a:ea typeface="Calibri"/>
                <a:cs typeface="Calibri"/>
                <a:sym typeface="Calibri"/>
              </a:rPr>
              <a:t>. This gives students the opportunity to contribute individual responses in a group assignment) </a:t>
            </a:r>
            <a:endParaRPr sz="1200"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Fist to Five</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and Back Again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Things Close Readers Do Anchor Chart </a:t>
            </a:r>
            <a:r>
              <a:rPr lang="en" sz="1200" b="0" i="0" u="none" strike="noStrike" cap="none" dirty="0">
                <a:solidFill>
                  <a:schemeClr val="dk1"/>
                </a:solidFill>
                <a:latin typeface="Calibri"/>
                <a:ea typeface="Calibri"/>
                <a:cs typeface="Calibri"/>
                <a:sym typeface="Calibri"/>
              </a:rPr>
              <a:t>(posted in the classroom)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Fist to Five Chart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Journals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to work in their Numbered Heads group and should be seated accordingly.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today’s learning targets posted at the beginning of class to reference during the review.</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chart paper and markers handy for passing out to the groups during Work Time B.</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0179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1482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Shape 1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 explain as needed.</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need additional explanation for the academic vocabulary “analyze.” Provide synonyms to clarify their understanding: study, examine, etc.</a:t>
            </a:r>
            <a:endParaRPr dirty="0"/>
          </a:p>
        </p:txBody>
      </p:sp>
    </p:spTree>
    <p:extLst>
      <p:ext uri="{BB962C8B-B14F-4D97-AF65-F5344CB8AC3E}">
        <p14:creationId xmlns:p14="http://schemas.microsoft.com/office/powerpoint/2010/main" val="3266847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Shape 2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100" b="1" i="0" u="none" strike="noStrike" cap="none" dirty="0">
                <a:solidFill>
                  <a:srgbClr val="000000"/>
                </a:solidFill>
                <a:latin typeface="Arial"/>
                <a:ea typeface="Arial"/>
                <a:cs typeface="Arial"/>
                <a:sym typeface="Arial"/>
              </a:rPr>
              <a:t>A. Engaging the Reader: We Learn More about Ha by How She Speaks about the Papaya Tree, and about Her Brothers </a:t>
            </a: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their books out in preparation for the lesson.</a:t>
            </a:r>
            <a:r>
              <a:rPr lang="en-US"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During this section of the lesson, students briefly revisit the poem “Papaya Tree” and practice the skill of inference. This also serves to introduce the significance of the tree which will be explored later in this lesson and subsequent ones.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turn to page 8 in the novel.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along in their heads as you read </a:t>
            </a:r>
            <a:r>
              <a:rPr lang="en" sz="1200" b="0" i="0" u="none" strike="noStrike" cap="none" dirty="0">
                <a:solidFill>
                  <a:schemeClr val="dk1"/>
                </a:solidFill>
                <a:latin typeface="Calibri"/>
                <a:ea typeface="Calibri"/>
                <a:cs typeface="Calibri"/>
                <a:sym typeface="Calibri"/>
              </a:rPr>
              <a:t>the first stanza on page 8 of the poem “Papaya Tree”: </a:t>
            </a:r>
            <a:r>
              <a:rPr lang="en" sz="1200" b="0" i="1" u="none" strike="noStrike" cap="none" dirty="0">
                <a:solidFill>
                  <a:schemeClr val="dk1"/>
                </a:solidFill>
                <a:latin typeface="Calibri"/>
                <a:ea typeface="Calibri"/>
                <a:cs typeface="Calibri"/>
                <a:sym typeface="Calibri"/>
              </a:rPr>
              <a:t>“It grew from a seed/I flicked into/the back garden.”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a:t>
            </a:r>
            <a:r>
              <a:rPr lang="en" sz="1200" b="0" i="1" u="none" strike="noStrike" cap="none" dirty="0">
                <a:solidFill>
                  <a:schemeClr val="dk1"/>
                </a:solidFill>
                <a:latin typeface="Calibri"/>
                <a:ea typeface="Calibri"/>
                <a:cs typeface="Calibri"/>
                <a:sym typeface="Calibri"/>
              </a:rPr>
              <a:t>“What is Ha referring to here?”</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Draw students’ attention to the cover illustration on their </a:t>
            </a: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 books or on the screen, and ask,  </a:t>
            </a:r>
            <a:r>
              <a:rPr lang="en" sz="1200" b="0" i="1" u="none" strike="noStrike" cap="none" dirty="0">
                <a:solidFill>
                  <a:schemeClr val="dk1"/>
                </a:solidFill>
                <a:latin typeface="Calibri"/>
                <a:ea typeface="Calibri"/>
                <a:cs typeface="Calibri"/>
                <a:sym typeface="Calibri"/>
              </a:rPr>
              <a:t>“What images do you notice on the cover of the book?”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if they can infer, based on their reading so far, what type of tree this is. (Clarify that a papaya tree is a tropical tree that bears the papaya fruit if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Reinforce the skill of inference here: “</a:t>
            </a:r>
            <a:r>
              <a:rPr lang="en" sz="1200" b="0" i="1" u="none" strike="noStrike" cap="none" dirty="0">
                <a:solidFill>
                  <a:schemeClr val="dk1"/>
                </a:solidFill>
                <a:latin typeface="Calibri"/>
                <a:ea typeface="Calibri"/>
                <a:cs typeface="Calibri"/>
                <a:sym typeface="Calibri"/>
              </a:rPr>
              <a:t>You took something from the text (in this case, the picture on the cover), and something you already knew (based on reading pages 4-9 the past few days), and put it together.</a:t>
            </a:r>
            <a:r>
              <a:rPr lang="en-US" sz="1200" b="0" i="1" u="none" strike="noStrike" cap="none" dirty="0">
                <a:solidFill>
                  <a:schemeClr val="dk1"/>
                </a:solidFill>
                <a:latin typeface="Calibri"/>
                <a:ea typeface="Calibri"/>
                <a:cs typeface="Calibri"/>
                <a:sym typeface="Calibri"/>
              </a:rPr>
              <a:t>”</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reread the poem “Papaya Tree” on pages 8 and 9 in order to make inferences, thinking about how her description of the tree helps us learn about her, and her war-torn country.</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realize that Ha is referring to her papaya tree.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note that the images on the cover are of a girl (Ha), a red sky, and a tree (her papaya tree).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b="0" i="0" u="none" strike="noStrike" cap="none"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249886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lass/Partner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panose="020F0502020204030204" pitchFamily="34" charset="0"/>
                <a:ea typeface="Arial"/>
                <a:cs typeface="Arial"/>
                <a:sym typeface="Arial"/>
              </a:rPr>
              <a:t>B. Review Learning Targets </a:t>
            </a:r>
            <a:br>
              <a:rPr lang="en" sz="1100" b="1" i="0" u="none" strike="noStrike" cap="none" dirty="0">
                <a:solidFill>
                  <a:srgbClr val="000000"/>
                </a:solidFill>
                <a:latin typeface="Arial"/>
                <a:ea typeface="Arial"/>
                <a:cs typeface="Arial"/>
                <a:sym typeface="Arial"/>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should be posted in the classroom. Students should be familiar with these, so this can be a brief review.</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note on the slide to re</a:t>
            </a:r>
            <a:r>
              <a:rPr lang="en" sz="1200" b="0" i="0" u="none" strike="noStrike" cap="none" dirty="0">
                <a:solidFill>
                  <a:schemeClr val="dk1"/>
                </a:solidFill>
                <a:latin typeface="Calibri"/>
                <a:ea typeface="Calibri"/>
                <a:cs typeface="Calibri"/>
                <a:sym typeface="Calibri"/>
              </a:rPr>
              <a:t>mind students of the purpose of learning targets and that the learning targets will always be reviewed and checked at the end of the lesson.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first two learning targets on the slide aloud to students: </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“I can make inferences to deepen my understanding of Inside Out &amp; Back Again.”</a:t>
            </a:r>
            <a:r>
              <a:rPr lang="en" sz="1200" b="0" i="0" u="none" strike="noStrike" cap="none" dirty="0">
                <a:solidFill>
                  <a:schemeClr val="dk1"/>
                </a:solidFill>
                <a:latin typeface="Calibri"/>
                <a:ea typeface="Calibri"/>
                <a:cs typeface="Calibri"/>
                <a:sym typeface="Calibri"/>
              </a:rPr>
              <a:t> </a:t>
            </a:r>
            <a:endParaRPr dirty="0"/>
          </a:p>
          <a:p>
            <a:pPr marL="781050" marR="0" lvl="1" indent="-171450" algn="l" rtl="0">
              <a:lnSpc>
                <a:spcPct val="100000"/>
              </a:lnSpc>
              <a:spcBef>
                <a:spcPts val="0"/>
              </a:spcBef>
              <a:spcAft>
                <a:spcPts val="0"/>
              </a:spcAft>
              <a:buClr>
                <a:schemeClr val="dk1"/>
              </a:buClr>
              <a:buSzPts val="1200"/>
              <a:buFont typeface="Arial"/>
              <a:buChar char="○"/>
            </a:pPr>
            <a:r>
              <a:rPr lang="en" sz="1200" b="0" i="1" u="none" strike="noStrike" cap="none" dirty="0">
                <a:solidFill>
                  <a:schemeClr val="dk1"/>
                </a:solidFill>
                <a:latin typeface="Calibri"/>
                <a:ea typeface="Calibri"/>
                <a:cs typeface="Calibri"/>
                <a:sym typeface="Calibri"/>
              </a:rPr>
              <a:t>“I can cite evidence from the novel to explain how incidents reveal aspects of Ha’s character.”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explain what it means to infer and cite evidence. Call on volunteers.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 critical incident in the novel they will discuss today is about Ha’s papaya tree. This incident, or event, is critical (crucial or very important) because Ha pays attention to it a lot, and writes about it several times. But we need to infer about the meaning of the papaya tree.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third target on the slide aloud: </a:t>
            </a:r>
            <a:r>
              <a:rPr lang="en" sz="1200" b="0" i="1" u="none" strike="noStrike" cap="none" dirty="0">
                <a:solidFill>
                  <a:schemeClr val="dk1"/>
                </a:solidFill>
                <a:latin typeface="Calibri"/>
                <a:ea typeface="Calibri"/>
                <a:cs typeface="Calibri"/>
                <a:sym typeface="Calibri"/>
              </a:rPr>
              <a:t>“I can explain how the specific word choices in the poem ‘Papaya Tree’ create tone and help reveal meaning.”</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 then talk with a partner about synonyms for the words “meaning” and “tone.”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few students to share out.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tone helps create meaning.</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that they will get smarter about seeing the connection between word choice, tone, and meaning as they continue to read the novel.</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T</a:t>
            </a:r>
            <a:r>
              <a:rPr lang="en" sz="1200" b="0" i="0" u="none" strike="noStrike" cap="none" dirty="0">
                <a:solidFill>
                  <a:schemeClr val="dk1"/>
                </a:solidFill>
                <a:latin typeface="Calibri"/>
                <a:ea typeface="Calibri"/>
                <a:cs typeface="Calibri"/>
                <a:sym typeface="Calibri"/>
              </a:rPr>
              <a:t>argets 1 and 2, listen for students to state</a:t>
            </a:r>
            <a:r>
              <a:rPr lang="en-US" sz="1200" b="0" i="0" u="none" strike="noStrike" cap="none" dirty="0">
                <a:solidFill>
                  <a:schemeClr val="dk1"/>
                </a:solidFill>
                <a:latin typeface="Calibri"/>
                <a:ea typeface="Calibri"/>
                <a:cs typeface="Calibri"/>
                <a:sym typeface="Calibri"/>
              </a:rPr>
              <a:t> that</a:t>
            </a:r>
            <a:r>
              <a:rPr lang="en" sz="1200" b="0" i="0" u="none" strike="noStrike" cap="none" dirty="0">
                <a:solidFill>
                  <a:schemeClr val="dk1"/>
                </a:solidFill>
                <a:latin typeface="Calibri"/>
                <a:ea typeface="Calibri"/>
                <a:cs typeface="Calibri"/>
                <a:sym typeface="Calibri"/>
              </a:rPr>
              <a:t> it means that students will need to use their background knowledge, combined with what the text says, and refer to the language in the novel to prove their thinking.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T</a:t>
            </a:r>
            <a:r>
              <a:rPr lang="en" sz="1200" b="0" i="0" u="none" strike="noStrike" cap="none" dirty="0">
                <a:solidFill>
                  <a:schemeClr val="dk1"/>
                </a:solidFill>
                <a:latin typeface="Calibri"/>
                <a:ea typeface="Calibri"/>
                <a:cs typeface="Calibri"/>
                <a:sym typeface="Calibri"/>
              </a:rPr>
              <a:t>arget 3, students should note that meaning refers to what the text is about, and tone refers to the emotion or feeling of the text.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of the academic vocabulary can be a “turn and talk” before sharing out if students need more think time or discussion before generating an explanation.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Be sure to distinguish this meaning of the word </a:t>
            </a:r>
            <a:r>
              <a:rPr lang="en" sz="1200" dirty="0">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critical</a:t>
            </a:r>
            <a:r>
              <a:rPr lang="en" sz="1200" dirty="0">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 from what this word means in other contexts students might be familiar with (“negative,” for example if a friend is being “critical” of you) for students having difficulty with this multi-meaning word.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think of tone as in “tone of voice.” Explain that authors convey tone in their writing, and just like tone of voice reveals an attitude or feeling, so does an author’s tone.</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benefit from having pictorial representations of the learning targets.</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656872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8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A. Rereading the Text and Answering Text-Dependent Questions: “Papaya Tree”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seated with their small group. </a:t>
            </a:r>
          </a:p>
          <a:p>
            <a:pPr marL="457200" marR="76200" lvl="0" indent="-304800" rtl="0">
              <a:lnSpc>
                <a:spcPct val="115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section of the lesson focuses on the strategy of rereading as students dive back into the poem “Papaya Tree.” The symbolic significance of the papaya tree will be addressed in future lessons. Do not rush it here, but of course, follow students’ leads should their comments indicate they are ready to address symbolism. </a:t>
            </a:r>
          </a:p>
          <a:p>
            <a:pPr marL="457200" marR="76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the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is posted in an easily visible location in the classroom for easy reference.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Briefly refer back to the </a:t>
            </a:r>
            <a:r>
              <a:rPr lang="en" sz="1200" b="1" i="0" u="none" strike="noStrike" cap="none" dirty="0">
                <a:solidFill>
                  <a:schemeClr val="dk1"/>
                </a:solidFill>
                <a:latin typeface="Calibri"/>
                <a:ea typeface="Calibri"/>
                <a:cs typeface="Calibri"/>
                <a:sym typeface="Calibri"/>
              </a:rPr>
              <a:t>Things Close Readers Do anchor chart</a:t>
            </a:r>
            <a:r>
              <a:rPr lang="en" sz="1200" b="0" i="0" u="none" strike="noStrike" cap="none" dirty="0">
                <a:solidFill>
                  <a:schemeClr val="dk1"/>
                </a:solidFill>
                <a:latin typeface="Calibri"/>
                <a:ea typeface="Calibri"/>
                <a:cs typeface="Calibri"/>
                <a:sym typeface="Calibri"/>
              </a:rPr>
              <a:t>, invite several students to read what is on the chart.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first set of directions on the slide.</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 students to silently reread “Papaya Tree” on pages 8 and 9 for the gist of the poem: what is their early sense of what it is mostly about?  Remind them that gist is not as formal as summarizing; it’s preliminary. </a:t>
            </a:r>
            <a:endParaRPr dirty="0"/>
          </a:p>
          <a:p>
            <a:pPr marL="457200" marR="0" lvl="0" indent="-304800" algn="l" rtl="0">
              <a:lnSpc>
                <a:spcPct val="100000"/>
              </a:lnSpc>
              <a:spcBef>
                <a:spcPts val="0"/>
              </a:spcBef>
              <a:spcAft>
                <a:spcPts val="0"/>
              </a:spcAft>
              <a:buClr>
                <a:schemeClr val="dk1"/>
              </a:buClr>
              <a:buSzPts val="1200"/>
              <a:buFont typeface="+mj-lt"/>
              <a:buAutoNum type="arabicPeriod" startAt="3"/>
            </a:pPr>
            <a:r>
              <a:rPr lang="en" sz="1200" b="0" i="0" u="none" strike="noStrike" cap="none" dirty="0">
                <a:solidFill>
                  <a:schemeClr val="dk1"/>
                </a:solidFill>
                <a:latin typeface="Calibri"/>
                <a:ea typeface="Calibri"/>
                <a:cs typeface="Calibri"/>
                <a:sym typeface="Calibri"/>
              </a:rPr>
              <a:t>After they have read and thought, invite students to turn and talk with a partner in their group to share their thinking. </a:t>
            </a:r>
            <a:endParaRPr dirty="0"/>
          </a:p>
          <a:p>
            <a:pPr marL="457200" marR="0" lvl="0" indent="-304800" algn="l" rtl="0">
              <a:lnSpc>
                <a:spcPct val="100000"/>
              </a:lnSpc>
              <a:spcBef>
                <a:spcPts val="0"/>
              </a:spcBef>
              <a:spcAft>
                <a:spcPts val="0"/>
              </a:spcAft>
              <a:buClr>
                <a:schemeClr val="dk1"/>
              </a:buClr>
              <a:buSzPts val="1200"/>
              <a:buFont typeface="+mj-lt"/>
              <a:buAutoNum type="arabicPeriod" startAt="3"/>
            </a:pPr>
            <a:r>
              <a:rPr lang="en" sz="1200" b="0" i="0" u="none" strike="noStrike" cap="none" dirty="0">
                <a:solidFill>
                  <a:schemeClr val="dk1"/>
                </a:solidFill>
                <a:latin typeface="Calibri"/>
                <a:ea typeface="Calibri"/>
                <a:cs typeface="Calibri"/>
                <a:sym typeface="Calibri"/>
              </a:rPr>
              <a:t>Remind them that rereading helps readers notice important details. </a:t>
            </a:r>
            <a:endParaRPr dirty="0"/>
          </a:p>
          <a:p>
            <a:pPr marL="457200" marR="0" lvl="0" indent="-304800" algn="l" rtl="0">
              <a:lnSpc>
                <a:spcPct val="100000"/>
              </a:lnSpc>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Refer to the second set of instructions on the slide.</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Reread the poem aloud, as students look at the text and read silently in their heads and think of the question: </a:t>
            </a:r>
            <a:r>
              <a:rPr lang="en" sz="1200" dirty="0">
                <a:solidFill>
                  <a:schemeClr val="dk1"/>
                </a:solidFill>
                <a:latin typeface="Calibri"/>
                <a:ea typeface="Calibri"/>
                <a:cs typeface="Calibri"/>
                <a:sym typeface="Calibri"/>
              </a:rPr>
              <a:t>“What new or important details struck you after hearing the poem read aloud?”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mj-lt"/>
              <a:buAutoNum type="arabicPeriod" startAt="6"/>
            </a:pPr>
            <a:r>
              <a:rPr lang="en" sz="1200" b="0" i="0" u="none" strike="noStrike" cap="none" dirty="0">
                <a:solidFill>
                  <a:schemeClr val="dk1"/>
                </a:solidFill>
                <a:latin typeface="Calibri"/>
                <a:ea typeface="Calibri"/>
                <a:cs typeface="Calibri"/>
                <a:sym typeface="Calibri"/>
              </a:rPr>
              <a:t>Invite students to share their answers to the question in their groups</a:t>
            </a:r>
            <a:r>
              <a:rPr lang="en" sz="1200"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mj-lt"/>
              <a:buAutoNum type="arabicPeriod" startAt="6"/>
            </a:pPr>
            <a:r>
              <a:rPr lang="en" sz="1200" b="0" i="0" u="none" strike="noStrike" cap="none" dirty="0">
                <a:solidFill>
                  <a:schemeClr val="dk1"/>
                </a:solidFill>
                <a:latin typeface="Calibri"/>
                <a:ea typeface="Calibri"/>
                <a:cs typeface="Calibri"/>
                <a:sym typeface="Calibri"/>
              </a:rPr>
              <a:t>Encourage students to pull details directly from the text.</a:t>
            </a:r>
            <a:endParaRPr dirty="0"/>
          </a:p>
          <a:p>
            <a:pPr marL="457200" marR="0" lvl="0" indent="-304800" algn="l" rtl="0">
              <a:lnSpc>
                <a:spcPct val="100000"/>
              </a:lnSpc>
              <a:spcBef>
                <a:spcPts val="0"/>
              </a:spcBef>
              <a:spcAft>
                <a:spcPts val="0"/>
              </a:spcAft>
              <a:buClr>
                <a:schemeClr val="dk1"/>
              </a:buClr>
              <a:buSzPts val="1200"/>
              <a:buFont typeface="+mj-lt"/>
              <a:buAutoNum type="arabicPeriod" startAt="6"/>
            </a:pPr>
            <a:r>
              <a:rPr lang="en" sz="1200" b="0" i="0" u="none" strike="noStrike" cap="none" dirty="0">
                <a:solidFill>
                  <a:schemeClr val="dk1"/>
                </a:solidFill>
                <a:latin typeface="Calibri"/>
                <a:ea typeface="Calibri"/>
                <a:cs typeface="Calibri"/>
                <a:sym typeface="Calibri"/>
              </a:rPr>
              <a:t>Point out to students that these descriptive details often help readers visualize what the writer is describing; they will be paying close attention to this type of language throughout their study of this novel, and will often reread key passages to pay particular attention to word choice. 	</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determining the gist, listen for students to notice that Ha has a papaya tree growing in her backyard. Her brothers have noticed the tree’s blossoms and fruit. Ha wants to be the first one to notice the papaya’s ripe fruit.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notice the following details during the read aloud: the seed is like a fish eye (“slippery/shiny/black”), or details about the size and color of the tree (“twice as tall as I stand,” “white blossom”).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using a ruler or piece of paper to underline the lines as they are read aloud.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having sentence starters provided to support their participation in group discussions.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have difficulty noticing key details about the papaya tree. Consider probing them with questions such as, </a:t>
            </a:r>
            <a:r>
              <a:rPr lang="en" sz="1200" i="1" u="none" strike="noStrike" cap="none" dirty="0">
                <a:solidFill>
                  <a:srgbClr val="000000"/>
                </a:solidFill>
                <a:latin typeface="Calibri"/>
                <a:ea typeface="Calibri"/>
                <a:cs typeface="Calibri"/>
                <a:sym typeface="Calibri"/>
              </a:rPr>
              <a:t>“What words help us imagine what the tree looks like? How big is the tree? How do you know? What words tell us that?”</a:t>
            </a:r>
            <a:endParaRPr sz="120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77261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A. Rereading the Text and Answering Text-Dependent Questions: “Papaya Tree”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provided a visual to help them connect to the significance of the papaya tree and also to build background knowledge. Students will return to the symbolic significance of the papaya tree in future lessons. If a projector is not available, print and post the images from the slide.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Show the image of the papaya tree and its seeds, blossom, and fruit.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a:t>
            </a:r>
            <a:r>
              <a:rPr lang="en" sz="1200" b="0" i="1" u="none" strike="noStrike" cap="none" dirty="0">
                <a:solidFill>
                  <a:schemeClr val="dk1"/>
                </a:solidFill>
                <a:latin typeface="Calibri"/>
                <a:ea typeface="Calibri"/>
                <a:cs typeface="Calibri"/>
                <a:sym typeface="Calibri"/>
              </a:rPr>
              <a:t>“Why might the author have chosen this particular tree to focus on?” </a:t>
            </a:r>
            <a:endParaRPr i="1"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a few students for response.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notice that it grows in Vietnam, it has sweet fruit Ha can enjoy, etc.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US" sz="1200" b="0" i="0" u="none" strike="noStrike" cap="none" baseline="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517774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15384F6-D6CE-461E-8064-F53105C6E078}"/>
              </a:ext>
            </a:extLst>
          </p:cNvPr>
          <p:cNvPicPr>
            <a:picLocks noChangeAspect="1"/>
          </p:cNvPicPr>
          <p:nvPr userDrawn="1"/>
        </p:nvPicPr>
        <p:blipFill>
          <a:blip r:embed="rId2"/>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F3089BEB-4A0E-4D57-83A6-C1FA62882ECA}"/>
              </a:ext>
            </a:extLst>
          </p:cNvPr>
          <p:cNvPicPr>
            <a:picLocks noChangeAspect="1"/>
          </p:cNvPicPr>
          <p:nvPr userDrawn="1"/>
        </p:nvPicPr>
        <p:blipFill>
          <a:blip r:embed="rId3"/>
          <a:stretch>
            <a:fillRect/>
          </a:stretch>
        </p:blipFill>
        <p:spPr>
          <a:xfrm>
            <a:off x="4216763" y="4523127"/>
            <a:ext cx="710474" cy="592062"/>
          </a:xfrm>
          <a:prstGeom prst="rect">
            <a:avLst/>
          </a:prstGeom>
        </p:spPr>
      </p:pic>
      <p:pic>
        <p:nvPicPr>
          <p:cNvPr id="7" name="Picture 6">
            <a:extLst>
              <a:ext uri="{FF2B5EF4-FFF2-40B4-BE49-F238E27FC236}">
                <a16:creationId xmlns:a16="http://schemas.microsoft.com/office/drawing/2014/main" id="{C9505E94-3BE7-41DE-B4E8-9C08E110BDD6}"/>
              </a:ext>
            </a:extLst>
          </p:cNvPr>
          <p:cNvPicPr>
            <a:picLocks noChangeAspect="1"/>
          </p:cNvPicPr>
          <p:nvPr userDrawn="1"/>
        </p:nvPicPr>
        <p:blipFill>
          <a:blip r:embed="rId4"/>
          <a:stretch>
            <a:fillRect/>
          </a:stretch>
        </p:blipFill>
        <p:spPr>
          <a:xfrm>
            <a:off x="11289" y="4564640"/>
            <a:ext cx="1207113" cy="554784"/>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BDABDA6-F9CA-4ACD-A6F8-94593017C867}"/>
              </a:ext>
            </a:extLst>
          </p:cNvPr>
          <p:cNvPicPr>
            <a:picLocks noChangeAspect="1"/>
          </p:cNvPicPr>
          <p:nvPr userDrawn="1"/>
        </p:nvPicPr>
        <p:blipFill>
          <a:blip r:embed="rId2"/>
          <a:stretch>
            <a:fillRect/>
          </a:stretch>
        </p:blipFill>
        <p:spPr>
          <a:xfrm>
            <a:off x="8365808" y="4934403"/>
            <a:ext cx="762000" cy="142875"/>
          </a:xfrm>
          <a:prstGeom prst="rect">
            <a:avLst/>
          </a:prstGeom>
        </p:spPr>
      </p:pic>
      <p:pic>
        <p:nvPicPr>
          <p:cNvPr id="5" name="Picture 4">
            <a:extLst>
              <a:ext uri="{FF2B5EF4-FFF2-40B4-BE49-F238E27FC236}">
                <a16:creationId xmlns:a16="http://schemas.microsoft.com/office/drawing/2014/main" id="{8339439F-F042-4975-B152-F84B4063CA74}"/>
              </a:ext>
            </a:extLst>
          </p:cNvPr>
          <p:cNvPicPr>
            <a:picLocks noChangeAspect="1"/>
          </p:cNvPicPr>
          <p:nvPr userDrawn="1"/>
        </p:nvPicPr>
        <p:blipFill>
          <a:blip r:embed="rId3"/>
          <a:stretch>
            <a:fillRect/>
          </a:stretch>
        </p:blipFill>
        <p:spPr>
          <a:xfrm>
            <a:off x="4297650" y="4663217"/>
            <a:ext cx="548700" cy="457250"/>
          </a:xfrm>
          <a:prstGeom prst="rect">
            <a:avLst/>
          </a:prstGeom>
        </p:spPr>
      </p:pic>
      <p:pic>
        <p:nvPicPr>
          <p:cNvPr id="7" name="Picture 6">
            <a:extLst>
              <a:ext uri="{FF2B5EF4-FFF2-40B4-BE49-F238E27FC236}">
                <a16:creationId xmlns:a16="http://schemas.microsoft.com/office/drawing/2014/main" id="{E5BC59BB-1D40-413E-B7D9-329105283BB3}"/>
              </a:ext>
            </a:extLst>
          </p:cNvPr>
          <p:cNvPicPr>
            <a:picLocks noChangeAspect="1"/>
          </p:cNvPicPr>
          <p:nvPr userDrawn="1"/>
        </p:nvPicPr>
        <p:blipFill>
          <a:blip r:embed="rId4"/>
          <a:stretch>
            <a:fillRect/>
          </a:stretch>
        </p:blipFill>
        <p:spPr>
          <a:xfrm>
            <a:off x="0" y="4614450"/>
            <a:ext cx="1207113" cy="554784"/>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DB201DE-38E5-4F82-A0E9-CDA5A6239A9B}"/>
              </a:ext>
            </a:extLst>
          </p:cNvPr>
          <p:cNvPicPr>
            <a:picLocks noChangeAspect="1"/>
          </p:cNvPicPr>
          <p:nvPr userDrawn="1"/>
        </p:nvPicPr>
        <p:blipFill>
          <a:blip r:embed="rId2"/>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21AD6E98-E3A9-4D9B-A3C0-8464405F41EF}"/>
              </a:ext>
            </a:extLst>
          </p:cNvPr>
          <p:cNvPicPr>
            <a:picLocks noChangeAspect="1"/>
          </p:cNvPicPr>
          <p:nvPr userDrawn="1"/>
        </p:nvPicPr>
        <p:blipFill>
          <a:blip r:embed="rId3"/>
          <a:stretch>
            <a:fillRect/>
          </a:stretch>
        </p:blipFill>
        <p:spPr>
          <a:xfrm>
            <a:off x="4197350" y="4503837"/>
            <a:ext cx="749300" cy="624417"/>
          </a:xfrm>
          <a:prstGeom prst="rect">
            <a:avLst/>
          </a:prstGeom>
        </p:spPr>
      </p:pic>
      <p:pic>
        <p:nvPicPr>
          <p:cNvPr id="7" name="Picture 6">
            <a:extLst>
              <a:ext uri="{FF2B5EF4-FFF2-40B4-BE49-F238E27FC236}">
                <a16:creationId xmlns:a16="http://schemas.microsoft.com/office/drawing/2014/main" id="{A75B6397-EA3C-41E7-AB4E-0E3EF20ABA64}"/>
              </a:ext>
            </a:extLst>
          </p:cNvPr>
          <p:cNvPicPr>
            <a:picLocks noChangeAspect="1"/>
          </p:cNvPicPr>
          <p:nvPr userDrawn="1"/>
        </p:nvPicPr>
        <p:blipFill>
          <a:blip r:embed="rId4"/>
          <a:stretch>
            <a:fillRect/>
          </a:stretch>
        </p:blipFill>
        <p:spPr>
          <a:xfrm>
            <a:off x="0" y="4538653"/>
            <a:ext cx="1207113" cy="554784"/>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dirty="0"/>
          </a:p>
        </p:txBody>
      </p:sp>
      <p:sp>
        <p:nvSpPr>
          <p:cNvPr id="68" name="Shape 6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dirty="0"/>
          </a:p>
        </p:txBody>
      </p:sp>
      <p:sp>
        <p:nvSpPr>
          <p:cNvPr id="69" name="Shape 6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2C46D33-0078-43FB-92B3-EDB33FFDB489}"/>
              </a:ext>
            </a:extLst>
          </p:cNvPr>
          <p:cNvPicPr>
            <a:picLocks noChangeAspect="1"/>
          </p:cNvPicPr>
          <p:nvPr userDrawn="1"/>
        </p:nvPicPr>
        <p:blipFill>
          <a:blip r:embed="rId2"/>
          <a:stretch>
            <a:fillRect/>
          </a:stretch>
        </p:blipFill>
        <p:spPr>
          <a:xfrm>
            <a:off x="8348133" y="4913942"/>
            <a:ext cx="762000" cy="142875"/>
          </a:xfrm>
          <a:prstGeom prst="rect">
            <a:avLst/>
          </a:prstGeom>
        </p:spPr>
      </p:pic>
      <p:pic>
        <p:nvPicPr>
          <p:cNvPr id="5" name="Picture 4">
            <a:extLst>
              <a:ext uri="{FF2B5EF4-FFF2-40B4-BE49-F238E27FC236}">
                <a16:creationId xmlns:a16="http://schemas.microsoft.com/office/drawing/2014/main" id="{169F6EB9-463F-4892-89BE-03D85F0459D8}"/>
              </a:ext>
            </a:extLst>
          </p:cNvPr>
          <p:cNvPicPr>
            <a:picLocks noChangeAspect="1"/>
          </p:cNvPicPr>
          <p:nvPr userDrawn="1"/>
        </p:nvPicPr>
        <p:blipFill>
          <a:blip r:embed="rId3"/>
          <a:stretch>
            <a:fillRect/>
          </a:stretch>
        </p:blipFill>
        <p:spPr>
          <a:xfrm>
            <a:off x="4115989" y="4348312"/>
            <a:ext cx="903111" cy="752593"/>
          </a:xfrm>
          <a:prstGeom prst="rect">
            <a:avLst/>
          </a:prstGeom>
        </p:spPr>
      </p:pic>
      <p:pic>
        <p:nvPicPr>
          <p:cNvPr id="7" name="Picture 6">
            <a:extLst>
              <a:ext uri="{FF2B5EF4-FFF2-40B4-BE49-F238E27FC236}">
                <a16:creationId xmlns:a16="http://schemas.microsoft.com/office/drawing/2014/main" id="{2E9D697E-9911-44C8-AFA4-55A2D3D98A10}"/>
              </a:ext>
            </a:extLst>
          </p:cNvPr>
          <p:cNvPicPr>
            <a:picLocks noChangeAspect="1"/>
          </p:cNvPicPr>
          <p:nvPr userDrawn="1"/>
        </p:nvPicPr>
        <p:blipFill>
          <a:blip r:embed="rId4"/>
          <a:stretch>
            <a:fillRect/>
          </a:stretch>
        </p:blipFill>
        <p:spPr>
          <a:xfrm>
            <a:off x="34622" y="4502033"/>
            <a:ext cx="1207113" cy="554784"/>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DBD172F-077F-4FE6-AE43-7C3D483B71FB}"/>
              </a:ext>
            </a:extLst>
          </p:cNvPr>
          <p:cNvPicPr>
            <a:picLocks noChangeAspect="1"/>
          </p:cNvPicPr>
          <p:nvPr userDrawn="1"/>
        </p:nvPicPr>
        <p:blipFill>
          <a:blip r:embed="rId2"/>
          <a:stretch>
            <a:fillRect/>
          </a:stretch>
        </p:blipFill>
        <p:spPr>
          <a:xfrm>
            <a:off x="8315602" y="4930775"/>
            <a:ext cx="762000" cy="142875"/>
          </a:xfrm>
          <a:prstGeom prst="rect">
            <a:avLst/>
          </a:prstGeom>
        </p:spPr>
      </p:pic>
      <p:pic>
        <p:nvPicPr>
          <p:cNvPr id="5" name="Picture 4">
            <a:extLst>
              <a:ext uri="{FF2B5EF4-FFF2-40B4-BE49-F238E27FC236}">
                <a16:creationId xmlns:a16="http://schemas.microsoft.com/office/drawing/2014/main" id="{17DD4EB7-5813-4D7D-9344-57C6781A0177}"/>
              </a:ext>
            </a:extLst>
          </p:cNvPr>
          <p:cNvPicPr>
            <a:picLocks noChangeAspect="1"/>
          </p:cNvPicPr>
          <p:nvPr userDrawn="1"/>
        </p:nvPicPr>
        <p:blipFill>
          <a:blip r:embed="rId3"/>
          <a:stretch>
            <a:fillRect/>
          </a:stretch>
        </p:blipFill>
        <p:spPr>
          <a:xfrm>
            <a:off x="4035778" y="4249797"/>
            <a:ext cx="1072444" cy="893703"/>
          </a:xfrm>
          <a:prstGeom prst="rect">
            <a:avLst/>
          </a:prstGeom>
        </p:spPr>
      </p:pic>
      <p:pic>
        <p:nvPicPr>
          <p:cNvPr id="7" name="Picture 6">
            <a:extLst>
              <a:ext uri="{FF2B5EF4-FFF2-40B4-BE49-F238E27FC236}">
                <a16:creationId xmlns:a16="http://schemas.microsoft.com/office/drawing/2014/main" id="{7D0ACCB3-1C92-43DB-8BE8-DF9AB0A56018}"/>
              </a:ext>
            </a:extLst>
          </p:cNvPr>
          <p:cNvPicPr>
            <a:picLocks noChangeAspect="1"/>
          </p:cNvPicPr>
          <p:nvPr userDrawn="1"/>
        </p:nvPicPr>
        <p:blipFill>
          <a:blip r:embed="rId4"/>
          <a:stretch>
            <a:fillRect/>
          </a:stretch>
        </p:blipFill>
        <p:spPr>
          <a:xfrm>
            <a:off x="66398" y="4471526"/>
            <a:ext cx="1207113" cy="554784"/>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dirty="0"/>
          </a:p>
        </p:txBody>
      </p:sp>
      <p:sp>
        <p:nvSpPr>
          <p:cNvPr id="76" name="Shape 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7DAF7CD-DD08-441A-B859-D38E2C85C2DF}"/>
              </a:ext>
            </a:extLst>
          </p:cNvPr>
          <p:cNvPicPr>
            <a:picLocks noChangeAspect="1"/>
          </p:cNvPicPr>
          <p:nvPr userDrawn="1"/>
        </p:nvPicPr>
        <p:blipFill>
          <a:blip r:embed="rId2"/>
          <a:stretch>
            <a:fillRect/>
          </a:stretch>
        </p:blipFill>
        <p:spPr>
          <a:xfrm>
            <a:off x="8365808" y="4953353"/>
            <a:ext cx="762000" cy="142875"/>
          </a:xfrm>
          <a:prstGeom prst="rect">
            <a:avLst/>
          </a:prstGeom>
        </p:spPr>
      </p:pic>
      <p:pic>
        <p:nvPicPr>
          <p:cNvPr id="5" name="Picture 4">
            <a:extLst>
              <a:ext uri="{FF2B5EF4-FFF2-40B4-BE49-F238E27FC236}">
                <a16:creationId xmlns:a16="http://schemas.microsoft.com/office/drawing/2014/main" id="{FAB9A148-9DC7-4C17-B7DD-5107BB03B998}"/>
              </a:ext>
            </a:extLst>
          </p:cNvPr>
          <p:cNvPicPr>
            <a:picLocks noChangeAspect="1"/>
          </p:cNvPicPr>
          <p:nvPr userDrawn="1"/>
        </p:nvPicPr>
        <p:blipFill>
          <a:blip r:embed="rId3"/>
          <a:stretch>
            <a:fillRect/>
          </a:stretch>
        </p:blipFill>
        <p:spPr>
          <a:xfrm>
            <a:off x="4120339" y="4390731"/>
            <a:ext cx="903322" cy="752769"/>
          </a:xfrm>
          <a:prstGeom prst="rect">
            <a:avLst/>
          </a:prstGeom>
        </p:spPr>
      </p:pic>
      <p:pic>
        <p:nvPicPr>
          <p:cNvPr id="7" name="Picture 6">
            <a:extLst>
              <a:ext uri="{FF2B5EF4-FFF2-40B4-BE49-F238E27FC236}">
                <a16:creationId xmlns:a16="http://schemas.microsoft.com/office/drawing/2014/main" id="{FCF01CCF-E975-49BB-9293-93BB404D905A}"/>
              </a:ext>
            </a:extLst>
          </p:cNvPr>
          <p:cNvPicPr>
            <a:picLocks noChangeAspect="1"/>
          </p:cNvPicPr>
          <p:nvPr userDrawn="1"/>
        </p:nvPicPr>
        <p:blipFill>
          <a:blip r:embed="rId4"/>
          <a:stretch>
            <a:fillRect/>
          </a:stretch>
        </p:blipFill>
        <p:spPr>
          <a:xfrm>
            <a:off x="16192" y="4533783"/>
            <a:ext cx="1207113" cy="554784"/>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dirty="0"/>
          </a:p>
        </p:txBody>
      </p:sp>
      <p:sp>
        <p:nvSpPr>
          <p:cNvPr id="79" name="Shape 7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0F6C5E5-0967-4B7B-BFAE-0ACCD4A89F88}"/>
              </a:ext>
            </a:extLst>
          </p:cNvPr>
          <p:cNvPicPr>
            <a:picLocks noChangeAspect="1"/>
          </p:cNvPicPr>
          <p:nvPr userDrawn="1"/>
        </p:nvPicPr>
        <p:blipFill>
          <a:blip r:embed="rId2"/>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C518EB1F-A809-4C85-8EAF-A09A01989AEA}"/>
              </a:ext>
            </a:extLst>
          </p:cNvPr>
          <p:cNvPicPr>
            <a:picLocks noChangeAspect="1"/>
          </p:cNvPicPr>
          <p:nvPr userDrawn="1"/>
        </p:nvPicPr>
        <p:blipFill>
          <a:blip r:embed="rId3"/>
          <a:stretch>
            <a:fillRect/>
          </a:stretch>
        </p:blipFill>
        <p:spPr>
          <a:xfrm>
            <a:off x="4227689" y="4554402"/>
            <a:ext cx="688622" cy="573852"/>
          </a:xfrm>
          <a:prstGeom prst="rect">
            <a:avLst/>
          </a:prstGeom>
        </p:spPr>
      </p:pic>
      <p:pic>
        <p:nvPicPr>
          <p:cNvPr id="7" name="Picture 6">
            <a:extLst>
              <a:ext uri="{FF2B5EF4-FFF2-40B4-BE49-F238E27FC236}">
                <a16:creationId xmlns:a16="http://schemas.microsoft.com/office/drawing/2014/main" id="{7D9EAB63-B984-45A6-909A-BC87D55C5F3A}"/>
              </a:ext>
            </a:extLst>
          </p:cNvPr>
          <p:cNvPicPr>
            <a:picLocks noChangeAspect="1"/>
          </p:cNvPicPr>
          <p:nvPr userDrawn="1"/>
        </p:nvPicPr>
        <p:blipFill>
          <a:blip r:embed="rId4"/>
          <a:stretch>
            <a:fillRect/>
          </a:stretch>
        </p:blipFill>
        <p:spPr>
          <a:xfrm>
            <a:off x="0" y="4540950"/>
            <a:ext cx="1207113" cy="554784"/>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Shape 8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Shape 8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Shape 8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Shape 8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Shape 9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Shape 9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dirty="0"/>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47E5325-5E96-46AE-9180-14A2FE5016BD}"/>
              </a:ext>
            </a:extLst>
          </p:cNvPr>
          <p:cNvPicPr>
            <a:picLocks noChangeAspect="1"/>
          </p:cNvPicPr>
          <p:nvPr userDrawn="1"/>
        </p:nvPicPr>
        <p:blipFill>
          <a:blip r:embed="rId2"/>
          <a:stretch>
            <a:fillRect/>
          </a:stretch>
        </p:blipFill>
        <p:spPr>
          <a:xfrm>
            <a:off x="8096250" y="4969725"/>
            <a:ext cx="762000" cy="142875"/>
          </a:xfrm>
          <a:prstGeom prst="rect">
            <a:avLst/>
          </a:prstGeom>
        </p:spPr>
      </p:pic>
      <p:pic>
        <p:nvPicPr>
          <p:cNvPr id="5" name="Picture 4">
            <a:extLst>
              <a:ext uri="{FF2B5EF4-FFF2-40B4-BE49-F238E27FC236}">
                <a16:creationId xmlns:a16="http://schemas.microsoft.com/office/drawing/2014/main" id="{58ED29D6-4224-4E25-A902-B1D424EC2E7B}"/>
              </a:ext>
            </a:extLst>
          </p:cNvPr>
          <p:cNvPicPr>
            <a:picLocks noChangeAspect="1"/>
          </p:cNvPicPr>
          <p:nvPr userDrawn="1"/>
        </p:nvPicPr>
        <p:blipFill>
          <a:blip r:embed="rId3"/>
          <a:stretch>
            <a:fillRect/>
          </a:stretch>
        </p:blipFill>
        <p:spPr>
          <a:xfrm>
            <a:off x="4273727" y="4654315"/>
            <a:ext cx="587022" cy="489185"/>
          </a:xfrm>
          <a:prstGeom prst="rect">
            <a:avLst/>
          </a:prstGeom>
        </p:spPr>
      </p:pic>
      <p:pic>
        <p:nvPicPr>
          <p:cNvPr id="7" name="Picture 6">
            <a:extLst>
              <a:ext uri="{FF2B5EF4-FFF2-40B4-BE49-F238E27FC236}">
                <a16:creationId xmlns:a16="http://schemas.microsoft.com/office/drawing/2014/main" id="{872F4415-88D7-4184-ABFA-A650DA8924D8}"/>
              </a:ext>
            </a:extLst>
          </p:cNvPr>
          <p:cNvPicPr>
            <a:picLocks noChangeAspect="1"/>
          </p:cNvPicPr>
          <p:nvPr userDrawn="1"/>
        </p:nvPicPr>
        <p:blipFill>
          <a:blip r:embed="rId4"/>
          <a:stretch>
            <a:fillRect/>
          </a:stretch>
        </p:blipFill>
        <p:spPr>
          <a:xfrm>
            <a:off x="-4762" y="4557816"/>
            <a:ext cx="1207113" cy="554784"/>
          </a:xfrm>
          <a:prstGeom prst="rect">
            <a:avLst/>
          </a:prstGeom>
        </p:spPr>
      </p:pic>
    </p:spTree>
    <p:extLst>
      <p:ext uri="{BB962C8B-B14F-4D97-AF65-F5344CB8AC3E}">
        <p14:creationId xmlns:p14="http://schemas.microsoft.com/office/powerpoint/2010/main" val="1119380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1C288FD-E0F7-4AAD-8A9F-2C61D0CD392F}"/>
              </a:ext>
            </a:extLst>
          </p:cNvPr>
          <p:cNvPicPr>
            <a:picLocks noChangeAspect="1"/>
          </p:cNvPicPr>
          <p:nvPr userDrawn="1"/>
        </p:nvPicPr>
        <p:blipFill>
          <a:blip r:embed="rId2"/>
          <a:stretch>
            <a:fillRect/>
          </a:stretch>
        </p:blipFill>
        <p:spPr>
          <a:xfrm>
            <a:off x="8096250" y="4953353"/>
            <a:ext cx="762000" cy="142875"/>
          </a:xfrm>
          <a:prstGeom prst="rect">
            <a:avLst/>
          </a:prstGeom>
        </p:spPr>
      </p:pic>
      <p:pic>
        <p:nvPicPr>
          <p:cNvPr id="5" name="Picture 4">
            <a:extLst>
              <a:ext uri="{FF2B5EF4-FFF2-40B4-BE49-F238E27FC236}">
                <a16:creationId xmlns:a16="http://schemas.microsoft.com/office/drawing/2014/main" id="{8075EF8E-73A7-404D-AA03-A778F6141DC7}"/>
              </a:ext>
            </a:extLst>
          </p:cNvPr>
          <p:cNvPicPr>
            <a:picLocks noChangeAspect="1"/>
          </p:cNvPicPr>
          <p:nvPr userDrawn="1"/>
        </p:nvPicPr>
        <p:blipFill>
          <a:blip r:embed="rId3"/>
          <a:stretch>
            <a:fillRect/>
          </a:stretch>
        </p:blipFill>
        <p:spPr>
          <a:xfrm>
            <a:off x="4105275" y="4410075"/>
            <a:ext cx="857250" cy="714375"/>
          </a:xfrm>
          <a:prstGeom prst="rect">
            <a:avLst/>
          </a:prstGeom>
        </p:spPr>
      </p:pic>
      <p:pic>
        <p:nvPicPr>
          <p:cNvPr id="7" name="Picture 6">
            <a:extLst>
              <a:ext uri="{FF2B5EF4-FFF2-40B4-BE49-F238E27FC236}">
                <a16:creationId xmlns:a16="http://schemas.microsoft.com/office/drawing/2014/main" id="{C12B31FB-A329-43AE-A13D-B81AC9DC2876}"/>
              </a:ext>
            </a:extLst>
          </p:cNvPr>
          <p:cNvPicPr>
            <a:picLocks noChangeAspect="1"/>
          </p:cNvPicPr>
          <p:nvPr userDrawn="1"/>
        </p:nvPicPr>
        <p:blipFill>
          <a:blip r:embed="rId4"/>
          <a:stretch>
            <a:fillRect/>
          </a:stretch>
        </p:blipFill>
        <p:spPr>
          <a:xfrm>
            <a:off x="25093" y="4541444"/>
            <a:ext cx="1207113" cy="554784"/>
          </a:xfrm>
          <a:prstGeom prst="rect">
            <a:avLst/>
          </a:prstGeom>
        </p:spPr>
      </p:pic>
    </p:spTree>
    <p:extLst>
      <p:ext uri="{BB962C8B-B14F-4D97-AF65-F5344CB8AC3E}">
        <p14:creationId xmlns:p14="http://schemas.microsoft.com/office/powerpoint/2010/main" val="2733868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i="0" u="none" strike="noStrike" cap="none">
                <a:solidFill>
                  <a:schemeClr val="dk1"/>
                </a:solidFill>
              </a:rPr>
              <a:t>Grade 8: Module 1: Unit 1: Lesson 4</a:t>
            </a:r>
            <a:br>
              <a:rPr lang="en" sz="3400" i="0" u="none" strike="noStrike" cap="none">
                <a:solidFill>
                  <a:schemeClr val="dk1"/>
                </a:solidFill>
              </a:rPr>
            </a:br>
            <a:r>
              <a:rPr lang="en" sz="1800" b="1" i="0" u="none" strike="noStrike" cap="none">
                <a:solidFill>
                  <a:schemeClr val="dk1"/>
                </a:solidFill>
              </a:rPr>
              <a:t>Teacher slide, before teaching.</a:t>
            </a:r>
            <a:endParaRPr sz="1800" i="0" u="none" strike="noStrike" cap="none">
              <a:solidFill>
                <a:schemeClr val="dk1"/>
              </a:solidFill>
            </a:endParaRPr>
          </a:p>
        </p:txBody>
      </p:sp>
      <p:sp>
        <p:nvSpPr>
          <p:cNvPr id="175" name="Shape 175"/>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solidFill>
                  <a:schemeClr val="dk1"/>
                </a:solidFill>
              </a:rPr>
              <a:t>50</a:t>
            </a:r>
            <a:r>
              <a:rPr lang="en" sz="1600" b="0" i="0" u="none" strike="noStrike" cap="none" dirty="0">
                <a:solidFill>
                  <a:schemeClr val="dk1"/>
                </a:solidFill>
                <a:latin typeface="Century Gothic"/>
                <a:ea typeface="Century Gothic"/>
                <a:cs typeface="Century Gothic"/>
                <a:sym typeface="Century Gothic"/>
              </a:rPr>
              <a:t>-75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This lesson continues to reinforce students’ skills with reading closely. It focuses on paying close attention to words in general, and an author’s word choice in particular. Students will begin their character analysis of Ha.</a:t>
            </a:r>
            <a:br>
              <a:rPr lang="en" sz="1600" b="0" i="0" u="none" strike="noStrike" cap="none" dirty="0">
                <a:solidFill>
                  <a:schemeClr val="dk1"/>
                </a:solidFill>
                <a:latin typeface="Century Gothic"/>
                <a:ea typeface="Century Gothic"/>
                <a:cs typeface="Century Gothic"/>
                <a:sym typeface="Century Gothic"/>
              </a:rPr>
            </a:b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69900" marR="0" lvl="0" indent="-342900" algn="l" rtl="0">
              <a:lnSpc>
                <a:spcPct val="90000"/>
              </a:lnSpc>
              <a:spcBef>
                <a:spcPts val="1000"/>
              </a:spcBef>
              <a:spcAft>
                <a:spcPts val="0"/>
              </a:spcAft>
              <a:buClr>
                <a:schemeClr val="dk1"/>
              </a:buClr>
              <a:buSzPts val="1600"/>
              <a:buFont typeface="Calibri"/>
              <a:buAutoNum type="arabicPeriod"/>
            </a:pPr>
            <a:r>
              <a:rPr lang="en" sz="1400" b="0" i="0" u="none" strike="noStrike" cap="none" dirty="0">
                <a:solidFill>
                  <a:srgbClr val="000000"/>
                </a:solidFill>
                <a:latin typeface="Century Gothic"/>
                <a:ea typeface="Century Gothic"/>
                <a:cs typeface="Century Gothic"/>
                <a:sym typeface="Century Gothic"/>
              </a:rPr>
              <a:t>I can make inferences to deepen my understanding of </a:t>
            </a:r>
            <a:r>
              <a:rPr lang="en" sz="1400" b="0" i="1" u="none" strike="noStrike" cap="none" dirty="0">
                <a:solidFill>
                  <a:srgbClr val="000000"/>
                </a:solidFill>
                <a:latin typeface="Century Gothic"/>
                <a:ea typeface="Century Gothic"/>
                <a:cs typeface="Century Gothic"/>
                <a:sym typeface="Century Gothic"/>
              </a:rPr>
              <a:t>Inside Out &amp; Back Again</a:t>
            </a:r>
            <a:r>
              <a:rPr lang="en" sz="1400" b="0" i="0" u="none" strike="noStrike" cap="none" dirty="0">
                <a:solidFill>
                  <a:srgbClr val="000000"/>
                </a:solidFill>
                <a:latin typeface="Century Gothic"/>
                <a:ea typeface="Century Gothic"/>
                <a:cs typeface="Century Gothic"/>
                <a:sym typeface="Century Gothic"/>
              </a:rPr>
              <a:t>.</a:t>
            </a:r>
            <a:endParaRPr dirty="0"/>
          </a:p>
          <a:p>
            <a:pPr marL="469900" marR="0" lvl="0" indent="-342900" algn="l" rtl="0">
              <a:lnSpc>
                <a:spcPct val="90000"/>
              </a:lnSpc>
              <a:spcBef>
                <a:spcPts val="1000"/>
              </a:spcBef>
              <a:spcAft>
                <a:spcPts val="0"/>
              </a:spcAft>
              <a:buClr>
                <a:schemeClr val="dk1"/>
              </a:buClr>
              <a:buSzPts val="1600"/>
              <a:buFont typeface="Calibri"/>
              <a:buAutoNum type="arabicPeriod"/>
            </a:pPr>
            <a:r>
              <a:rPr lang="en" sz="1400" b="0" i="0" u="none" strike="noStrike" cap="none" dirty="0">
                <a:solidFill>
                  <a:srgbClr val="000000"/>
                </a:solidFill>
                <a:latin typeface="Century Gothic"/>
                <a:ea typeface="Century Gothic"/>
                <a:cs typeface="Century Gothic"/>
                <a:sym typeface="Century Gothic"/>
              </a:rPr>
              <a:t>I can cite evidence from the novel to explain how incidents reveal aspects of Ha’s character.</a:t>
            </a:r>
            <a:endParaRPr dirty="0"/>
          </a:p>
          <a:p>
            <a:pPr marL="469900" marR="0" lvl="0" indent="-342900" algn="l" rtl="0">
              <a:lnSpc>
                <a:spcPct val="90000"/>
              </a:lnSpc>
              <a:spcBef>
                <a:spcPts val="1000"/>
              </a:spcBef>
              <a:spcAft>
                <a:spcPts val="0"/>
              </a:spcAft>
              <a:buClr>
                <a:schemeClr val="dk1"/>
              </a:buClr>
              <a:buSzPts val="1600"/>
              <a:buFont typeface="Calibri"/>
              <a:buAutoNum type="arabicPeriod"/>
            </a:pPr>
            <a:r>
              <a:rPr lang="en" sz="1400" b="0" i="0" u="none" strike="noStrike" cap="none" dirty="0">
                <a:solidFill>
                  <a:srgbClr val="000000"/>
                </a:solidFill>
                <a:latin typeface="Century Gothic"/>
                <a:ea typeface="Century Gothic"/>
                <a:cs typeface="Century Gothic"/>
                <a:sym typeface="Century Gothic"/>
              </a:rPr>
              <a:t>I can explain how the specific word choices in the poem “Papaya Tree” create tone and help reveal meaning.</a:t>
            </a:r>
            <a:endParaRPr dirty="0"/>
          </a:p>
          <a:p>
            <a:pPr marL="469900" marR="0" lvl="0" indent="-342900" algn="l" rtl="0">
              <a:lnSpc>
                <a:spcPct val="90000"/>
              </a:lnSpc>
              <a:spcBef>
                <a:spcPts val="1000"/>
              </a:spcBef>
              <a:spcAft>
                <a:spcPts val="0"/>
              </a:spcAft>
              <a:buClr>
                <a:schemeClr val="dk1"/>
              </a:buClr>
              <a:buSzPts val="1600"/>
              <a:buFont typeface="Calibri"/>
              <a:buAutoNum type="arabicPeriod"/>
            </a:pPr>
            <a:r>
              <a:rPr lang="en" sz="1400" b="0" i="0" u="none" strike="noStrike" cap="none" dirty="0">
                <a:solidFill>
                  <a:srgbClr val="000000"/>
                </a:solidFill>
                <a:latin typeface="Century Gothic"/>
                <a:ea typeface="Century Gothic"/>
                <a:cs typeface="Century Gothic"/>
                <a:sym typeface="Century Gothic"/>
              </a:rPr>
              <a:t>I can participate in discussions about the text with a partner, small group, and the whole class.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Let’s Read, Think, and Talk</a:t>
            </a:r>
            <a:endParaRPr b="0" i="0" u="none" strike="noStrike" cap="none" dirty="0">
              <a:solidFill>
                <a:schemeClr val="dk1"/>
              </a:solidFill>
              <a:sym typeface="Century Gothic"/>
            </a:endParaRPr>
          </a:p>
        </p:txBody>
      </p:sp>
      <p:sp>
        <p:nvSpPr>
          <p:cNvPr id="237" name="Shape 2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did the papaya tree begin to grow? Was the planting of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the tree intentional or a careless act? How do you know this?”</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rabicPeriod" startAt="2"/>
            </a:pPr>
            <a:r>
              <a:rPr lang="en" sz="1800" b="0" i="0" u="none" strike="noStrike" cap="none" dirty="0">
                <a:solidFill>
                  <a:srgbClr val="000000"/>
                </a:solidFill>
                <a:latin typeface="Century Gothic"/>
                <a:ea typeface="Century Gothic"/>
                <a:cs typeface="Century Gothic"/>
                <a:sym typeface="Century Gothic"/>
              </a:rPr>
              <a:t>“From youngest to oldest, Ha describes what each brother sees on the tree. What is the pattern she describes?”</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rabicPeriod" startAt="3"/>
            </a:pPr>
            <a:r>
              <a:rPr lang="en" sz="1800" b="0" i="0" u="none" strike="noStrike" cap="none" dirty="0">
                <a:solidFill>
                  <a:srgbClr val="000000"/>
                </a:solidFill>
                <a:latin typeface="Century Gothic"/>
                <a:ea typeface="Century Gothic"/>
                <a:cs typeface="Century Gothic"/>
                <a:sym typeface="Century Gothic"/>
              </a:rPr>
              <a:t>“Ha vows to be the first to witness, or observe, the ripening of the papaya fruit. What does the word vows mean in this context? Where else did we read that Ha wanted to be the first at something instead of her oldest brother?”</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AutoNum type="arabicPeriod" startAt="3"/>
            </a:pPr>
            <a:r>
              <a:rPr lang="en" sz="1800" b="0" i="0" u="none" strike="noStrike" cap="none" dirty="0">
                <a:solidFill>
                  <a:srgbClr val="000000"/>
                </a:solidFill>
                <a:latin typeface="Century Gothic"/>
                <a:ea typeface="Century Gothic"/>
                <a:cs typeface="Century Gothic"/>
                <a:sym typeface="Century Gothic"/>
              </a:rPr>
              <a:t>What can you infer or conclude about Ha’s character based on the incidents she describes in these two poems? </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675" y="4527162"/>
            <a:ext cx="574625" cy="574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Who is Ha? </a:t>
            </a:r>
            <a:r>
              <a:rPr lang="en" sz="3000"/>
              <a:t>Small Group </a:t>
            </a:r>
            <a:r>
              <a:rPr lang="en" sz="3000" b="0" i="0" u="none" strike="noStrike" cap="none">
                <a:solidFill>
                  <a:schemeClr val="dk1"/>
                </a:solidFill>
                <a:latin typeface="Century Gothic"/>
                <a:ea typeface="Century Gothic"/>
                <a:cs typeface="Century Gothic"/>
                <a:sym typeface="Century Gothic"/>
              </a:rPr>
              <a:t>Anchor Chart</a:t>
            </a:r>
            <a:endParaRPr sz="3000" b="0" i="0" u="none" strike="noStrike" cap="none">
              <a:solidFill>
                <a:schemeClr val="dk1"/>
              </a:solidFill>
              <a:latin typeface="Century Gothic"/>
              <a:ea typeface="Century Gothic"/>
              <a:cs typeface="Century Gothic"/>
              <a:sym typeface="Century Gothic"/>
            </a:endParaRPr>
          </a:p>
        </p:txBody>
      </p:sp>
      <p:sp>
        <p:nvSpPr>
          <p:cNvPr id="244" name="Shape 2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Create a chart like the one in your journal on your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chart paper.</a:t>
            </a:r>
            <a:endParaRPr sz="240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45" name="Shape 245"/>
          <p:cNvPicPr preferRelativeResize="0"/>
          <p:nvPr/>
        </p:nvPicPr>
        <p:blipFill rotWithShape="1">
          <a:blip r:embed="rId3">
            <a:alphaModFix/>
          </a:blip>
          <a:srcRect/>
          <a:stretch/>
        </p:blipFill>
        <p:spPr>
          <a:xfrm>
            <a:off x="729365" y="2230300"/>
            <a:ext cx="7115175" cy="2752725"/>
          </a:xfrm>
          <a:prstGeom prst="rect">
            <a:avLst/>
          </a:prstGeom>
          <a:noFill/>
          <a:ln>
            <a:noFill/>
          </a:ln>
        </p:spPr>
      </p:pic>
      <p:pic>
        <p:nvPicPr>
          <p:cNvPr id="6"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800"/>
              <a:t>Let’s Add to Our </a:t>
            </a:r>
            <a:r>
              <a:rPr lang="en" sz="2800" b="0" i="0" u="none" strike="noStrike" cap="none">
                <a:solidFill>
                  <a:schemeClr val="dk1"/>
                </a:solidFill>
                <a:latin typeface="Century Gothic"/>
                <a:ea typeface="Century Gothic"/>
                <a:cs typeface="Century Gothic"/>
                <a:sym typeface="Century Gothic"/>
              </a:rPr>
              <a:t>Things Close Readers Do</a:t>
            </a:r>
            <a:br>
              <a:rPr lang="en" sz="2800" b="0" i="0" u="none" strike="noStrike" cap="none">
                <a:solidFill>
                  <a:schemeClr val="dk1"/>
                </a:solidFill>
                <a:latin typeface="Century Gothic"/>
                <a:ea typeface="Century Gothic"/>
                <a:cs typeface="Century Gothic"/>
                <a:sym typeface="Century Gothic"/>
              </a:rPr>
            </a:br>
            <a:r>
              <a:rPr lang="en" sz="2800" b="0" i="0" u="none" strike="noStrike" cap="none">
                <a:solidFill>
                  <a:schemeClr val="dk1"/>
                </a:solidFill>
                <a:latin typeface="Century Gothic"/>
                <a:ea typeface="Century Gothic"/>
                <a:cs typeface="Century Gothic"/>
                <a:sym typeface="Century Gothic"/>
              </a:rPr>
              <a:t>Chart</a:t>
            </a:r>
            <a:endParaRPr sz="2800" b="0" i="0" u="none" strike="noStrike" cap="none">
              <a:solidFill>
                <a:schemeClr val="dk1"/>
              </a:solidFill>
              <a:latin typeface="Century Gothic"/>
              <a:ea typeface="Century Gothic"/>
              <a:cs typeface="Century Gothic"/>
              <a:sym typeface="Century Gothic"/>
            </a:endParaRPr>
          </a:p>
        </p:txBody>
      </p:sp>
      <p:sp>
        <p:nvSpPr>
          <p:cNvPr id="252" name="Shape 252"/>
          <p:cNvSpPr txBox="1">
            <a:spLocks noGrp="1"/>
          </p:cNvSpPr>
          <p:nvPr>
            <p:ph type="body" idx="1"/>
          </p:nvPr>
        </p:nvSpPr>
        <p:spPr>
          <a:xfrm>
            <a:off x="435428" y="1481500"/>
            <a:ext cx="8396871" cy="3416400"/>
          </a:xfrm>
          <a:prstGeom prst="rect">
            <a:avLst/>
          </a:prstGeom>
          <a:noFill/>
          <a:ln>
            <a:noFill/>
          </a:ln>
        </p:spPr>
        <p:txBody>
          <a:bodyPr spcFirstLastPara="1" wrap="square" lIns="91425" tIns="91425" rIns="91425" bIns="91425" anchor="t" anchorCtr="0">
            <a:noAutofit/>
          </a:bodyPr>
          <a:lstStyle/>
          <a:p>
            <a:pPr marL="365760" indent="-457200">
              <a:spcBef>
                <a:spcPts val="600"/>
              </a:spcBef>
              <a:spcAft>
                <a:spcPts val="600"/>
              </a:spcAft>
            </a:pPr>
            <a:r>
              <a:rPr lang="en" sz="1900" dirty="0"/>
              <a:t>Get the gist – get your initial sense of what the text is mostly about </a:t>
            </a:r>
            <a:endParaRPr sz="1900" dirty="0"/>
          </a:p>
          <a:p>
            <a:pPr marL="365760" indent="-457200">
              <a:spcBef>
                <a:spcPts val="600"/>
              </a:spcBef>
              <a:spcAft>
                <a:spcPts val="600"/>
              </a:spcAft>
            </a:pPr>
            <a:r>
              <a:rPr lang="en" sz="1900" dirty="0"/>
              <a:t>Reread</a:t>
            </a:r>
            <a:endParaRPr sz="1900" dirty="0"/>
          </a:p>
          <a:p>
            <a:pPr marL="365760" indent="-457200">
              <a:spcBef>
                <a:spcPts val="600"/>
              </a:spcBef>
              <a:spcAft>
                <a:spcPts val="600"/>
              </a:spcAft>
            </a:pPr>
            <a:r>
              <a:rPr lang="en" sz="1900" dirty="0"/>
              <a:t>Cite evidence</a:t>
            </a:r>
            <a:endParaRPr sz="1900" dirty="0"/>
          </a:p>
          <a:p>
            <a:pPr marL="365760" indent="-457200">
              <a:spcBef>
                <a:spcPts val="600"/>
              </a:spcBef>
              <a:spcAft>
                <a:spcPts val="600"/>
              </a:spcAft>
            </a:pPr>
            <a:r>
              <a:rPr lang="en" sz="1900" dirty="0"/>
              <a:t>Use details from the text to make inferences</a:t>
            </a:r>
            <a:endParaRPr sz="1900" dirty="0"/>
          </a:p>
          <a:p>
            <a:pPr marL="365760" indent="-457200">
              <a:spcBef>
                <a:spcPts val="600"/>
              </a:spcBef>
              <a:spcAft>
                <a:spcPts val="600"/>
              </a:spcAft>
            </a:pPr>
            <a:r>
              <a:rPr lang="en" sz="1900" dirty="0"/>
              <a:t>Use context clues to figure out word meanings</a:t>
            </a:r>
            <a:endParaRPr sz="1900" dirty="0"/>
          </a:p>
          <a:p>
            <a:pPr marL="365760" indent="-457200">
              <a:spcBef>
                <a:spcPts val="600"/>
              </a:spcBef>
              <a:spcAft>
                <a:spcPts val="600"/>
              </a:spcAft>
            </a:pPr>
            <a:r>
              <a:rPr lang="en" sz="1900" dirty="0"/>
              <a:t>Notice details</a:t>
            </a:r>
            <a:endParaRPr sz="1900" dirty="0"/>
          </a:p>
          <a:p>
            <a:pPr marL="365760" indent="-457200">
              <a:spcBef>
                <a:spcPts val="600"/>
              </a:spcBef>
              <a:spcAft>
                <a:spcPts val="600"/>
              </a:spcAft>
            </a:pPr>
            <a:r>
              <a:rPr lang="en" sz="1900" dirty="0"/>
              <a:t>Answer questions based on the text </a:t>
            </a:r>
            <a:endParaRPr sz="19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Revisit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59" name="Shape 259"/>
          <p:cNvSpPr txBox="1">
            <a:spLocks noGrp="1"/>
          </p:cNvSpPr>
          <p:nvPr>
            <p:ph type="body" idx="1"/>
          </p:nvPr>
        </p:nvSpPr>
        <p:spPr>
          <a:xfrm>
            <a:off x="311700" y="1257050"/>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600"/>
              </a:spcAft>
              <a:buClr>
                <a:srgbClr val="000000"/>
              </a:buClr>
              <a:buSzPts val="2400"/>
              <a:buFont typeface="Century Gothic"/>
              <a:buAutoNum type="arabicPeriod"/>
            </a:pPr>
            <a:r>
              <a:rPr lang="en" sz="2200" b="0" i="0" u="none" strike="noStrike" cap="none" dirty="0">
                <a:solidFill>
                  <a:srgbClr val="000000"/>
                </a:solidFill>
                <a:sym typeface="Century Gothic"/>
              </a:rPr>
              <a:t>“I can make inferences to deepen my </a:t>
            </a:r>
            <a:br>
              <a:rPr lang="en" sz="2200" b="0" i="0" u="none" strike="noStrike" cap="none" dirty="0">
                <a:solidFill>
                  <a:srgbClr val="000000"/>
                </a:solidFill>
                <a:sym typeface="Century Gothic"/>
              </a:rPr>
            </a:br>
            <a:r>
              <a:rPr lang="en" sz="2200" b="0" i="0" u="none" strike="noStrike" cap="none" dirty="0">
                <a:solidFill>
                  <a:srgbClr val="000000"/>
                </a:solidFill>
                <a:sym typeface="Century Gothic"/>
              </a:rPr>
              <a:t>understanding of Inside Out &amp; Back Again.” </a:t>
            </a:r>
            <a:endParaRPr sz="2200" dirty="0"/>
          </a:p>
          <a:p>
            <a:pPr marL="457200" marR="0" lvl="0" indent="-381000" algn="l" rtl="0">
              <a:lnSpc>
                <a:spcPct val="100000"/>
              </a:lnSpc>
              <a:spcBef>
                <a:spcPts val="0"/>
              </a:spcBef>
              <a:spcAft>
                <a:spcPts val="600"/>
              </a:spcAft>
              <a:buClr>
                <a:srgbClr val="000000"/>
              </a:buClr>
              <a:buSzPts val="2400"/>
              <a:buFont typeface="Century Gothic"/>
              <a:buAutoNum type="arabicPeriod"/>
            </a:pPr>
            <a:r>
              <a:rPr lang="en" sz="2200" b="0" i="0" u="none" strike="noStrike" cap="none" dirty="0">
                <a:solidFill>
                  <a:srgbClr val="000000"/>
                </a:solidFill>
                <a:sym typeface="Century Gothic"/>
              </a:rPr>
              <a:t>“I can cite evidence from the novel to explain how incidents reveal aspects of Ha’s character.” </a:t>
            </a:r>
            <a:endParaRPr sz="2200" dirty="0"/>
          </a:p>
          <a:p>
            <a:pPr marL="457200" marR="0" lvl="0" indent="-381000" algn="l" rtl="0">
              <a:lnSpc>
                <a:spcPct val="100000"/>
              </a:lnSpc>
              <a:spcBef>
                <a:spcPts val="0"/>
              </a:spcBef>
              <a:spcAft>
                <a:spcPts val="600"/>
              </a:spcAft>
              <a:buClr>
                <a:srgbClr val="000000"/>
              </a:buClr>
              <a:buSzPts val="2400"/>
              <a:buFont typeface="Century Gothic"/>
              <a:buAutoNum type="arabicPeriod"/>
            </a:pPr>
            <a:r>
              <a:rPr lang="en" sz="2200" b="0" i="0" u="none" strike="noStrike" cap="none" dirty="0">
                <a:solidFill>
                  <a:srgbClr val="000000"/>
                </a:solidFill>
                <a:sym typeface="Century Gothic"/>
              </a:rPr>
              <a:t>“I can explain how the specific word choices in the poem ‘Papaya Tree’ create tone and help reveal meaning.”</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dirty="0"/>
          </a:p>
          <a:p>
            <a:pPr marL="0" marR="0" lvl="0" indent="0" algn="l" rtl="0">
              <a:lnSpc>
                <a:spcPct val="100000"/>
              </a:lnSpc>
              <a:spcBef>
                <a:spcPts val="0"/>
              </a:spcBef>
              <a:spcAft>
                <a:spcPts val="0"/>
              </a:spcAft>
              <a:buClr>
                <a:srgbClr val="000000"/>
              </a:buClr>
              <a:buSzPts val="1800"/>
              <a:buFont typeface="Century Gothic"/>
              <a:buNone/>
            </a:pPr>
            <a:r>
              <a:rPr lang="en" sz="2200" dirty="0"/>
              <a:t>On your exit ticket, rate your mastery of each learning target on a scale of 1-5. Explain your ranking.</a:t>
            </a:r>
            <a:endParaRPr sz="2200" dirty="0"/>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6" name="Picture 2">
            <a:extLst>
              <a:ext uri="{FF2B5EF4-FFF2-40B4-BE49-F238E27FC236}">
                <a16:creationId xmlns:a16="http://schemas.microsoft.com/office/drawing/2014/main" id="{A6D9D539-D1D6-42E2-B2F9-5D88FEDBD166}"/>
              </a:ext>
            </a:extLst>
          </p:cNvPr>
          <p:cNvPicPr>
            <a:picLocks noChangeAspect="1"/>
          </p:cNvPicPr>
          <p:nvPr/>
        </p:nvPicPr>
        <p:blipFill>
          <a:blip r:embed="rId4"/>
          <a:stretch>
            <a:fillRect/>
          </a:stretch>
        </p:blipFill>
        <p:spPr>
          <a:xfrm>
            <a:off x="8274045" y="4387500"/>
            <a:ext cx="721365" cy="5719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6" name="Shape 266"/>
          <p:cNvSpPr txBox="1">
            <a:spLocks noGrp="1"/>
          </p:cNvSpPr>
          <p:nvPr>
            <p:ph type="body" idx="1"/>
          </p:nvPr>
        </p:nvSpPr>
        <p:spPr>
          <a:xfrm>
            <a:off x="311700" y="12570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Read pages 10–21, from “TiTi Waves Goodbye”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through “Two More Papayas,” and complete</a:t>
            </a:r>
            <a:endParaRPr sz="2400" dirty="0"/>
          </a:p>
          <a:p>
            <a:pPr marL="0" marR="0" lvl="0" indent="0" algn="l" rtl="0">
              <a:lnSpc>
                <a:spcPct val="100000"/>
              </a:lnSpc>
              <a:spcBef>
                <a:spcPts val="0"/>
              </a:spcBef>
              <a:spcAft>
                <a:spcPts val="0"/>
              </a:spcAft>
              <a:buClr>
                <a:srgbClr val="000000"/>
              </a:buClr>
              <a:buSzPts val="1800"/>
              <a:buFont typeface="Century Gothic"/>
              <a:buNone/>
            </a:pPr>
            <a:r>
              <a:rPr lang="en" sz="2400" dirty="0"/>
              <a:t>QuickWrite 2:</a:t>
            </a:r>
            <a:r>
              <a:rPr lang="en" sz="2400" b="0" i="0" u="none" strike="noStrike" cap="none" dirty="0">
                <a:solidFill>
                  <a:srgbClr val="000000"/>
                </a:solidFill>
                <a:latin typeface="Century Gothic"/>
                <a:ea typeface="Century Gothic"/>
                <a:cs typeface="Century Gothic"/>
                <a:sym typeface="Century Gothic"/>
              </a:rPr>
              <a:t> </a:t>
            </a:r>
            <a:endParaRPr sz="2400"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How is Ha’s life affected by where and when she is living? Write a complete paragraph in which you support your ideas with evidence from the text. </a:t>
            </a: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19200"/>
            <a:ext cx="7886700" cy="6096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336800"/>
            <a:ext cx="7886700" cy="8763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F69E169B-05D3-4F55-8A97-8008D3A4466F}"/>
              </a:ext>
            </a:extLst>
          </p:cNvPr>
          <p:cNvPicPr>
            <a:picLocks noChangeAspect="1"/>
          </p:cNvPicPr>
          <p:nvPr/>
        </p:nvPicPr>
        <p:blipFill>
          <a:blip r:embed="rId3"/>
          <a:stretch>
            <a:fillRect/>
          </a:stretch>
        </p:blipFill>
        <p:spPr>
          <a:xfrm>
            <a:off x="3755078" y="337935"/>
            <a:ext cx="1624319" cy="746530"/>
          </a:xfrm>
          <a:prstGeom prst="rect">
            <a:avLst/>
          </a:prstGeom>
        </p:spPr>
      </p:pic>
    </p:spTree>
    <p:extLst>
      <p:ext uri="{BB962C8B-B14F-4D97-AF65-F5344CB8AC3E}">
        <p14:creationId xmlns:p14="http://schemas.microsoft.com/office/powerpoint/2010/main" val="2509274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06903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01840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549924FA-7B56-42CB-9863-15DD61E19529}"/>
              </a:ext>
            </a:extLst>
          </p:cNvPr>
          <p:cNvPicPr>
            <a:picLocks noChangeAspect="1"/>
          </p:cNvPicPr>
          <p:nvPr/>
        </p:nvPicPr>
        <p:blipFill>
          <a:blip r:embed="rId3"/>
          <a:stretch>
            <a:fillRect/>
          </a:stretch>
        </p:blipFill>
        <p:spPr>
          <a:xfrm>
            <a:off x="8014659" y="4105815"/>
            <a:ext cx="878456" cy="910805"/>
          </a:xfrm>
          <a:prstGeom prst="rect">
            <a:avLst/>
          </a:prstGeom>
        </p:spPr>
      </p:pic>
    </p:spTree>
    <p:extLst>
      <p:ext uri="{BB962C8B-B14F-4D97-AF65-F5344CB8AC3E}">
        <p14:creationId xmlns:p14="http://schemas.microsoft.com/office/powerpoint/2010/main" val="1808079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543990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1: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Shape 181"/>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4</a:t>
            </a:r>
            <a:endParaRPr sz="1800" b="0" i="1" u="none" strike="noStrike" cap="none" dirty="0">
              <a:solidFill>
                <a:schemeClr val="dk1"/>
              </a:solidFill>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rgbClr val="000000"/>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Reread pages 8-21 of the novel: “Papaya Tree” through “Two More Papayas.”</a:t>
            </a:r>
            <a:endParaRPr dirty="0"/>
          </a:p>
          <a:p>
            <a:pPr marL="285750" marR="0" lvl="0" indent="-285750" algn="l" rtl="0">
              <a:lnSpc>
                <a:spcPct val="90000"/>
              </a:lnSpc>
              <a:spcBef>
                <a:spcPts val="1000"/>
              </a:spcBef>
              <a:spcAft>
                <a:spcPts val="0"/>
              </a:spcAft>
              <a:buClr>
                <a:srgbClr val="000000"/>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Draft a response to QuickWrite 2 </a:t>
            </a:r>
            <a:r>
              <a:rPr lang="en" dirty="0">
                <a:solidFill>
                  <a:schemeClr val="dk1"/>
                </a:solidFill>
              </a:rPr>
              <a:t>to help you anticipate the challenges of citing or explaining evidence that students might encounter with this assignment.</a:t>
            </a:r>
          </a:p>
          <a:p>
            <a:pPr marL="285750" marR="0" lvl="0" indent="-285750" algn="l" rtl="0">
              <a:lnSpc>
                <a:spcPct val="90000"/>
              </a:lnSpc>
              <a:spcBef>
                <a:spcPts val="1000"/>
              </a:spcBef>
              <a:spcAft>
                <a:spcPts val="0"/>
              </a:spcAft>
              <a:buClr>
                <a:srgbClr val="000000"/>
              </a:buClr>
              <a:buSzPts val="1800"/>
              <a:buFont typeface="Century Gothic"/>
              <a:buChar char="●"/>
            </a:pPr>
            <a:r>
              <a:rPr lang="en" dirty="0">
                <a:solidFill>
                  <a:schemeClr val="dk1"/>
                </a:solidFill>
              </a:rPr>
              <a:t>Review the Small Group Block Fluency procedures (starting with </a:t>
            </a:r>
            <a:r>
              <a:rPr lang="en">
                <a:solidFill>
                  <a:schemeClr val="dk1"/>
                </a:solidFill>
              </a:rPr>
              <a:t>slide 15). </a:t>
            </a:r>
            <a:r>
              <a:rPr lang="en" dirty="0">
                <a:solidFill>
                  <a:schemeClr val="dk1"/>
                </a:solidFill>
              </a:rPr>
              <a:t>These are the same as yesterday’s lesson, and will stay the same for a few weeks.</a:t>
            </a:r>
            <a:endParaRPr dirty="0"/>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64608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1 Unit 1 Lesson 4</a:t>
            </a:r>
            <a:br>
              <a:rPr lang="en" sz="34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4</a:t>
            </a:r>
            <a:r>
              <a:rPr lang="en" sz="1800" b="1" i="0" u="none" strike="noStrike" cap="none" dirty="0">
                <a:solidFill>
                  <a:schemeClr val="dk1"/>
                </a:solidFill>
                <a:latin typeface="Century Gothic"/>
                <a:ea typeface="Century Gothic"/>
                <a:cs typeface="Century Gothic"/>
                <a:sym typeface="Century Gothic"/>
              </a:rPr>
              <a:t>: </a:t>
            </a:r>
            <a:r>
              <a:rPr lang="en" sz="1800" b="0" i="1" u="none" strike="noStrike" cap="none" dirty="0">
                <a:solidFill>
                  <a:schemeClr val="dk1"/>
                </a:solidFill>
                <a:latin typeface="Century Gothic"/>
                <a:ea typeface="Century Gothic"/>
                <a:cs typeface="Century Gothic"/>
                <a:sym typeface="Century Gothic"/>
              </a:rPr>
              <a:t>Materials and Student Pairings</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18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“Papaya Tree” text dependent questions (one per student)</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1" i="0" u="none" strike="noStrike" cap="none" dirty="0">
                <a:solidFill>
                  <a:srgbClr val="000000"/>
                </a:solidFill>
                <a:latin typeface="Century Gothic"/>
                <a:ea typeface="Century Gothic"/>
                <a:cs typeface="Century Gothic"/>
                <a:sym typeface="Century Gothic"/>
              </a:rPr>
              <a:t>Who Is Ha? anchor chart </a:t>
            </a:r>
            <a:r>
              <a:rPr lang="en" sz="1800" b="0" i="0" u="none" strike="noStrike" cap="none" dirty="0">
                <a:solidFill>
                  <a:srgbClr val="000000"/>
                </a:solidFill>
                <a:latin typeface="Century Gothic"/>
                <a:ea typeface="Century Gothic"/>
                <a:cs typeface="Century Gothic"/>
                <a:sym typeface="Century Gothic"/>
              </a:rPr>
              <a:t>(new; teacher-created; example for teacher reference)</a:t>
            </a:r>
            <a:endParaRPr dirty="0"/>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QuickWrite 2 (one per student; for homework)</a:t>
            </a:r>
            <a:endParaRPr dirty="0"/>
          </a:p>
          <a:p>
            <a:pPr marL="342900" marR="0" lvl="0" indent="-22860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i="0" u="none" strike="noStrike" cap="none">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i="0" u="none" strike="noStrike" cap="none">
                <a:solidFill>
                  <a:srgbClr val="000000"/>
                </a:solidFill>
                <a:latin typeface="Century Gothic"/>
                <a:ea typeface="Century Gothic"/>
                <a:cs typeface="Century Gothic"/>
                <a:sym typeface="Century Gothic"/>
              </a:rPr>
              <a:t>: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i="0" u="none" strike="noStrike" cap="none">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4</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C3C371F-C9A8-4706-9A24-A9CD13737EA6}"/>
              </a:ext>
            </a:extLst>
          </p:cNvPr>
          <p:cNvPicPr>
            <a:picLocks noChangeAspect="1"/>
          </p:cNvPicPr>
          <p:nvPr/>
        </p:nvPicPr>
        <p:blipFill>
          <a:blip r:embed="rId3"/>
          <a:stretch>
            <a:fillRect/>
          </a:stretch>
        </p:blipFill>
        <p:spPr>
          <a:xfrm>
            <a:off x="3793553" y="533400"/>
            <a:ext cx="1556894" cy="71554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Shape 19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In our novel study of </a:t>
            </a:r>
            <a:r>
              <a:rPr lang="en" sz="2200" b="0" i="1" u="none" strike="noStrike" cap="none" dirty="0">
                <a:solidFill>
                  <a:srgbClr val="000000"/>
                </a:solidFill>
                <a:latin typeface="Century Gothic"/>
                <a:ea typeface="Century Gothic"/>
                <a:cs typeface="Century Gothic"/>
                <a:sym typeface="Century Gothic"/>
              </a:rPr>
              <a:t>Inside Out and Back Again, </a:t>
            </a:r>
            <a:br>
              <a:rPr lang="en" sz="2200" b="0" i="1" u="none" strike="noStrike" cap="none" dirty="0">
                <a:solidFill>
                  <a:srgbClr val="000000"/>
                </a:solidFill>
                <a:latin typeface="Century Gothic"/>
                <a:ea typeface="Century Gothic"/>
                <a:cs typeface="Century Gothic"/>
                <a:sym typeface="Century Gothic"/>
              </a:rPr>
            </a:br>
            <a:r>
              <a:rPr lang="en" sz="2200" b="0" i="0" u="none" strike="noStrike" cap="none" dirty="0">
                <a:solidFill>
                  <a:srgbClr val="000000"/>
                </a:solidFill>
                <a:latin typeface="Century Gothic"/>
                <a:ea typeface="Century Gothic"/>
                <a:cs typeface="Century Gothic"/>
                <a:sym typeface="Century Gothic"/>
              </a:rPr>
              <a:t>today we will be focusing on analyzing the </a:t>
            </a:r>
            <a:br>
              <a:rPr lang="en" sz="2200" b="0" i="0" u="none" strike="noStrike" cap="none" dirty="0">
                <a:solidFill>
                  <a:srgbClr val="000000"/>
                </a:solidFill>
                <a:latin typeface="Century Gothic"/>
                <a:ea typeface="Century Gothic"/>
                <a:cs typeface="Century Gothic"/>
                <a:sym typeface="Century Gothic"/>
              </a:rPr>
            </a:br>
            <a:r>
              <a:rPr lang="en" sz="2200" b="0" i="0" u="none" strike="noStrike" cap="none" dirty="0">
                <a:solidFill>
                  <a:srgbClr val="000000"/>
                </a:solidFill>
                <a:latin typeface="Century Gothic"/>
                <a:ea typeface="Century Gothic"/>
                <a:cs typeface="Century Gothic"/>
                <a:sym typeface="Century Gothic"/>
              </a:rPr>
              <a:t>character of Ha and looking at the importance of her papaya tree.</a:t>
            </a:r>
            <a:r>
              <a:rPr lang="en" sz="2200" b="0" i="1" u="none" strike="noStrike" cap="none" dirty="0">
                <a:solidFill>
                  <a:srgbClr val="000000"/>
                </a:solidFill>
                <a:latin typeface="Century Gothic"/>
                <a:ea typeface="Century Gothic"/>
                <a:cs typeface="Century Gothic"/>
                <a:sym typeface="Century Gothic"/>
              </a:rPr>
              <a:t> </a:t>
            </a:r>
            <a:br>
              <a:rPr lang="en" sz="2200" b="0" i="1" u="none" strike="noStrike" cap="none" dirty="0">
                <a:solidFill>
                  <a:srgbClr val="000000"/>
                </a:solidFill>
                <a:latin typeface="Century Gothic"/>
                <a:ea typeface="Century Gothic"/>
                <a:cs typeface="Century Gothic"/>
                <a:sym typeface="Century Gothic"/>
              </a:rPr>
            </a:br>
            <a:br>
              <a:rPr lang="en" sz="2200" b="0" i="1" u="none" strike="noStrike" cap="none" dirty="0">
                <a:solidFill>
                  <a:srgbClr val="000000"/>
                </a:solidFill>
                <a:latin typeface="Century Gothic"/>
                <a:ea typeface="Century Gothic"/>
                <a:cs typeface="Century Gothic"/>
                <a:sym typeface="Century Gothic"/>
              </a:rPr>
            </a:br>
            <a:r>
              <a:rPr lang="en" sz="2200" b="0" i="0" u="none" strike="noStrike" cap="none" dirty="0">
                <a:solidFill>
                  <a:srgbClr val="000000"/>
                </a:solidFill>
                <a:latin typeface="Century Gothic"/>
                <a:ea typeface="Century Gothic"/>
                <a:cs typeface="Century Gothic"/>
                <a:sym typeface="Century Gothic"/>
              </a:rPr>
              <a:t>Here is what you’ll do today:</a:t>
            </a:r>
            <a:endParaRPr sz="2200" dirty="0"/>
          </a:p>
          <a:p>
            <a:pPr marL="285750" marR="0" lvl="0" indent="-311150" algn="l" rtl="0">
              <a:lnSpc>
                <a:spcPct val="100000"/>
              </a:lnSpc>
              <a:spcBef>
                <a:spcPts val="0"/>
              </a:spcBef>
              <a:spcAft>
                <a:spcPts val="0"/>
              </a:spcAft>
              <a:buClr>
                <a:srgbClr val="000000"/>
              </a:buClr>
              <a:buSzPts val="2200"/>
              <a:buFont typeface="Century Gothic"/>
              <a:buChar char="●"/>
            </a:pPr>
            <a:r>
              <a:rPr lang="en" sz="2200" b="0" i="0" u="none" strike="noStrike" cap="none" dirty="0">
                <a:solidFill>
                  <a:srgbClr val="000000"/>
                </a:solidFill>
                <a:latin typeface="Century Gothic"/>
                <a:ea typeface="Century Gothic"/>
                <a:cs typeface="Century Gothic"/>
                <a:sym typeface="Century Gothic"/>
              </a:rPr>
              <a:t>continue our focus on “close reading” by adding to the Things Close Readers Do anchor chart</a:t>
            </a:r>
            <a:endParaRPr sz="2200" dirty="0"/>
          </a:p>
          <a:p>
            <a:pPr marL="285750" marR="0" lvl="0" indent="-311150" algn="l" rtl="0">
              <a:lnSpc>
                <a:spcPct val="100000"/>
              </a:lnSpc>
              <a:spcBef>
                <a:spcPts val="0"/>
              </a:spcBef>
              <a:spcAft>
                <a:spcPts val="0"/>
              </a:spcAft>
              <a:buClr>
                <a:srgbClr val="000000"/>
              </a:buClr>
              <a:buSzPts val="2200"/>
              <a:buFont typeface="Century Gothic"/>
              <a:buChar char="●"/>
            </a:pPr>
            <a:r>
              <a:rPr lang="en" sz="2200" b="0" i="0" u="none" strike="noStrike" cap="none" dirty="0">
                <a:solidFill>
                  <a:srgbClr val="000000"/>
                </a:solidFill>
                <a:latin typeface="Century Gothic"/>
                <a:ea typeface="Century Gothic"/>
                <a:cs typeface="Century Gothic"/>
                <a:sym typeface="Century Gothic"/>
              </a:rPr>
              <a:t>continue our reading of the novel </a:t>
            </a:r>
            <a:endParaRPr sz="2200" dirty="0"/>
          </a:p>
          <a:p>
            <a:pPr marL="285750" marR="0" lvl="0" indent="-311150" algn="l" rtl="0">
              <a:lnSpc>
                <a:spcPct val="100000"/>
              </a:lnSpc>
              <a:spcBef>
                <a:spcPts val="0"/>
              </a:spcBef>
              <a:spcAft>
                <a:spcPts val="0"/>
              </a:spcAft>
              <a:buClr>
                <a:srgbClr val="000000"/>
              </a:buClr>
              <a:buSzPts val="2200"/>
              <a:buFont typeface="Century Gothic"/>
              <a:buChar char="●"/>
            </a:pPr>
            <a:r>
              <a:rPr lang="en" sz="2200" b="0" i="0" u="none" strike="noStrike" cap="none" dirty="0">
                <a:solidFill>
                  <a:srgbClr val="000000"/>
                </a:solidFill>
                <a:latin typeface="Century Gothic"/>
                <a:ea typeface="Century Gothic"/>
                <a:cs typeface="Century Gothic"/>
                <a:sym typeface="Century Gothic"/>
              </a:rPr>
              <a:t>create a Who is Ha? anchor chart in your small group</a:t>
            </a:r>
            <a:endParaRPr sz="2200"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a:t>
            </a:r>
            <a:r>
              <a:rPr lang="en" sz="3600" i="0" u="none" strike="noStrike" cap="none">
                <a:solidFill>
                  <a:schemeClr val="dk1"/>
                </a:solidFill>
              </a:rPr>
              <a:t>Learn</a:t>
            </a:r>
            <a:r>
              <a:rPr lang="en" sz="3600"/>
              <a:t> </a:t>
            </a:r>
            <a:r>
              <a:rPr lang="en" sz="3600" i="0" u="none" strike="noStrike" cap="none">
                <a:solidFill>
                  <a:schemeClr val="dk1"/>
                </a:solidFill>
              </a:rPr>
              <a:t>More About Ha</a:t>
            </a:r>
            <a:endParaRPr sz="3600" i="0" u="none" strike="noStrike" cap="none">
              <a:solidFill>
                <a:schemeClr val="dk1"/>
              </a:solidFill>
            </a:endParaRPr>
          </a:p>
        </p:txBody>
      </p:sp>
      <p:sp>
        <p:nvSpPr>
          <p:cNvPr id="206" name="Shape 206"/>
          <p:cNvSpPr txBox="1">
            <a:spLocks noGrp="1"/>
          </p:cNvSpPr>
          <p:nvPr>
            <p:ph type="body" idx="1"/>
          </p:nvPr>
        </p:nvSpPr>
        <p:spPr>
          <a:xfrm>
            <a:off x="311700" y="1292188"/>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“It grew from a seed/I flicked into/the back garden.” </a:t>
            </a:r>
            <a:endParaRPr sz="2400" b="0" i="0" u="none" strike="noStrike" cap="none" dirty="0">
              <a:solidFill>
                <a:srgbClr val="000000"/>
              </a:solidFill>
              <a:latin typeface="Century Gothic"/>
              <a:ea typeface="Century Gothic"/>
              <a:cs typeface="Century Gothic"/>
              <a:sym typeface="Century Gothic"/>
            </a:endParaRPr>
          </a:p>
        </p:txBody>
      </p:sp>
      <p:pic>
        <p:nvPicPr>
          <p:cNvPr id="208" name="Shape 208"/>
          <p:cNvPicPr preferRelativeResize="0"/>
          <p:nvPr/>
        </p:nvPicPr>
        <p:blipFill>
          <a:blip r:embed="rId3">
            <a:alphaModFix/>
          </a:blip>
          <a:stretch>
            <a:fillRect/>
          </a:stretch>
        </p:blipFill>
        <p:spPr>
          <a:xfrm>
            <a:off x="3483429" y="2124075"/>
            <a:ext cx="1822496" cy="250235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dirty="0"/>
              <a:t>Quick </a:t>
            </a:r>
            <a:r>
              <a:rPr lang="en" sz="3200" b="0" i="0" u="none" strike="noStrike" cap="none" dirty="0">
                <a:solidFill>
                  <a:schemeClr val="dk1"/>
                </a:solidFill>
                <a:latin typeface="Century Gothic"/>
                <a:ea typeface="Century Gothic"/>
                <a:cs typeface="Century Gothic"/>
                <a:sym typeface="Century Gothic"/>
              </a:rPr>
              <a:t>Review</a:t>
            </a:r>
            <a:r>
              <a:rPr lang="en" sz="3200" dirty="0"/>
              <a:t> of </a:t>
            </a:r>
            <a:r>
              <a:rPr lang="en" sz="3200" b="0" i="0" u="none" strike="noStrike" cap="none" dirty="0">
                <a:solidFill>
                  <a:schemeClr val="dk1"/>
                </a:solidFill>
                <a:latin typeface="Century Gothic"/>
                <a:ea typeface="Century Gothic"/>
                <a:cs typeface="Century Gothic"/>
                <a:sym typeface="Century Gothic"/>
              </a:rPr>
              <a:t>Our Learning Targets</a:t>
            </a:r>
            <a:endParaRPr sz="3200" b="0" i="0" u="none" strike="noStrike" cap="none" dirty="0">
              <a:solidFill>
                <a:schemeClr val="dk1"/>
              </a:solidFill>
              <a:latin typeface="Century Gothic"/>
              <a:ea typeface="Century Gothic"/>
              <a:cs typeface="Century Gothic"/>
              <a:sym typeface="Century Gothic"/>
            </a:endParaRPr>
          </a:p>
        </p:txBody>
      </p:sp>
      <p:sp>
        <p:nvSpPr>
          <p:cNvPr id="214" name="Shape 214"/>
          <p:cNvSpPr txBox="1">
            <a:spLocks noGrp="1"/>
          </p:cNvSpPr>
          <p:nvPr>
            <p:ph type="body" idx="1"/>
          </p:nvPr>
        </p:nvSpPr>
        <p:spPr>
          <a:xfrm>
            <a:off x="311700" y="12570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Learning targets help you know the learning, </a:t>
            </a:r>
            <a:br>
              <a:rPr lang="en" sz="2200" b="0" i="0" u="none" strike="noStrike" cap="none" dirty="0">
                <a:solidFill>
                  <a:srgbClr val="000000"/>
                </a:solidFill>
                <a:sym typeface="Century Gothic"/>
              </a:rPr>
            </a:br>
            <a:r>
              <a:rPr lang="en" sz="2200" b="0" i="0" u="none" strike="noStrike" cap="none" dirty="0">
                <a:solidFill>
                  <a:srgbClr val="000000"/>
                </a:solidFill>
                <a:sym typeface="Century Gothic"/>
              </a:rPr>
              <a:t>thinking, and skills that will be the focus of the lesson. </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285750" marR="0" lvl="0" indent="-323850" algn="l" rtl="0">
              <a:lnSpc>
                <a:spcPct val="100000"/>
              </a:lnSpc>
              <a:spcBef>
                <a:spcPts val="0"/>
              </a:spcBef>
              <a:spcAft>
                <a:spcPts val="0"/>
              </a:spcAft>
              <a:buClr>
                <a:srgbClr val="000000"/>
              </a:buClr>
              <a:buSzPct val="100000"/>
              <a:buFont typeface="Century Gothic"/>
              <a:buChar char="●"/>
            </a:pPr>
            <a:r>
              <a:rPr lang="en" sz="2200" dirty="0"/>
              <a:t>“</a:t>
            </a:r>
            <a:r>
              <a:rPr lang="en" sz="2200" b="0" i="0" u="none" strike="noStrike" cap="none" dirty="0">
                <a:solidFill>
                  <a:srgbClr val="000000"/>
                </a:solidFill>
                <a:sym typeface="Century Gothic"/>
              </a:rPr>
              <a:t>I can make inferences to deepen my understanding of </a:t>
            </a:r>
            <a:r>
              <a:rPr lang="en" sz="2200" b="0" i="1" u="none" strike="noStrike" cap="none" dirty="0">
                <a:solidFill>
                  <a:srgbClr val="000000"/>
                </a:solidFill>
                <a:sym typeface="Century Gothic"/>
              </a:rPr>
              <a:t>Inside Out &amp; </a:t>
            </a:r>
            <a:r>
              <a:rPr lang="en" sz="2200" i="1" dirty="0"/>
              <a:t>“</a:t>
            </a:r>
            <a:r>
              <a:rPr lang="en" sz="2200" b="0" i="1" u="none" strike="noStrike" cap="none" dirty="0">
                <a:solidFill>
                  <a:srgbClr val="000000"/>
                </a:solidFill>
                <a:sym typeface="Century Gothic"/>
              </a:rPr>
              <a:t>Back Again.</a:t>
            </a:r>
            <a:r>
              <a:rPr lang="en" sz="2200" b="0" i="0" u="none" strike="noStrike" cap="none" dirty="0">
                <a:solidFill>
                  <a:srgbClr val="000000"/>
                </a:solidFill>
                <a:sym typeface="Century Gothic"/>
              </a:rPr>
              <a:t>” </a:t>
            </a:r>
            <a:endParaRPr sz="2200" dirty="0"/>
          </a:p>
          <a:p>
            <a:pPr marL="285750" marR="0" lvl="0" indent="-32385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sym typeface="Century Gothic"/>
              </a:rPr>
              <a:t>“I can cite evidence from the novel to explain how incidents reveal aspects of Ha’s character.” </a:t>
            </a:r>
            <a:endParaRPr sz="2200" dirty="0"/>
          </a:p>
          <a:p>
            <a:pPr marL="285750" marR="0" lvl="0" indent="-32385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sym typeface="Century Gothic"/>
              </a:rPr>
              <a:t>“I can explain how the specific word choices in the poem ‘Papaya Tree’ create tone and help reveal meaning.”</a:t>
            </a:r>
            <a:endParaRPr sz="2200" b="0" i="0" u="none" strike="noStrike" cap="none" dirty="0">
              <a:solidFill>
                <a:srgbClr val="000000"/>
              </a:solidFill>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2" name="Picture 2">
            <a:extLst>
              <a:ext uri="{FF2B5EF4-FFF2-40B4-BE49-F238E27FC236}">
                <a16:creationId xmlns:a16="http://schemas.microsoft.com/office/drawing/2014/main" id="{A6D9D539-D1D6-42E2-B2F9-5D88FEDBD166}"/>
              </a:ext>
            </a:extLst>
          </p:cNvPr>
          <p:cNvPicPr>
            <a:picLocks noChangeAspect="1"/>
          </p:cNvPicPr>
          <p:nvPr/>
        </p:nvPicPr>
        <p:blipFill>
          <a:blip r:embed="rId4"/>
          <a:stretch>
            <a:fillRect/>
          </a:stretch>
        </p:blipFill>
        <p:spPr>
          <a:xfrm>
            <a:off x="8274045" y="4387500"/>
            <a:ext cx="721365" cy="5719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a:t>Let’s Reread with Purpose</a:t>
            </a:r>
            <a:endParaRPr sz="3600" b="0" i="0" u="none" strike="noStrike" cap="none">
              <a:solidFill>
                <a:schemeClr val="dk1"/>
              </a:solidFill>
              <a:latin typeface="Century Gothic"/>
              <a:ea typeface="Century Gothic"/>
              <a:cs typeface="Century Gothic"/>
              <a:sym typeface="Century Gothic"/>
            </a:endParaRPr>
          </a:p>
        </p:txBody>
      </p:sp>
      <p:sp>
        <p:nvSpPr>
          <p:cNvPr id="221" name="Shape 2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Silently reread “Papaya Tree” on pages 8 and 9.</a:t>
            </a:r>
          </a:p>
          <a:p>
            <a:pPr marL="285750" marR="0" lvl="0" indent="-323850" algn="l" rtl="0">
              <a:lnSpc>
                <a:spcPct val="100000"/>
              </a:lnSpc>
              <a:spcBef>
                <a:spcPts val="0"/>
              </a:spcBef>
              <a:spcAft>
                <a:spcPts val="0"/>
              </a:spcAft>
              <a:buClr>
                <a:srgbClr val="000000"/>
              </a:buClr>
              <a:buSzPts val="2400"/>
              <a:buFont typeface="Century Gothic"/>
              <a:buChar char="●"/>
            </a:pPr>
            <a:r>
              <a:rPr lang="en" sz="2200" b="0" i="0" u="none" strike="noStrike" cap="none" dirty="0">
                <a:solidFill>
                  <a:srgbClr val="000000"/>
                </a:solidFill>
                <a:sym typeface="Century Gothic"/>
              </a:rPr>
              <a:t>What is the gist of this poem? What is it mostly about?</a:t>
            </a:r>
            <a:endParaRPr sz="2200"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As </a:t>
            </a:r>
            <a:r>
              <a:rPr lang="en" sz="2200" dirty="0"/>
              <a:t>your teacher </a:t>
            </a:r>
            <a:r>
              <a:rPr lang="en" sz="2200" b="0" i="0" u="none" strike="noStrike" cap="none" dirty="0">
                <a:solidFill>
                  <a:srgbClr val="000000"/>
                </a:solidFill>
                <a:sym typeface="Century Gothic"/>
              </a:rPr>
              <a:t>reads the poem aloud, follow along in your head and think about this question:</a:t>
            </a:r>
            <a:endParaRPr sz="2200" dirty="0"/>
          </a:p>
          <a:p>
            <a:pPr marL="285750" marR="0" lvl="0" indent="-323850" algn="l" rtl="0">
              <a:lnSpc>
                <a:spcPct val="100000"/>
              </a:lnSpc>
              <a:spcBef>
                <a:spcPts val="0"/>
              </a:spcBef>
              <a:spcAft>
                <a:spcPts val="0"/>
              </a:spcAft>
              <a:buClr>
                <a:srgbClr val="000000"/>
              </a:buClr>
              <a:buSzPts val="2400"/>
              <a:buFont typeface="Century Gothic"/>
              <a:buChar char="●"/>
            </a:pPr>
            <a:r>
              <a:rPr lang="en" sz="2200" b="0" i="0" u="none" strike="noStrike" cap="none" dirty="0">
                <a:solidFill>
                  <a:srgbClr val="000000"/>
                </a:solidFill>
                <a:sym typeface="Century Gothic"/>
              </a:rPr>
              <a:t>“What new or important details struck you after hearing the poem read aloud again?” </a:t>
            </a:r>
            <a:endParaRPr sz="2200"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The Papaya Tree</a:t>
            </a:r>
            <a:endParaRPr sz="3400" b="0" i="0" u="none" strike="noStrike" cap="none">
              <a:solidFill>
                <a:schemeClr val="dk1"/>
              </a:solidFill>
              <a:latin typeface="Century Gothic"/>
              <a:ea typeface="Century Gothic"/>
              <a:cs typeface="Century Gothic"/>
              <a:sym typeface="Century Gothic"/>
            </a:endParaRPr>
          </a:p>
        </p:txBody>
      </p:sp>
      <p:pic>
        <p:nvPicPr>
          <p:cNvPr id="230" name="Shape 230"/>
          <p:cNvPicPr preferRelativeResize="0"/>
          <p:nvPr/>
        </p:nvPicPr>
        <p:blipFill rotWithShape="1">
          <a:blip r:embed="rId3">
            <a:alphaModFix/>
          </a:blip>
          <a:srcRect/>
          <a:stretch/>
        </p:blipFill>
        <p:spPr>
          <a:xfrm>
            <a:off x="1205221" y="1152475"/>
            <a:ext cx="2647796" cy="3530395"/>
          </a:xfrm>
          <a:prstGeom prst="rect">
            <a:avLst/>
          </a:prstGeom>
          <a:noFill/>
          <a:ln w="9525" cap="flat" cmpd="sng">
            <a:solidFill>
              <a:schemeClr val="dk2"/>
            </a:solidFill>
            <a:prstDash val="solid"/>
            <a:round/>
            <a:headEnd type="none" w="sm" len="sm"/>
            <a:tailEnd type="none" w="sm" len="sm"/>
          </a:ln>
        </p:spPr>
      </p:pic>
      <p:pic>
        <p:nvPicPr>
          <p:cNvPr id="231" name="Shape 231"/>
          <p:cNvPicPr preferRelativeResize="0"/>
          <p:nvPr/>
        </p:nvPicPr>
        <p:blipFill rotWithShape="1">
          <a:blip r:embed="rId4">
            <a:alphaModFix/>
          </a:blip>
          <a:srcRect/>
          <a:stretch/>
        </p:blipFill>
        <p:spPr>
          <a:xfrm>
            <a:off x="4472993" y="1606115"/>
            <a:ext cx="3739331" cy="2623113"/>
          </a:xfrm>
          <a:prstGeom prst="rect">
            <a:avLst/>
          </a:prstGeom>
          <a:noFill/>
          <a:ln w="9525" cap="flat" cmpd="sng">
            <a:solidFill>
              <a:schemeClr val="dk2"/>
            </a:solidFill>
            <a:prstDash val="solid"/>
            <a:round/>
            <a:headEnd type="none" w="sm" len="sm"/>
            <a:tailEnd type="none" w="sm" len="sm"/>
          </a:ln>
        </p:spPr>
      </p:pic>
      <p:pic>
        <p:nvPicPr>
          <p:cNvPr id="7" name="Shape 168"/>
          <p:cNvPicPr preferRelativeResize="0"/>
          <p:nvPr/>
        </p:nvPicPr>
        <p:blipFill>
          <a:blip r:embed="rId5">
            <a:alphaModFix/>
          </a:blip>
          <a:stretch>
            <a:fillRect/>
          </a:stretch>
        </p:blipFill>
        <p:spPr>
          <a:xfrm>
            <a:off x="7913914" y="144658"/>
            <a:ext cx="918386" cy="111239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B7BD3A-E02A-4DAD-8791-A4FCBDB1D8E9}">
  <ds:schemaRefs>
    <ds:schemaRef ds:uri="http://schemas.microsoft.com/sharepoint/v3/contenttype/forms"/>
  </ds:schemaRefs>
</ds:datastoreItem>
</file>

<file path=customXml/itemProps2.xml><?xml version="1.0" encoding="utf-8"?>
<ds:datastoreItem xmlns:ds="http://schemas.openxmlformats.org/officeDocument/2006/customXml" ds:itemID="{3B3BEC34-F67F-4967-92BF-832790E7DC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CA7360-4FFB-43DE-A35E-464F5083A368}">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schemas.microsoft.com/office/2006/documentManagement/types"/>
    <ds:schemaRef ds:uri="http://schemas.microsoft.com/office/infopath/2007/PartnerControls"/>
    <ds:schemaRef ds:uri="a1502afc-75e6-4a80-976c-76583f90c73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66</TotalTime>
  <Words>3620</Words>
  <Application>Microsoft Office PowerPoint</Application>
  <PresentationFormat>On-screen Show (16:9)</PresentationFormat>
  <Paragraphs>456</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Overlock</vt:lpstr>
      <vt:lpstr>Arial</vt:lpstr>
      <vt:lpstr>Century Gothic</vt:lpstr>
      <vt:lpstr>Calibri</vt:lpstr>
      <vt:lpstr>Simple Light</vt:lpstr>
      <vt:lpstr>Simple Light</vt:lpstr>
      <vt:lpstr>Grade 8: Module 1: Unit 1: Lesson 4 Teacher slide, before teaching.</vt:lpstr>
      <vt:lpstr>Grade 8: Module 1: Unit 1: Lesson 4 Teacher slide, before teaching.</vt:lpstr>
      <vt:lpstr>Grade 8 Module 1 Unit 1 Lesson 4 Teacher slide, before teaching.</vt:lpstr>
      <vt:lpstr>PowerPoint Presentation</vt:lpstr>
      <vt:lpstr>Hello, Students!</vt:lpstr>
      <vt:lpstr>Let’s Learn More About Ha</vt:lpstr>
      <vt:lpstr>Quick Review of Our Learning Targets</vt:lpstr>
      <vt:lpstr>Let’s Reread with Purpose</vt:lpstr>
      <vt:lpstr>The Papaya Tree</vt:lpstr>
      <vt:lpstr>Let’s Read, Think, and Talk</vt:lpstr>
      <vt:lpstr>Who is Ha? Small Group Anchor Chart</vt:lpstr>
      <vt:lpstr>Let’s Add to Our Things Close Readers Do Chart</vt:lpstr>
      <vt:lpstr>Let’s Revisit our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4 Teacher slide, before teaching.</dc:title>
  <dc:creator>nbravo</dc:creator>
  <cp:lastModifiedBy>Natalie Ivey</cp:lastModifiedBy>
  <cp:revision>16</cp:revision>
  <dcterms:modified xsi:type="dcterms:W3CDTF">2018-09-02T17:51:12Z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