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2.xml" ContentType="application/vnd.openxmlformats-officedocument.presentationml.slideLayout+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notesSlides/notesSlide1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6867413-C078-414C-B137-85E3F2CAA3AC}">
  <a:tblStyle styleId="{56867413-C078-414C-B137-85E3F2CAA3A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401" autoAdjust="0"/>
  </p:normalViewPr>
  <p:slideViewPr>
    <p:cSldViewPr snapToGrid="0">
      <p:cViewPr varScale="1">
        <p:scale>
          <a:sx n="82" d="100"/>
          <a:sy n="82" d="100"/>
        </p:scale>
        <p:origin x="-186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8" Type="http://schemas.openxmlformats.org/officeDocument/2006/relationships/slide" Target="slides/slide7.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printerSettings" Target="printerSettings/printerSettings1.bin"/><Relationship Id="rId9" Type="http://schemas.openxmlformats.org/officeDocument/2006/relationships/slide" Target="slides/slide8.xml"/><Relationship Id="rId22"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355231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5178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A and B.</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pPr>
            <a:r>
              <a:rPr lang="en" sz="1200" b="1" i="0" dirty="0">
                <a:solidFill>
                  <a:schemeClr val="dk1"/>
                </a:solidFill>
                <a:latin typeface="Calibri"/>
                <a:ea typeface="Calibri"/>
                <a:cs typeface="Calibri"/>
                <a:sym typeface="Calibri"/>
              </a:rPr>
              <a:t>“I can infer the topic of this module from the resources.”</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pPr>
            <a:r>
              <a:rPr lang="en" sz="1200" b="1" i="0" dirty="0">
                <a:solidFill>
                  <a:schemeClr val="dk1"/>
                </a:solidFill>
                <a:latin typeface="Calibri"/>
                <a:ea typeface="Calibri"/>
                <a:cs typeface="Calibri"/>
                <a:sym typeface="Calibri"/>
              </a:rPr>
              <a:t>“I can ask questions about a new text.”</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similar learning targets in Modules 1–2.</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and use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to review and/or determine the meaning of the words.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comprehension of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similar learning targets in Modules 1–2. </a:t>
            </a:r>
            <a:endParaRPr sz="1200" dirty="0">
              <a:solidFill>
                <a:schemeClr val="dk1"/>
              </a:solidFill>
              <a:latin typeface="Calibri"/>
              <a:ea typeface="Calibri"/>
              <a:cs typeface="Calibri"/>
              <a:sym typeface="Calibri"/>
            </a:endParaRPr>
          </a:p>
        </p:txBody>
      </p:sp>
      <p:sp>
        <p:nvSpPr>
          <p:cNvPr id="161" name="Google Shape;16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5089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Infer the Topic</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resources</a:t>
            </a:r>
            <a:r>
              <a:rPr lang="en" sz="1200" dirty="0">
                <a:solidFill>
                  <a:schemeClr val="dk1"/>
                </a:solidFill>
                <a:latin typeface="Calibri"/>
                <a:ea typeface="Calibri"/>
                <a:cs typeface="Calibri"/>
                <a:sym typeface="Calibri"/>
              </a:rPr>
              <a:t> around the room.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Build up excitement for this module and unit by telling students that today they will begin learning about a new topic that they will study and write about over the next several weeks.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Infer the Topic resources</a:t>
            </a:r>
            <a:r>
              <a:rPr lang="en" sz="1200" dirty="0">
                <a:solidFill>
                  <a:schemeClr val="dk1"/>
                </a:solidFill>
                <a:latin typeface="Calibri"/>
                <a:ea typeface="Calibri"/>
                <a:cs typeface="Calibri"/>
                <a:sym typeface="Calibri"/>
              </a:rPr>
              <a:t> posted around the room.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use the</a:t>
            </a:r>
            <a:r>
              <a:rPr lang="en" sz="1200" b="1" dirty="0">
                <a:solidFill>
                  <a:schemeClr val="dk1"/>
                </a:solidFill>
                <a:latin typeface="Calibri"/>
                <a:ea typeface="Calibri"/>
                <a:cs typeface="Calibri"/>
                <a:sym typeface="Calibri"/>
              </a:rPr>
              <a:t> Infer the Topic protocol</a:t>
            </a:r>
            <a:r>
              <a:rPr lang="en" sz="1200" dirty="0">
                <a:solidFill>
                  <a:schemeClr val="dk1"/>
                </a:solidFill>
                <a:latin typeface="Calibri"/>
                <a:ea typeface="Calibri"/>
                <a:cs typeface="Calibri"/>
                <a:sym typeface="Calibri"/>
              </a:rPr>
              <a:t> to make inferences about their new topic of study. Remind students that they used this protocol in Module 1 and review as necessary using the </a:t>
            </a:r>
            <a:r>
              <a:rPr lang="en" sz="1200" b="1" dirty="0">
                <a:solidFill>
                  <a:schemeClr val="dk1"/>
                </a:solidFill>
                <a:latin typeface="Calibri"/>
                <a:ea typeface="Calibri"/>
                <a:cs typeface="Calibri"/>
                <a:sym typeface="Calibri"/>
              </a:rPr>
              <a:t>Directions for Infer the Topic</a:t>
            </a:r>
            <a:r>
              <a:rPr lang="en" sz="1200" dirty="0">
                <a:solidFill>
                  <a:schemeClr val="dk1"/>
                </a:solidFill>
                <a:latin typeface="Calibri"/>
                <a:ea typeface="Calibri"/>
                <a:cs typeface="Calibri"/>
                <a:sym typeface="Calibri"/>
              </a:rPr>
              <a:t>.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Focus students on the word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 and what it looks like and sounds like in practice.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think collaboration will help us when we are working through this protocol?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We will be working with other students to share information, so we will need to collaborate to do this effectively.)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I Notice/I Wonder note-catchers</a:t>
            </a:r>
            <a:r>
              <a:rPr lang="en" sz="1200" dirty="0">
                <a:solidFill>
                  <a:schemeClr val="dk1"/>
                </a:solidFill>
                <a:latin typeface="Calibri"/>
                <a:ea typeface="Calibri"/>
                <a:cs typeface="Calibri"/>
                <a:sym typeface="Calibri"/>
              </a:rPr>
              <a:t> and guide students through the protocol. Recall the importance of letting students choose the resources they want to observe, as some may not be able to read independently and need the option of looking at a picture resource.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Now that you have looked at some resources, what do you think this module might be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use a Goal 4 Conversation Cue to encourage students to agree or disagree and explain why: “</a:t>
            </a:r>
            <a:r>
              <a:rPr lang="en" sz="1200" i="1" dirty="0">
                <a:solidFill>
                  <a:schemeClr val="dk1"/>
                </a:solidFill>
                <a:latin typeface="Calibri"/>
                <a:ea typeface="Calibri"/>
                <a:cs typeface="Calibri"/>
                <a:sym typeface="Calibri"/>
              </a:rPr>
              <a:t>Do you agree or disagree with what your classmate said? Why? I’ll give you time to think and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responding to the </a:t>
            </a: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in a way that is sparking productive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Pair students with strategic partners to ensure that they have a strong, politely helpful partner to support their efforts in sharing their thinking and listening to their partner.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Inferring the Topic</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protocol for inferring the topic, as well as recording information on the </a:t>
            </a: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“In this picture, I notice that people are dressed differently than we dress today, so I will write, ‘dressed differently than today’ in the I Notice column of the note-catcher. I wonder if that means this is something that happened a long time ago, so I will write, ‘a long time ago?’ in the I Wonder column on my note-catcher.”</a:t>
            </a:r>
            <a:r>
              <a:rPr lang="en" sz="1200" dirty="0">
                <a:solidFill>
                  <a:schemeClr val="dk1"/>
                </a:solidFill>
                <a:latin typeface="Calibri"/>
                <a:ea typeface="Calibri"/>
                <a:cs typeface="Calibri"/>
                <a:sym typeface="Calibri"/>
              </a:rPr>
              <a:t>) Invite students to record this information on their own note-catcher as it is modeled, providing them with a concrete example for the type of information they will enter during the protocol.</a:t>
            </a:r>
            <a:endParaRPr sz="1200" dirty="0">
              <a:solidFill>
                <a:schemeClr val="dk1"/>
              </a:solidFill>
              <a:latin typeface="Calibri"/>
              <a:ea typeface="Calibri"/>
              <a:cs typeface="Calibri"/>
              <a:sym typeface="Calibri"/>
            </a:endParaRPr>
          </a:p>
        </p:txBody>
      </p:sp>
      <p:sp>
        <p:nvSpPr>
          <p:cNvPr id="168" name="Google Shape;16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016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prepared.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the </a:t>
            </a: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prepared.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read the task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notice?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will have a discussion in which we share our opinion about whether we would be a Loyalist or a Patriot in the American Revolution and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wonder?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What are Loyalists and Patriots?) </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Now that you have analyzed the performance task, has your inference of what this module might be about changed?</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and read the questions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did the American Revolution, and the events leading up to it, affect the people in the American colonies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does a person’s perspective influence her or his opinion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are the questions that will guide their thinking and learning throughout the module. Underline the terms </a:t>
            </a:r>
            <a:r>
              <a:rPr lang="en" sz="1200" i="1" dirty="0">
                <a:solidFill>
                  <a:schemeClr val="dk1"/>
                </a:solidFill>
                <a:latin typeface="Calibri"/>
                <a:ea typeface="Calibri"/>
                <a:cs typeface="Calibri"/>
                <a:sym typeface="Calibri"/>
              </a:rPr>
              <a:t>American Revolution</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American colonies</a:t>
            </a:r>
            <a:r>
              <a:rPr lang="en" sz="1200" dirty="0">
                <a:solidFill>
                  <a:schemeClr val="dk1"/>
                </a:solidFill>
                <a:latin typeface="Calibri"/>
                <a:ea typeface="Calibri"/>
                <a:cs typeface="Calibri"/>
                <a:sym typeface="Calibri"/>
              </a:rPr>
              <a:t>. Emphasize that students may not know yet what the American Revolution is or what the American colonies were, but they will learn these things over the course of the unit.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perspective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invite students to work with an elbow partner, using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to determine the meaning of this word </a:t>
            </a:r>
            <a:r>
              <a:rPr lang="en" sz="1200" b="1" dirty="0">
                <a:solidFill>
                  <a:schemeClr val="dk1"/>
                </a:solidFill>
                <a:latin typeface="Calibri"/>
                <a:ea typeface="Calibri"/>
                <a:cs typeface="Calibri"/>
                <a:sym typeface="Calibri"/>
              </a:rPr>
              <a:t>(a particular attitude toward or way of looking at something)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this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invite students to add it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 you notice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will be learning about the American Revolution and different perspectives.)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 you wonder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Why will we be learning about this?)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Now </a:t>
            </a:r>
            <a:r>
              <a:rPr lang="en" sz="1200" i="1" dirty="0">
                <a:solidFill>
                  <a:schemeClr val="dk1"/>
                </a:solidFill>
                <a:latin typeface="Calibri"/>
                <a:ea typeface="Calibri"/>
                <a:cs typeface="Calibri"/>
                <a:sym typeface="Calibri"/>
              </a:rPr>
              <a:t>that you have analyzed the guiding questions and performance task, has your inference of what this module might be about changed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that this module will be about exploring the American Revolution through different perspectives.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Acknowledge that some students may already know something or have opinions about the American Revolution. Explain that for homework, they will reflect on the guiding questions and how they feel about them based on their own experiences, and that this will be discussed more at the beginning of the next lesson.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Red Light, Green Light or Thumb-O-Meter) for students to self-assess against the first learning target.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focus students on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and invite them to self-assess how well they collaborated in this part of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performance task.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module guiding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sustaining effort: As students may be overwhelmed by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assure them that you will continue to discuss the meaning of the chart in subsequent lessons and units. Consider displaying a model performance task from a former student.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(Providing a Concrete Example: Discussing Perspectives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ensure comprehension of the word </a:t>
            </a:r>
            <a:r>
              <a:rPr lang="en" sz="1200" i="1" dirty="0">
                <a:solidFill>
                  <a:schemeClr val="dk1"/>
                </a:solidFill>
                <a:latin typeface="Calibri"/>
                <a:ea typeface="Calibri"/>
                <a:cs typeface="Calibri"/>
                <a:sym typeface="Calibri"/>
              </a:rPr>
              <a:t>perspective</a:t>
            </a:r>
            <a:r>
              <a:rPr lang="en" sz="1200" dirty="0">
                <a:solidFill>
                  <a:schemeClr val="dk1"/>
                </a:solidFill>
                <a:latin typeface="Calibri"/>
                <a:ea typeface="Calibri"/>
                <a:cs typeface="Calibri"/>
                <a:sym typeface="Calibri"/>
              </a:rPr>
              <a:t>, provide a concrete example of a perspective someone might have on something (e.g., express a perspective on the importance of recess at school). (Example: </a:t>
            </a:r>
            <a:r>
              <a:rPr lang="en" sz="1200" i="0" dirty="0">
                <a:solidFill>
                  <a:schemeClr val="dk1"/>
                </a:solidFill>
                <a:latin typeface="Calibri"/>
                <a:ea typeface="Calibri"/>
                <a:cs typeface="Calibri"/>
                <a:sym typeface="Calibri"/>
              </a:rPr>
              <a:t>“I believe recess is very important for students. What is your perspective on recess?”) Invite students to discuss with a partner. </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(Calling on Others First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cold-calling students who need heavier support, call on two or three students with more advanced English language proficiency levels. This provides students who need heavier support with language to model, as well as giving them additional time to think and formulate their response.</a:t>
            </a:r>
            <a:endParaRPr sz="1200" dirty="0">
              <a:solidFill>
                <a:schemeClr val="dk1"/>
              </a:solidFill>
              <a:latin typeface="Calibri"/>
              <a:ea typeface="Calibri"/>
              <a:cs typeface="Calibri"/>
              <a:sym typeface="Calibri"/>
            </a:endParaRPr>
          </a:p>
        </p:txBody>
      </p:sp>
      <p:sp>
        <p:nvSpPr>
          <p:cNvPr id="177" name="Google Shape;17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3550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27-</a:t>
            </a:r>
            <a:r>
              <a:rPr lang="en" sz="1200" b="1" i="0" u="none" strike="noStrike" cap="none" dirty="0" smtClean="0">
                <a:solidFill>
                  <a:schemeClr val="dk1"/>
                </a:solidFill>
                <a:latin typeface="Calibri"/>
                <a:ea typeface="Calibri"/>
                <a:cs typeface="Calibri"/>
                <a:sym typeface="Calibri"/>
              </a:rPr>
              <a:t>30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a:t>
            </a:r>
            <a:r>
              <a:rPr lang="en" sz="1200" b="1" dirty="0">
                <a:solidFill>
                  <a:schemeClr val="dk1"/>
                </a:solidFill>
                <a:latin typeface="Calibri"/>
                <a:ea typeface="Calibri"/>
                <a:cs typeface="Calibri"/>
                <a:sym typeface="Calibri"/>
              </a:rPr>
              <a:t>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cover of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read the cover aloud, including the text at the bottom, “</a:t>
            </a:r>
            <a:r>
              <a:rPr lang="en" sz="1200" i="1" dirty="0">
                <a:solidFill>
                  <a:schemeClr val="dk1"/>
                </a:solidFill>
                <a:latin typeface="Calibri"/>
                <a:ea typeface="Calibri"/>
                <a:cs typeface="Calibri"/>
                <a:sym typeface="Calibri"/>
              </a:rPr>
              <a:t>The outbreak of the Boston Tea Party told from multiple points of view.</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do you know about the Boston Tea Party?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blurb on the back of the book.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“Now that you have heard a description of the book, what do you know about the Boston Tea Party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might be something about a tax on tea by someone called King George.)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is Ethan?”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errand boy who goes out to deliver newspapers containing a notice)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an errand boy? What is an errand?”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errand is a short journey made to deliver or collect something or do a small job, so an errand boy is a boy who goes out delivering or collecting something or doing small jobs.)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 the book to the page with the timeline. Turn and Talk: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“Thinking about what you learned from the blurb and the title of the page, what do you think this page might be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the route Ethan, the errand boy, took to deliver his newspapers.)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each line of text means?”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place/person the errand boy visited) </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the numbers represent?”</a:t>
            </a:r>
            <a:r>
              <a:rPr lang="en" sz="1200" b="1" dirty="0">
                <a:solidFill>
                  <a:schemeClr val="dk1"/>
                </a:solidFill>
                <a:latin typeface="Calibri"/>
                <a:ea typeface="Calibri"/>
                <a:cs typeface="Calibri"/>
                <a:sym typeface="Calibri"/>
              </a:rPr>
              <a:t> (the time he visited each of the places/people)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Tell </a:t>
            </a:r>
            <a:r>
              <a:rPr lang="en" sz="1200" dirty="0">
                <a:solidFill>
                  <a:schemeClr val="dk1"/>
                </a:solidFill>
                <a:latin typeface="Calibri"/>
                <a:ea typeface="Calibri"/>
                <a:cs typeface="Calibri"/>
                <a:sym typeface="Calibri"/>
              </a:rPr>
              <a:t>students that you are going to read the first half of the book aloud. Warn them that it may raise some questions, as there will be a lot of words and phrases that they may not have heard of before or understand.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read aloud to the end of “The Tavern Keeper” page. After each page, stop and ask: “</a:t>
            </a:r>
            <a:r>
              <a:rPr lang="en" sz="1200" i="1" dirty="0">
                <a:solidFill>
                  <a:schemeClr val="dk1"/>
                </a:solidFill>
                <a:latin typeface="Calibri"/>
                <a:ea typeface="Calibri"/>
                <a:cs typeface="Calibri"/>
                <a:sym typeface="Calibri"/>
              </a:rPr>
              <a:t>What is a ___________ printer/baker/mistress of the Dame School/shoemaker/milliner/ basket trader/tavern keeper? How do you know? What do the pictures tell you?”</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know so far? What has happened up to this point?”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Ethan has visited the printer, the baker, the mistress of the Dame School, the shoemaker, the milliner, the basket trader, and the tavern keeper.)</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sticky notes and invite students to note any questions they have on their sticky notes.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reading this section of the book a second time if students need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questions with the whole group. Once they have shared their questions, invite them to post their sticky notes on the </a:t>
            </a: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their questions will be answered over the course of the unit.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beginning to develop questions of inquiry surrounding the reading of the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Before reading, provide whiteboards and dry-erase markers as an option for students to record (in drawing or writing) their ideas. This helps scaffold active listening for key details.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Colonist Chart</a:t>
            </a:r>
            <a:r>
              <a:rPr lang="en" sz="1200" dirty="0">
                <a:solidFill>
                  <a:schemeClr val="dk1"/>
                </a:solidFill>
                <a:latin typeface="Calibri"/>
                <a:ea typeface="Calibri"/>
                <a:cs typeface="Calibri"/>
                <a:sym typeface="Calibri"/>
              </a:rPr>
              <a:t>: Charting Responses:  Record student responses for what they think each person does (Examples: </a:t>
            </a:r>
            <a:r>
              <a:rPr lang="en" sz="1200" i="1" dirty="0">
                <a:solidFill>
                  <a:schemeClr val="dk1"/>
                </a:solidFill>
                <a:latin typeface="Calibri"/>
                <a:ea typeface="Calibri"/>
                <a:cs typeface="Calibri"/>
                <a:sym typeface="Calibri"/>
              </a:rPr>
              <a:t>printer/baker/ mistress of the Dame School</a:t>
            </a:r>
            <a:r>
              <a:rPr lang="en" sz="1200" dirty="0">
                <a:solidFill>
                  <a:schemeClr val="dk1"/>
                </a:solidFill>
                <a:latin typeface="Calibri"/>
                <a:ea typeface="Calibri"/>
                <a:cs typeface="Calibri"/>
                <a:sym typeface="Calibri"/>
              </a:rPr>
              <a:t>) on a chart to post in the room throughout the module (see “For heavier support”). Include a sketch for each person, as well as important bullet points for each colonist. Invite students to refer to this chart as they share what happened up to this point and explain that it will be added to throughout the unit.</a:t>
            </a:r>
            <a:endParaRPr sz="1200" dirty="0">
              <a:solidFill>
                <a:schemeClr val="dk1"/>
              </a:solidFill>
              <a:latin typeface="Calibri"/>
              <a:ea typeface="Calibri"/>
              <a:cs typeface="Calibri"/>
              <a:sym typeface="Calibri"/>
            </a:endParaRPr>
          </a:p>
        </p:txBody>
      </p:sp>
      <p:sp>
        <p:nvSpPr>
          <p:cNvPr id="188" name="Google Shape;18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74140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38fbe834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38fbe834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30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 Students must be silent when they do this, though. Ask: “</a:t>
            </a:r>
            <a:r>
              <a:rPr lang="en" sz="1200" i="1" dirty="0">
                <a:solidFill>
                  <a:schemeClr val="dk1"/>
                </a:solidFill>
                <a:latin typeface="Calibri"/>
                <a:ea typeface="Calibri"/>
                <a:cs typeface="Calibri"/>
                <a:sym typeface="Calibri"/>
              </a:rPr>
              <a:t>What did the first part of the book make you think about? What did you enjoy/not enjoy?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reflecting. Circulate to quietly view student reflections to be able to address concerns.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refocus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Working to Become Ethical People anchor chart</a:t>
            </a:r>
            <a:r>
              <a:rPr lang="en" sz="1200" dirty="0">
                <a:solidFill>
                  <a:schemeClr val="dk1"/>
                </a:solidFill>
                <a:latin typeface="Calibri"/>
                <a:ea typeface="Calibri"/>
                <a:cs typeface="Calibri"/>
                <a:sym typeface="Calibri"/>
              </a:rPr>
              <a:t> and focus them on the word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Review what it looks like and sounds like in practice. Ask: </a:t>
            </a:r>
            <a:r>
              <a:rPr lang="en" sz="1200" i="1" dirty="0">
                <a:solidFill>
                  <a:schemeClr val="dk1"/>
                </a:solidFill>
                <a:latin typeface="Calibri"/>
                <a:ea typeface="Calibri"/>
                <a:cs typeface="Calibri"/>
                <a:sym typeface="Calibri"/>
              </a:rPr>
              <a:t>“How do you think respect will help us when we are sharing reflections?”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that reflections may include opinions or connections to personal experiences that may be different from their own, so they need to be respectful.)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now have the opportunity to share their reflections, if they would like to, with the whole group. Tell them that they need to be respectful as they listen to other students sharing. Explain that part of being respectful means treating others with care.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their reflections with the whole group. Be prepared to discuss any issues students feel they need to discuss further. Use the informational text about each place/person in the back of the book as a common text for discussing any sensitive issues that arise, such as the Native American perspective.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reflecting on their own, sharing their thoughts, and listening respectfully.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Before reading, provide whiteboards and dry-erase markers as an option for students to record (in drawing or writing) their ideas. This helps scaffold active listening for key details.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Colonist Chart</a:t>
            </a:r>
            <a:r>
              <a:rPr lang="en" sz="1200" dirty="0">
                <a:solidFill>
                  <a:schemeClr val="dk1"/>
                </a:solidFill>
                <a:latin typeface="Calibri"/>
                <a:ea typeface="Calibri"/>
                <a:cs typeface="Calibri"/>
                <a:sym typeface="Calibri"/>
              </a:rPr>
              <a:t>: Charting Responses:  Record student responses for what they think each person does (Examples: </a:t>
            </a:r>
            <a:r>
              <a:rPr lang="en" sz="1200" i="1" dirty="0">
                <a:solidFill>
                  <a:schemeClr val="dk1"/>
                </a:solidFill>
                <a:latin typeface="Calibri"/>
                <a:ea typeface="Calibri"/>
                <a:cs typeface="Calibri"/>
                <a:sym typeface="Calibri"/>
              </a:rPr>
              <a:t>printer/baker/ mistress of the Dame School</a:t>
            </a:r>
            <a:r>
              <a:rPr lang="en" sz="1200" dirty="0">
                <a:solidFill>
                  <a:schemeClr val="dk1"/>
                </a:solidFill>
                <a:latin typeface="Calibri"/>
                <a:ea typeface="Calibri"/>
                <a:cs typeface="Calibri"/>
                <a:sym typeface="Calibri"/>
              </a:rPr>
              <a:t>) on a chart to post in the room throughout the module (see “For heavier support”). Include a sketch for each person, as well as important bullet points for each colonist. Invite students to refer to this chart as they share what happened up to this point and explain that it will be added to throughout the unit.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4790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63909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212" name="Google Shape;212;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6368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http://curriculum.eleducation.org/curriculum/ela/grade-4/module-3/unit-1/lesson-1</a:t>
            </a:r>
            <a:r>
              <a:rPr lang="en" sz="1200" dirty="0">
                <a:solidFill>
                  <a:srgbClr val="0000FF"/>
                </a:solidFill>
                <a:latin typeface="Calibri"/>
                <a:ea typeface="Calibri"/>
                <a:cs typeface="Calibri"/>
                <a:sym typeface="Calibri"/>
              </a:rPr>
              <a:t> </a:t>
            </a:r>
            <a:endParaRPr sz="1200" i="0" u="none" strike="noStrike" cap="none" dirty="0">
              <a:solidFill>
                <a:srgbClr val="0000FF"/>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focus on working to become effective learners and working to become ethical people by collaborating as they work in small groups and showing respect as they reflect on the first half of </a:t>
            </a:r>
            <a:r>
              <a:rPr lang="en" sz="1200" i="1" dirty="0">
                <a:latin typeface="Calibri"/>
                <a:ea typeface="Calibri"/>
                <a:cs typeface="Calibri"/>
                <a:sym typeface="Calibri"/>
              </a:rPr>
              <a:t>Colonial Voices: Hear Them Speak.</a:t>
            </a:r>
            <a:endParaRPr sz="120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786423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for the American Revolution.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posting them around the room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Additional Infer the Topic resources</a:t>
            </a:r>
            <a:r>
              <a:rPr lang="en" sz="1200" dirty="0">
                <a:solidFill>
                  <a:schemeClr val="dk1"/>
                </a:solidFill>
                <a:latin typeface="Calibri"/>
                <a:ea typeface="Calibri"/>
                <a:cs typeface="Calibri"/>
                <a:sym typeface="Calibri"/>
              </a:rPr>
              <a:t> that are connected to the American Revolution topic (e.g., an American flag, photographs of people—perhaps students—celebrating the Fourth of July, patriotic music,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Infer the Topic</a:t>
            </a:r>
            <a:r>
              <a:rPr lang="en" sz="1200" dirty="0">
                <a:solidFill>
                  <a:schemeClr val="dk1"/>
                </a:solidFill>
                <a:latin typeface="Calibri"/>
                <a:ea typeface="Calibri"/>
                <a:cs typeface="Calibri"/>
                <a:sym typeface="Calibri"/>
              </a:rPr>
              <a:t>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note-catchers</a:t>
            </a:r>
            <a:r>
              <a:rPr lang="en" sz="1200" dirty="0">
                <a:solidFill>
                  <a:schemeClr val="dk1"/>
                </a:solidFill>
                <a:latin typeface="Calibri"/>
                <a:ea typeface="Calibri"/>
                <a:cs typeface="Calibri"/>
                <a:sym typeface="Calibri"/>
              </a:rPr>
              <a:t>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(new; teacher-created; see 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(new; teacher-created; see 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to display;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(new; co-created with students during the Closing)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Work Time B)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(three per student)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the duration of the lesson, with at least one strong reader in each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whether any students may be sensitive to the module guiding questions based on cultural background. Students reflect on the module guiding questions at home with their families to help them address any issues, and this will be discussed more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Infer the Topic protocol (see Classroom Protocols).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914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Infer the Topic</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7439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Support Considerations:</a:t>
            </a: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a:solidFill>
                  <a:schemeClr val="dk1"/>
                </a:solidFill>
                <a:latin typeface="Calibri"/>
                <a:ea typeface="Calibri"/>
                <a:cs typeface="Calibri"/>
                <a:sym typeface="Calibri"/>
              </a:rPr>
              <a:t>For lighter support:</a:t>
            </a:r>
            <a:endParaRPr sz="1200" b="0" i="1"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During the Mini Language Dive, challenge students to generate questions about the sentence before asking the prepared questions. Example: </a:t>
            </a:r>
            <a:r>
              <a:rPr lang="en" sz="1200" i="1">
                <a:solidFill>
                  <a:schemeClr val="dk1"/>
                </a:solidFill>
                <a:latin typeface="Calibri"/>
                <a:ea typeface="Calibri"/>
                <a:cs typeface="Calibri"/>
                <a:sym typeface="Calibri"/>
              </a:rPr>
              <a:t>“What questions can we ask about this sentence? Let’s see if we can answer them together.” (What is the meaning of this sentence? Why do we think that?)</a:t>
            </a: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a:solidFill>
                  <a:schemeClr val="dk1"/>
                </a:solidFill>
                <a:latin typeface="Calibri"/>
                <a:ea typeface="Calibri"/>
                <a:cs typeface="Calibri"/>
                <a:sym typeface="Calibri"/>
              </a:rPr>
              <a:t>For heavier support:</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a:solidFill>
                  <a:srgbClr val="000000"/>
                </a:solidFill>
                <a:latin typeface="Calibri"/>
                <a:ea typeface="Calibri"/>
                <a:cs typeface="Calibri"/>
                <a:sym typeface="Calibri"/>
              </a:rPr>
              <a:t>Consider creating a chart with a picture of each colonist mentioned in </a:t>
            </a:r>
            <a:r>
              <a:rPr lang="en" sz="1200" b="0" i="1" u="none" strike="noStrike" cap="none">
                <a:solidFill>
                  <a:srgbClr val="000000"/>
                </a:solidFill>
                <a:latin typeface="Calibri"/>
                <a:ea typeface="Calibri"/>
                <a:cs typeface="Calibri"/>
                <a:sym typeface="Calibri"/>
              </a:rPr>
              <a:t>Colonial Voices: Hear Them Speak</a:t>
            </a:r>
            <a:r>
              <a:rPr lang="en" sz="1200" b="0" i="0" u="none" strike="noStrike" cap="none">
                <a:solidFill>
                  <a:srgbClr val="000000"/>
                </a:solidFill>
                <a:latin typeface="Calibri"/>
                <a:ea typeface="Calibri"/>
                <a:cs typeface="Calibri"/>
                <a:sym typeface="Calibri"/>
              </a:rPr>
              <a:t> for students to refer to throughout the unit. Add information to this chart as students build knowledge about each colonist’s role and perspective on the American Revolution. Putting consistent faces to ideas will provide a grounding anchor for students who might otherwise find the amount of new information overwhelming.</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23159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32" name="Google Shape;132;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089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39" name="Google Shape;13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6235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45" name="Google Shape;14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9363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49236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381000" y="273844"/>
            <a:ext cx="8134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381000" y="1369219"/>
            <a:ext cx="81343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latin typeface="Century Gothic"/>
                <a:ea typeface="Century Gothic"/>
                <a:cs typeface="Century Gothic"/>
                <a:sym typeface="Century Gothic"/>
              </a:rPr>
              <a:t>60-80</a:t>
            </a:r>
            <a:r>
              <a:rPr lang="en" sz="1600" b="0" i="0" u="none" strike="noStrike" cap="none" dirty="0">
                <a:solidFill>
                  <a:schemeClr val="dk1"/>
                </a:solidFill>
                <a:latin typeface="Century Gothic"/>
                <a:ea typeface="Century Gothic"/>
                <a:cs typeface="Century Gothic"/>
                <a:sym typeface="Century Gothic"/>
              </a:rPr>
              <a:t>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In this lesson, students participate in the Infer the Topic protocol, using relevant resources to familiarize themselves with the module topic. Note that source 1 is a speculative source from the 19th century rather than a portrait of Crispus Attucks painted during his lifetime.  Consider adding your own resources or those provided in the Supporting Materials.</a:t>
            </a:r>
            <a:endParaRPr sz="1600" dirty="0">
              <a:latin typeface="Century Gothic"/>
              <a:ea typeface="Century Gothic"/>
              <a:cs typeface="Century Gothic"/>
              <a:sym typeface="Century Gothic"/>
            </a:endParaRPr>
          </a:p>
          <a:p>
            <a:pPr marL="457200" marR="0" lvl="0" indent="0" algn="l" rtl="0">
              <a:lnSpc>
                <a:spcPct val="90000"/>
              </a:lnSpc>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90000"/>
              </a:lnSpc>
              <a:spcBef>
                <a:spcPts val="800"/>
              </a:spcBef>
              <a:spcAft>
                <a:spcPts val="0"/>
              </a:spcAft>
              <a:buSzPts val="2100"/>
              <a:buFont typeface="Century Gothic"/>
              <a:buChar char="•"/>
            </a:pPr>
            <a:r>
              <a:rPr lang="en" sz="1600" dirty="0">
                <a:latin typeface="Century Gothic"/>
                <a:ea typeface="Century Gothic"/>
                <a:cs typeface="Century Gothic"/>
                <a:sym typeface="Century Gothic"/>
              </a:rPr>
              <a:t>I can infer the topic of this module from the resources.</a:t>
            </a:r>
            <a:endParaRPr sz="1600" dirty="0">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sz="1600" dirty="0">
                <a:latin typeface="Century Gothic"/>
                <a:ea typeface="Century Gothic"/>
                <a:cs typeface="Century Gothic"/>
                <a:sym typeface="Century Gothic"/>
              </a:rPr>
              <a:t>I can ask questions about a new text. </a:t>
            </a:r>
            <a:endParaRPr sz="16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391886" y="273844"/>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 Learning Targets</a:t>
            </a:r>
            <a:endParaRPr sz="3300" b="0" i="0" u="none" strike="noStrike" cap="none">
              <a:solidFill>
                <a:schemeClr val="dk1"/>
              </a:solidFill>
              <a:latin typeface="Century Gothic"/>
              <a:ea typeface="Century Gothic"/>
              <a:cs typeface="Century Gothic"/>
              <a:sym typeface="Century Gothic"/>
            </a:endParaRPr>
          </a:p>
        </p:txBody>
      </p:sp>
      <p:sp>
        <p:nvSpPr>
          <p:cNvPr id="164" name="Google Shape;164;p23"/>
          <p:cNvSpPr txBox="1">
            <a:spLocks noGrp="1"/>
          </p:cNvSpPr>
          <p:nvPr>
            <p:ph type="body" idx="1"/>
          </p:nvPr>
        </p:nvSpPr>
        <p:spPr>
          <a:xfrm>
            <a:off x="391886" y="1369219"/>
            <a:ext cx="8123464"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infer the topic of this module from the resources</a:t>
            </a:r>
            <a:r>
              <a:rPr lang="en" sz="2400" dirty="0" smtClean="0">
                <a:latin typeface="Century Gothic"/>
                <a:ea typeface="Century Gothic"/>
                <a:cs typeface="Century Gothic"/>
                <a:sym typeface="Century Gothic"/>
              </a:rPr>
              <a:t>.</a:t>
            </a:r>
          </a:p>
          <a:p>
            <a:pPr marL="457200" lvl="0" indent="-381000" algn="l" rtl="0">
              <a:spcBef>
                <a:spcPts val="80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ask questions about a new text. </a:t>
            </a:r>
            <a:endParaRPr sz="2400" dirty="0"/>
          </a:p>
        </p:txBody>
      </p:sp>
      <p:pic>
        <p:nvPicPr>
          <p:cNvPr id="165" name="Google Shape;165;p23"/>
          <p:cNvPicPr preferRelativeResize="0"/>
          <p:nvPr/>
        </p:nvPicPr>
        <p:blipFill>
          <a:blip r:embed="rId3">
            <a:alphaModFix/>
          </a:blip>
          <a:stretch>
            <a:fillRect/>
          </a:stretch>
        </p:blipFill>
        <p:spPr>
          <a:xfrm>
            <a:off x="8382407" y="4325981"/>
            <a:ext cx="613275" cy="613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Infer The Topic </a:t>
            </a:r>
            <a:endParaRPr sz="3300" b="0" i="0" u="none" strike="noStrike" cap="none">
              <a:solidFill>
                <a:schemeClr val="dk1"/>
              </a:solidFill>
              <a:latin typeface="Century Gothic"/>
              <a:ea typeface="Century Gothic"/>
              <a:cs typeface="Century Gothic"/>
              <a:sym typeface="Century Gothic"/>
            </a:endParaRPr>
          </a:p>
        </p:txBody>
      </p:sp>
      <p:pic>
        <p:nvPicPr>
          <p:cNvPr id="171" name="Google Shape;171;p24"/>
          <p:cNvPicPr preferRelativeResize="0"/>
          <p:nvPr/>
        </p:nvPicPr>
        <p:blipFill>
          <a:blip r:embed="rId3">
            <a:alphaModFix/>
          </a:blip>
          <a:stretch>
            <a:fillRect/>
          </a:stretch>
        </p:blipFill>
        <p:spPr>
          <a:xfrm>
            <a:off x="8568874" y="4388302"/>
            <a:ext cx="479900" cy="479900"/>
          </a:xfrm>
          <a:prstGeom prst="rect">
            <a:avLst/>
          </a:prstGeom>
          <a:noFill/>
          <a:ln>
            <a:noFill/>
          </a:ln>
        </p:spPr>
      </p:pic>
      <p:pic>
        <p:nvPicPr>
          <p:cNvPr id="172" name="Google Shape;172;p24"/>
          <p:cNvPicPr preferRelativeResize="0"/>
          <p:nvPr/>
        </p:nvPicPr>
        <p:blipFill>
          <a:blip r:embed="rId4">
            <a:alphaModFix/>
          </a:blip>
          <a:stretch>
            <a:fillRect/>
          </a:stretch>
        </p:blipFill>
        <p:spPr>
          <a:xfrm>
            <a:off x="252875" y="1053225"/>
            <a:ext cx="4420507" cy="3579401"/>
          </a:xfrm>
          <a:prstGeom prst="rect">
            <a:avLst/>
          </a:prstGeom>
          <a:noFill/>
          <a:ln w="9525" cap="flat" cmpd="sng">
            <a:solidFill>
              <a:schemeClr val="dk2"/>
            </a:solidFill>
            <a:prstDash val="solid"/>
            <a:round/>
            <a:headEnd type="none" w="sm" len="sm"/>
            <a:tailEnd type="none" w="sm" len="sm"/>
          </a:ln>
        </p:spPr>
      </p:pic>
      <p:pic>
        <p:nvPicPr>
          <p:cNvPr id="173" name="Google Shape;173;p24"/>
          <p:cNvPicPr preferRelativeResize="0"/>
          <p:nvPr/>
        </p:nvPicPr>
        <p:blipFill>
          <a:blip r:embed="rId5">
            <a:alphaModFix/>
          </a:blip>
          <a:stretch>
            <a:fillRect/>
          </a:stretch>
        </p:blipFill>
        <p:spPr>
          <a:xfrm>
            <a:off x="4886227" y="1057597"/>
            <a:ext cx="2872004" cy="3570655"/>
          </a:xfrm>
          <a:prstGeom prst="rect">
            <a:avLst/>
          </a:prstGeom>
          <a:noFill/>
          <a:ln w="9525" cap="flat" cmpd="sng">
            <a:solidFill>
              <a:schemeClr val="dk2"/>
            </a:solidFill>
            <a:prstDash val="solid"/>
            <a:round/>
            <a:headEnd type="none" w="sm" len="sm"/>
            <a:tailEnd type="none" w="sm" len="sm"/>
          </a:ln>
        </p:spPr>
      </p:pic>
      <p:pic>
        <p:nvPicPr>
          <p:cNvPr id="174" name="Google Shape;174;p24"/>
          <p:cNvPicPr preferRelativeResize="0"/>
          <p:nvPr/>
        </p:nvPicPr>
        <p:blipFill>
          <a:blip r:embed="rId6">
            <a:alphaModFix/>
          </a:blip>
          <a:stretch>
            <a:fillRect/>
          </a:stretch>
        </p:blipFill>
        <p:spPr>
          <a:xfrm>
            <a:off x="8054548" y="4361552"/>
            <a:ext cx="533400" cy="533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Introducing The Performance Task and Module Guiding Questions</a:t>
            </a:r>
            <a:endParaRPr sz="3300" b="0" i="0" u="none" strike="noStrike" cap="none">
              <a:solidFill>
                <a:schemeClr val="dk1"/>
              </a:solidFill>
              <a:latin typeface="Century Gothic"/>
              <a:ea typeface="Century Gothic"/>
              <a:cs typeface="Century Gothic"/>
              <a:sym typeface="Century Gothic"/>
            </a:endParaRPr>
          </a:p>
        </p:txBody>
      </p:sp>
      <p:sp>
        <p:nvSpPr>
          <p:cNvPr id="180" name="Google Shape;180;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81" name="Google Shape;181;p25"/>
          <p:cNvPicPr preferRelativeResize="0"/>
          <p:nvPr/>
        </p:nvPicPr>
        <p:blipFill>
          <a:blip r:embed="rId3">
            <a:alphaModFix/>
          </a:blip>
          <a:stretch>
            <a:fillRect/>
          </a:stretch>
        </p:blipFill>
        <p:spPr>
          <a:xfrm>
            <a:off x="8485113" y="4408647"/>
            <a:ext cx="528729" cy="547794"/>
          </a:xfrm>
          <a:prstGeom prst="rect">
            <a:avLst/>
          </a:prstGeom>
          <a:noFill/>
          <a:ln>
            <a:noFill/>
          </a:ln>
        </p:spPr>
      </p:pic>
      <p:pic>
        <p:nvPicPr>
          <p:cNvPr id="182" name="Google Shape;182;p25"/>
          <p:cNvPicPr preferRelativeResize="0"/>
          <p:nvPr/>
        </p:nvPicPr>
        <p:blipFill>
          <a:blip r:embed="rId4">
            <a:alphaModFix/>
          </a:blip>
          <a:stretch>
            <a:fillRect/>
          </a:stretch>
        </p:blipFill>
        <p:spPr>
          <a:xfrm>
            <a:off x="7872657" y="4355603"/>
            <a:ext cx="551175" cy="551175"/>
          </a:xfrm>
          <a:prstGeom prst="rect">
            <a:avLst/>
          </a:prstGeom>
          <a:noFill/>
          <a:ln>
            <a:noFill/>
          </a:ln>
        </p:spPr>
      </p:pic>
      <p:pic>
        <p:nvPicPr>
          <p:cNvPr id="183" name="Google Shape;183;p25"/>
          <p:cNvPicPr preferRelativeResize="0"/>
          <p:nvPr/>
        </p:nvPicPr>
        <p:blipFill>
          <a:blip r:embed="rId5">
            <a:alphaModFix/>
          </a:blip>
          <a:stretch>
            <a:fillRect/>
          </a:stretch>
        </p:blipFill>
        <p:spPr>
          <a:xfrm>
            <a:off x="6988013" y="4344406"/>
            <a:ext cx="866775" cy="676275"/>
          </a:xfrm>
          <a:prstGeom prst="rect">
            <a:avLst/>
          </a:prstGeom>
          <a:noFill/>
          <a:ln>
            <a:noFill/>
          </a:ln>
        </p:spPr>
      </p:pic>
      <p:pic>
        <p:nvPicPr>
          <p:cNvPr id="184" name="Google Shape;184;p25"/>
          <p:cNvPicPr preferRelativeResize="0"/>
          <p:nvPr/>
        </p:nvPicPr>
        <p:blipFill rotWithShape="1">
          <a:blip r:embed="rId6">
            <a:alphaModFix/>
          </a:blip>
          <a:srcRect l="29741" t="22181" r="31970" b="8867"/>
          <a:stretch/>
        </p:blipFill>
        <p:spPr>
          <a:xfrm>
            <a:off x="234775" y="1369225"/>
            <a:ext cx="3013901" cy="3051425"/>
          </a:xfrm>
          <a:prstGeom prst="rect">
            <a:avLst/>
          </a:prstGeom>
          <a:noFill/>
          <a:ln w="19050" cap="flat" cmpd="sng">
            <a:solidFill>
              <a:schemeClr val="dk2"/>
            </a:solidFill>
            <a:prstDash val="solid"/>
            <a:round/>
            <a:headEnd type="none" w="sm" len="sm"/>
            <a:tailEnd type="none" w="sm" len="sm"/>
          </a:ln>
        </p:spPr>
      </p:pic>
      <p:sp>
        <p:nvSpPr>
          <p:cNvPr id="185" name="Google Shape;185;p25"/>
          <p:cNvSpPr txBox="1"/>
          <p:nvPr/>
        </p:nvSpPr>
        <p:spPr>
          <a:xfrm>
            <a:off x="3429150" y="1375600"/>
            <a:ext cx="5342100" cy="27087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do you notice?</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do you wonder?</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Now that you have analyzed the performance task, has your inference about what this module is about changed?</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Module Guiding Questions:</a:t>
            </a:r>
            <a:endParaRPr>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a:t>
            </a:r>
            <a:r>
              <a:rPr lang="en" sz="1200" i="1">
                <a:solidFill>
                  <a:schemeClr val="dk1"/>
                </a:solidFill>
                <a:latin typeface="Century Gothic"/>
                <a:ea typeface="Century Gothic"/>
                <a:cs typeface="Century Gothic"/>
                <a:sym typeface="Century Gothic"/>
              </a:rPr>
              <a:t>How did the American Revolution, and the events leading up to it, affect the people in the American colonies?</a:t>
            </a:r>
            <a:r>
              <a:rPr lang="en"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AutoNum type="arabicPeriod"/>
            </a:pPr>
            <a:r>
              <a:rPr lang="en" sz="1200">
                <a:solidFill>
                  <a:schemeClr val="dk1"/>
                </a:solidFill>
                <a:latin typeface="Century Gothic"/>
                <a:ea typeface="Century Gothic"/>
                <a:cs typeface="Century Gothic"/>
                <a:sym typeface="Century Gothic"/>
              </a:rPr>
              <a:t>“</a:t>
            </a:r>
            <a:r>
              <a:rPr lang="en" sz="1200" i="1">
                <a:solidFill>
                  <a:schemeClr val="dk1"/>
                </a:solidFill>
                <a:latin typeface="Century Gothic"/>
                <a:ea typeface="Century Gothic"/>
                <a:cs typeface="Century Gothic"/>
                <a:sym typeface="Century Gothic"/>
              </a:rPr>
              <a:t>How does a person’s perspective influence her or his opinion</a:t>
            </a:r>
            <a:r>
              <a:rPr lang="en" sz="1200">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Closing and Assessment</a:t>
            </a:r>
            <a:endParaRPr sz="3300" b="0" i="0" u="none" strike="noStrike" cap="none">
              <a:solidFill>
                <a:schemeClr val="dk1"/>
              </a:solidFill>
              <a:latin typeface="Century Gothic"/>
              <a:ea typeface="Century Gothic"/>
              <a:cs typeface="Century Gothic"/>
              <a:sym typeface="Century Gothic"/>
            </a:endParaRPr>
          </a:p>
        </p:txBody>
      </p:sp>
      <p:sp>
        <p:nvSpPr>
          <p:cNvPr id="191" name="Google Shape;191;p26"/>
          <p:cNvSpPr txBox="1">
            <a:spLocks noGrp="1"/>
          </p:cNvSpPr>
          <p:nvPr>
            <p:ph type="body" idx="1"/>
          </p:nvPr>
        </p:nvSpPr>
        <p:spPr>
          <a:xfrm>
            <a:off x="2467675" y="1369225"/>
            <a:ext cx="6047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do you know about the Boston Tea </a:t>
            </a:r>
            <a:r>
              <a:rPr lang="en" sz="2400" dirty="0" smtClean="0">
                <a:latin typeface="Century Gothic"/>
                <a:ea typeface="Century Gothic"/>
                <a:cs typeface="Century Gothic"/>
                <a:sym typeface="Century Gothic"/>
              </a:rPr>
              <a:t>Party?</a:t>
            </a:r>
            <a:endParaRPr lang="en" sz="2400" dirty="0"/>
          </a:p>
          <a:p>
            <a:pPr marL="457200" lvl="0" indent="-381000" algn="l" rtl="0">
              <a:lnSpc>
                <a:spcPct val="100000"/>
              </a:lnSpc>
              <a:spcBef>
                <a:spcPts val="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smtClean="0">
                <a:latin typeface="Century Gothic"/>
                <a:ea typeface="Century Gothic"/>
                <a:cs typeface="Century Gothic"/>
                <a:sym typeface="Century Gothic"/>
              </a:rPr>
              <a:t>Who </a:t>
            </a:r>
            <a:r>
              <a:rPr lang="en" sz="2400" dirty="0">
                <a:latin typeface="Century Gothic"/>
                <a:ea typeface="Century Gothic"/>
                <a:cs typeface="Century Gothic"/>
                <a:sym typeface="Century Gothic"/>
              </a:rPr>
              <a:t>is Ethan?</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i="1" dirty="0">
              <a:latin typeface="Century Gothic"/>
              <a:ea typeface="Century Gothic"/>
              <a:cs typeface="Century Gothic"/>
              <a:sym typeface="Century Gothic"/>
            </a:endParaRPr>
          </a:p>
        </p:txBody>
      </p:sp>
      <p:pic>
        <p:nvPicPr>
          <p:cNvPr id="192" name="Google Shape;192;p26"/>
          <p:cNvPicPr preferRelativeResize="0"/>
          <p:nvPr/>
        </p:nvPicPr>
        <p:blipFill>
          <a:blip r:embed="rId3">
            <a:alphaModFix/>
          </a:blip>
          <a:stretch>
            <a:fillRect/>
          </a:stretch>
        </p:blipFill>
        <p:spPr>
          <a:xfrm>
            <a:off x="257950" y="1357300"/>
            <a:ext cx="1885950" cy="2428875"/>
          </a:xfrm>
          <a:prstGeom prst="rect">
            <a:avLst/>
          </a:prstGeom>
          <a:noFill/>
          <a:ln w="19050" cap="flat" cmpd="sng">
            <a:solidFill>
              <a:schemeClr val="dk2"/>
            </a:solidFill>
            <a:prstDash val="solid"/>
            <a:round/>
            <a:headEnd type="none" w="sm" len="sm"/>
            <a:tailEnd type="none" w="sm" len="sm"/>
          </a:ln>
        </p:spPr>
      </p:pic>
      <p:pic>
        <p:nvPicPr>
          <p:cNvPr id="6" name="Google Shape;181;p25"/>
          <p:cNvPicPr preferRelativeResize="0"/>
          <p:nvPr/>
        </p:nvPicPr>
        <p:blipFill>
          <a:blip r:embed="rId4">
            <a:alphaModFix/>
          </a:blip>
          <a:stretch>
            <a:fillRect/>
          </a:stretch>
        </p:blipFill>
        <p:spPr>
          <a:xfrm>
            <a:off x="8485113" y="4408647"/>
            <a:ext cx="528729" cy="54779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Reflection</a:t>
            </a:r>
            <a:endParaRPr/>
          </a:p>
        </p:txBody>
      </p:sp>
      <p:sp>
        <p:nvSpPr>
          <p:cNvPr id="199" name="Google Shape;199;p27"/>
          <p:cNvSpPr txBox="1">
            <a:spLocks noGrp="1"/>
          </p:cNvSpPr>
          <p:nvPr>
            <p:ph type="body" idx="1"/>
          </p:nvPr>
        </p:nvSpPr>
        <p:spPr>
          <a:xfrm>
            <a:off x="4292250" y="1074650"/>
            <a:ext cx="3528000" cy="14226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i="1">
                <a:latin typeface="Century Gothic"/>
                <a:ea typeface="Century Gothic"/>
                <a:cs typeface="Century Gothic"/>
                <a:sym typeface="Century Gothic"/>
              </a:rPr>
              <a:t>What did the first part of the book make you think about? What did you enjoy/not enjoy? Why?</a:t>
            </a:r>
            <a:endParaRPr sz="1800" i="1">
              <a:latin typeface="Century Gothic"/>
              <a:ea typeface="Century Gothic"/>
              <a:cs typeface="Century Gothic"/>
              <a:sym typeface="Century Gothic"/>
            </a:endParaRPr>
          </a:p>
          <a:p>
            <a:pPr marL="0" lvl="0" indent="0" algn="l" rtl="0">
              <a:spcBef>
                <a:spcPts val="800"/>
              </a:spcBef>
              <a:spcAft>
                <a:spcPts val="0"/>
              </a:spcAft>
              <a:buNone/>
            </a:pPr>
            <a:endParaRPr/>
          </a:p>
        </p:txBody>
      </p:sp>
      <p:pic>
        <p:nvPicPr>
          <p:cNvPr id="200" name="Google Shape;200;p27"/>
          <p:cNvPicPr preferRelativeResize="0"/>
          <p:nvPr/>
        </p:nvPicPr>
        <p:blipFill>
          <a:blip r:embed="rId3">
            <a:alphaModFix/>
          </a:blip>
          <a:stretch>
            <a:fillRect/>
          </a:stretch>
        </p:blipFill>
        <p:spPr>
          <a:xfrm>
            <a:off x="628650" y="1074650"/>
            <a:ext cx="3067475" cy="3388475"/>
          </a:xfrm>
          <a:prstGeom prst="rect">
            <a:avLst/>
          </a:prstGeom>
          <a:noFill/>
          <a:ln w="19050" cap="flat" cmpd="sng">
            <a:solidFill>
              <a:schemeClr val="dk2"/>
            </a:solidFill>
            <a:prstDash val="solid"/>
            <a:round/>
            <a:headEnd type="none" w="sm" len="sm"/>
            <a:tailEnd type="none" w="sm" len="sm"/>
          </a:ln>
        </p:spPr>
      </p:pic>
      <p:sp>
        <p:nvSpPr>
          <p:cNvPr id="201" name="Google Shape;201;p27"/>
          <p:cNvSpPr txBox="1"/>
          <p:nvPr/>
        </p:nvSpPr>
        <p:spPr>
          <a:xfrm>
            <a:off x="4292250" y="2708075"/>
            <a:ext cx="3528000" cy="1755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0" algn="ctr" rtl="0">
              <a:spcBef>
                <a:spcPts val="0"/>
              </a:spcBef>
              <a:spcAft>
                <a:spcPts val="0"/>
              </a:spcAft>
              <a:buNone/>
            </a:pPr>
            <a:r>
              <a:rPr lang="en" sz="1800">
                <a:latin typeface="Century Gothic"/>
                <a:ea typeface="Century Gothic"/>
                <a:cs typeface="Century Gothic"/>
                <a:sym typeface="Century Gothic"/>
              </a:rPr>
              <a:t>Respect		</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do you think respect will help us when we are sharing reflections?</a:t>
            </a:r>
            <a:endParaRPr sz="18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07" name="Google Shape;207;p28"/>
          <p:cNvSpPr txBox="1">
            <a:spLocks noGrp="1"/>
          </p:cNvSpPr>
          <p:nvPr>
            <p:ph type="body" id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rgbClr val="444444"/>
                </a:solidFill>
              </a:rPr>
              <a:t>Read and reflect on the guiding questions for the module.  Talk about them with someone at home.  How do the questions make you feel?  Why?  What do they make you think about?  You can sketch or write your reflections.</a:t>
            </a:r>
            <a:endParaRPr sz="18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08" name="Google Shape;208;p28"/>
          <p:cNvSpPr txBox="1">
            <a:spLocks noGrp="1"/>
          </p:cNvSpPr>
          <p:nvPr>
            <p:ph type="body" idx="2"/>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628650" y="1434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15" name="Google Shape;215;p29"/>
          <p:cNvSpPr txBox="1">
            <a:spLocks noGrp="1"/>
          </p:cNvSpPr>
          <p:nvPr>
            <p:ph type="body" idx="1"/>
          </p:nvPr>
        </p:nvSpPr>
        <p:spPr>
          <a:xfrm>
            <a:off x="628650" y="651700"/>
            <a:ext cx="7886700" cy="2151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Today’s ALL Block Schedule is:</a:t>
            </a:r>
            <a:endParaRPr sz="1600" b="0" i="0" u="none" strike="noStrike" cap="none">
              <a:solidFill>
                <a:schemeClr val="dk1"/>
              </a:solidFill>
              <a:latin typeface="Century Gothic"/>
              <a:ea typeface="Century Gothic"/>
              <a:cs typeface="Century Gothic"/>
              <a:sym typeface="Century Gothic"/>
            </a:endParaRPr>
          </a:p>
        </p:txBody>
      </p:sp>
      <p:graphicFrame>
        <p:nvGraphicFramePr>
          <p:cNvPr id="216" name="Google Shape;216;p29"/>
          <p:cNvGraphicFramePr/>
          <p:nvPr>
            <p:extLst>
              <p:ext uri="{D42A27DB-BD31-4B8C-83A1-F6EECF244321}">
                <p14:modId xmlns:p14="http://schemas.microsoft.com/office/powerpoint/2010/main" val="3110820460"/>
              </p:ext>
            </p:extLst>
          </p:nvPr>
        </p:nvGraphicFramePr>
        <p:xfrm>
          <a:off x="952500" y="2656600"/>
          <a:ext cx="7239000" cy="1958943"/>
        </p:xfrm>
        <a:graphic>
          <a:graphicData uri="http://schemas.openxmlformats.org/drawingml/2006/table">
            <a:tbl>
              <a:tblPr>
                <a:noFill/>
                <a:tableStyleId>{56867413-C078-414C-B137-85E3F2CAA3AC}</a:tableStyleId>
              </a:tblPr>
              <a:tblGrid>
                <a:gridCol w="1809750"/>
                <a:gridCol w="1809750"/>
                <a:gridCol w="1809750"/>
                <a:gridCol w="1809750"/>
              </a:tblGrid>
              <a:tr h="460725">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dirty="0">
                          <a:latin typeface="Century Gothic"/>
                          <a:ea typeface="Century Gothic"/>
                          <a:cs typeface="Century Gothic"/>
                          <a:sym typeface="Century Gothic"/>
                        </a:rPr>
                        <a:t>Group 1</a:t>
                      </a:r>
                      <a:endParaRPr sz="1400" u="none" strike="noStrike" cap="none" dirty="0">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498218">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359229" y="273844"/>
            <a:ext cx="81561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359229" y="1161550"/>
            <a:ext cx="8156121" cy="347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8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ct val="100000"/>
              <a:buFont typeface="Century Gothic"/>
              <a:buChar char="●"/>
            </a:pPr>
            <a:r>
              <a:rPr lang="en" sz="1800" b="0" i="0" u="none" strike="noStrike" cap="none" dirty="0" smtClean="0">
                <a:solidFill>
                  <a:schemeClr val="dk1"/>
                </a:solidFill>
                <a:latin typeface="Century Gothic"/>
                <a:ea typeface="Century Gothic"/>
                <a:cs typeface="Century Gothic"/>
                <a:sym typeface="Century Gothic"/>
              </a:rPr>
              <a:t>Read </a:t>
            </a:r>
            <a:r>
              <a:rPr lang="en" sz="1800" b="0" i="0" u="none" strike="noStrike" cap="none" dirty="0">
                <a:solidFill>
                  <a:schemeClr val="dk1"/>
                </a:solidFill>
                <a:latin typeface="Century Gothic"/>
                <a:ea typeface="Century Gothic"/>
                <a:cs typeface="Century Gothic"/>
                <a:sym typeface="Century Gothic"/>
              </a:rPr>
              <a:t>through Lesson </a:t>
            </a:r>
            <a:r>
              <a:rPr lang="en" sz="1800" dirty="0">
                <a:latin typeface="Century Gothic"/>
                <a:ea typeface="Century Gothic"/>
                <a:cs typeface="Century Gothic"/>
                <a:sym typeface="Century Gothic"/>
              </a:rPr>
              <a:t>1</a:t>
            </a:r>
            <a:r>
              <a:rPr lang="en" sz="1800" b="0" i="0" u="none" strike="noStrike" cap="none" dirty="0">
                <a:solidFill>
                  <a:schemeClr val="dk1"/>
                </a:solidFill>
                <a:latin typeface="Century Gothic"/>
                <a:ea typeface="Century Gothic"/>
                <a:cs typeface="Century Gothic"/>
                <a:sym typeface="Century Gothic"/>
              </a:rPr>
              <a:t> </a:t>
            </a:r>
            <a:r>
              <a:rPr lang="en" sz="1800" b="0" i="0" u="sng" strike="noStrike" cap="none" dirty="0">
                <a:solidFill>
                  <a:schemeClr val="hlink"/>
                </a:solidFill>
                <a:latin typeface="Century Gothic"/>
                <a:ea typeface="Century Gothic"/>
                <a:cs typeface="Century Gothic"/>
                <a:sym typeface="Century Gothic"/>
                <a:hlinkClick r:id="rId3"/>
              </a:rPr>
              <a:t>Here</a:t>
            </a:r>
            <a:r>
              <a:rPr lang="en" sz="1800" b="0" i="0" u="none" strike="noStrike" cap="none" dirty="0">
                <a:solidFill>
                  <a:schemeClr val="dk1"/>
                </a:solidFill>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marR="0" lvl="0" indent="0" algn="l" rtl="0">
              <a:lnSpc>
                <a:spcPct val="200000"/>
              </a:lnSpc>
              <a:spcBef>
                <a:spcPts val="0"/>
              </a:spcBef>
              <a:spcAft>
                <a:spcPts val="0"/>
              </a:spcAft>
              <a:buNone/>
            </a:pPr>
            <a:r>
              <a:rPr lang="en" sz="1800" dirty="0">
                <a:latin typeface="Century Gothic"/>
                <a:ea typeface="Century Gothic"/>
                <a:cs typeface="Century Gothic"/>
                <a:sym typeface="Century Gothic"/>
              </a:rPr>
              <a:t>In this lesson, students will be:</a:t>
            </a:r>
            <a:endParaRPr sz="18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ct val="100000"/>
              <a:buFont typeface="Century Gothic"/>
              <a:buChar char="•"/>
            </a:pPr>
            <a:r>
              <a:rPr lang="en" sz="1800" dirty="0">
                <a:latin typeface="Century Gothic"/>
                <a:ea typeface="Century Gothic"/>
                <a:cs typeface="Century Gothic"/>
                <a:sym typeface="Century Gothic"/>
              </a:rPr>
              <a:t>Reviewing Learning Targets</a:t>
            </a:r>
            <a:endParaRPr sz="18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ct val="100000"/>
              <a:buFont typeface="Century Gothic"/>
              <a:buChar char="•"/>
            </a:pPr>
            <a:r>
              <a:rPr lang="en" sz="1800" dirty="0">
                <a:latin typeface="Century Gothic"/>
                <a:ea typeface="Century Gothic"/>
                <a:cs typeface="Century Gothic"/>
                <a:sym typeface="Century Gothic"/>
              </a:rPr>
              <a:t>Inferring the Topic</a:t>
            </a:r>
            <a:endParaRPr sz="18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ct val="100000"/>
              <a:buFont typeface="Century Gothic"/>
              <a:buChar char="•"/>
            </a:pPr>
            <a:r>
              <a:rPr lang="en" sz="1800" dirty="0">
                <a:latin typeface="Century Gothic"/>
                <a:ea typeface="Century Gothic"/>
                <a:cs typeface="Century Gothic"/>
                <a:sym typeface="Century Gothic"/>
              </a:rPr>
              <a:t>Introducing the Performance Task and the Module Guiding Questions</a:t>
            </a:r>
            <a:endParaRPr sz="18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ct val="100000"/>
              <a:buFont typeface="Century Gothic"/>
              <a:buChar char="•"/>
            </a:pPr>
            <a:r>
              <a:rPr lang="en" sz="1800" dirty="0">
                <a:latin typeface="Century Gothic"/>
                <a:ea typeface="Century Gothic"/>
                <a:cs typeface="Century Gothic"/>
                <a:sym typeface="Century Gothic"/>
              </a:rPr>
              <a:t>Engaging the Reader:  </a:t>
            </a:r>
            <a:r>
              <a:rPr lang="en" sz="1800" i="1" dirty="0">
                <a:latin typeface="Century Gothic"/>
                <a:ea typeface="Century Gothic"/>
                <a:cs typeface="Century Gothic"/>
                <a:sym typeface="Century Gothic"/>
              </a:rPr>
              <a:t>Colonial Voices:  Hear Them Speak</a:t>
            </a:r>
            <a:endParaRPr sz="1800" i="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ct val="100000"/>
              <a:buFont typeface="Century Gothic"/>
              <a:buChar char="•"/>
            </a:pPr>
            <a:r>
              <a:rPr lang="en" sz="1800" dirty="0">
                <a:latin typeface="Century Gothic"/>
                <a:ea typeface="Century Gothic"/>
                <a:cs typeface="Century Gothic"/>
                <a:sym typeface="Century Gothic"/>
              </a:rPr>
              <a:t>Homework</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435429" y="273844"/>
            <a:ext cx="80799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435429" y="1369219"/>
            <a:ext cx="8079921"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413657" y="273844"/>
            <a:ext cx="81016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413657" y="1369219"/>
            <a:ext cx="8101693"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1</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the Think-Pair-Share, Turn and Talk,</a:t>
            </a:r>
            <a:r>
              <a:rPr lang="en" sz="2400" dirty="0"/>
              <a:t> Infer the Topic </a:t>
            </a:r>
            <a:r>
              <a:rPr lang="en" sz="2400" b="0" i="0" u="none" strike="noStrike" cap="none" dirty="0">
                <a:solidFill>
                  <a:schemeClr val="dk1"/>
                </a:solidFill>
                <a:latin typeface="Century Gothic"/>
                <a:ea typeface="Century Gothic"/>
                <a:cs typeface="Century Gothic"/>
                <a:sym typeface="Century Gothic"/>
              </a:rPr>
              <a:t>and Thumb-O-Meter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7077450" y="3751240"/>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7832202" y="3695986"/>
            <a:ext cx="683150" cy="683225"/>
          </a:xfrm>
          <a:prstGeom prst="rect">
            <a:avLst/>
          </a:prstGeom>
          <a:noFill/>
          <a:ln>
            <a:noFill/>
          </a:ln>
        </p:spPr>
      </p:pic>
      <p:pic>
        <p:nvPicPr>
          <p:cNvPr id="117" name="Google Shape;117;p17"/>
          <p:cNvPicPr preferRelativeResize="0"/>
          <p:nvPr/>
        </p:nvPicPr>
        <p:blipFill>
          <a:blip r:embed="rId5">
            <a:alphaModFix/>
          </a:blip>
          <a:stretch>
            <a:fillRect/>
          </a:stretch>
        </p:blipFill>
        <p:spPr>
          <a:xfrm>
            <a:off x="6223325" y="3797650"/>
            <a:ext cx="479900" cy="479900"/>
          </a:xfrm>
          <a:prstGeom prst="rect">
            <a:avLst/>
          </a:prstGeom>
          <a:noFill/>
          <a:ln>
            <a:noFill/>
          </a:ln>
        </p:spPr>
      </p:pic>
      <p:pic>
        <p:nvPicPr>
          <p:cNvPr id="118" name="Google Shape;118;p17"/>
          <p:cNvPicPr preferRelativeResize="0"/>
          <p:nvPr/>
        </p:nvPicPr>
        <p:blipFill>
          <a:blip r:embed="rId6">
            <a:alphaModFix/>
          </a:blip>
          <a:stretch>
            <a:fillRect/>
          </a:stretch>
        </p:blipFill>
        <p:spPr>
          <a:xfrm>
            <a:off x="5743425" y="3875675"/>
            <a:ext cx="479900" cy="479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4" name="Google Shape;124;p18"/>
          <p:cNvSpPr txBox="1">
            <a:spLocks noGrp="1"/>
          </p:cNvSpPr>
          <p:nvPr>
            <p:ph type="body" idx="1"/>
          </p:nvPr>
        </p:nvSpPr>
        <p:spPr>
          <a:xfrm>
            <a:off x="366300" y="1369219"/>
            <a:ext cx="81490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40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smtClean="0">
                <a:solidFill>
                  <a:srgbClr val="444444"/>
                </a:solidFill>
                <a:latin typeface="Century Gothic"/>
                <a:ea typeface="Century Gothic"/>
                <a:cs typeface="Century Gothic"/>
                <a:sym typeface="Century Gothic"/>
              </a:rPr>
              <a:t>The </a:t>
            </a:r>
            <a:r>
              <a:rPr lang="en" sz="1400" dirty="0">
                <a:solidFill>
                  <a:srgbClr val="444444"/>
                </a:solidFill>
                <a:latin typeface="Century Gothic"/>
                <a:ea typeface="Century Gothic"/>
                <a:cs typeface="Century Gothic"/>
                <a:sym typeface="Century Gothic"/>
              </a:rPr>
              <a:t>basic design of this lesson supports students by explicitly outlining conversation and check for understanding protocols and allowing ample time for students to discuss and ask questions while they build background knowledge and become familiar with the module topic.</a:t>
            </a:r>
            <a:endParaRPr sz="1400" dirty="0">
              <a:solidFill>
                <a:srgbClr val="444444"/>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444444"/>
              </a:buClr>
              <a:buSzPts val="1400"/>
              <a:buFont typeface="Century Gothic"/>
              <a:buChar char="•"/>
            </a:pPr>
            <a:r>
              <a:rPr lang="en" sz="1400" dirty="0">
                <a:solidFill>
                  <a:srgbClr val="444444"/>
                </a:solidFill>
                <a:latin typeface="Century Gothic"/>
                <a:ea typeface="Century Gothic"/>
                <a:cs typeface="Century Gothic"/>
                <a:sym typeface="Century Gothic"/>
              </a:rPr>
              <a:t>Some students may find the Infer the Topic resources challenging because of the volume of potentially unfamiliar new language included on the pictures, on the quote strips, and in the Declaration of Independence. Encourage students to focus on the pictures, the gist of each quote strip, and language that is familiar. ELLs and other students who require more support may also find it challenging to follow what is happening in</a:t>
            </a:r>
            <a:r>
              <a:rPr lang="en" sz="1400" i="1" dirty="0">
                <a:solidFill>
                  <a:srgbClr val="444444"/>
                </a:solidFill>
                <a:latin typeface="Century Gothic"/>
                <a:ea typeface="Century Gothic"/>
                <a:cs typeface="Century Gothic"/>
                <a:sym typeface="Century Gothic"/>
              </a:rPr>
              <a:t> Colonial Voices: Hear Them Spea</a:t>
            </a:r>
            <a:r>
              <a:rPr lang="en" sz="1400" dirty="0">
                <a:solidFill>
                  <a:srgbClr val="444444"/>
                </a:solidFill>
                <a:latin typeface="Century Gothic"/>
                <a:ea typeface="Century Gothic"/>
                <a:cs typeface="Century Gothic"/>
                <a:sym typeface="Century Gothic"/>
              </a:rPr>
              <a:t>k with the amount of new language written in a less familiar way and within a context they may know little about. Assure students that they will revisit this book many times throughout the unit (see levels of support, below, and the Meeting Students’ Needs column).</a:t>
            </a:r>
            <a:endParaRPr sz="1800" b="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7" name="Google Shape;127;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8" name="Google Shape;128;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i="0" u="none" strike="noStrike" cap="none">
                <a:solidFill>
                  <a:schemeClr val="dk1"/>
                </a:solidFill>
                <a:latin typeface="Century Gothic"/>
                <a:ea typeface="Century Gothic"/>
                <a:cs typeface="Century Gothic"/>
                <a:sym typeface="Century Gothic"/>
              </a:rPr>
              <a:t>Grade 4 Module 3 Overview</a:t>
            </a:r>
            <a:endParaRPr sz="3000" i="0" u="none" strike="noStrike" cap="none">
              <a:solidFill>
                <a:schemeClr val="dk1"/>
              </a:solidFill>
              <a:latin typeface="Century Gothic"/>
              <a:ea typeface="Century Gothic"/>
              <a:cs typeface="Century Gothic"/>
              <a:sym typeface="Century Gothic"/>
            </a:endParaRPr>
          </a:p>
        </p:txBody>
      </p:sp>
      <p:sp>
        <p:nvSpPr>
          <p:cNvPr id="135" name="Google Shape;135;p19"/>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How does one’s perspective influence his or her opinion? In this module, students consider the answer to this question through the lens of the American Revolution. In Unit 1, students build background knowledge about the Revolutionary War and the different perspectives of colonists. In the second half of the unit, students read about different groups within the Loyalists and Patriots, reading informational texts to determine the main idea, analyze the overall structure of the </a:t>
            </a:r>
            <a:r>
              <a:rPr lang="en" sz="1200" b="0" i="0" u="none" strike="noStrike" cap="none" dirty="0" smtClean="0">
                <a:solidFill>
                  <a:schemeClr val="dk1"/>
                </a:solidFill>
                <a:latin typeface="Century Gothic" panose="020B0502020202020204" pitchFamily="34" charset="0"/>
                <a:ea typeface="Calibri"/>
                <a:cs typeface="Calibri"/>
                <a:sym typeface="Calibri"/>
              </a:rPr>
              <a:t>text</a:t>
            </a:r>
            <a:r>
              <a:rPr lang="en-US" sz="1200" b="0" i="0" u="none" strike="noStrike" cap="none" dirty="0" smtClean="0">
                <a:solidFill>
                  <a:schemeClr val="dk1"/>
                </a:solidFill>
                <a:latin typeface="Century Gothic" panose="020B0502020202020204" pitchFamily="34" charset="0"/>
                <a:ea typeface="Calibri"/>
                <a:cs typeface="Calibri"/>
                <a:sym typeface="Calibri"/>
              </a:rPr>
              <a:t>s</a:t>
            </a:r>
            <a:r>
              <a:rPr lang="en" sz="1200" b="0" i="0" u="none" strike="noStrike" cap="none" dirty="0" smtClean="0">
                <a:solidFill>
                  <a:schemeClr val="dk1"/>
                </a:solidFill>
                <a:latin typeface="Century Gothic" panose="020B0502020202020204" pitchFamily="34" charset="0"/>
                <a:ea typeface="Calibri"/>
                <a:cs typeface="Calibri"/>
                <a:sym typeface="Calibri"/>
              </a:rPr>
              <a:t>, </a:t>
            </a:r>
            <a:r>
              <a:rPr lang="en" sz="1200" b="0" i="0" u="none" strike="noStrike" cap="none" dirty="0">
                <a:solidFill>
                  <a:schemeClr val="dk1"/>
                </a:solidFill>
                <a:latin typeface="Century Gothic" panose="020B0502020202020204" pitchFamily="34" charset="0"/>
                <a:ea typeface="Calibri"/>
                <a:cs typeface="Calibri"/>
                <a:sym typeface="Calibri"/>
              </a:rPr>
              <a:t>and summarize the texts.</a:t>
            </a: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Students will focus on the following guiding </a:t>
            </a:r>
            <a:r>
              <a:rPr lang="en" sz="1200" b="0" i="0" u="none" strike="noStrike" cap="none" dirty="0" smtClean="0">
                <a:solidFill>
                  <a:schemeClr val="dk1"/>
                </a:solidFill>
                <a:latin typeface="Century Gothic" panose="020B0502020202020204" pitchFamily="34" charset="0"/>
                <a:ea typeface="Calibri"/>
                <a:cs typeface="Calibri"/>
                <a:sym typeface="Calibri"/>
              </a:rPr>
              <a:t>question: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How did the American Revolution and the events leading up to it affect the people in the colonies?</a:t>
            </a:r>
            <a:br>
              <a:rPr lang="en" sz="1200" b="0" i="0" u="none" strike="noStrike" cap="none" dirty="0">
                <a:solidFill>
                  <a:schemeClr val="dk1"/>
                </a:solidFill>
                <a:latin typeface="Century Gothic" panose="020B0502020202020204" pitchFamily="34" charset="0"/>
                <a:ea typeface="Calibri"/>
                <a:cs typeface="Calibri"/>
                <a:sym typeface="Calibri"/>
              </a:rPr>
            </a:br>
            <a:r>
              <a:rPr lang="en" sz="1200" b="0" i="0" u="none" strike="noStrike" cap="none" dirty="0">
                <a:solidFill>
                  <a:schemeClr val="dk1"/>
                </a:solidFill>
                <a:latin typeface="Century Gothic" panose="020B0502020202020204" pitchFamily="34" charset="0"/>
                <a:ea typeface="Calibri"/>
                <a:cs typeface="Calibri"/>
                <a:sym typeface="Calibri"/>
              </a:rPr>
              <a:t/>
            </a:r>
            <a:br>
              <a:rPr lang="en" sz="1200" b="0" i="0" u="none" strike="noStrike" cap="none" dirty="0">
                <a:solidFill>
                  <a:schemeClr val="dk1"/>
                </a:solidFill>
                <a:latin typeface="Century Gothic" panose="020B0502020202020204" pitchFamily="34" charset="0"/>
                <a:ea typeface="Calibri"/>
                <a:cs typeface="Calibri"/>
                <a:sym typeface="Calibri"/>
              </a:rPr>
            </a:b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This module is designed so that students grapple with the following big </a:t>
            </a:r>
            <a:r>
              <a:rPr lang="en" sz="1200" b="0" i="0" u="none" strike="noStrike" cap="none" dirty="0" smtClean="0">
                <a:solidFill>
                  <a:schemeClr val="dk1"/>
                </a:solidFill>
                <a:latin typeface="Century Gothic" panose="020B0502020202020204" pitchFamily="34" charset="0"/>
                <a:ea typeface="Calibri"/>
                <a:cs typeface="Calibri"/>
                <a:sym typeface="Calibri"/>
              </a:rPr>
              <a:t>ideas</a:t>
            </a:r>
            <a:r>
              <a:rPr lang="en-US" sz="1200" b="0" i="0" u="none" strike="noStrike" cap="none" dirty="0" smtClean="0">
                <a:solidFill>
                  <a:schemeClr val="dk1"/>
                </a:solidFill>
                <a:latin typeface="Century Gothic" panose="020B0502020202020204" pitchFamily="34" charset="0"/>
                <a:ea typeface="Calibri"/>
                <a:cs typeface="Calibri"/>
                <a:sym typeface="Calibri"/>
              </a:rPr>
              <a:t>:</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American colonists had different perspectives on fighting for independence from Britain.</a:t>
            </a:r>
            <a:br>
              <a:rPr lang="en" sz="1200" b="0" i="0" u="none" strike="noStrike" cap="none" dirty="0">
                <a:solidFill>
                  <a:schemeClr val="dk1"/>
                </a:solidFill>
                <a:latin typeface="Century Gothic" panose="020B0502020202020204" pitchFamily="34" charset="0"/>
                <a:ea typeface="Calibri"/>
                <a:cs typeface="Calibri"/>
                <a:sym typeface="Calibri"/>
              </a:rPr>
            </a:br>
            <a:endParaRPr sz="120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3000" i="0" u="none" strike="noStrike" cap="none">
                <a:solidFill>
                  <a:schemeClr val="dk1"/>
                </a:solidFill>
                <a:latin typeface="Century Gothic"/>
                <a:ea typeface="Century Gothic"/>
                <a:cs typeface="Century Gothic"/>
                <a:sym typeface="Century Gothic"/>
              </a:rPr>
              <a:t>Grade 4 Module 3 Unit 1 Overview</a:t>
            </a:r>
            <a:endParaRPr sz="3000" i="0" u="none" strike="noStrike" cap="none">
              <a:solidFill>
                <a:schemeClr val="dk1"/>
              </a:solidFill>
              <a:latin typeface="Century Gothic"/>
              <a:ea typeface="Century Gothic"/>
              <a:cs typeface="Century Gothic"/>
              <a:sym typeface="Century Gothic"/>
            </a:endParaRPr>
          </a:p>
        </p:txBody>
      </p:sp>
      <p:sp>
        <p:nvSpPr>
          <p:cNvPr id="142" name="Google Shape;142;p20"/>
          <p:cNvSpPr txBox="1">
            <a:spLocks noGrp="1"/>
          </p:cNvSpPr>
          <p:nvPr>
            <p:ph type="body" idx="1"/>
          </p:nvPr>
        </p:nvSpPr>
        <p:spPr>
          <a:xfrm>
            <a:off x="457200" y="966175"/>
            <a:ext cx="8229600" cy="3628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304"/>
              </a:spcBef>
              <a:spcAft>
                <a:spcPts val="0"/>
              </a:spcAft>
              <a:buClr>
                <a:schemeClr val="dk1"/>
              </a:buClr>
              <a:buSzPts val="152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In this unit, students explore colonial perspectives on the Revolutionary War. They begin by hearing a read aloud of </a:t>
            </a:r>
            <a:r>
              <a:rPr lang="en" sz="1200" b="0" i="1" u="none" strike="noStrike" cap="none" dirty="0">
                <a:solidFill>
                  <a:schemeClr val="dk1"/>
                </a:solidFill>
                <a:latin typeface="Century Gothic" panose="020B0502020202020204" pitchFamily="34" charset="0"/>
                <a:ea typeface="Calibri"/>
                <a:cs typeface="Calibri"/>
                <a:sym typeface="Calibri"/>
              </a:rPr>
              <a:t>Colonial Voices: Hear Them Speak</a:t>
            </a:r>
            <a:r>
              <a:rPr lang="en" sz="1200" b="0" i="0" u="none" strike="noStrike" cap="none" dirty="0">
                <a:solidFill>
                  <a:schemeClr val="dk1"/>
                </a:solidFill>
                <a:latin typeface="Century Gothic" panose="020B0502020202020204" pitchFamily="34" charset="0"/>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chemeClr val="dk1"/>
                </a:solidFill>
                <a:latin typeface="Century Gothic" panose="020B0502020202020204" pitchFamily="34" charset="0"/>
                <a:ea typeface="Calibri"/>
                <a:cs typeface="Calibri"/>
                <a:sym typeface="Calibri"/>
              </a:rPr>
              <a:t>Colonial Voices: Hear Them Speak</a:t>
            </a:r>
            <a:r>
              <a:rPr lang="en" sz="1200" b="0" i="0" u="none" strike="noStrike" cap="none" dirty="0">
                <a:solidFill>
                  <a:schemeClr val="dk1"/>
                </a:solidFill>
                <a:latin typeface="Century Gothic" panose="020B0502020202020204" pitchFamily="34" charset="0"/>
                <a:ea typeface="Calibri"/>
                <a:cs typeface="Calibri"/>
                <a:sym typeface="Calibri"/>
              </a:rPr>
              <a:t> to build background knowledge about the American Revolution and the reasons colonists became either Patriots who fought for independence or Loyalists who fought to remain a part of Great Britain. For the </a:t>
            </a:r>
            <a:r>
              <a:rPr lang="en" sz="1200" b="1" i="0" u="none" strike="noStrike" cap="none" dirty="0">
                <a:solidFill>
                  <a:schemeClr val="dk1"/>
                </a:solidFill>
                <a:latin typeface="Century Gothic" panose="020B0502020202020204" pitchFamily="34" charset="0"/>
                <a:ea typeface="Calibri"/>
                <a:cs typeface="Calibri"/>
                <a:sym typeface="Calibri"/>
              </a:rPr>
              <a:t>mid-unit assessment</a:t>
            </a:r>
            <a:r>
              <a:rPr lang="en" sz="1200" b="0" i="0" u="none" strike="noStrike" cap="none" dirty="0">
                <a:solidFill>
                  <a:schemeClr val="dk1"/>
                </a:solidFill>
                <a:latin typeface="Century Gothic" panose="020B0502020202020204" pitchFamily="34" charset="0"/>
                <a:ea typeface="Calibri"/>
                <a:cs typeface="Calibri"/>
                <a:sym typeface="Calibri"/>
              </a:rPr>
              <a:t>, students research using a new informational text in order to write an informative paragraph about who Patriots were and what they believed.</a:t>
            </a: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23"/>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Students will focus on the following guiding </a:t>
            </a:r>
            <a:r>
              <a:rPr lang="en" sz="1200" b="0" i="0" u="none" strike="noStrike" cap="none" dirty="0" smtClean="0">
                <a:solidFill>
                  <a:schemeClr val="dk1"/>
                </a:solidFill>
                <a:latin typeface="Century Gothic" panose="020B0502020202020204" pitchFamily="34" charset="0"/>
                <a:ea typeface="Calibri"/>
                <a:cs typeface="Calibri"/>
                <a:sym typeface="Calibri"/>
              </a:rPr>
              <a:t>question: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31115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How did the American Revolution and the events leading up to it affect the people in the colonies?</a:t>
            </a:r>
            <a:br>
              <a:rPr lang="en" sz="1200" b="0" i="0" u="none" strike="noStrike" cap="none" dirty="0">
                <a:solidFill>
                  <a:schemeClr val="dk1"/>
                </a:solidFill>
                <a:latin typeface="Century Gothic" panose="020B0502020202020204" pitchFamily="34" charset="0"/>
                <a:ea typeface="Calibri"/>
                <a:cs typeface="Calibri"/>
                <a:sym typeface="Calibri"/>
              </a:rPr>
            </a:br>
            <a:r>
              <a:rPr lang="en" sz="1200" b="0" i="0" u="none" strike="noStrike" cap="none" dirty="0">
                <a:solidFill>
                  <a:schemeClr val="dk1"/>
                </a:solidFill>
                <a:latin typeface="Century Gothic" panose="020B0502020202020204" pitchFamily="34" charset="0"/>
                <a:ea typeface="Calibri"/>
                <a:cs typeface="Calibri"/>
                <a:sym typeface="Calibri"/>
              </a:rPr>
              <a:t/>
            </a:r>
            <a:br>
              <a:rPr lang="en" sz="1200" b="0" i="0" u="none" strike="noStrike" cap="none" dirty="0">
                <a:solidFill>
                  <a:schemeClr val="dk1"/>
                </a:solidFill>
                <a:latin typeface="Century Gothic" panose="020B0502020202020204" pitchFamily="34" charset="0"/>
                <a:ea typeface="Calibri"/>
                <a:cs typeface="Calibri"/>
                <a:sym typeface="Calibri"/>
              </a:rPr>
            </a:br>
            <a:endParaRPr sz="120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dirty="0">
                <a:solidFill>
                  <a:schemeClr val="dk1"/>
                </a:solidFill>
                <a:latin typeface="Century Gothic" panose="020B0502020202020204" pitchFamily="34" charset="0"/>
                <a:ea typeface="Calibri"/>
                <a:cs typeface="Calibri"/>
                <a:sym typeface="Calibri"/>
              </a:rPr>
              <a:t>This unit is designed so that students grapple with the following big </a:t>
            </a:r>
            <a:r>
              <a:rPr lang="en" sz="1200" b="0" i="0" u="none" strike="noStrike" cap="none" dirty="0" smtClean="0">
                <a:solidFill>
                  <a:schemeClr val="dk1"/>
                </a:solidFill>
                <a:latin typeface="Century Gothic" panose="020B0502020202020204" pitchFamily="34" charset="0"/>
                <a:ea typeface="Calibri"/>
                <a:cs typeface="Calibri"/>
                <a:sym typeface="Calibri"/>
              </a:rPr>
              <a:t>ideas</a:t>
            </a:r>
            <a:r>
              <a:rPr lang="en-US" sz="1200" b="0" i="0" u="none" strike="noStrike" cap="none" dirty="0" smtClean="0">
                <a:solidFill>
                  <a:schemeClr val="dk1"/>
                </a:solidFill>
                <a:latin typeface="Century Gothic" panose="020B0502020202020204" pitchFamily="34" charset="0"/>
                <a:ea typeface="Calibri"/>
                <a:cs typeface="Calibri"/>
                <a:sym typeface="Calibri"/>
              </a:rPr>
              <a:t>:</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entury Gothic" panose="020B0502020202020204" pitchFamily="34" charset="0"/>
                <a:ea typeface="Calibri"/>
                <a:cs typeface="Calibri"/>
                <a:sym typeface="Calibri"/>
              </a:rPr>
              <a:t>American colonists had different perspectives on fighting for independence from Britain.</a:t>
            </a:r>
            <a:endParaRPr sz="1200" b="0" i="0" u="none" strike="noStrike" cap="none" dirty="0">
              <a:solidFill>
                <a:schemeClr val="dk1"/>
              </a:solidFill>
              <a:latin typeface="Century Gothic" panose="020B0502020202020204" pitchFamily="34" charset="0"/>
              <a:ea typeface="Calibri"/>
              <a:cs typeface="Calibri"/>
              <a:sym typeface="Calibri"/>
            </a:endParaRPr>
          </a:p>
          <a:p>
            <a:pPr marL="342900" marR="0" lvl="0" indent="0" algn="l" rtl="0">
              <a:lnSpc>
                <a:spcPct val="90000"/>
              </a:lnSpc>
              <a:spcBef>
                <a:spcPts val="340"/>
              </a:spcBef>
              <a:spcAft>
                <a:spcPts val="0"/>
              </a:spcAft>
              <a:buClr>
                <a:schemeClr val="dk1"/>
              </a:buClr>
              <a:buSzPts val="2100"/>
              <a:buFont typeface="Arial"/>
              <a:buNone/>
            </a:pPr>
            <a:endParaRPr sz="1200" b="0" i="0" u="none" strike="noStrike" cap="none" dirty="0">
              <a:solidFill>
                <a:schemeClr val="dk1"/>
              </a:solidFill>
              <a:latin typeface="Century Gothic" panose="020B0502020202020204" pitchFamily="34" charset="0"/>
              <a:ea typeface="Calibri"/>
              <a:cs typeface="Calibri"/>
              <a:sym typeface="Calibri"/>
            </a:endParaRPr>
          </a:p>
          <a:p>
            <a:pPr marL="457200" marR="0" lvl="0" indent="0" algn="l" rtl="0">
              <a:lnSpc>
                <a:spcPct val="80000"/>
              </a:lnSpc>
              <a:spcBef>
                <a:spcPts val="304"/>
              </a:spcBef>
              <a:spcAft>
                <a:spcPts val="0"/>
              </a:spcAft>
              <a:buClr>
                <a:schemeClr val="dk1"/>
              </a:buClr>
              <a:buSzPts val="210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80000"/>
              </a:lnSpc>
              <a:spcBef>
                <a:spcPts val="304"/>
              </a:spcBef>
              <a:spcAft>
                <a:spcPts val="0"/>
              </a:spcAft>
              <a:buClr>
                <a:schemeClr val="dk1"/>
              </a:buClr>
              <a:buSzPts val="1520"/>
              <a:buFont typeface="Arial"/>
              <a:buNone/>
            </a:pPr>
            <a:endParaRPr sz="1520" b="0" i="0" u="none" strike="noStrike" cap="none" dirty="0">
              <a:solidFill>
                <a:schemeClr val="dk1"/>
              </a:solidFill>
              <a:latin typeface="Century Gothic" panose="020B0502020202020204" pitchFamily="34" charset="0"/>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6"/>
        <p:cNvGrpSpPr/>
        <p:nvPr/>
      </p:nvGrpSpPr>
      <p:grpSpPr>
        <a:xfrm>
          <a:off x="0" y="0"/>
          <a:ext cx="0" cy="0"/>
          <a:chOff x="0" y="0"/>
          <a:chExt cx="0" cy="0"/>
        </a:xfrm>
      </p:grpSpPr>
      <p:pic>
        <p:nvPicPr>
          <p:cNvPr id="147" name="Google Shape;147;p2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48" name="Google Shape;148;p2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9" name="Google Shape;149;p2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50" name="Google Shape;150;p2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1" name="Google Shape;151;p2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628650" y="6776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57" name="Google Shape;157;p22"/>
          <p:cNvSpPr txBox="1">
            <a:spLocks noGrp="1"/>
          </p:cNvSpPr>
          <p:nvPr>
            <p:ph type="body" idx="1"/>
          </p:nvPr>
        </p:nvSpPr>
        <p:spPr>
          <a:xfrm>
            <a:off x="4042650" y="1134600"/>
            <a:ext cx="4472700" cy="3263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Welcome to a new unit!  We will learn about the American Revolution and how the events leading up to it affected people in the colonies.  </a:t>
            </a:r>
            <a:endParaRPr sz="18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Reviewing learning targets</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Inferring the topic</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Introducing the performance task</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Reading </a:t>
            </a:r>
            <a:r>
              <a:rPr lang="en" sz="1800" i="1">
                <a:latin typeface="Century Gothic"/>
                <a:ea typeface="Century Gothic"/>
                <a:cs typeface="Century Gothic"/>
                <a:sym typeface="Century Gothic"/>
              </a:rPr>
              <a:t>Colonial Voices Hear Them Speak</a:t>
            </a:r>
            <a:endParaRPr sz="1800" i="1">
              <a:latin typeface="Century Gothic"/>
              <a:ea typeface="Century Gothic"/>
              <a:cs typeface="Century Gothic"/>
              <a:sym typeface="Century Gothic"/>
            </a:endParaRPr>
          </a:p>
        </p:txBody>
      </p:sp>
      <p:pic>
        <p:nvPicPr>
          <p:cNvPr id="158" name="Google Shape;158;p22"/>
          <p:cNvPicPr preferRelativeResize="0"/>
          <p:nvPr/>
        </p:nvPicPr>
        <p:blipFill>
          <a:blip r:embed="rId3">
            <a:alphaModFix/>
          </a:blip>
          <a:stretch>
            <a:fillRect/>
          </a:stretch>
        </p:blipFill>
        <p:spPr>
          <a:xfrm>
            <a:off x="321850" y="1061969"/>
            <a:ext cx="2778154" cy="357065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9BA9766-8262-43BD-802A-B4BD7DD28D8F}"/>
</file>

<file path=customXml/itemProps2.xml><?xml version="1.0" encoding="utf-8"?>
<ds:datastoreItem xmlns:ds="http://schemas.openxmlformats.org/officeDocument/2006/customXml" ds:itemID="{5DBA3014-E111-4CB1-8D7D-39E8EF999C8F}"/>
</file>

<file path=customXml/itemProps3.xml><?xml version="1.0" encoding="utf-8"?>
<ds:datastoreItem xmlns:ds="http://schemas.openxmlformats.org/officeDocument/2006/customXml" ds:itemID="{68104FC8-F10F-46C0-BFB1-D3130DFB7010}"/>
</file>

<file path=docProps/app.xml><?xml version="1.0" encoding="utf-8"?>
<Properties xmlns="http://schemas.openxmlformats.org/officeDocument/2006/extended-properties" xmlns:vt="http://schemas.openxmlformats.org/officeDocument/2006/docPropsVTypes">
  <TotalTime>19</TotalTime>
  <Words>4872</Words>
  <Application>Microsoft Macintosh PowerPoint</Application>
  <PresentationFormat>On-screen Show (16:9)</PresentationFormat>
  <Paragraphs>324</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Grade 4: Module 3: Unit 1: Lesson 1 Teacher slide, before teaching.</vt:lpstr>
      <vt:lpstr>Grade 4: Module 3 Unit 1: Lesson 1 Teacher slide, before teaching.</vt:lpstr>
      <vt:lpstr>Grade 4: Module 3: Unit 1: Lesson 1 Teacher slide, before teaching.</vt:lpstr>
      <vt:lpstr>Grade 4: Module 3: Unit 1: Lesson 1 Teacher slide, before teaching.</vt:lpstr>
      <vt:lpstr>Grade 4: Module 3: Unit 1: Lesson 1 Teacher slide, before teaching. </vt:lpstr>
      <vt:lpstr>Grade 4 Module 3 Overview</vt:lpstr>
      <vt:lpstr>Grade 4 Module 3 Unit 1 Overview</vt:lpstr>
      <vt:lpstr>Grade 4: Module 3:  Unit 1: Lesson 1</vt:lpstr>
      <vt:lpstr>Hello, Students!</vt:lpstr>
      <vt:lpstr>Review Learning Targets</vt:lpstr>
      <vt:lpstr>Infer The Topic </vt:lpstr>
      <vt:lpstr>Introducing The Performance Task and Module Guiding Questions</vt:lpstr>
      <vt:lpstr>Closing and Assessment</vt:lpstr>
      <vt:lpstr>Reflection</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1 Teacher slide, before teaching.</dc:title>
  <dc:creator>nbravo</dc:creator>
  <cp:lastModifiedBy>Alexander Specht</cp:lastModifiedBy>
  <cp:revision>7</cp:revision>
  <dcterms:modified xsi:type="dcterms:W3CDTF">2018-10-12T22:57:08Z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