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16.xml" ContentType="application/vnd.openxmlformats-officedocument.presentationml.slide+xml"/>
  <Override PartName="/ppt/slides/slide3.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13.xml" ContentType="application/vnd.openxmlformats-officedocument.presentationml.notesSlide+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2.xml" ContentType="application/vnd.openxmlformats-officedocument.presentationml.notesSlide+xml"/>
  <Override PartName="/ppt/slideLayouts/slideLayout21.xml" ContentType="application/vnd.openxmlformats-officedocument.presentationml.slideLayout+xml"/>
  <Override PartName="/ppt/notesSlides/notesSlide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A24BF5A-144D-4CA4-BFB9-1BBAEFD5A772}">
  <a:tblStyle styleId="{4A24BF5A-144D-4CA4-BFB9-1BBAEFD5A77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867" autoAdjust="0"/>
  </p:normalViewPr>
  <p:slideViewPr>
    <p:cSldViewPr snapToGrid="0">
      <p:cViewPr varScale="1">
        <p:scale>
          <a:sx n="76" d="100"/>
          <a:sy n="76" d="100"/>
        </p:scale>
        <p:origin x="486"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34"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7335306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time_continue=1&amp;v=LWUkW4s3XxY"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time_continue=1&amp;v=LWUkW4s3XxY"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analyze and summarize the main idea of a TedX video titled, “Insight Into the Teenage Brain.”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focuses on SL.7.2, a standard that students have not worked with in other modules. Although analyzing the main idea and supporting details is not a new skill, applying it to the video they watch in this lesson adds a new dimension. Students’ familiarity with the </a:t>
            </a:r>
            <a:r>
              <a:rPr lang="en" sz="1200" b="1" dirty="0">
                <a:solidFill>
                  <a:schemeClr val="dk1"/>
                </a:solidFill>
                <a:latin typeface="Calibri"/>
                <a:ea typeface="Calibri"/>
                <a:cs typeface="Calibri"/>
                <a:sym typeface="Calibri"/>
              </a:rPr>
              <a:t>Neurologist’s Notebook </a:t>
            </a:r>
            <a:r>
              <a:rPr lang="en" sz="1200" dirty="0">
                <a:solidFill>
                  <a:schemeClr val="dk1"/>
                </a:solidFill>
                <a:latin typeface="Calibri"/>
                <a:ea typeface="Calibri"/>
                <a:cs typeface="Calibri"/>
                <a:sym typeface="Calibri"/>
              </a:rPr>
              <a:t>will help them with their work on this new standard because it is structurally the same as the </a:t>
            </a:r>
            <a:r>
              <a:rPr lang="en" sz="1200" b="1" dirty="0">
                <a:solidFill>
                  <a:schemeClr val="dk1"/>
                </a:solidFill>
                <a:latin typeface="Calibri"/>
                <a:ea typeface="Calibri"/>
                <a:cs typeface="Calibri"/>
                <a:sym typeface="Calibri"/>
              </a:rPr>
              <a:t>Main Ideas and Supporting Details note-catcher</a:t>
            </a:r>
            <a:r>
              <a:rPr lang="en" sz="1200" dirty="0">
                <a:solidFill>
                  <a:schemeClr val="dk1"/>
                </a:solidFill>
                <a:latin typeface="Calibri"/>
                <a:ea typeface="Calibri"/>
                <a:cs typeface="Calibri"/>
                <a:sym typeface="Calibri"/>
              </a:rPr>
              <a:t>, which they use in this lesson (applied to video).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Play the video all the way through once before you begin analyzing the main idea and supporting details. This will be particularly important for your ELL and struggling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Building off Lesson 3, students will continue to do some RI.7.7 work and think about how images influence their understanding of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to explaining more about the limbic system, the video in this lesson helps to balance the information the students have learned about the brain. Many of the articles they have read so far focus on the negative aspects of the adolescent brain (impulsive, risk-taking, unable to make wise decisions in an emotionally charged situation, etc.). Today’s lesson emphasizes the positive. As Dr. Galván says, the teen brain, with its built-in desire to seek out risks and rewards, is perfectly suited to the central task of adolescence—breaking away from caregivers.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Work Time A carefully to envision students’ work with the text and video, and consider how to manage the logistics smoothly.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add to their </a:t>
            </a:r>
            <a:r>
              <a:rPr lang="en" sz="1200" b="1" dirty="0">
                <a:solidFill>
                  <a:schemeClr val="dk1"/>
                </a:solidFill>
                <a:latin typeface="Calibri"/>
                <a:ea typeface="Calibri"/>
                <a:cs typeface="Calibri"/>
                <a:sym typeface="Calibri"/>
              </a:rPr>
              <a:t>Thinking Logs</a:t>
            </a:r>
            <a:r>
              <a:rPr lang="en" sz="1200" dirty="0">
                <a:solidFill>
                  <a:schemeClr val="dk1"/>
                </a:solidFill>
                <a:latin typeface="Calibri"/>
                <a:ea typeface="Calibri"/>
                <a:cs typeface="Calibri"/>
                <a:sym typeface="Calibri"/>
              </a:rPr>
              <a:t> for both the entry ticket and exit ticket. Be sure those are accessible.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homework, students will return to their </a:t>
            </a:r>
            <a:r>
              <a:rPr lang="en" sz="1200" b="1" dirty="0">
                <a:solidFill>
                  <a:schemeClr val="dk1"/>
                </a:solidFill>
                <a:latin typeface="Calibri"/>
                <a:ea typeface="Calibri"/>
                <a:cs typeface="Calibri"/>
                <a:sym typeface="Calibri"/>
              </a:rPr>
              <a:t>Neurologist’s Notebooks</a:t>
            </a:r>
            <a:r>
              <a:rPr lang="en" sz="1200" dirty="0">
                <a:solidFill>
                  <a:schemeClr val="dk1"/>
                </a:solidFill>
                <a:latin typeface="Calibri"/>
                <a:ea typeface="Calibri"/>
                <a:cs typeface="Calibri"/>
                <a:sym typeface="Calibri"/>
              </a:rPr>
              <a:t> and write a summary. To give them more options to work from, do not collect </a:t>
            </a:r>
            <a:r>
              <a:rPr lang="en" sz="1200" b="1" dirty="0">
                <a:solidFill>
                  <a:schemeClr val="dk1"/>
                </a:solidFill>
                <a:latin typeface="Calibri"/>
                <a:ea typeface="Calibri"/>
                <a:cs typeface="Calibri"/>
                <a:sym typeface="Calibri"/>
              </a:rPr>
              <a:t>Neurologist’s Notebook #4 </a:t>
            </a:r>
            <a:r>
              <a:rPr lang="en" sz="1200" dirty="0">
                <a:solidFill>
                  <a:schemeClr val="dk1"/>
                </a:solidFill>
                <a:latin typeface="Calibri"/>
                <a:ea typeface="Calibri"/>
                <a:cs typeface="Calibri"/>
                <a:sym typeface="Calibri"/>
              </a:rPr>
              <a:t>(their homework from the previous lesson) and be sure to return any entries you collected in Lessons 2 or 3. The purpose of this homework is twofold: First, it will help students review the complex information on brain development they have learned so far; second, it will help them grapple with main ideas and supporting details before they are assessed on this skill in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the next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ahead to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the next lesson and prepare any necessary materials.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1062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45-50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Main Idea in Video,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fourth of six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Careful attention to learning targets throughout a lesson engages, supports, and holds students accountable for their learning.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read the learning targets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how analyzing the main idea in a video will be </a:t>
            </a:r>
            <a:r>
              <a:rPr lang="en" sz="1200" b="0" i="1" u="none" dirty="0">
                <a:solidFill>
                  <a:schemeClr val="dk1"/>
                </a:solidFill>
                <a:latin typeface="Calibri"/>
                <a:ea typeface="Calibri"/>
                <a:cs typeface="Calibri"/>
                <a:sym typeface="Calibri"/>
              </a:rPr>
              <a:t>different from </a:t>
            </a:r>
            <a:r>
              <a:rPr lang="en" sz="1200" dirty="0">
                <a:solidFill>
                  <a:schemeClr val="dk1"/>
                </a:solidFill>
                <a:latin typeface="Calibri"/>
                <a:ea typeface="Calibri"/>
                <a:cs typeface="Calibri"/>
                <a:sym typeface="Calibri"/>
              </a:rPr>
              <a:t>analyzing the main idea in text. Cold-call a student to respond.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how analyzing the main idea in a video will be </a:t>
            </a:r>
            <a:r>
              <a:rPr lang="en" sz="1200" i="1" u="none" dirty="0">
                <a:solidFill>
                  <a:schemeClr val="dk1"/>
                </a:solidFill>
                <a:latin typeface="Calibri"/>
                <a:ea typeface="Calibri"/>
                <a:cs typeface="Calibri"/>
                <a:sym typeface="Calibri"/>
              </a:rPr>
              <a:t>the same as </a:t>
            </a:r>
            <a:r>
              <a:rPr lang="en" sz="1200" dirty="0">
                <a:solidFill>
                  <a:schemeClr val="dk1"/>
                </a:solidFill>
                <a:latin typeface="Calibri"/>
                <a:ea typeface="Calibri"/>
                <a:cs typeface="Calibri"/>
                <a:sym typeface="Calibri"/>
              </a:rPr>
              <a:t>analyzing the main idea in text. Cold-call a student to respond.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for students to say things like</a:t>
            </a:r>
            <a:r>
              <a:rPr lang="en" sz="1200" b="0" dirty="0">
                <a:solidFill>
                  <a:schemeClr val="dk1"/>
                </a:solidFill>
                <a:latin typeface="Calibri"/>
                <a:ea typeface="Calibri"/>
                <a:cs typeface="Calibri"/>
                <a:sym typeface="Calibri"/>
              </a:rPr>
              <a:t>: “It will be harder because you won’t be able to reread” or “It will be easier because it’s easier to listen to someone talk.”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understand that in both text and video the main idea must be a big, general summary statement, and it might not be apparent after just one read or </a:t>
            </a:r>
            <a:r>
              <a:rPr lang="en" sz="1200" dirty="0" smtClean="0">
                <a:solidFill>
                  <a:schemeClr val="dk1"/>
                </a:solidFill>
                <a:latin typeface="Calibri"/>
                <a:ea typeface="Calibri"/>
                <a:cs typeface="Calibri"/>
                <a:sym typeface="Calibri"/>
              </a:rPr>
              <a:t>watch</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revisiting learning targets throughout the lesson so that students can connect their learning with the activity they are working on. </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8532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55c312d5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455c312d5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45-50 minutes (13-15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Main Idea in Video,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fourth of six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possible, give English Language Learners an opportunity to preview the video before the lesson, as a “first view” for gist.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Watching the video once for gist, without the pressure of taking notes, allows students to absorb the initial message and prepares them for a more rigorous analysis later.</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for students that you will be playing the video several times and that this first time they should watch for “the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Play “Insight into the Teenage Brain” TedX Talk featuring Dr. Adriana Galván </a:t>
            </a:r>
            <a:r>
              <a:rPr lang="en" sz="1200" dirty="0">
                <a:solidFill>
                  <a:schemeClr val="dk1"/>
                </a:solidFill>
                <a:latin typeface="Calibri"/>
                <a:ea typeface="Calibri"/>
                <a:cs typeface="Calibri"/>
                <a:sym typeface="Calibri"/>
              </a:rPr>
              <a:t>(</a:t>
            </a:r>
            <a:r>
              <a:rPr lang="en" sz="1200" u="sng" dirty="0">
                <a:solidFill>
                  <a:schemeClr val="hlink"/>
                </a:solidFill>
                <a:latin typeface="Calibri"/>
                <a:ea typeface="Calibri"/>
                <a:cs typeface="Calibri"/>
                <a:sym typeface="Calibri"/>
                <a:hlinkClick r:id="rId3"/>
              </a:rPr>
              <a:t>https://www.youtube.com/watch?time_continue=1&amp;v=LWUkW4s3XxY</a:t>
            </a:r>
            <a:r>
              <a:rPr lang="en" sz="1200" dirty="0">
                <a:solidFill>
                  <a:schemeClr val="dk1"/>
                </a:solidFill>
                <a:latin typeface="Calibri"/>
                <a:ea typeface="Calibri"/>
                <a:cs typeface="Calibri"/>
                <a:sym typeface="Calibri"/>
              </a:rPr>
              <a:t>) all the way through once. (This will take 10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and try to identify what the main idea is. Because this is likely to change, they should write their idea in the margin of their note-catcher.</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focused on the video.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both partners should be engaged in sharing thoughts about the main idea.</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explicitly reviewing expectations for video watching if you think your students will need reminders. Students should have their heads up and eyes on the video at all times.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2578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c256c81a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45c256c81a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45-50 minutes (15-20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5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Main Idea in Video,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fifth of six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Careful attention to learning targets throughout a lesson engages, supports, and holds students accountable for their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Watching the video again allows students to focus more on their analysis, because they are already familiar with the gist of the video.</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showing the video again. Use the “</a:t>
            </a:r>
            <a:r>
              <a:rPr lang="en" sz="1200" b="1" dirty="0">
                <a:solidFill>
                  <a:schemeClr val="dk1"/>
                </a:solidFill>
                <a:latin typeface="Calibri"/>
                <a:ea typeface="Calibri"/>
                <a:cs typeface="Calibri"/>
                <a:sym typeface="Calibri"/>
              </a:rPr>
              <a:t>Insight into the Teen Brain” Teaching Guide </a:t>
            </a:r>
            <a:r>
              <a:rPr lang="en" sz="1200" dirty="0">
                <a:solidFill>
                  <a:schemeClr val="dk1"/>
                </a:solidFill>
                <a:latin typeface="Calibri"/>
                <a:ea typeface="Calibri"/>
                <a:cs typeface="Calibri"/>
                <a:sym typeface="Calibri"/>
              </a:rPr>
              <a:t>(</a:t>
            </a:r>
            <a:r>
              <a:rPr lang="en" sz="1200" u="sng" dirty="0">
                <a:solidFill>
                  <a:schemeClr val="hlink"/>
                </a:solidFill>
                <a:latin typeface="Calibri"/>
                <a:ea typeface="Calibri"/>
                <a:cs typeface="Calibri"/>
                <a:sym typeface="Calibri"/>
                <a:hlinkClick r:id="rId3"/>
              </a:rPr>
              <a:t>https://www.youtube.com/watch?time_continue=1&amp;v=LWUkW4s3XxY</a:t>
            </a:r>
            <a:r>
              <a:rPr lang="en" sz="1200" dirty="0">
                <a:solidFill>
                  <a:schemeClr val="dk1"/>
                </a:solidFill>
                <a:latin typeface="Calibri"/>
                <a:ea typeface="Calibri"/>
                <a:cs typeface="Calibri"/>
                <a:sym typeface="Calibri"/>
              </a:rPr>
              <a:t>) for suggested pause points and prompts. Refer to the </a:t>
            </a:r>
            <a:r>
              <a:rPr lang="en" sz="1200" b="1" dirty="0">
                <a:solidFill>
                  <a:schemeClr val="dk1"/>
                </a:solidFill>
                <a:latin typeface="Calibri"/>
                <a:ea typeface="Calibri"/>
                <a:cs typeface="Calibri"/>
                <a:sym typeface="Calibri"/>
              </a:rPr>
              <a:t>Model Analyzing the Main Idea and Supporting Details in Video note-catcher (for teacher reference) </a:t>
            </a:r>
            <a:r>
              <a:rPr lang="en" sz="1200" dirty="0">
                <a:solidFill>
                  <a:schemeClr val="dk1"/>
                </a:solidFill>
                <a:latin typeface="Calibri"/>
                <a:ea typeface="Calibri"/>
                <a:cs typeface="Calibri"/>
                <a:sym typeface="Calibri"/>
              </a:rPr>
              <a:t>as needed to support students with their note-catchers.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Halfway through the video, direct students’ attention to the </a:t>
            </a:r>
            <a:r>
              <a:rPr lang="en" sz="1200" b="1" dirty="0">
                <a:solidFill>
                  <a:schemeClr val="dk1"/>
                </a:solidFill>
                <a:latin typeface="Calibri"/>
                <a:ea typeface="Calibri"/>
                <a:cs typeface="Calibri"/>
                <a:sym typeface="Calibri"/>
              </a:rPr>
              <a:t>Comparing Text to Video </a:t>
            </a:r>
            <a:r>
              <a:rPr lang="en" sz="1200" dirty="0">
                <a:solidFill>
                  <a:schemeClr val="dk1"/>
                </a:solidFill>
                <a:latin typeface="Calibri"/>
                <a:ea typeface="Calibri"/>
                <a:cs typeface="Calibri"/>
                <a:sym typeface="Calibri"/>
              </a:rPr>
              <a:t>screenshot on the slide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will  help students compare a text to the video version of the text (RI 7.7,) and build off the work they did in Lesson 3. Use this as the text version of the video and lead a brief discussion to compare the text version to the video version. For example, you could ask questions like this: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How </a:t>
            </a:r>
            <a:r>
              <a:rPr lang="en" sz="1200" i="1" dirty="0">
                <a:solidFill>
                  <a:schemeClr val="dk1"/>
                </a:solidFill>
                <a:latin typeface="Calibri"/>
                <a:ea typeface="Calibri"/>
                <a:cs typeface="Calibri"/>
                <a:sym typeface="Calibri"/>
              </a:rPr>
              <a:t>does the audience response and the speaker’s mannerisms and tone in the video affect how engaged we are in a way the text can’t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audience’s laughter, combined with the speaker’s smiles and conversational tone draw us into the story)</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do we see in the video that we can’t see in the text, even though it’s described</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 the text, we don’t actually see the rating scale that’s described, but in the video, we can see it for ourselves and draw our own conclusions.)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focused on the video.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both partners should be engaged in sharing thoughts about the main idea.</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8981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5c256c81a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5c256c81a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45-50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6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Main Idea in Video,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six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blank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is displayed on this slide, you will need to use the paper version you developed in Lesson 2 in order to track class responses. You may use the </a:t>
            </a:r>
            <a:r>
              <a:rPr lang="en" sz="1200" b="1" dirty="0">
                <a:solidFill>
                  <a:schemeClr val="dk1"/>
                </a:solidFill>
                <a:latin typeface="Calibri"/>
                <a:ea typeface="Calibri"/>
                <a:cs typeface="Calibri"/>
                <a:sym typeface="Calibri"/>
              </a:rPr>
              <a:t>Model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Brain Development anchor chart (for Teacher Reference)</a:t>
            </a:r>
            <a:r>
              <a:rPr lang="en" sz="1200" dirty="0">
                <a:solidFill>
                  <a:schemeClr val="dk1"/>
                </a:solidFill>
                <a:latin typeface="Calibri"/>
                <a:ea typeface="Calibri"/>
                <a:cs typeface="Calibri"/>
                <a:sym typeface="Calibri"/>
              </a:rPr>
              <a:t> as a guide, but you should let the anchor chart reflect the discussion in the class.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students to identify two pieces of information to add to their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Times New Roman"/>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Model Brain Development anchor chart (for teacher reference) </a:t>
            </a:r>
            <a:r>
              <a:rPr lang="en" sz="1200" dirty="0">
                <a:solidFill>
                  <a:schemeClr val="dk1"/>
                </a:solidFill>
                <a:latin typeface="Calibri"/>
                <a:ea typeface="Calibri"/>
                <a:cs typeface="Calibri"/>
                <a:sym typeface="Calibri"/>
              </a:rPr>
              <a:t>for suggestions, but be sure that the class </a:t>
            </a:r>
            <a:r>
              <a:rPr lang="en" sz="1200" b="1" dirty="0">
                <a:solidFill>
                  <a:schemeClr val="dk1"/>
                </a:solidFill>
                <a:latin typeface="Calibri"/>
                <a:ea typeface="Calibri"/>
                <a:cs typeface="Calibri"/>
                <a:sym typeface="Calibri"/>
              </a:rPr>
              <a:t>Brain Development anchor chart </a:t>
            </a:r>
            <a:r>
              <a:rPr lang="en" sz="1200" dirty="0">
                <a:solidFill>
                  <a:schemeClr val="dk1"/>
                </a:solidFill>
                <a:latin typeface="Calibri"/>
                <a:ea typeface="Calibri"/>
                <a:cs typeface="Calibri"/>
                <a:sym typeface="Calibri"/>
              </a:rPr>
              <a:t>reflects the class discussion as well. As students fill in information on their own copy of the anchor chart, fill in the class anchor chart.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might say things like, </a:t>
            </a:r>
            <a:r>
              <a:rPr lang="en" sz="1200" b="0" dirty="0">
                <a:solidFill>
                  <a:schemeClr val="dk1"/>
                </a:solidFill>
                <a:latin typeface="Calibri"/>
                <a:ea typeface="Calibri"/>
                <a:cs typeface="Calibri"/>
                <a:sym typeface="Calibri"/>
              </a:rPr>
              <a:t>“In the ‘Limbic System?’ column, I think we should add that the limbic system in the teen brain is more sensitive to risk and reward and gets a bigger shot of dopamine in rewarding situations. So the teen brain is more biased toward seeking out new and novel information.” </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prompting students with questions like, </a:t>
            </a:r>
            <a:r>
              <a:rPr lang="en" sz="1200" i="1" dirty="0">
                <a:solidFill>
                  <a:schemeClr val="dk1"/>
                </a:solidFill>
                <a:latin typeface="Calibri"/>
                <a:ea typeface="Calibri"/>
                <a:cs typeface="Calibri"/>
                <a:sym typeface="Calibri"/>
              </a:rPr>
              <a:t>“What new information did you learn from Dr. Galván? How did Dr. Galván’s instruction about the brain help further your understanding? How was it similar to, or different from, other information you have read about the teenage brain?”</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9818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5c256c81a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5c256c81a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Exit Ticket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time for students to both reflect on their learning and continue to track questions provides a valuable opportunity for formative assessment.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return to their </a:t>
            </a:r>
            <a:r>
              <a:rPr lang="en" sz="1200" b="1" dirty="0">
                <a:solidFill>
                  <a:schemeClr val="dk1"/>
                </a:solidFill>
                <a:latin typeface="Calibri"/>
                <a:ea typeface="Calibri"/>
                <a:cs typeface="Calibri"/>
                <a:sym typeface="Calibri"/>
              </a:rPr>
              <a:t>Thinking Logs</a:t>
            </a:r>
            <a:r>
              <a:rPr lang="en" sz="1200" dirty="0">
                <a:solidFill>
                  <a:schemeClr val="dk1"/>
                </a:solidFill>
                <a:latin typeface="Calibri"/>
                <a:ea typeface="Calibri"/>
                <a:cs typeface="Calibri"/>
                <a:sym typeface="Calibri"/>
              </a:rPr>
              <a:t> and complete the Exit Ticket entry in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invite students to share out their thinking. Alternatively, this may be a good point at which to collect students’ thinking for a formative assessment.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say things like</a:t>
            </a:r>
            <a:r>
              <a:rPr lang="en" sz="1200" b="0" dirty="0">
                <a:solidFill>
                  <a:schemeClr val="dk1"/>
                </a:solidFill>
                <a:latin typeface="Calibri"/>
                <a:ea typeface="Calibri"/>
                <a:cs typeface="Calibri"/>
                <a:sym typeface="Calibri"/>
              </a:rPr>
              <a:t>, “Dr. Galván’s experiment with sugar showed that teens are much more sensitive to getting rewards, and this affects their behavior because they are more likely to take risks in pursuit of a reward.”</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cued-up laptops so students can explore the interactive feature on their own.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255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a model summary and an opportunity to practice on their own gives them important preparation for the </a:t>
            </a:r>
            <a:r>
              <a:rPr lang="en" sz="1200" b="1" dirty="0">
                <a:solidFill>
                  <a:schemeClr val="dk1"/>
                </a:solidFill>
                <a:latin typeface="Calibri"/>
                <a:ea typeface="Calibri"/>
                <a:cs typeface="Calibri"/>
                <a:sym typeface="Calibri"/>
              </a:rPr>
              <a:t>Mid-Unit 1 Assessment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Times New Roman"/>
              <a:ea typeface="Times New Roman"/>
              <a:cs typeface="Times New Roman"/>
              <a:sym typeface="Times New Roman"/>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Homework: Summarizing Main Idea and Supporting Details</a:t>
            </a:r>
            <a:r>
              <a:rPr lang="en" sz="1200" dirty="0">
                <a:solidFill>
                  <a:schemeClr val="dk1"/>
                </a:solidFill>
                <a:latin typeface="Calibri"/>
                <a:ea typeface="Calibri"/>
                <a:cs typeface="Calibri"/>
                <a:sym typeface="Calibri"/>
              </a:rPr>
              <a:t>. Clarify any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1" name="Google Shape;251;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5781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60" name="Google Shape;260;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172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Domain-Specific Vocabulary anchor chart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Analyzing the Main Idea and Supporting Details in Video note-catcher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“Insight into the Teenage Brain” TedX Talk featuring Dr. Adriana Galván (video; https://www.youtube.com/watch?v=LWUkW4s3XxY)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Technology to display </a:t>
            </a:r>
            <a:r>
              <a:rPr lang="en" sz="1200" dirty="0" smtClean="0">
                <a:solidFill>
                  <a:schemeClr val="dk1"/>
                </a:solidFill>
                <a:latin typeface="Calibri"/>
                <a:ea typeface="Calibri"/>
                <a:cs typeface="Calibri"/>
                <a:sym typeface="Calibri"/>
              </a:rPr>
              <a:t>video </a:t>
            </a:r>
          </a:p>
          <a:p>
            <a:pPr marL="457200" lvl="0" indent="-304800" algn="l" rtl="0">
              <a:spcBef>
                <a:spcPts val="0"/>
              </a:spcBef>
              <a:spcAft>
                <a:spcPts val="0"/>
              </a:spcAft>
              <a:buClr>
                <a:schemeClr val="dk1"/>
              </a:buClr>
              <a:buSzPts val="1200"/>
              <a:buFont typeface="Calibri"/>
              <a:buChar char="●"/>
            </a:pPr>
            <a:r>
              <a:rPr lang="en" sz="1200" b="1" dirty="0" smtClean="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Insight into the Teen Brain” Teaching Guide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Analyzing the Main Idea and Supporting Details in Video note-catcher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Comparing Text to Video</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Homework: Summarizing Main Idea and Supporting Details </a:t>
            </a:r>
            <a:r>
              <a:rPr lang="en" sz="1200" dirty="0">
                <a:solidFill>
                  <a:schemeClr val="dk1"/>
                </a:solidFill>
                <a:latin typeface="Calibri"/>
                <a:ea typeface="Calibri"/>
                <a:cs typeface="Calibri"/>
                <a:sym typeface="Calibri"/>
              </a:rPr>
              <a:t>(one per student)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Thinking Logs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(begun in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Brain Development anchor chart</a:t>
            </a:r>
            <a:r>
              <a:rPr lang="en" sz="1200" b="0" dirty="0">
                <a:solidFill>
                  <a:schemeClr val="dk1"/>
                </a:solidFill>
                <a:latin typeface="Calibri"/>
                <a:ea typeface="Calibri"/>
                <a:cs typeface="Calibri"/>
                <a:sym typeface="Calibri"/>
              </a:rPr>
              <a:t>—student version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Brain Development anchor chart (for teacher reference)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8701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Preview the video and try filling in the </a:t>
            </a:r>
            <a:r>
              <a:rPr lang="en" sz="1200" b="1" dirty="0">
                <a:solidFill>
                  <a:schemeClr val="dk1"/>
                </a:solidFill>
                <a:latin typeface="Calibri"/>
                <a:ea typeface="Calibri"/>
                <a:cs typeface="Calibri"/>
                <a:sym typeface="Calibri"/>
              </a:rPr>
              <a:t>Analyzing the Main Idea and Supporting Details in Video Note-catcher</a:t>
            </a:r>
            <a:r>
              <a:rPr lang="en" sz="1200" b="1" dirty="0">
                <a:solidFill>
                  <a:srgbClr val="717073"/>
                </a:solidFill>
                <a:latin typeface="Calibri"/>
                <a:ea typeface="Calibri"/>
                <a:cs typeface="Calibri"/>
                <a:sym typeface="Calibri"/>
              </a:rPr>
              <a:t> </a:t>
            </a:r>
            <a:r>
              <a:rPr lang="en" sz="1200" dirty="0">
                <a:solidFill>
                  <a:schemeClr val="dk1"/>
                </a:solidFill>
                <a:latin typeface="Calibri"/>
                <a:ea typeface="Calibri"/>
                <a:cs typeface="Calibri"/>
                <a:sym typeface="Calibri"/>
              </a:rPr>
              <a:t>yourself. This will make the discussion in Work Time A more productive.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Insight into the Teen Brain Teaching Guide</a:t>
            </a:r>
            <a:r>
              <a:rPr lang="en" sz="1200" dirty="0">
                <a:solidFill>
                  <a:schemeClr val="dk1"/>
                </a:solidFill>
                <a:latin typeface="Calibri"/>
                <a:ea typeface="Calibri"/>
                <a:cs typeface="Calibri"/>
                <a:sym typeface="Calibri"/>
              </a:rPr>
              <a:t>, which you will use to guide students through Work Time A.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Ready the video linked on the slide (Galvan, Adriana. "Insight Into the Teenage Brain." February 13, 2013. Online video. TEDx)</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bear in mind that Youtube,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www.safeshare.tv, for actually viewing these links in the classroom.</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76713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0536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7402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Reflecting on how teens’ lived experiences link to their learning is a valuable exercise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awareness that behavior can shape the brain will likely be a major premise on which they build their position paper in Unit 3. If need be, pull quotes from their previous reading to review this information.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minutes to complete the </a:t>
            </a:r>
            <a:r>
              <a:rPr lang="en" sz="1200" b="1" dirty="0">
                <a:solidFill>
                  <a:schemeClr val="dk1"/>
                </a:solidFill>
                <a:latin typeface="Calibri"/>
                <a:ea typeface="Calibri"/>
                <a:cs typeface="Calibri"/>
                <a:sym typeface="Calibri"/>
              </a:rPr>
              <a:t>Thinking Log</a:t>
            </a:r>
            <a:r>
              <a:rPr lang="en" sz="1200" dirty="0">
                <a:solidFill>
                  <a:schemeClr val="dk1"/>
                </a:solidFill>
                <a:latin typeface="Calibri"/>
                <a:ea typeface="Calibri"/>
                <a:cs typeface="Calibri"/>
                <a:sym typeface="Calibri"/>
              </a:rPr>
              <a:t> for Lesson 4.</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several students to share their thinking about the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understand that while the brain shapes behavior, behavior can shape the brain.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3551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45-50 minutes (2-4 minutes, this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Main Idea in Video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six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your convenience, the </a:t>
            </a: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is projected here with today’s new word added below. If you have kept a paper copy of the chart, feel free to use that instead.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the class to the </a:t>
            </a: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and add the word </a:t>
            </a:r>
            <a:r>
              <a:rPr lang="en" sz="1200" i="1" dirty="0">
                <a:solidFill>
                  <a:schemeClr val="dk1"/>
                </a:solidFill>
                <a:latin typeface="Calibri"/>
                <a:ea typeface="Calibri"/>
                <a:cs typeface="Calibri"/>
                <a:sym typeface="Calibri"/>
              </a:rPr>
              <a:t>dopamine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use his or her reading from last night to define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say that dopamine is a neurotransmitter that helps control the brain’s pleasure and reward centers.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difficulty locating the definition of dopamine, refer them to page 3 of last night’s reading</a:t>
            </a:r>
            <a:r>
              <a:rPr lang="en" sz="1200" b="0" dirty="0">
                <a:solidFill>
                  <a:schemeClr val="dk1"/>
                </a:solidFill>
                <a:latin typeface="Calibri"/>
                <a:ea typeface="Calibri"/>
                <a:cs typeface="Calibri"/>
                <a:sym typeface="Calibri"/>
              </a:rPr>
              <a:t>, “What You Should Know About Your Brain.”</a:t>
            </a:r>
            <a:endParaRPr sz="12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7970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45-50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Main Idea in Video,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six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the class to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student to read all of the information in the “limbic system” column.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video the class will watch today will be talking a lot about the </a:t>
            </a:r>
            <a:r>
              <a:rPr lang="en" sz="1200" i="1" dirty="0">
                <a:solidFill>
                  <a:schemeClr val="dk1"/>
                </a:solidFill>
                <a:latin typeface="Calibri"/>
                <a:ea typeface="Calibri"/>
                <a:cs typeface="Calibri"/>
                <a:sym typeface="Calibri"/>
              </a:rPr>
              <a:t>striatum</a:t>
            </a:r>
            <a:r>
              <a:rPr lang="en" sz="1200" dirty="0">
                <a:solidFill>
                  <a:schemeClr val="dk1"/>
                </a:solidFill>
                <a:latin typeface="Calibri"/>
                <a:ea typeface="Calibri"/>
                <a:cs typeface="Calibri"/>
                <a:sym typeface="Calibri"/>
              </a:rPr>
              <a:t>,which is part of the limbic system.</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1019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45-50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Main Idea in Video,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six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Analyzing the Main Idea and Supporting Details in Video note-catcher.</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information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reviewing each portion of the </a:t>
            </a:r>
            <a:r>
              <a:rPr lang="en" sz="1200" b="0" dirty="0">
                <a:solidFill>
                  <a:schemeClr val="dk1"/>
                </a:solidFill>
                <a:latin typeface="Calibri"/>
                <a:ea typeface="Calibri"/>
                <a:cs typeface="Calibri"/>
                <a:sym typeface="Calibri"/>
              </a:rPr>
              <a:t>note-catcher </a:t>
            </a:r>
            <a:r>
              <a:rPr lang="en" sz="1200" dirty="0">
                <a:solidFill>
                  <a:schemeClr val="dk1"/>
                </a:solidFill>
                <a:latin typeface="Calibri"/>
                <a:ea typeface="Calibri"/>
                <a:cs typeface="Calibri"/>
                <a:sym typeface="Calibri"/>
              </a:rPr>
              <a:t>for students who might benefit from the extra support and clarification.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0095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LWUkW4s3XxY"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LWUkW4s3XxY"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hyperlink" Target="https://singjupost.com/adriana-galvan-insight-into-the-teenage-brain-at-tedxyouthcaltech-full-transcrip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50-65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this lesson is for students to analyze and summarize the main idea of a TedX video titled, “Insight Into the Teenage Brain.” </a:t>
            </a:r>
            <a:endParaRPr sz="1600" b="1"/>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17500" algn="l" rtl="0">
              <a:lnSpc>
                <a:spcPct val="100000"/>
              </a:lnSpc>
              <a:spcBef>
                <a:spcPts val="1000"/>
              </a:spcBef>
              <a:spcAft>
                <a:spcPts val="0"/>
              </a:spcAft>
              <a:buSzPts val="1400"/>
              <a:buChar char="•"/>
            </a:pPr>
            <a:r>
              <a:rPr lang="en" sz="1400"/>
              <a:t>I can analyze the main ideas and supporting idea/details in “Insight into the Teenage Brain.”</a:t>
            </a:r>
            <a:endParaRPr sz="1400"/>
          </a:p>
          <a:p>
            <a:pPr marL="457200" lvl="0" indent="-317500" algn="l" rtl="0">
              <a:lnSpc>
                <a:spcPct val="100000"/>
              </a:lnSpc>
              <a:spcBef>
                <a:spcPts val="0"/>
              </a:spcBef>
              <a:spcAft>
                <a:spcPts val="0"/>
              </a:spcAft>
              <a:buSzPts val="1400"/>
              <a:buChar char="•"/>
            </a:pPr>
            <a:r>
              <a:rPr lang="en" sz="1400"/>
              <a:t>I can explain how the different aspects of a presentation contribute to my understanding.</a:t>
            </a:r>
            <a:endParaRPr sz="1400"/>
          </a:p>
          <a:p>
            <a:pPr marL="457200" lvl="0" indent="-317500" algn="l" rtl="0">
              <a:lnSpc>
                <a:spcPct val="100000"/>
              </a:lnSpc>
              <a:spcBef>
                <a:spcPts val="0"/>
              </a:spcBef>
              <a:spcAft>
                <a:spcPts val="0"/>
              </a:spcAft>
              <a:buSzPts val="1400"/>
              <a:buChar char="•"/>
            </a:pPr>
            <a:r>
              <a:rPr lang="en" sz="1400"/>
              <a:t>I can explain how ideas presented in “Insight into the Teenage Brain” clarify my understanding of the brain. </a:t>
            </a:r>
            <a:endParaRPr sz="1400"/>
          </a:p>
          <a:p>
            <a:pPr marL="457200" lvl="0" indent="-317500" algn="l" rtl="0">
              <a:lnSpc>
                <a:spcPct val="100000"/>
              </a:lnSpc>
              <a:spcBef>
                <a:spcPts val="0"/>
              </a:spcBef>
              <a:spcAft>
                <a:spcPts val="0"/>
              </a:spcAft>
              <a:buSzPts val="1400"/>
              <a:buChar char="•"/>
            </a:pPr>
            <a:r>
              <a:rPr lang="en" sz="1400"/>
              <a:t>I can summarize the main idea and supporting details in a well-explained paragraph.</a:t>
            </a:r>
            <a:endParaRPr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4"/>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dirty="0"/>
          </a:p>
        </p:txBody>
      </p:sp>
      <p:sp>
        <p:nvSpPr>
          <p:cNvPr id="213" name="Google Shape;213;p34"/>
          <p:cNvSpPr txBox="1"/>
          <p:nvPr/>
        </p:nvSpPr>
        <p:spPr>
          <a:xfrm>
            <a:off x="628650" y="1017075"/>
            <a:ext cx="8378400" cy="335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b="1">
                <a:solidFill>
                  <a:schemeClr val="dk1"/>
                </a:solidFill>
                <a:latin typeface="Century Gothic"/>
                <a:ea typeface="Century Gothic"/>
                <a:cs typeface="Century Gothic"/>
                <a:sym typeface="Century Gothic"/>
              </a:rPr>
              <a:t>Our Learning Targets today are:</a:t>
            </a:r>
            <a:endParaRPr sz="1600" b="1">
              <a:solidFill>
                <a:schemeClr val="dk1"/>
              </a:solidFill>
              <a:latin typeface="Century Gothic"/>
              <a:ea typeface="Century Gothic"/>
              <a:cs typeface="Century Gothic"/>
              <a:sym typeface="Century Gothic"/>
            </a:endParaRPr>
          </a:p>
          <a:p>
            <a:pPr marL="457200" lvl="0" indent="-336550" algn="l" rtl="0">
              <a:spcBef>
                <a:spcPts val="1000"/>
              </a:spcBef>
              <a:spcAft>
                <a:spcPts val="0"/>
              </a:spcAft>
              <a:buClr>
                <a:schemeClr val="dk1"/>
              </a:buClr>
              <a:buSzPts val="1700"/>
              <a:buFont typeface="Century Gothic"/>
              <a:buChar char="•"/>
            </a:pPr>
            <a:r>
              <a:rPr lang="en" sz="1700">
                <a:solidFill>
                  <a:schemeClr val="dk1"/>
                </a:solidFill>
                <a:latin typeface="Century Gothic"/>
                <a:ea typeface="Century Gothic"/>
                <a:cs typeface="Century Gothic"/>
                <a:sym typeface="Century Gothic"/>
              </a:rPr>
              <a:t>I can analyze the main ideas and supporting idea/details in “Insight into the Teenage Brain.”</a:t>
            </a:r>
            <a:endParaRPr sz="1700">
              <a:solidFill>
                <a:schemeClr val="dk1"/>
              </a:solidFill>
              <a:latin typeface="Century Gothic"/>
              <a:ea typeface="Century Gothic"/>
              <a:cs typeface="Century Gothic"/>
              <a:sym typeface="Century Gothic"/>
            </a:endParaRPr>
          </a:p>
          <a:p>
            <a:pPr marL="457200" lvl="0" indent="-336550" algn="l" rtl="0">
              <a:spcBef>
                <a:spcPts val="0"/>
              </a:spcBef>
              <a:spcAft>
                <a:spcPts val="0"/>
              </a:spcAft>
              <a:buClr>
                <a:schemeClr val="dk1"/>
              </a:buClr>
              <a:buSzPts val="1700"/>
              <a:buFont typeface="Century Gothic"/>
              <a:buChar char="•"/>
            </a:pPr>
            <a:r>
              <a:rPr lang="en" sz="1700">
                <a:solidFill>
                  <a:schemeClr val="dk1"/>
                </a:solidFill>
                <a:latin typeface="Century Gothic"/>
                <a:ea typeface="Century Gothic"/>
                <a:cs typeface="Century Gothic"/>
                <a:sym typeface="Century Gothic"/>
              </a:rPr>
              <a:t>I can explain how the different aspects of a presentation contribute to my understanding.</a:t>
            </a:r>
            <a:endParaRPr sz="1700">
              <a:solidFill>
                <a:schemeClr val="dk1"/>
              </a:solidFill>
              <a:latin typeface="Century Gothic"/>
              <a:ea typeface="Century Gothic"/>
              <a:cs typeface="Century Gothic"/>
              <a:sym typeface="Century Gothic"/>
            </a:endParaRPr>
          </a:p>
          <a:p>
            <a:pPr marL="457200" lvl="0" indent="-336550" algn="l" rtl="0">
              <a:spcBef>
                <a:spcPts val="0"/>
              </a:spcBef>
              <a:spcAft>
                <a:spcPts val="0"/>
              </a:spcAft>
              <a:buClr>
                <a:schemeClr val="dk1"/>
              </a:buClr>
              <a:buSzPts val="1700"/>
              <a:buFont typeface="Century Gothic"/>
              <a:buChar char="•"/>
            </a:pPr>
            <a:r>
              <a:rPr lang="en" sz="1700">
                <a:solidFill>
                  <a:schemeClr val="dk1"/>
                </a:solidFill>
                <a:latin typeface="Century Gothic"/>
                <a:ea typeface="Century Gothic"/>
                <a:cs typeface="Century Gothic"/>
                <a:sym typeface="Century Gothic"/>
              </a:rPr>
              <a:t>I can explain how ideas presented in “Insight into the Teenage Brain” clarify my understanding of the brain. </a:t>
            </a:r>
            <a:endParaRPr sz="1700">
              <a:solidFill>
                <a:schemeClr val="dk1"/>
              </a:solidFill>
              <a:latin typeface="Century Gothic"/>
              <a:ea typeface="Century Gothic"/>
              <a:cs typeface="Century Gothic"/>
              <a:sym typeface="Century Gothic"/>
            </a:endParaRPr>
          </a:p>
          <a:p>
            <a:pPr marL="457200" lvl="0" indent="-336550" algn="l" rtl="0">
              <a:spcBef>
                <a:spcPts val="0"/>
              </a:spcBef>
              <a:spcAft>
                <a:spcPts val="0"/>
              </a:spcAft>
              <a:buClr>
                <a:schemeClr val="dk1"/>
              </a:buClr>
              <a:buSzPts val="1700"/>
              <a:buFont typeface="Century Gothic"/>
              <a:buChar char="•"/>
            </a:pPr>
            <a:r>
              <a:rPr lang="en" sz="1700">
                <a:solidFill>
                  <a:schemeClr val="dk1"/>
                </a:solidFill>
                <a:latin typeface="Century Gothic"/>
                <a:ea typeface="Century Gothic"/>
                <a:cs typeface="Century Gothic"/>
                <a:sym typeface="Century Gothic"/>
              </a:rPr>
              <a:t>I can summarize the main idea and supporting details in a well-explained paragraph.</a:t>
            </a: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700">
                <a:solidFill>
                  <a:schemeClr val="dk1"/>
                </a:solidFill>
                <a:latin typeface="Century Gothic"/>
                <a:ea typeface="Century Gothic"/>
                <a:cs typeface="Century Gothic"/>
                <a:sym typeface="Century Gothic"/>
              </a:rPr>
              <a:t>Think about this question: </a:t>
            </a:r>
            <a:endParaRPr sz="1700">
              <a:solidFill>
                <a:schemeClr val="dk1"/>
              </a:solidFill>
              <a:latin typeface="Century Gothic"/>
              <a:ea typeface="Century Gothic"/>
              <a:cs typeface="Century Gothic"/>
              <a:sym typeface="Century Gothic"/>
            </a:endParaRPr>
          </a:p>
          <a:p>
            <a:pPr marL="457200" lvl="0" indent="-336550" algn="l" rtl="0">
              <a:spcBef>
                <a:spcPts val="0"/>
              </a:spcBef>
              <a:spcAft>
                <a:spcPts val="0"/>
              </a:spcAft>
              <a:buClr>
                <a:schemeClr val="dk1"/>
              </a:buClr>
              <a:buSzPts val="1700"/>
              <a:buFont typeface="Century Gothic"/>
              <a:buChar char="●"/>
            </a:pPr>
            <a:r>
              <a:rPr lang="en" sz="1700" b="1">
                <a:solidFill>
                  <a:schemeClr val="dk1"/>
                </a:solidFill>
                <a:latin typeface="Century Gothic"/>
                <a:ea typeface="Century Gothic"/>
                <a:cs typeface="Century Gothic"/>
                <a:sym typeface="Century Gothic"/>
              </a:rPr>
              <a:t>How will analyzing the main idea in a video be different from analyzing the main idea in text? How will it be the same?</a:t>
            </a:r>
            <a:endParaRPr sz="1700" b="1">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6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b="1">
              <a:solidFill>
                <a:schemeClr val="dk1"/>
              </a:solidFill>
              <a:latin typeface="Century Gothic"/>
              <a:ea typeface="Century Gothic"/>
              <a:cs typeface="Century Gothic"/>
              <a:sym typeface="Century Gothic"/>
            </a:endParaRPr>
          </a:p>
        </p:txBody>
      </p:sp>
      <p:pic>
        <p:nvPicPr>
          <p:cNvPr id="214" name="Google Shape;214;p34"/>
          <p:cNvPicPr preferRelativeResize="0"/>
          <p:nvPr/>
        </p:nvPicPr>
        <p:blipFill>
          <a:blip r:embed="rId3">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5"/>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watch the video once for “gist”</a:t>
            </a:r>
            <a:endParaRPr sz="2800" b="1" dirty="0"/>
          </a:p>
        </p:txBody>
      </p:sp>
      <p:sp>
        <p:nvSpPr>
          <p:cNvPr id="221" name="Google Shape;221;p35"/>
          <p:cNvSpPr txBox="1"/>
          <p:nvPr/>
        </p:nvSpPr>
        <p:spPr>
          <a:xfrm>
            <a:off x="632175" y="1064175"/>
            <a:ext cx="2432400" cy="344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When prompted, please </a:t>
            </a:r>
            <a:r>
              <a:rPr lang="en" sz="1600" b="1" dirty="0">
                <a:latin typeface="Century Gothic"/>
                <a:ea typeface="Century Gothic"/>
                <a:cs typeface="Century Gothic"/>
                <a:sym typeface="Century Gothic"/>
              </a:rPr>
              <a:t>Turn and Talk</a:t>
            </a:r>
            <a:r>
              <a:rPr lang="en" sz="1600" dirty="0">
                <a:latin typeface="Century Gothic"/>
                <a:ea typeface="Century Gothic"/>
                <a:cs typeface="Century Gothic"/>
                <a:sym typeface="Century Gothic"/>
              </a:rPr>
              <a:t> with a partner about what the main idea of the video is.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Because this is likely to change, you should write your idea in the margin of </a:t>
            </a:r>
            <a:r>
              <a:rPr lang="en-US" sz="1600" dirty="0" smtClean="0">
                <a:solidFill>
                  <a:schemeClr val="dk1"/>
                </a:solidFill>
                <a:latin typeface="Century Gothic"/>
                <a:ea typeface="Century Gothic"/>
                <a:cs typeface="Century Gothic"/>
                <a:sym typeface="Century Gothic"/>
              </a:rPr>
              <a:t>your </a:t>
            </a:r>
            <a:r>
              <a:rPr lang="en" sz="1600" dirty="0" smtClean="0">
                <a:solidFill>
                  <a:schemeClr val="dk1"/>
                </a:solidFill>
                <a:latin typeface="Century Gothic"/>
                <a:ea typeface="Century Gothic"/>
                <a:cs typeface="Century Gothic"/>
                <a:sym typeface="Century Gothic"/>
              </a:rPr>
              <a:t>note-catcher</a:t>
            </a:r>
            <a:r>
              <a:rPr lang="en" sz="1600" dirty="0">
                <a:solidFill>
                  <a:schemeClr val="dk1"/>
                </a:solidFill>
                <a:latin typeface="Century Gothic"/>
                <a:ea typeface="Century Gothic"/>
                <a:cs typeface="Century Gothic"/>
                <a:sym typeface="Century Gothic"/>
              </a:rPr>
              <a:t>.</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222" name="Google Shape;222;p35"/>
          <p:cNvPicPr preferRelativeResize="0"/>
          <p:nvPr/>
        </p:nvPicPr>
        <p:blipFill>
          <a:blip r:embed="rId3">
            <a:alphaModFix/>
          </a:blip>
          <a:stretch>
            <a:fillRect/>
          </a:stretch>
        </p:blipFill>
        <p:spPr>
          <a:xfrm>
            <a:off x="8463938" y="4403136"/>
            <a:ext cx="553300" cy="553300"/>
          </a:xfrm>
          <a:prstGeom prst="rect">
            <a:avLst/>
          </a:prstGeom>
          <a:noFill/>
          <a:ln>
            <a:noFill/>
          </a:ln>
        </p:spPr>
      </p:pic>
      <p:pic>
        <p:nvPicPr>
          <p:cNvPr id="223" name="Google Shape;223;p35"/>
          <p:cNvPicPr preferRelativeResize="0"/>
          <p:nvPr/>
        </p:nvPicPr>
        <p:blipFill>
          <a:blip r:embed="rId4">
            <a:alphaModFix/>
          </a:blip>
          <a:stretch>
            <a:fillRect/>
          </a:stretch>
        </p:blipFill>
        <p:spPr>
          <a:xfrm>
            <a:off x="7992200" y="28700"/>
            <a:ext cx="1035924" cy="942849"/>
          </a:xfrm>
          <a:prstGeom prst="rect">
            <a:avLst/>
          </a:prstGeom>
          <a:noFill/>
          <a:ln>
            <a:no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2370" y="1087703"/>
            <a:ext cx="3377293" cy="337729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6"/>
          <p:cNvSpPr txBox="1">
            <a:spLocks noGrp="1"/>
          </p:cNvSpPr>
          <p:nvPr>
            <p:ph type="title"/>
          </p:nvPr>
        </p:nvSpPr>
        <p:spPr>
          <a:xfrm>
            <a:off x="152400" y="273850"/>
            <a:ext cx="88548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watch the video again to deepen our learning</a:t>
            </a:r>
            <a:endParaRPr sz="2800" b="1" dirty="0"/>
          </a:p>
        </p:txBody>
      </p:sp>
      <p:pic>
        <p:nvPicPr>
          <p:cNvPr id="230" name="Google Shape;230;p36"/>
          <p:cNvPicPr preferRelativeResize="0"/>
          <p:nvPr/>
        </p:nvPicPr>
        <p:blipFill>
          <a:blip r:embed="rId3">
            <a:alphaModFix/>
          </a:blip>
          <a:stretch>
            <a:fillRect/>
          </a:stretch>
        </p:blipFill>
        <p:spPr>
          <a:xfrm>
            <a:off x="152400" y="1649050"/>
            <a:ext cx="3837725" cy="2312127"/>
          </a:xfrm>
          <a:prstGeom prst="rect">
            <a:avLst/>
          </a:prstGeom>
          <a:noFill/>
          <a:ln>
            <a:noFill/>
          </a:ln>
        </p:spPr>
      </p:pic>
      <p:pic>
        <p:nvPicPr>
          <p:cNvPr id="231" name="Google Shape;231;p36"/>
          <p:cNvPicPr preferRelativeResize="0"/>
          <p:nvPr/>
        </p:nvPicPr>
        <p:blipFill>
          <a:blip r:embed="rId4">
            <a:alphaModFix/>
          </a:blip>
          <a:stretch>
            <a:fillRect/>
          </a:stretch>
        </p:blipFill>
        <p:spPr>
          <a:xfrm>
            <a:off x="7992200" y="28700"/>
            <a:ext cx="1035924" cy="942849"/>
          </a:xfrm>
          <a:prstGeom prst="rect">
            <a:avLst/>
          </a:prstGeom>
          <a:noFill/>
          <a:ln>
            <a:no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2370" y="1087703"/>
            <a:ext cx="3377293" cy="337729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7"/>
          <p:cNvSpPr txBox="1">
            <a:spLocks noGrp="1"/>
          </p:cNvSpPr>
          <p:nvPr>
            <p:ph type="title"/>
          </p:nvPr>
        </p:nvSpPr>
        <p:spPr>
          <a:xfrm>
            <a:off x="715150" y="273850"/>
            <a:ext cx="72891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add to our </a:t>
            </a:r>
            <a:r>
              <a:rPr lang="en" sz="2800" b="1" dirty="0"/>
              <a:t>Brain Development anchor chart</a:t>
            </a:r>
            <a:endParaRPr sz="2800" b="1" dirty="0"/>
          </a:p>
        </p:txBody>
      </p:sp>
      <p:sp>
        <p:nvSpPr>
          <p:cNvPr id="237" name="Google Shape;237;p37"/>
          <p:cNvSpPr txBox="1"/>
          <p:nvPr/>
        </p:nvSpPr>
        <p:spPr>
          <a:xfrm>
            <a:off x="715150" y="1313950"/>
            <a:ext cx="8195400" cy="93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Please identify two pieces of information from the video to add to your </a:t>
            </a:r>
            <a:r>
              <a:rPr lang="en" sz="1800" b="1">
                <a:latin typeface="Century Gothic"/>
                <a:ea typeface="Century Gothic"/>
                <a:cs typeface="Century Gothic"/>
                <a:sym typeface="Century Gothic"/>
              </a:rPr>
              <a:t>Brain Development anchor chart.</a:t>
            </a:r>
            <a:endParaRPr sz="1800" b="1">
              <a:solidFill>
                <a:schemeClr val="dk1"/>
              </a:solidFill>
              <a:latin typeface="Century Gothic"/>
              <a:ea typeface="Century Gothic"/>
              <a:cs typeface="Century Gothic"/>
              <a:sym typeface="Century Gothic"/>
            </a:endParaRPr>
          </a:p>
        </p:txBody>
      </p:sp>
      <p:pic>
        <p:nvPicPr>
          <p:cNvPr id="238" name="Google Shape;238;p37"/>
          <p:cNvPicPr preferRelativeResize="0"/>
          <p:nvPr/>
        </p:nvPicPr>
        <p:blipFill>
          <a:blip r:embed="rId3">
            <a:alphaModFix/>
          </a:blip>
          <a:stretch>
            <a:fillRect/>
          </a:stretch>
        </p:blipFill>
        <p:spPr>
          <a:xfrm>
            <a:off x="4072450" y="2628925"/>
            <a:ext cx="574500" cy="574500"/>
          </a:xfrm>
          <a:prstGeom prst="rect">
            <a:avLst/>
          </a:prstGeom>
          <a:noFill/>
          <a:ln>
            <a:noFill/>
          </a:ln>
        </p:spPr>
      </p:pic>
      <p:pic>
        <p:nvPicPr>
          <p:cNvPr id="239" name="Google Shape;239;p37"/>
          <p:cNvPicPr preferRelativeResize="0"/>
          <p:nvPr/>
        </p:nvPicPr>
        <p:blipFill>
          <a:blip r:embed="rId4">
            <a:alphaModFix/>
          </a:blip>
          <a:stretch>
            <a:fillRect/>
          </a:stretch>
        </p:blipFill>
        <p:spPr>
          <a:xfrm>
            <a:off x="1688325" y="2247925"/>
            <a:ext cx="5674625" cy="2230925"/>
          </a:xfrm>
          <a:prstGeom prst="rect">
            <a:avLst/>
          </a:prstGeom>
          <a:noFill/>
          <a:ln>
            <a:noFill/>
          </a:ln>
        </p:spPr>
      </p:pic>
      <p:pic>
        <p:nvPicPr>
          <p:cNvPr id="240" name="Google Shape;240;p37"/>
          <p:cNvPicPr preferRelativeResize="0"/>
          <p:nvPr/>
        </p:nvPicPr>
        <p:blipFill>
          <a:blip r:embed="rId5">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8"/>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reflect on our learning from the video</a:t>
            </a:r>
            <a:endParaRPr sz="2800" b="1" dirty="0"/>
          </a:p>
        </p:txBody>
      </p:sp>
      <p:sp>
        <p:nvSpPr>
          <p:cNvPr id="246" name="Google Shape;246;p38"/>
          <p:cNvSpPr txBox="1"/>
          <p:nvPr/>
        </p:nvSpPr>
        <p:spPr>
          <a:xfrm>
            <a:off x="628650" y="1447529"/>
            <a:ext cx="3954000" cy="333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take out your </a:t>
            </a:r>
            <a:r>
              <a:rPr lang="en" sz="1600" b="1" dirty="0">
                <a:latin typeface="Century Gothic"/>
                <a:ea typeface="Century Gothic"/>
                <a:cs typeface="Century Gothic"/>
                <a:sym typeface="Century Gothic"/>
              </a:rPr>
              <a:t>Thinking Logs </a:t>
            </a:r>
            <a:r>
              <a:rPr lang="en" sz="1600" dirty="0">
                <a:latin typeface="Century Gothic"/>
                <a:ea typeface="Century Gothic"/>
                <a:cs typeface="Century Gothic"/>
                <a:sym typeface="Century Gothic"/>
              </a:rPr>
              <a:t>and complete the Exit Ticket entry for Unit 1, Lesson 4.</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pic>
        <p:nvPicPr>
          <p:cNvPr id="247" name="Google Shape;247;p38"/>
          <p:cNvPicPr preferRelativeResize="0"/>
          <p:nvPr/>
        </p:nvPicPr>
        <p:blipFill>
          <a:blip r:embed="rId3">
            <a:alphaModFix/>
          </a:blip>
          <a:stretch>
            <a:fillRect/>
          </a:stretch>
        </p:blipFill>
        <p:spPr>
          <a:xfrm>
            <a:off x="5577900" y="1420450"/>
            <a:ext cx="3413700" cy="3169864"/>
          </a:xfrm>
          <a:prstGeom prst="rect">
            <a:avLst/>
          </a:prstGeom>
          <a:noFill/>
          <a:ln>
            <a:noFill/>
          </a:ln>
        </p:spPr>
      </p:pic>
      <p:pic>
        <p:nvPicPr>
          <p:cNvPr id="248" name="Google Shape;248;p38"/>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4" name="Google Shape;254;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55" name="Google Shape;255;p39"/>
          <p:cNvSpPr txBox="1">
            <a:spLocks noGrp="1"/>
          </p:cNvSpPr>
          <p:nvPr>
            <p:ph type="body" idx="1"/>
          </p:nvPr>
        </p:nvSpPr>
        <p:spPr>
          <a:xfrm>
            <a:off x="311700" y="1457275"/>
            <a:ext cx="5169900" cy="3263400"/>
          </a:xfrm>
          <a:prstGeom prst="rect">
            <a:avLst/>
          </a:prstGeom>
        </p:spPr>
        <p:txBody>
          <a:bodyPr spcFirstLastPara="1" wrap="square" lIns="68575" tIns="34275" rIns="68575" bIns="34275" anchor="t" anchorCtr="0">
            <a:noAutofit/>
          </a:bodyPr>
          <a:lstStyle/>
          <a:p>
            <a:pPr marL="0" marR="0" lvl="0" indent="0" algn="l" rtl="0">
              <a:lnSpc>
                <a:spcPct val="90000"/>
              </a:lnSpc>
              <a:spcBef>
                <a:spcPts val="800"/>
              </a:spcBef>
              <a:spcAft>
                <a:spcPts val="0"/>
              </a:spcAft>
              <a:buNone/>
            </a:pPr>
            <a:r>
              <a:rPr lang="en" sz="1800" dirty="0"/>
              <a:t>The </a:t>
            </a:r>
            <a:r>
              <a:rPr lang="en" sz="1800" b="1" dirty="0"/>
              <a:t>Mid-Unit 1 Assessment </a:t>
            </a:r>
            <a:r>
              <a:rPr lang="en" sz="1800" dirty="0"/>
              <a:t>will be tomorrow. You will analyze the main idea and supporting details in a video. </a:t>
            </a:r>
            <a:endParaRPr sz="1800" dirty="0"/>
          </a:p>
          <a:p>
            <a:pPr marL="0" marR="0" lvl="0" indent="0" algn="l" rtl="0">
              <a:lnSpc>
                <a:spcPct val="90000"/>
              </a:lnSpc>
              <a:spcBef>
                <a:spcPts val="800"/>
              </a:spcBef>
              <a:spcAft>
                <a:spcPts val="0"/>
              </a:spcAft>
              <a:buNone/>
            </a:pPr>
            <a:r>
              <a:rPr lang="en" sz="1800" dirty="0"/>
              <a:t>To help you practice, return to your </a:t>
            </a:r>
            <a:r>
              <a:rPr lang="en" sz="1800" b="1" dirty="0"/>
              <a:t>Neurologist’s Notebook </a:t>
            </a:r>
            <a:r>
              <a:rPr lang="en" sz="1800" dirty="0"/>
              <a:t>entries and summarize one of the articles that you have read on the </a:t>
            </a:r>
            <a:r>
              <a:rPr lang="en" sz="1800" b="1" dirty="0"/>
              <a:t>Homework: Summarizing Main Idea and Supporting Details.</a:t>
            </a:r>
            <a:endParaRPr sz="1800" b="1" dirty="0"/>
          </a:p>
        </p:txBody>
      </p:sp>
      <p:pic>
        <p:nvPicPr>
          <p:cNvPr id="256" name="Google Shape;256;p39"/>
          <p:cNvPicPr preferRelativeResize="0"/>
          <p:nvPr/>
        </p:nvPicPr>
        <p:blipFill>
          <a:blip r:embed="rId3">
            <a:alphaModFix/>
          </a:blip>
          <a:stretch>
            <a:fillRect/>
          </a:stretch>
        </p:blipFill>
        <p:spPr>
          <a:xfrm>
            <a:off x="5616000" y="1178088"/>
            <a:ext cx="3366125" cy="3645674"/>
          </a:xfrm>
          <a:prstGeom prst="rect">
            <a:avLst/>
          </a:prstGeom>
          <a:noFill/>
          <a:ln>
            <a:noFill/>
          </a:ln>
        </p:spPr>
      </p:pic>
      <p:pic>
        <p:nvPicPr>
          <p:cNvPr id="257" name="Google Shape;257;p39"/>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3" name="Google Shape;263;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64" name="Google Shape;264;p40"/>
          <p:cNvGraphicFramePr/>
          <p:nvPr/>
        </p:nvGraphicFramePr>
        <p:xfrm>
          <a:off x="577191" y="1248212"/>
          <a:ext cx="7989600" cy="3230175"/>
        </p:xfrm>
        <a:graphic>
          <a:graphicData uri="http://schemas.openxmlformats.org/drawingml/2006/table">
            <a:tbl>
              <a:tblPr firstRow="1" bandRow="1">
                <a:noFill/>
                <a:tableStyleId>{4A24BF5A-144D-4CA4-BFB9-1BBAEFD5A772}</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055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4</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4:</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8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Thinking Logs </a:t>
            </a:r>
            <a:r>
              <a:rPr lang="en" sz="1300" dirty="0">
                <a:solidFill>
                  <a:schemeClr val="dk1"/>
                </a:solidFill>
                <a:latin typeface="Century Gothic"/>
                <a:ea typeface="Century Gothic"/>
                <a:cs typeface="Century Gothic"/>
                <a:sym typeface="Century Gothic"/>
              </a:rPr>
              <a:t>(begun in Lesson 2)</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Domain-Specific Vocabulary anchor chart </a:t>
            </a:r>
            <a:r>
              <a:rPr lang="en" sz="1300" dirty="0">
                <a:solidFill>
                  <a:schemeClr val="dk1"/>
                </a:solidFill>
                <a:latin typeface="Century Gothic"/>
                <a:ea typeface="Century Gothic"/>
                <a:cs typeface="Century Gothic"/>
                <a:sym typeface="Century Gothic"/>
              </a:rPr>
              <a:t>(begun in Lesson 1)</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Model Domain-Specific Vocabulary anchor chart (for teacher reference) </a:t>
            </a:r>
            <a:r>
              <a:rPr lang="en" sz="1300" dirty="0">
                <a:solidFill>
                  <a:schemeClr val="dk1"/>
                </a:solidFill>
                <a:latin typeface="Century Gothic"/>
                <a:ea typeface="Century Gothic"/>
                <a:cs typeface="Century Gothic"/>
                <a:sym typeface="Century Gothic"/>
              </a:rPr>
              <a:t>(begun in Lesson 1)</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Brain Development anchor chart—student version</a:t>
            </a:r>
            <a:r>
              <a:rPr lang="en" sz="1300" dirty="0">
                <a:solidFill>
                  <a:schemeClr val="dk1"/>
                </a:solidFill>
                <a:latin typeface="Century Gothic"/>
                <a:ea typeface="Century Gothic"/>
                <a:cs typeface="Century Gothic"/>
                <a:sym typeface="Century Gothic"/>
              </a:rPr>
              <a:t> (begun in Lesson 2)</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dirty="0">
                <a:solidFill>
                  <a:schemeClr val="dk1"/>
                </a:solidFill>
                <a:latin typeface="Century Gothic"/>
                <a:ea typeface="Century Gothic"/>
                <a:cs typeface="Century Gothic"/>
                <a:sym typeface="Century Gothic"/>
              </a:rPr>
              <a:t>Document camera</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Analyzing the Main Idea and Supporting Details in Video note-catcher </a:t>
            </a:r>
            <a:r>
              <a:rPr lang="en" sz="1300" dirty="0">
                <a:solidFill>
                  <a:schemeClr val="dk1"/>
                </a:solidFill>
                <a:latin typeface="Century Gothic"/>
                <a:ea typeface="Century Gothic"/>
                <a:cs typeface="Century Gothic"/>
                <a:sym typeface="Century Gothic"/>
              </a:rPr>
              <a:t>(one per student and one for display)</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u="sng" dirty="0">
                <a:solidFill>
                  <a:schemeClr val="hlink"/>
                </a:solidFill>
                <a:latin typeface="Century Gothic"/>
                <a:ea typeface="Century Gothic"/>
                <a:cs typeface="Century Gothic"/>
                <a:sym typeface="Century Gothic"/>
                <a:hlinkClick r:id="rId3"/>
              </a:rPr>
              <a:t>“Insight into the Teenage Brain” TedX Talk</a:t>
            </a:r>
            <a:r>
              <a:rPr lang="en" sz="1300" dirty="0">
                <a:solidFill>
                  <a:schemeClr val="dk1"/>
                </a:solidFill>
                <a:latin typeface="Century Gothic"/>
                <a:ea typeface="Century Gothic"/>
                <a:cs typeface="Century Gothic"/>
                <a:sym typeface="Century Gothic"/>
              </a:rPr>
              <a:t> featuring Dr. Adriana Galván (video)</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dirty="0">
                <a:solidFill>
                  <a:schemeClr val="dk1"/>
                </a:solidFill>
                <a:latin typeface="Century Gothic"/>
                <a:ea typeface="Century Gothic"/>
                <a:cs typeface="Century Gothic"/>
                <a:sym typeface="Century Gothic"/>
              </a:rPr>
              <a:t>Technology to display video </a:t>
            </a:r>
          </a:p>
          <a:p>
            <a:pPr marL="457200" lvl="0" indent="-311150" algn="l" rtl="0">
              <a:lnSpc>
                <a:spcPct val="100000"/>
              </a:lnSpc>
              <a:spcBef>
                <a:spcPts val="0"/>
              </a:spcBef>
              <a:spcAft>
                <a:spcPts val="0"/>
              </a:spcAft>
              <a:buClr>
                <a:schemeClr val="dk1"/>
              </a:buClr>
              <a:buSzPts val="1300"/>
              <a:buFont typeface="Century Gothic"/>
              <a:buChar char="●"/>
            </a:pPr>
            <a:r>
              <a:rPr lang="en" sz="1300" b="1" dirty="0" smtClean="0">
                <a:solidFill>
                  <a:schemeClr val="dk1"/>
                </a:solidFill>
                <a:latin typeface="Century Gothic"/>
                <a:ea typeface="Century Gothic"/>
                <a:cs typeface="Century Gothic"/>
                <a:sym typeface="Century Gothic"/>
              </a:rPr>
              <a:t>“</a:t>
            </a:r>
            <a:r>
              <a:rPr lang="en" sz="1300" b="1" dirty="0">
                <a:solidFill>
                  <a:schemeClr val="dk1"/>
                </a:solidFill>
                <a:latin typeface="Century Gothic"/>
                <a:ea typeface="Century Gothic"/>
                <a:cs typeface="Century Gothic"/>
                <a:sym typeface="Century Gothic"/>
              </a:rPr>
              <a:t>Insight into the Teen Brain” Teaching Guide</a:t>
            </a:r>
            <a:r>
              <a:rPr lang="en" sz="1300" dirty="0">
                <a:solidFill>
                  <a:schemeClr val="dk1"/>
                </a:solidFill>
                <a:latin typeface="Century Gothic"/>
                <a:ea typeface="Century Gothic"/>
                <a:cs typeface="Century Gothic"/>
                <a:sym typeface="Century Gothic"/>
              </a:rPr>
              <a:t> (for teacher reference)</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Model Analyzing the Main Idea and Supporting Details in Video note-catcher</a:t>
            </a:r>
            <a:r>
              <a:rPr lang="en" sz="1300" dirty="0">
                <a:solidFill>
                  <a:schemeClr val="dk1"/>
                </a:solidFill>
                <a:latin typeface="Century Gothic"/>
                <a:ea typeface="Century Gothic"/>
                <a:cs typeface="Century Gothic"/>
                <a:sym typeface="Century Gothic"/>
              </a:rPr>
              <a:t> (for teacher reference)</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Comparing Text to Video</a:t>
            </a:r>
            <a:r>
              <a:rPr lang="en" sz="1300" dirty="0">
                <a:solidFill>
                  <a:schemeClr val="dk1"/>
                </a:solidFill>
                <a:latin typeface="Century Gothic"/>
                <a:ea typeface="Century Gothic"/>
                <a:cs typeface="Century Gothic"/>
                <a:sym typeface="Century Gothic"/>
              </a:rPr>
              <a:t> (one to display)</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Model Brain Development anchor chart (for teacher reference) </a:t>
            </a:r>
            <a:r>
              <a:rPr lang="en" sz="1300" dirty="0">
                <a:solidFill>
                  <a:schemeClr val="dk1"/>
                </a:solidFill>
                <a:latin typeface="Century Gothic"/>
                <a:ea typeface="Century Gothic"/>
                <a:cs typeface="Century Gothic"/>
                <a:sym typeface="Century Gothic"/>
              </a:rPr>
              <a:t>(begun in Lesson 2)</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Homework: Summarizing Main Idea and Supporting Details </a:t>
            </a:r>
            <a:r>
              <a:rPr lang="en" sz="1300" dirty="0">
                <a:solidFill>
                  <a:schemeClr val="dk1"/>
                </a:solidFill>
                <a:latin typeface="Century Gothic"/>
                <a:ea typeface="Century Gothic"/>
                <a:cs typeface="Century Gothic"/>
                <a:sym typeface="Century Gothic"/>
              </a:rPr>
              <a:t>(one per student)</a:t>
            </a:r>
            <a:endParaRPr sz="1300" b="1"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144425"/>
            <a:ext cx="87579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4</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panose="020B0502020202020204" pitchFamily="34" charset="0"/>
                <a:ea typeface="Century Gothic"/>
                <a:cs typeface="Century Gothic"/>
                <a:sym typeface="Century Gothic"/>
              </a:rPr>
              <a:t>Preview the video and try filling in the </a:t>
            </a:r>
            <a:r>
              <a:rPr lang="en" sz="1200" b="1" dirty="0">
                <a:latin typeface="Century Gothic" panose="020B0502020202020204" pitchFamily="34" charset="0"/>
                <a:ea typeface="Century Gothic"/>
                <a:cs typeface="Century Gothic"/>
                <a:sym typeface="Century Gothic"/>
              </a:rPr>
              <a:t>Analyzing the Main Idea and Supporting Details in Video Note-catcher</a:t>
            </a:r>
            <a:r>
              <a:rPr lang="en" sz="1200" b="1" dirty="0">
                <a:solidFill>
                  <a:srgbClr val="717073"/>
                </a:solidFill>
                <a:latin typeface="Century Gothic" panose="020B0502020202020204" pitchFamily="34" charset="0"/>
                <a:ea typeface="Century Gothic"/>
                <a:cs typeface="Century Gothic"/>
                <a:sym typeface="Century Gothic"/>
              </a:rPr>
              <a:t> </a:t>
            </a:r>
            <a:r>
              <a:rPr lang="en" sz="1200" dirty="0">
                <a:solidFill>
                  <a:schemeClr val="dk1"/>
                </a:solidFill>
                <a:latin typeface="Century Gothic" panose="020B0502020202020204" pitchFamily="34" charset="0"/>
                <a:ea typeface="Century Gothic"/>
                <a:cs typeface="Century Gothic"/>
                <a:sym typeface="Century Gothic"/>
              </a:rPr>
              <a:t>yourself. This will make the discussion in Work Time A more productive. </a:t>
            </a:r>
            <a:endParaRPr sz="1200" dirty="0">
              <a:solidFill>
                <a:schemeClr val="dk1"/>
              </a:solidFill>
              <a:latin typeface="Century Gothic" panose="020B0502020202020204" pitchFamily="34" charset="0"/>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panose="020B0502020202020204" pitchFamily="34" charset="0"/>
                <a:ea typeface="Century Gothic"/>
                <a:cs typeface="Century Gothic"/>
                <a:sym typeface="Century Gothic"/>
              </a:rPr>
              <a:t>Review </a:t>
            </a:r>
            <a:r>
              <a:rPr lang="en" sz="1200" u="sng" dirty="0">
                <a:solidFill>
                  <a:schemeClr val="dk1"/>
                </a:solidFill>
                <a:latin typeface="Century Gothic" panose="020B0502020202020204" pitchFamily="34" charset="0"/>
                <a:ea typeface="Century Gothic"/>
                <a:cs typeface="Century Gothic"/>
                <a:sym typeface="Century Gothic"/>
              </a:rPr>
              <a:t>and print </a:t>
            </a:r>
            <a:r>
              <a:rPr lang="en" sz="1200" dirty="0">
                <a:solidFill>
                  <a:schemeClr val="dk1"/>
                </a:solidFill>
                <a:latin typeface="Century Gothic" panose="020B0502020202020204" pitchFamily="34" charset="0"/>
                <a:ea typeface="Century Gothic"/>
                <a:cs typeface="Century Gothic"/>
                <a:sym typeface="Century Gothic"/>
              </a:rPr>
              <a:t>the </a:t>
            </a:r>
            <a:r>
              <a:rPr lang="en" sz="1200" b="1" dirty="0">
                <a:solidFill>
                  <a:schemeClr val="dk1"/>
                </a:solidFill>
                <a:latin typeface="Century Gothic" panose="020B0502020202020204" pitchFamily="34" charset="0"/>
                <a:ea typeface="Century Gothic"/>
                <a:cs typeface="Century Gothic"/>
                <a:sym typeface="Century Gothic"/>
              </a:rPr>
              <a:t>Insight into the Teen Brain Teaching Guide and Model Analyzing the </a:t>
            </a:r>
            <a:r>
              <a:rPr lang="en" sz="1200" b="1" dirty="0" smtClean="0">
                <a:solidFill>
                  <a:schemeClr val="dk1"/>
                </a:solidFill>
                <a:latin typeface="Century Gothic" panose="020B0502020202020204" pitchFamily="34" charset="0"/>
                <a:ea typeface="Century Gothic"/>
                <a:cs typeface="Century Gothic"/>
                <a:sym typeface="Century Gothic"/>
              </a:rPr>
              <a:t>Mfain </a:t>
            </a:r>
            <a:r>
              <a:rPr lang="en" sz="1200" b="1" dirty="0">
                <a:solidFill>
                  <a:schemeClr val="dk1"/>
                </a:solidFill>
                <a:latin typeface="Century Gothic" panose="020B0502020202020204" pitchFamily="34" charset="0"/>
                <a:ea typeface="Century Gothic"/>
                <a:cs typeface="Century Gothic"/>
                <a:sym typeface="Century Gothic"/>
              </a:rPr>
              <a:t>Idea and Supporting Details in Video note-catcher (for teacher reference) </a:t>
            </a:r>
            <a:r>
              <a:rPr lang="en" sz="1200" dirty="0">
                <a:solidFill>
                  <a:schemeClr val="dk1"/>
                </a:solidFill>
                <a:latin typeface="Century Gothic" panose="020B0502020202020204" pitchFamily="34" charset="0"/>
                <a:ea typeface="Century Gothic"/>
                <a:cs typeface="Century Gothic"/>
                <a:sym typeface="Century Gothic"/>
              </a:rPr>
              <a:t>; you’ll use both to guide students through Work Time A. It’s  important to have printed copies to refer to while the video plays (see Slide 12).</a:t>
            </a:r>
            <a:endParaRPr sz="1200" dirty="0">
              <a:solidFill>
                <a:schemeClr val="dk1"/>
              </a:solidFill>
              <a:latin typeface="Century Gothic" panose="020B0502020202020204" pitchFamily="34" charset="0"/>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panose="020B0502020202020204" pitchFamily="34" charset="0"/>
                <a:ea typeface="Century Gothic"/>
                <a:cs typeface="Century Gothic"/>
                <a:sym typeface="Century Gothic"/>
              </a:rPr>
              <a:t>Ready </a:t>
            </a:r>
            <a:r>
              <a:rPr lang="en" sz="1200" u="sng" dirty="0">
                <a:solidFill>
                  <a:schemeClr val="hlink"/>
                </a:solidFill>
                <a:latin typeface="Century Gothic" panose="020B0502020202020204" pitchFamily="34" charset="0"/>
                <a:ea typeface="Century Gothic"/>
                <a:cs typeface="Century Gothic"/>
                <a:sym typeface="Century Gothic"/>
                <a:hlinkClick r:id="rId3"/>
              </a:rPr>
              <a:t>the video</a:t>
            </a:r>
            <a:r>
              <a:rPr lang="en" sz="1200" dirty="0">
                <a:solidFill>
                  <a:schemeClr val="dk1"/>
                </a:solidFill>
                <a:latin typeface="Century Gothic" panose="020B0502020202020204" pitchFamily="34" charset="0"/>
                <a:ea typeface="Century Gothic"/>
                <a:cs typeface="Century Gothic"/>
                <a:sym typeface="Century Gothic"/>
              </a:rPr>
              <a:t> (Galvan, Adriana. "Insight Into the Teenage Brain." February 13, 2013. Online video. </a:t>
            </a:r>
            <a:r>
              <a:rPr lang="en" sz="1200" dirty="0" smtClean="0">
                <a:solidFill>
                  <a:schemeClr val="dk1"/>
                </a:solidFill>
                <a:latin typeface="Century Gothic" panose="020B0502020202020204" pitchFamily="34" charset="0"/>
                <a:ea typeface="Century Gothic"/>
                <a:cs typeface="Century Gothic"/>
                <a:sym typeface="Century Gothic"/>
              </a:rPr>
              <a:t>TEDx</a:t>
            </a:r>
            <a:r>
              <a:rPr lang="en" sz="1200" u="sng" dirty="0">
                <a:solidFill>
                  <a:schemeClr val="hlink"/>
                </a:solidFill>
                <a:latin typeface="Century Gothic" panose="020B0502020202020204" pitchFamily="34" charset="0"/>
                <a:ea typeface="Century Gothic"/>
                <a:cs typeface="Century Gothic"/>
                <a:sym typeface="Century Gothic"/>
              </a:rPr>
              <a:t> </a:t>
            </a:r>
            <a:r>
              <a:rPr lang="en" sz="1200" dirty="0" smtClean="0">
                <a:solidFill>
                  <a:schemeClr val="dk1"/>
                </a:solidFill>
                <a:latin typeface="Century Gothic" panose="020B0502020202020204" pitchFamily="34" charset="0"/>
                <a:ea typeface="Century Gothic"/>
                <a:cs typeface="Century Gothic"/>
                <a:sym typeface="Century Gothic"/>
              </a:rPr>
              <a:t> </a:t>
            </a:r>
            <a:r>
              <a:rPr lang="en" sz="1200" u="sng" dirty="0">
                <a:solidFill>
                  <a:schemeClr val="hlink"/>
                </a:solidFill>
                <a:latin typeface="Century Gothic" panose="020B0502020202020204" pitchFamily="34" charset="0"/>
                <a:ea typeface="Calibri"/>
                <a:cs typeface="Calibri"/>
                <a:sym typeface="Calibri"/>
                <a:hlinkClick r:id="rId3"/>
              </a:rPr>
              <a:t>https://www.youtube.com/watch?v=LWUkW4s3XxY</a:t>
            </a:r>
            <a:r>
              <a:rPr lang="en" sz="1200" dirty="0">
                <a:solidFill>
                  <a:schemeClr val="dk1"/>
                </a:solidFill>
                <a:latin typeface="Century Gothic" panose="020B0502020202020204" pitchFamily="34" charset="0"/>
                <a:ea typeface="Century Gothic"/>
                <a:cs typeface="Century Gothic"/>
                <a:sym typeface="Century Gothic"/>
              </a:rPr>
              <a:t>.)</a:t>
            </a:r>
            <a:endParaRPr sz="1200" dirty="0">
              <a:solidFill>
                <a:schemeClr val="dk1"/>
              </a:solidFill>
              <a:latin typeface="Century Gothic" panose="020B0502020202020204" pitchFamily="34" charset="0"/>
              <a:ea typeface="Century Gothic"/>
              <a:cs typeface="Century Gothic"/>
              <a:sym typeface="Century Gothic"/>
            </a:endParaRPr>
          </a:p>
          <a:p>
            <a:pPr marL="914400" lvl="1"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panose="020B0502020202020204" pitchFamily="34" charset="0"/>
                <a:ea typeface="Century Gothic"/>
                <a:cs typeface="Century Gothic"/>
                <a:sym typeface="Century Gothic"/>
              </a:rPr>
              <a:t>Please bear in mind that Youtube,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www.safeshare.tv, for actually viewing these links in the classroom.</a:t>
            </a:r>
            <a:endParaRPr sz="1200" dirty="0">
              <a:solidFill>
                <a:schemeClr val="dk1"/>
              </a:solidFill>
              <a:latin typeface="Century Gothic" panose="020B0502020202020204" pitchFamily="34" charset="0"/>
              <a:ea typeface="Century Gothic"/>
              <a:cs typeface="Century Gothic"/>
              <a:sym typeface="Century Gothic"/>
            </a:endParaRPr>
          </a:p>
          <a:p>
            <a:pPr marL="914400" lvl="1"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panose="020B0502020202020204" pitchFamily="34" charset="0"/>
                <a:ea typeface="Century Gothic"/>
                <a:cs typeface="Century Gothic"/>
                <a:sym typeface="Century Gothic"/>
              </a:rPr>
              <a:t>A </a:t>
            </a:r>
            <a:r>
              <a:rPr lang="en" sz="1200" u="sng" dirty="0">
                <a:solidFill>
                  <a:schemeClr val="hlink"/>
                </a:solidFill>
                <a:latin typeface="Century Gothic" panose="020B0502020202020204" pitchFamily="34" charset="0"/>
                <a:ea typeface="Century Gothic"/>
                <a:cs typeface="Century Gothic"/>
                <a:sym typeface="Century Gothic"/>
                <a:hlinkClick r:id="rId4"/>
              </a:rPr>
              <a:t>transcript</a:t>
            </a:r>
            <a:r>
              <a:rPr lang="en" sz="1200" dirty="0">
                <a:solidFill>
                  <a:schemeClr val="dk1"/>
                </a:solidFill>
                <a:latin typeface="Century Gothic" panose="020B0502020202020204" pitchFamily="34" charset="0"/>
                <a:ea typeface="Century Gothic"/>
                <a:cs typeface="Century Gothic"/>
                <a:sym typeface="Century Gothic"/>
              </a:rPr>
              <a:t> for this video is available online if you have students who would benefit from being able to read the talk: </a:t>
            </a:r>
            <a:r>
              <a:rPr lang="en" sz="1000" u="sng" dirty="0">
                <a:solidFill>
                  <a:schemeClr val="hlink"/>
                </a:solidFill>
                <a:latin typeface="Century Gothic" panose="020B0502020202020204" pitchFamily="34" charset="0"/>
                <a:ea typeface="Century Gothic"/>
                <a:cs typeface="Century Gothic"/>
                <a:sym typeface="Century Gothic"/>
                <a:hlinkClick r:id="rId4"/>
              </a:rPr>
              <a:t>https://singjupost.com/adriana-galvan-insight-into-the-teenage-brain-at-tedxyouthcaltech-full-transcript/</a:t>
            </a:r>
            <a:r>
              <a:rPr lang="en" sz="1000" dirty="0">
                <a:solidFill>
                  <a:schemeClr val="dk1"/>
                </a:solidFill>
                <a:latin typeface="Century Gothic" panose="020B0502020202020204" pitchFamily="34" charset="0"/>
                <a:ea typeface="Century Gothic"/>
                <a:cs typeface="Century Gothic"/>
                <a:sym typeface="Century Gothic"/>
              </a:rPr>
              <a:t> </a:t>
            </a:r>
            <a:endParaRPr sz="1000" dirty="0">
              <a:solidFill>
                <a:schemeClr val="dk1"/>
              </a:solidFill>
              <a:latin typeface="Century Gothic" panose="020B0502020202020204" pitchFamily="34" charset="0"/>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panose="020B0502020202020204" pitchFamily="34" charset="0"/>
                <a:ea typeface="Century Gothic"/>
                <a:cs typeface="Century Gothic"/>
                <a:sym typeface="Century Gothic"/>
              </a:rPr>
              <a:t>Please be prepared to display the </a:t>
            </a:r>
            <a:r>
              <a:rPr lang="en" sz="1200" b="1" dirty="0">
                <a:solidFill>
                  <a:schemeClr val="dk1"/>
                </a:solidFill>
                <a:latin typeface="Century Gothic" panose="020B0502020202020204" pitchFamily="34" charset="0"/>
                <a:ea typeface="Century Gothic"/>
                <a:cs typeface="Century Gothic"/>
                <a:sym typeface="Century Gothic"/>
              </a:rPr>
              <a:t>Brain Development anchor chart </a:t>
            </a:r>
            <a:r>
              <a:rPr lang="en" sz="1200" dirty="0">
                <a:solidFill>
                  <a:schemeClr val="dk1"/>
                </a:solidFill>
                <a:latin typeface="Century Gothic" panose="020B0502020202020204" pitchFamily="34" charset="0"/>
                <a:ea typeface="Century Gothic"/>
                <a:cs typeface="Century Gothic"/>
                <a:sym typeface="Century Gothic"/>
              </a:rPr>
              <a:t>begun in Lesson 2, whether on a document camera or chart paper. A blank version is displayed on Slide 13.</a:t>
            </a:r>
            <a:endParaRPr sz="1200" dirty="0">
              <a:solidFill>
                <a:schemeClr val="dk1"/>
              </a:solidFill>
              <a:latin typeface="Century Gothic" panose="020B0502020202020204" pitchFamily="34" charset="0"/>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4</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Watching a video about teenage brain development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Analyzing and summarizing the main idea of the video</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You’ve learned a lot about the negative aspects of teenage brain development. This video will present some positive aspects to consider!</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7992200" y="28700"/>
            <a:ext cx="1035924" cy="9428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continue working on our </a:t>
            </a:r>
            <a:r>
              <a:rPr lang="en" sz="2800" b="1" dirty="0"/>
              <a:t>Thinking Log</a:t>
            </a:r>
            <a:endParaRPr sz="2800" b="1" i="1" dirty="0"/>
          </a:p>
        </p:txBody>
      </p:sp>
      <p:sp>
        <p:nvSpPr>
          <p:cNvPr id="173" name="Google Shape;173;p30"/>
          <p:cNvSpPr txBox="1"/>
          <p:nvPr/>
        </p:nvSpPr>
        <p:spPr>
          <a:xfrm>
            <a:off x="628650" y="1420400"/>
            <a:ext cx="4724400" cy="3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Please retrieve your </a:t>
            </a:r>
            <a:r>
              <a:rPr lang="en" sz="1800" b="1">
                <a:latin typeface="Century Gothic"/>
                <a:ea typeface="Century Gothic"/>
                <a:cs typeface="Century Gothic"/>
                <a:sym typeface="Century Gothic"/>
              </a:rPr>
              <a:t>Thinking Logs </a:t>
            </a:r>
            <a:r>
              <a:rPr lang="en" sz="1800">
                <a:latin typeface="Century Gothic"/>
                <a:ea typeface="Century Gothic"/>
                <a:cs typeface="Century Gothic"/>
                <a:sym typeface="Century Gothic"/>
              </a:rPr>
              <a:t>and fill out the entry under Lesson 4, “What You Should Know About Your Brain.”</a:t>
            </a:r>
            <a:endParaRPr sz="18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174" name="Google Shape;174;p30"/>
          <p:cNvPicPr preferRelativeResize="0"/>
          <p:nvPr/>
        </p:nvPicPr>
        <p:blipFill>
          <a:blip r:embed="rId3">
            <a:alphaModFix/>
          </a:blip>
          <a:stretch>
            <a:fillRect/>
          </a:stretch>
        </p:blipFill>
        <p:spPr>
          <a:xfrm>
            <a:off x="5505450" y="1420450"/>
            <a:ext cx="3486151" cy="3272713"/>
          </a:xfrm>
          <a:prstGeom prst="rect">
            <a:avLst/>
          </a:prstGeom>
          <a:noFill/>
          <a:ln>
            <a:noFill/>
          </a:ln>
        </p:spPr>
      </p:pic>
      <p:pic>
        <p:nvPicPr>
          <p:cNvPr id="175" name="Google Shape;175;p30"/>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the word “dopamine”</a:t>
            </a:r>
            <a:endParaRPr sz="2800" b="1" i="1" dirty="0"/>
          </a:p>
        </p:txBody>
      </p:sp>
      <p:sp>
        <p:nvSpPr>
          <p:cNvPr id="181" name="Google Shape;181;p31"/>
          <p:cNvSpPr txBox="1"/>
          <p:nvPr/>
        </p:nvSpPr>
        <p:spPr>
          <a:xfrm>
            <a:off x="691050" y="1171525"/>
            <a:ext cx="3339000" cy="335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“Dopamine” is an important word to add to our </a:t>
            </a:r>
            <a:r>
              <a:rPr lang="en" sz="1800" b="1">
                <a:latin typeface="Century Gothic"/>
                <a:ea typeface="Century Gothic"/>
                <a:cs typeface="Century Gothic"/>
                <a:sym typeface="Century Gothic"/>
              </a:rPr>
              <a:t>Domain-Specific Vocabulary anchor chart. </a:t>
            </a:r>
            <a:r>
              <a:rPr lang="en" sz="1800">
                <a:latin typeface="Century Gothic"/>
                <a:ea typeface="Century Gothic"/>
                <a:cs typeface="Century Gothic"/>
                <a:sym typeface="Century Gothic"/>
              </a:rPr>
              <a:t>What does it mean?</a:t>
            </a:r>
            <a:endParaRPr sz="1800">
              <a:solidFill>
                <a:schemeClr val="dk1"/>
              </a:solidFill>
              <a:latin typeface="Century Gothic"/>
              <a:ea typeface="Century Gothic"/>
              <a:cs typeface="Century Gothic"/>
              <a:sym typeface="Century Gothic"/>
            </a:endParaRPr>
          </a:p>
        </p:txBody>
      </p:sp>
      <p:sp>
        <p:nvSpPr>
          <p:cNvPr id="182" name="Google Shape;182;p31"/>
          <p:cNvSpPr txBox="1"/>
          <p:nvPr/>
        </p:nvSpPr>
        <p:spPr>
          <a:xfrm>
            <a:off x="4776325" y="4172525"/>
            <a:ext cx="1247400" cy="43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dopamine</a:t>
            </a:r>
            <a:endParaRPr>
              <a:latin typeface="Century Gothic"/>
              <a:ea typeface="Century Gothic"/>
              <a:cs typeface="Century Gothic"/>
              <a:sym typeface="Century Gothic"/>
            </a:endParaRPr>
          </a:p>
        </p:txBody>
      </p:sp>
      <p:pic>
        <p:nvPicPr>
          <p:cNvPr id="183" name="Google Shape;183;p31"/>
          <p:cNvPicPr preferRelativeResize="0"/>
          <p:nvPr/>
        </p:nvPicPr>
        <p:blipFill>
          <a:blip r:embed="rId3">
            <a:alphaModFix/>
          </a:blip>
          <a:stretch>
            <a:fillRect/>
          </a:stretch>
        </p:blipFill>
        <p:spPr>
          <a:xfrm>
            <a:off x="4783825" y="1171525"/>
            <a:ext cx="4135476" cy="3094370"/>
          </a:xfrm>
          <a:prstGeom prst="rect">
            <a:avLst/>
          </a:prstGeom>
          <a:noFill/>
          <a:ln>
            <a:noFill/>
          </a:ln>
        </p:spPr>
      </p:pic>
      <p:pic>
        <p:nvPicPr>
          <p:cNvPr id="184" name="Google Shape;184;p31"/>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628650" y="273850"/>
            <a:ext cx="7474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the limbic system</a:t>
            </a:r>
            <a:endParaRPr sz="2800" b="1" i="1" dirty="0"/>
          </a:p>
        </p:txBody>
      </p:sp>
      <p:sp>
        <p:nvSpPr>
          <p:cNvPr id="190" name="Google Shape;190;p32"/>
          <p:cNvSpPr txBox="1"/>
          <p:nvPr/>
        </p:nvSpPr>
        <p:spPr>
          <a:xfrm>
            <a:off x="628650" y="1143825"/>
            <a:ext cx="8275200" cy="101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a:solidFill>
                  <a:schemeClr val="dk1"/>
                </a:solidFill>
                <a:latin typeface="Century Gothic"/>
                <a:ea typeface="Century Gothic"/>
                <a:cs typeface="Century Gothic"/>
                <a:sym typeface="Century Gothic"/>
              </a:rPr>
              <a:t>Take a look at the limbic system column of your </a:t>
            </a:r>
            <a:r>
              <a:rPr lang="en" sz="1600" b="1">
                <a:solidFill>
                  <a:schemeClr val="dk1"/>
                </a:solidFill>
                <a:latin typeface="Century Gothic"/>
                <a:ea typeface="Century Gothic"/>
                <a:cs typeface="Century Gothic"/>
                <a:sym typeface="Century Gothic"/>
              </a:rPr>
              <a:t>Brain Development anchor chart.</a:t>
            </a:r>
            <a:endParaRPr sz="1600" b="1">
              <a:solidFill>
                <a:schemeClr val="dk1"/>
              </a:solidFill>
              <a:latin typeface="Century Gothic"/>
              <a:ea typeface="Century Gothic"/>
              <a:cs typeface="Century Gothic"/>
              <a:sym typeface="Century Gothic"/>
            </a:endParaRPr>
          </a:p>
        </p:txBody>
      </p:sp>
      <p:pic>
        <p:nvPicPr>
          <p:cNvPr id="191" name="Google Shape;191;p32"/>
          <p:cNvPicPr preferRelativeResize="0"/>
          <p:nvPr/>
        </p:nvPicPr>
        <p:blipFill>
          <a:blip r:embed="rId3">
            <a:alphaModFix/>
          </a:blip>
          <a:stretch>
            <a:fillRect/>
          </a:stretch>
        </p:blipFill>
        <p:spPr>
          <a:xfrm>
            <a:off x="727675" y="1985775"/>
            <a:ext cx="5293356" cy="2683875"/>
          </a:xfrm>
          <a:prstGeom prst="rect">
            <a:avLst/>
          </a:prstGeom>
          <a:noFill/>
          <a:ln>
            <a:noFill/>
          </a:ln>
        </p:spPr>
      </p:pic>
      <p:cxnSp>
        <p:nvCxnSpPr>
          <p:cNvPr id="192" name="Google Shape;192;p32"/>
          <p:cNvCxnSpPr/>
          <p:nvPr/>
        </p:nvCxnSpPr>
        <p:spPr>
          <a:xfrm>
            <a:off x="4342725" y="1570775"/>
            <a:ext cx="0" cy="431100"/>
          </a:xfrm>
          <a:prstGeom prst="straightConnector1">
            <a:avLst/>
          </a:prstGeom>
          <a:noFill/>
          <a:ln w="38100" cap="flat" cmpd="sng">
            <a:solidFill>
              <a:srgbClr val="000000"/>
            </a:solidFill>
            <a:prstDash val="solid"/>
            <a:round/>
            <a:headEnd type="none" w="med" len="med"/>
            <a:tailEnd type="triangle" w="med" len="med"/>
          </a:ln>
        </p:spPr>
      </p:cxnSp>
      <p:sp>
        <p:nvSpPr>
          <p:cNvPr id="193" name="Google Shape;193;p32"/>
          <p:cNvSpPr txBox="1"/>
          <p:nvPr/>
        </p:nvSpPr>
        <p:spPr>
          <a:xfrm>
            <a:off x="6221475" y="2479350"/>
            <a:ext cx="2433300" cy="181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The video you will watch today will talk a lot about the </a:t>
            </a:r>
            <a:r>
              <a:rPr lang="en" sz="1600" i="1">
                <a:latin typeface="Century Gothic"/>
                <a:ea typeface="Century Gothic"/>
                <a:cs typeface="Century Gothic"/>
                <a:sym typeface="Century Gothic"/>
              </a:rPr>
              <a:t>striatum, </a:t>
            </a:r>
            <a:r>
              <a:rPr lang="en" sz="1600">
                <a:latin typeface="Century Gothic"/>
                <a:ea typeface="Century Gothic"/>
                <a:cs typeface="Century Gothic"/>
                <a:sym typeface="Century Gothic"/>
              </a:rPr>
              <a:t>which is part of the limbic system.</a:t>
            </a:r>
            <a:endParaRPr sz="1600">
              <a:latin typeface="Century Gothic"/>
              <a:ea typeface="Century Gothic"/>
              <a:cs typeface="Century Gothic"/>
              <a:sym typeface="Century Gothic"/>
            </a:endParaRPr>
          </a:p>
        </p:txBody>
      </p:sp>
      <p:pic>
        <p:nvPicPr>
          <p:cNvPr id="194" name="Google Shape;194;p32"/>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628650" y="273850"/>
            <a:ext cx="7321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new </a:t>
            </a:r>
            <a:r>
              <a:rPr lang="en" sz="2800" b="1" dirty="0"/>
              <a:t>note-catcher</a:t>
            </a:r>
            <a:endParaRPr sz="2800" b="1" i="1" dirty="0"/>
          </a:p>
        </p:txBody>
      </p:sp>
      <p:sp>
        <p:nvSpPr>
          <p:cNvPr id="200" name="Google Shape;200;p33"/>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33"/>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33"/>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33"/>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3"/>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33"/>
          <p:cNvSpPr txBox="1"/>
          <p:nvPr/>
        </p:nvSpPr>
        <p:spPr>
          <a:xfrm>
            <a:off x="628650" y="1232300"/>
            <a:ext cx="5137500" cy="340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This note-catcher, which we’ll use while watching the video, is nearly identical to the </a:t>
            </a:r>
            <a:r>
              <a:rPr lang="en" sz="1800" b="1">
                <a:solidFill>
                  <a:schemeClr val="dk1"/>
                </a:solidFill>
                <a:latin typeface="Century Gothic"/>
                <a:ea typeface="Century Gothic"/>
                <a:cs typeface="Century Gothic"/>
                <a:sym typeface="Century Gothic"/>
              </a:rPr>
              <a:t>Neurologist’s Notebooks.</a:t>
            </a:r>
            <a:r>
              <a:rPr lang="en" sz="1800">
                <a:solidFill>
                  <a:schemeClr val="dk1"/>
                </a:solidFill>
                <a:latin typeface="Century Gothic"/>
                <a:ea typeface="Century Gothic"/>
                <a:cs typeface="Century Gothic"/>
                <a:sym typeface="Century Gothic"/>
              </a:rPr>
              <a:t>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You have had lots of practice with main idea and supporting idea/details, and you will continue to apply those skills while completing this </a:t>
            </a:r>
            <a:r>
              <a:rPr lang="en" sz="1800" b="1">
                <a:solidFill>
                  <a:schemeClr val="dk1"/>
                </a:solidFill>
                <a:latin typeface="Century Gothic"/>
                <a:ea typeface="Century Gothic"/>
                <a:cs typeface="Century Gothic"/>
                <a:sym typeface="Century Gothic"/>
              </a:rPr>
              <a:t>note-catcher</a:t>
            </a:r>
            <a:r>
              <a:rPr lang="en" sz="1800">
                <a:solidFill>
                  <a:schemeClr val="dk1"/>
                </a:solidFill>
                <a:latin typeface="Century Gothic"/>
                <a:ea typeface="Century Gothic"/>
                <a:cs typeface="Century Gothic"/>
                <a:sym typeface="Century Gothic"/>
              </a:rPr>
              <a:t>!</a:t>
            </a:r>
            <a:endParaRPr sz="1800" b="1">
              <a:solidFill>
                <a:schemeClr val="dk1"/>
              </a:solidFill>
              <a:latin typeface="Century Gothic"/>
              <a:ea typeface="Century Gothic"/>
              <a:cs typeface="Century Gothic"/>
              <a:sym typeface="Century Gothic"/>
            </a:endParaRPr>
          </a:p>
        </p:txBody>
      </p:sp>
      <p:pic>
        <p:nvPicPr>
          <p:cNvPr id="206" name="Google Shape;206;p33"/>
          <p:cNvPicPr preferRelativeResize="0"/>
          <p:nvPr/>
        </p:nvPicPr>
        <p:blipFill>
          <a:blip r:embed="rId3">
            <a:alphaModFix/>
          </a:blip>
          <a:stretch>
            <a:fillRect/>
          </a:stretch>
        </p:blipFill>
        <p:spPr>
          <a:xfrm>
            <a:off x="5738765" y="1191850"/>
            <a:ext cx="3240135" cy="3659849"/>
          </a:xfrm>
          <a:prstGeom prst="rect">
            <a:avLst/>
          </a:prstGeom>
          <a:noFill/>
          <a:ln>
            <a:noFill/>
          </a:ln>
        </p:spPr>
      </p:pic>
      <p:pic>
        <p:nvPicPr>
          <p:cNvPr id="207" name="Google Shape;207;p33"/>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389BEF9-1A65-4874-A71E-91E1C121B8DA}"/>
</file>

<file path=customXml/itemProps2.xml><?xml version="1.0" encoding="utf-8"?>
<ds:datastoreItem xmlns:ds="http://schemas.openxmlformats.org/officeDocument/2006/customXml" ds:itemID="{9AB2D8C1-CE44-4CEB-A483-AB717CCCFF63}"/>
</file>

<file path=customXml/itemProps3.xml><?xml version="1.0" encoding="utf-8"?>
<ds:datastoreItem xmlns:ds="http://schemas.openxmlformats.org/officeDocument/2006/customXml" ds:itemID="{D1CE71CD-4278-45FD-9780-606D2E3108EA}"/>
</file>

<file path=docProps/app.xml><?xml version="1.0" encoding="utf-8"?>
<Properties xmlns="http://schemas.openxmlformats.org/officeDocument/2006/extended-properties" xmlns:vt="http://schemas.openxmlformats.org/officeDocument/2006/docPropsVTypes">
  <TotalTime>171</TotalTime>
  <Words>4251</Words>
  <Application>Microsoft Office PowerPoint</Application>
  <PresentationFormat>On-screen Show (16:9)</PresentationFormat>
  <Paragraphs>351</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Century Gothic</vt:lpstr>
      <vt:lpstr>Times New Roman</vt:lpstr>
      <vt:lpstr>Simple Light</vt:lpstr>
      <vt:lpstr>Office Theme</vt:lpstr>
      <vt:lpstr>PowerPoint Presentation</vt:lpstr>
      <vt:lpstr>PowerPoint Presentation</vt:lpstr>
      <vt:lpstr>PowerPoint Presentation</vt:lpstr>
      <vt:lpstr>Grade 7: Module 4:  Unit 1: Lesson 4</vt:lpstr>
      <vt:lpstr>PowerPoint Presentation</vt:lpstr>
      <vt:lpstr>Let’s continue working on our Thinking Log</vt:lpstr>
      <vt:lpstr>Let’s think about the word “dopamine”</vt:lpstr>
      <vt:lpstr>Let’s think about the limbic system</vt:lpstr>
      <vt:lpstr>Let’s review our new note-catcher</vt:lpstr>
      <vt:lpstr>Let’s review our learning targets</vt:lpstr>
      <vt:lpstr>Let’s watch the video once for “gist”</vt:lpstr>
      <vt:lpstr>Let’s watch the video again to deepen our learning</vt:lpstr>
      <vt:lpstr>Let’s add to our Brain Development anchor chart</vt:lpstr>
      <vt:lpstr>Let’s reflect on our learning from the video</vt:lpstr>
      <vt:lpstr>Homework</vt:lpstr>
      <vt:lpstr>Small Group Block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Nicole Bravo</cp:lastModifiedBy>
  <cp:revision>6</cp:revision>
  <dcterms:modified xsi:type="dcterms:W3CDTF">2018-11-21T23:44:23Z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