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4"/>
    <p:sldMasterId id="2147483681" r:id="rId5"/>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71"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
      <p:font typeface="Overlock" panose="020B060402020202020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 Judy" initials="" lastIdx="1" clrIdx="0"/>
  <p:cmAuthor id="1" name="AMY BUMPUS"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EEDF79-9220-47BA-9EB8-9B569E8FED87}" v="19" dt="2018-09-02T15:36:05.9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984" autoAdjust="0"/>
  </p:normalViewPr>
  <p:slideViewPr>
    <p:cSldViewPr snapToGrid="0">
      <p:cViewPr varScale="1">
        <p:scale>
          <a:sx n="68" d="100"/>
          <a:sy n="68" d="100"/>
        </p:scale>
        <p:origin x="1224"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font" Target="fonts/font11.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FEEDF79-9220-47BA-9EB8-9B569E8FED87}"/>
    <pc:docChg chg="modSld modMainMaster">
      <pc:chgData name="Natalie Ivey" userId="2c81a4b0-7596-4a42-b4da-e7aac4dfeff9" providerId="ADAL" clId="{DFEEDF79-9220-47BA-9EB8-9B569E8FED87}" dt="2018-09-02T15:36:05.960" v="18" actId="1076"/>
      <pc:docMkLst>
        <pc:docMk/>
      </pc:docMkLst>
      <pc:sldChg chg="addSp modSp">
        <pc:chgData name="Natalie Ivey" userId="2c81a4b0-7596-4a42-b4da-e7aac4dfeff9" providerId="ADAL" clId="{DFEEDF79-9220-47BA-9EB8-9B569E8FED87}" dt="2018-09-02T15:35:05.606" v="11" actId="14100"/>
        <pc:sldMkLst>
          <pc:docMk/>
          <pc:sldMk cId="0" sldId="259"/>
        </pc:sldMkLst>
        <pc:picChg chg="add mod">
          <ac:chgData name="Natalie Ivey" userId="2c81a4b0-7596-4a42-b4da-e7aac4dfeff9" providerId="ADAL" clId="{DFEEDF79-9220-47BA-9EB8-9B569E8FED87}" dt="2018-09-02T15:35:05.606" v="11" actId="14100"/>
          <ac:picMkLst>
            <pc:docMk/>
            <pc:sldMk cId="0" sldId="259"/>
            <ac:picMk id="3" creationId="{D8BCA3DD-E27A-492B-B95F-81C563ADE0FA}"/>
          </ac:picMkLst>
        </pc:picChg>
      </pc:sldChg>
      <pc:sldMasterChg chg="addSp modSp">
        <pc:chgData name="Natalie Ivey" userId="2c81a4b0-7596-4a42-b4da-e7aac4dfeff9" providerId="ADAL" clId="{DFEEDF79-9220-47BA-9EB8-9B569E8FED87}" dt="2018-09-02T15:34:45.282" v="6" actId="1076"/>
        <pc:sldMasterMkLst>
          <pc:docMk/>
          <pc:sldMasterMk cId="0" sldId="2147483680"/>
        </pc:sldMasterMkLst>
        <pc:picChg chg="add mod">
          <ac:chgData name="Natalie Ivey" userId="2c81a4b0-7596-4a42-b4da-e7aac4dfeff9" providerId="ADAL" clId="{DFEEDF79-9220-47BA-9EB8-9B569E8FED87}" dt="2018-09-02T15:34:20.843" v="1" actId="1076"/>
          <ac:picMkLst>
            <pc:docMk/>
            <pc:sldMasterMk cId="0" sldId="2147483680"/>
            <ac:picMk id="3" creationId="{5D728CFC-56D3-45AE-BA42-799C73E6A61C}"/>
          </ac:picMkLst>
        </pc:picChg>
        <pc:picChg chg="add mod">
          <ac:chgData name="Natalie Ivey" userId="2c81a4b0-7596-4a42-b4da-e7aac4dfeff9" providerId="ADAL" clId="{DFEEDF79-9220-47BA-9EB8-9B569E8FED87}" dt="2018-09-02T15:34:34.806" v="4" actId="1076"/>
          <ac:picMkLst>
            <pc:docMk/>
            <pc:sldMasterMk cId="0" sldId="2147483680"/>
            <ac:picMk id="5" creationId="{D09DC4E2-9589-4F13-8ED2-6AA43393FA9C}"/>
          </ac:picMkLst>
        </pc:picChg>
        <pc:picChg chg="add mod">
          <ac:chgData name="Natalie Ivey" userId="2c81a4b0-7596-4a42-b4da-e7aac4dfeff9" providerId="ADAL" clId="{DFEEDF79-9220-47BA-9EB8-9B569E8FED87}" dt="2018-09-02T15:34:45.282" v="6" actId="1076"/>
          <ac:picMkLst>
            <pc:docMk/>
            <pc:sldMasterMk cId="0" sldId="2147483680"/>
            <ac:picMk id="10" creationId="{90AA45C4-4F85-40B0-8F82-C4BF9755BCAA}"/>
          </ac:picMkLst>
        </pc:picChg>
      </pc:sldMasterChg>
      <pc:sldMasterChg chg="addSp modSp">
        <pc:chgData name="Natalie Ivey" userId="2c81a4b0-7596-4a42-b4da-e7aac4dfeff9" providerId="ADAL" clId="{DFEEDF79-9220-47BA-9EB8-9B569E8FED87}" dt="2018-09-02T15:36:05.960" v="18" actId="1076"/>
        <pc:sldMasterMkLst>
          <pc:docMk/>
          <pc:sldMasterMk cId="0" sldId="2147483681"/>
        </pc:sldMasterMkLst>
        <pc:picChg chg="add mod">
          <ac:chgData name="Natalie Ivey" userId="2c81a4b0-7596-4a42-b4da-e7aac4dfeff9" providerId="ADAL" clId="{DFEEDF79-9220-47BA-9EB8-9B569E8FED87}" dt="2018-09-02T15:35:42.840" v="13" actId="1076"/>
          <ac:picMkLst>
            <pc:docMk/>
            <pc:sldMasterMk cId="0" sldId="2147483681"/>
            <ac:picMk id="3" creationId="{A53F1204-09E3-4766-A0BA-BF47F70E0C40}"/>
          </ac:picMkLst>
        </pc:picChg>
        <pc:picChg chg="add mod">
          <ac:chgData name="Natalie Ivey" userId="2c81a4b0-7596-4a42-b4da-e7aac4dfeff9" providerId="ADAL" clId="{DFEEDF79-9220-47BA-9EB8-9B569E8FED87}" dt="2018-09-02T15:35:54.869" v="16" actId="1076"/>
          <ac:picMkLst>
            <pc:docMk/>
            <pc:sldMasterMk cId="0" sldId="2147483681"/>
            <ac:picMk id="5" creationId="{11C064C9-2AA4-4C4D-BBE9-FA6C4B364F43}"/>
          </ac:picMkLst>
        </pc:picChg>
        <pc:picChg chg="add mod">
          <ac:chgData name="Natalie Ivey" userId="2c81a4b0-7596-4a42-b4da-e7aac4dfeff9" providerId="ADAL" clId="{DFEEDF79-9220-47BA-9EB8-9B569E8FED87}" dt="2018-09-02T15:36:05.960" v="18" actId="1076"/>
          <ac:picMkLst>
            <pc:docMk/>
            <pc:sldMasterMk cId="0" sldId="2147483681"/>
            <ac:picMk id="7" creationId="{A0B4426B-1244-42FA-9FFD-8DDF481B55C4}"/>
          </ac:picMkLst>
        </pc:picChg>
      </pc:sldMasterChg>
    </pc:docChg>
  </pc:docChgLst>
  <pc:docChgLst>
    <pc:chgData clId="Web-{FE7AC1E8-E299-462D-89E6-1EBE467A02D6}"/>
    <pc:docChg chg="modSld">
      <pc:chgData name="" userId="" providerId="" clId="Web-{FE7AC1E8-E299-462D-89E6-1EBE467A02D6}" dt="2018-08-11T20:25:35.076" v="2" actId="14100"/>
      <pc:docMkLst>
        <pc:docMk/>
      </pc:docMkLst>
      <pc:sldChg chg="addSp modSp">
        <pc:chgData name="" userId="" providerId="" clId="Web-{FE7AC1E8-E299-462D-89E6-1EBE467A02D6}" dt="2018-08-11T20:25:35.076" v="2" actId="14100"/>
        <pc:sldMkLst>
          <pc:docMk/>
          <pc:sldMk cId="0" sldId="261"/>
        </pc:sldMkLst>
        <pc:picChg chg="add mod">
          <ac:chgData name="" userId="" providerId="" clId="Web-{FE7AC1E8-E299-462D-89E6-1EBE467A02D6}" dt="2018-08-11T20:25:35.076" v="2" actId="14100"/>
          <ac:picMkLst>
            <pc:docMk/>
            <pc:sldMk cId="0" sldId="261"/>
            <ac:picMk id="2" creationId="{BDF8906E-BB72-4906-827F-95F67937D3B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956340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Shape 16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rgbClr val="000000"/>
                </a:solidFill>
                <a:latin typeface="Calibri"/>
                <a:ea typeface="Calibri"/>
                <a:cs typeface="Calibri"/>
                <a:sym typeface="Calibri"/>
              </a:rPr>
              <a:t>Lesson Agenda 50-55 minutes</a:t>
            </a:r>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Opening</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Review Learning Targets (4 minutes</a:t>
            </a:r>
            <a:r>
              <a:rPr lang="en" sz="1200">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Work Time </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End of Unit 1 Assessment: Examining How Word Choice Contributes to Meaning and Tone in Literary and Informational Text (45 minutes)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Closing and Assessment</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Debrief (5 minutes</a:t>
            </a:r>
            <a:r>
              <a:rPr lang="en" sz="1200">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Homework- None</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19821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Shape 23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a:t>
            </a:r>
            <a:r>
              <a:rPr lang="en-US" sz="1200" b="1" i="0" u="none" strike="noStrike" cap="none"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a:t>
            </a:r>
            <a:r>
              <a:rPr lang="en-US" sz="1200" b="1" i="0" u="none" strike="noStrike" cap="none">
                <a:solidFill>
                  <a:schemeClr val="dk1"/>
                </a:solidFill>
                <a:latin typeface="Calibri"/>
                <a:ea typeface="Calibri"/>
                <a:cs typeface="Calibri"/>
                <a:sym typeface="Calibri"/>
              </a:rPr>
              <a: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is no homework for this lesson. The next lesson will begin Unit 2.</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0" i="0" u="none" strike="noStrike" cap="none" dirty="0">
                <a:solidFill>
                  <a:schemeClr val="dk1"/>
                </a:solidFill>
                <a:latin typeface="Calibri"/>
                <a:ea typeface="Calibri"/>
                <a:cs typeface="Calibri"/>
                <a:sym typeface="Calibri"/>
              </a:rPr>
              <a:t>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and thank students for all their effort during this Unit.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672236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Shape 2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t>
            </a:r>
            <a:r>
              <a:rPr lang="en" sz="1200" b="1" dirty="0">
                <a:solidFill>
                  <a:schemeClr val="dk1"/>
                </a:solidFill>
                <a:latin typeface="Calibri"/>
                <a:ea typeface="Calibri"/>
                <a:cs typeface="Calibri"/>
                <a:sym typeface="Calibri"/>
              </a:rPr>
              <a:t>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sym typeface="Calibri"/>
              </a:rPr>
              <a:t>You</a:t>
            </a:r>
            <a:r>
              <a:rPr lang="en" sz="1200" b="0" i="0" u="none" strike="noStrike" cap="none" baseline="0" dirty="0">
                <a:solidFill>
                  <a:schemeClr val="dk1"/>
                </a:solidFill>
                <a:latin typeface="Calibri"/>
                <a:sym typeface="Calibri"/>
              </a:rPr>
              <a:t> may want to take a day off from the fluency and independent reading routine today and let the students talk about what it is like in ELA so far this year. It is SO different from what they have ever done before, they may have thoughts and questions about it they haven’t had a chance to ask. You might too!</a:t>
            </a: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baseline="0" dirty="0">
                <a:solidFill>
                  <a:schemeClr val="dk1"/>
                </a:solidFill>
                <a:latin typeface="Calibri"/>
                <a:sym typeface="Calibri"/>
              </a:rPr>
              <a:t>If you decide to use the time for that today, plan some guiding questions so the discussion stays focused. If not, the regular small group block slides are behind this one.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 </a:t>
            </a: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Plan</a:t>
            </a:r>
            <a:r>
              <a:rPr lang="en" sz="1200" b="0" i="0" u="none" strike="noStrike" cap="none" baseline="0" dirty="0">
                <a:solidFill>
                  <a:schemeClr val="dk1"/>
                </a:solidFill>
                <a:latin typeface="Calibri"/>
                <a:ea typeface="Calibri"/>
                <a:cs typeface="Calibri"/>
                <a:sym typeface="Calibri"/>
              </a:rPr>
              <a:t> for how you will use Small Group Block</a:t>
            </a:r>
            <a:endParaRPr lang="en" sz="1200" b="0" i="0" u="none" strike="noStrike" cap="none" dirty="0">
              <a:solidFill>
                <a:schemeClr val="dk1"/>
              </a:solidFill>
              <a:latin typeface="Calibri"/>
              <a:ea typeface="Calibri"/>
              <a:cs typeface="Calibri"/>
              <a:sym typeface="Calibri"/>
            </a:endParaRPr>
          </a:p>
          <a:p>
            <a:pPr marL="15240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9483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Shape 17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End of Unit 1 Assessment: Examining How Word Choice Contributes to Meaning and Tone in Literary and Informational Text </a:t>
            </a:r>
            <a:r>
              <a:rPr lang="en" sz="1200" b="0" i="0" u="none" strike="noStrike" cap="none" dirty="0">
                <a:solidFill>
                  <a:schemeClr val="dk1"/>
                </a:solidFill>
                <a:latin typeface="Calibri"/>
                <a:ea typeface="Calibri"/>
                <a:cs typeface="Calibri"/>
                <a:sym typeface="Calibri"/>
              </a:rPr>
              <a:t>(Sample Response for Teacher Reference) to familiarize yourself with both the assessment and appropriate responses.</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rubric you’ll be using to evaluate student responses. Consider using the </a:t>
            </a:r>
            <a:r>
              <a:rPr lang="en" sz="1200" b="1" i="0" u="none" strike="noStrike" cap="none" dirty="0">
                <a:solidFill>
                  <a:schemeClr val="dk1"/>
                </a:solidFill>
                <a:latin typeface="Calibri"/>
                <a:ea typeface="Calibri"/>
                <a:cs typeface="Calibri"/>
                <a:sym typeface="Calibri"/>
              </a:rPr>
              <a:t>NYS Extended Response rubric </a:t>
            </a:r>
            <a:r>
              <a:rPr lang="en" sz="1200" b="0" i="0" u="none" strike="noStrike" cap="none" dirty="0">
                <a:solidFill>
                  <a:schemeClr val="dk1"/>
                </a:solidFill>
                <a:latin typeface="Calibri"/>
                <a:ea typeface="Calibri"/>
                <a:cs typeface="Calibri"/>
                <a:sym typeface="Calibri"/>
              </a:rPr>
              <a:t>(which can be found in Unit 2, Lesson 11 supporting materials) for assessing students’ work.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end of the lesson, collect the End-of-Unit Assessment responses. Review these providing actionable feedback, and discerning classroom patterns of strengths and weaknesses to use in </a:t>
            </a:r>
            <a:r>
              <a:rPr lang="en-US" sz="1200" dirty="0">
                <a:solidFill>
                  <a:schemeClr val="dk1"/>
                </a:solidFill>
                <a:latin typeface="Calibri"/>
                <a:ea typeface="Calibri"/>
                <a:cs typeface="Calibri"/>
                <a:sym typeface="Calibri"/>
              </a:rPr>
              <a:t>instruction. </a:t>
            </a:r>
            <a:endParaRPr sz="1200"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1248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End of Unit 1 Assessment: Examining How Word Choice Contributes to Meaning and Tone in Literary and Informational Text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End of Unit 1 Assessment: Examining How Word Choice Contributes to Meaning and Tone in Literary and Informational Text </a:t>
            </a:r>
            <a:r>
              <a:rPr lang="en" sz="1200" b="0" i="0" u="none" strike="noStrike" cap="none" dirty="0">
                <a:solidFill>
                  <a:schemeClr val="dk1"/>
                </a:solidFill>
                <a:latin typeface="Calibri"/>
                <a:ea typeface="Calibri"/>
                <a:cs typeface="Calibri"/>
                <a:sym typeface="Calibri"/>
              </a:rPr>
              <a:t>(Sample Response for Teacher Reference)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Lined paper for students’ written responses to the assessment prompt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(posted in the room)</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None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a:t>
            </a:r>
            <a:r>
              <a:rPr lang="en" sz="1200" b="0" i="1" u="none" strike="noStrike" cap="none" dirty="0">
                <a:solidFill>
                  <a:schemeClr val="dk1"/>
                </a:solidFill>
                <a:latin typeface="Calibri"/>
                <a:ea typeface="Calibri"/>
                <a:cs typeface="Calibri"/>
                <a:sym typeface="Calibri"/>
              </a:rPr>
              <a:t>nside Out &amp; Back Again</a:t>
            </a:r>
            <a:r>
              <a:rPr lang="en" sz="1200" b="0" i="0" u="none" strike="noStrike" cap="none" dirty="0">
                <a:solidFill>
                  <a:schemeClr val="dk1"/>
                </a:solidFill>
                <a:latin typeface="Calibri"/>
                <a:ea typeface="Calibri"/>
                <a:cs typeface="Calibri"/>
                <a:sym typeface="Calibri"/>
              </a:rPr>
              <a:t> (book; one per student)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Transcript from “Forgotten Ship: A Daring Rescue as Saigon Fell” (from Lesson 13;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completed Word Choice, Tone, and Meaning Note-catchers  (collected at the end of Lesson 13)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Journal</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Things Close Readers Do anchor chart </a:t>
            </a:r>
            <a:r>
              <a:rPr lang="en" sz="1200" b="0" i="0" u="none" strike="noStrike" cap="none" dirty="0">
                <a:solidFill>
                  <a:schemeClr val="dk1"/>
                </a:solidFill>
                <a:latin typeface="Calibri"/>
                <a:ea typeface="Calibri"/>
                <a:cs typeface="Calibri"/>
                <a:sym typeface="Calibri"/>
              </a:rPr>
              <a:t>(begun in Lesson 2)</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Arrange student seating to allow for an assessment-conducive arrangement where students independently think, read, and write.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0050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Shape 18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Teaching Notes: None</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Display the slide</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Student Look Fors/Listen Fors: None</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06938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Shape 19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 sure to encourage students to apply the skills they’ve been practicing throughout the unit on today’s assessment. Assure them that they’re prepared for success on the assessment, and today they’ll be able to demonstrate </a:t>
            </a:r>
            <a:r>
              <a:rPr lang="en" sz="1200" dirty="0">
                <a:solidFill>
                  <a:schemeClr val="dk1"/>
                </a:solidFill>
                <a:latin typeface="Calibri"/>
                <a:ea typeface="Calibri"/>
                <a:cs typeface="Calibri"/>
                <a:sym typeface="Calibri"/>
              </a:rPr>
              <a:t>their </a:t>
            </a:r>
            <a:r>
              <a:rPr lang="en" sz="1200" b="0" i="0" u="none" strike="noStrike" cap="none" dirty="0">
                <a:solidFill>
                  <a:schemeClr val="dk1"/>
                </a:solidFill>
                <a:latin typeface="Calibri"/>
                <a:ea typeface="Calibri"/>
                <a:cs typeface="Calibri"/>
                <a:sym typeface="Calibri"/>
              </a:rPr>
              <a:t>read</a:t>
            </a:r>
            <a:r>
              <a:rPr lang="en" sz="1200" dirty="0">
                <a:solidFill>
                  <a:schemeClr val="dk1"/>
                </a:solidFill>
                <a:latin typeface="Calibri"/>
                <a:ea typeface="Calibri"/>
                <a:cs typeface="Calibri"/>
                <a:sym typeface="Calibri"/>
              </a:rPr>
              <a:t>ing </a:t>
            </a:r>
            <a:r>
              <a:rPr lang="en" sz="1200" b="0" i="0" u="none" strike="noStrike" cap="none" dirty="0">
                <a:solidFill>
                  <a:schemeClr val="dk1"/>
                </a:solidFill>
                <a:latin typeface="Calibri"/>
                <a:ea typeface="Calibri"/>
                <a:cs typeface="Calibri"/>
                <a:sym typeface="Calibri"/>
              </a:rPr>
              <a:t>and writ</a:t>
            </a:r>
            <a:r>
              <a:rPr lang="en" sz="1200" dirty="0">
                <a:solidFill>
                  <a:schemeClr val="dk1"/>
                </a:solidFill>
                <a:latin typeface="Calibri"/>
                <a:ea typeface="Calibri"/>
                <a:cs typeface="Calibri"/>
                <a:sym typeface="Calibri"/>
              </a:rPr>
              <a:t>ing</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skills.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659952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Shape 19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Review Learning Targets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learning targets posted in the classroom. The texts that students will be using for the assessment are ones that they have read before. By using previously read texts, the importance of rereading is reinforced to students.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that the poem “Saigon Is Gone” is a part of the novel, which is historical fiction. The transcript, “Forgotten Ship: A Daring Rescue as Saigon Fell,” is an informational text.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aloud the target: </a:t>
            </a:r>
            <a:r>
              <a:rPr lang="en" sz="1200" i="1" u="none" strike="noStrike" cap="none" dirty="0">
                <a:solidFill>
                  <a:schemeClr val="dk1"/>
                </a:solidFill>
                <a:latin typeface="Calibri"/>
                <a:ea typeface="Calibri"/>
                <a:cs typeface="Calibri"/>
                <a:sym typeface="Calibri"/>
              </a:rPr>
              <a:t>“I can analyze how the word choice in both informational and literary texts affects the meaning and tone.”</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tell a partner what they have learned about word choice and tone.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them that in today’s assessment, they will be doing this same thing. They have been practicing with the note-catcher, in discussion, and in their recent QuickWrites.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second target.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show a quick thumbs-up if they understand the targets, thumbs sideways if they understand aspects, and thumbs down if they are unsure.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Clarify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 majority of students should show thumbs-up.</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that indicate they understand aspects or are unsure of the targets, probe to find out which they still are having difficulty with and provide additional explanations as needed.</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3628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Shape 2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Work Time A. End of Unit 1 Assessment: Examining How Word Choice Contributes to Meaning and Tone in Literary and Informational Text</a:t>
            </a:r>
            <a:endParaRPr dirty="0"/>
          </a:p>
          <a:p>
            <a:pPr marL="0" marR="0" lvl="0" indent="0" algn="l" rtl="0">
              <a:lnSpc>
                <a:spcPct val="100000"/>
              </a:lnSpc>
              <a:spcBef>
                <a:spcPts val="0"/>
              </a:spcBef>
              <a:spcAft>
                <a:spcPts val="0"/>
              </a:spcAft>
              <a:buClr>
                <a:schemeClr val="dk1"/>
              </a:buClr>
              <a:buSzPts val="1200"/>
              <a:buFont typeface="Arial"/>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all of their materials handy in preparation for the assessment (</a:t>
            </a: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 their journal, Transcript from “Forgotten Ship: A Daring Rescue as Saigon Fell,” and completed Word Choice, Tone, and Meaning Note-catchers).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students by telling them that they have been working very hard at reading closely and today you want them to show what they have learned about word choice and tone in informational and fiction text.</a:t>
            </a:r>
            <a:endParaRPr dirty="0"/>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End of Unit 1 Assessment: Examining How Word Choice Contributes to Meaning and Tone in Literary and Informational Text and lined paper.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gather their materials:</a:t>
            </a:r>
            <a:endParaRPr dirty="0"/>
          </a:p>
          <a:p>
            <a:pPr marL="6286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I</a:t>
            </a:r>
            <a:r>
              <a:rPr lang="en" sz="1200" b="0" i="1" u="none" strike="noStrike" cap="none" dirty="0">
                <a:solidFill>
                  <a:schemeClr val="dk1"/>
                </a:solidFill>
                <a:latin typeface="Calibri"/>
                <a:ea typeface="Calibri"/>
                <a:cs typeface="Calibri"/>
                <a:sym typeface="Calibri"/>
              </a:rPr>
              <a:t>nside Out &amp; Back Again </a:t>
            </a:r>
            <a:endParaRPr i="1" dirty="0"/>
          </a:p>
          <a:p>
            <a:pPr marL="6286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Transcript and annotations of “Forgotten Ship”</a:t>
            </a:r>
            <a:endParaRPr dirty="0"/>
          </a:p>
          <a:p>
            <a:pPr marL="628650" marR="0" lvl="1" indent="-171450" algn="l" rtl="0">
              <a:lnSpc>
                <a:spcPct val="100000"/>
              </a:lnSpc>
              <a:spcBef>
                <a:spcPts val="0"/>
              </a:spcBef>
              <a:spcAft>
                <a:spcPts val="0"/>
              </a:spcAft>
              <a:buClr>
                <a:schemeClr val="dk1"/>
              </a:buClr>
              <a:buSzPts val="1200"/>
              <a:buFont typeface="Courier New"/>
              <a:buChar char="o"/>
            </a:pPr>
            <a:r>
              <a:rPr lang="en" sz="1200" b="1" i="0" u="none" strike="noStrike" cap="none" dirty="0">
                <a:solidFill>
                  <a:schemeClr val="dk1"/>
                </a:solidFill>
                <a:latin typeface="Calibri"/>
                <a:ea typeface="Calibri"/>
                <a:cs typeface="Calibri"/>
                <a:sym typeface="Calibri"/>
              </a:rPr>
              <a:t>Word Choice, Tone, and Meaning Note-catcher </a:t>
            </a:r>
            <a:r>
              <a:rPr lang="en" sz="1200" b="0" i="0" u="none" strike="noStrike" cap="none" dirty="0">
                <a:solidFill>
                  <a:schemeClr val="dk1"/>
                </a:solidFill>
                <a:latin typeface="Calibri"/>
                <a:ea typeface="Calibri"/>
                <a:cs typeface="Calibri"/>
                <a:sym typeface="Calibri"/>
              </a:rPr>
              <a:t>(collected at the end of Lesson 13) </a:t>
            </a:r>
            <a:endParaRPr dirty="0"/>
          </a:p>
          <a:p>
            <a:pPr marL="6286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Their journal</a:t>
            </a:r>
            <a:endParaRPr dirty="0"/>
          </a:p>
          <a:p>
            <a:pPr marL="6286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Any anchor charts that you’ve created together that will help them think plan and write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all of the appropriate materials on their desks.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	</a:t>
            </a:r>
            <a:endParaRPr dirty="0"/>
          </a:p>
        </p:txBody>
      </p:sp>
    </p:spTree>
    <p:extLst>
      <p:ext uri="{BB962C8B-B14F-4D97-AF65-F5344CB8AC3E}">
        <p14:creationId xmlns:p14="http://schemas.microsoft.com/office/powerpoint/2010/main" val="1864687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40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A. End of Unit 1 Assessment: Examining How Word Choice Contributes to Meaning and Tone in Literary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and Informational Text</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finish early, encourage them to reread some of their favorite poems from Part I of the novel, or continue reading in their independent reading book for this unit. </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On-demand assessments give the teacher valuable information about skills that students have mastered or those that still need to be developed.</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Show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directions from the End-of-Unit assessment aloud as students follow along and read silently in their heads.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Address any clarifying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begin.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observe but not support; this is students’ opportunity to independently apply the skills they have been learning.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the End of Unit Assessment.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working independently.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utilizing their materials: reviewing their note catcher, rereading the texts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their annotations.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ELLs and other students may benefit from extended time, a bilingual glossary or dictionary, and a separate testing location.</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54249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Shape 22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Closing A. Debrief </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Things </a:t>
            </a:r>
            <a:r>
              <a:rPr lang="en" sz="1200" b="1" i="0" u="none" strike="noStrike" cap="none" dirty="0">
                <a:solidFill>
                  <a:schemeClr val="dk1"/>
                </a:solidFill>
                <a:latin typeface="Calibri"/>
                <a:ea typeface="Calibri"/>
                <a:cs typeface="Calibri"/>
                <a:sym typeface="Calibri"/>
              </a:rPr>
              <a:t>Close Readers Do </a:t>
            </a:r>
            <a:r>
              <a:rPr lang="en-US" sz="1200" b="1" i="0" u="none" strike="noStrike" cap="none" dirty="0">
                <a:solidFill>
                  <a:schemeClr val="dk1"/>
                </a:solidFill>
                <a:latin typeface="Calibri"/>
                <a:ea typeface="Calibri"/>
                <a:cs typeface="Calibri"/>
                <a:sym typeface="Calibri"/>
              </a:rPr>
              <a:t>a</a:t>
            </a:r>
            <a:r>
              <a:rPr lang="en" sz="1200" b="1" i="0" u="none" strike="noStrike" cap="none" dirty="0">
                <a:solidFill>
                  <a:schemeClr val="dk1"/>
                </a:solidFill>
                <a:latin typeface="Calibri"/>
                <a:ea typeface="Calibri"/>
                <a:cs typeface="Calibri"/>
                <a:sym typeface="Calibri"/>
              </a:rPr>
              <a:t>nchor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hart </a:t>
            </a:r>
            <a:r>
              <a:rPr lang="en" sz="1200" b="0" i="0" u="none" strike="noStrike" cap="none" dirty="0">
                <a:solidFill>
                  <a:schemeClr val="dk1"/>
                </a:solidFill>
                <a:latin typeface="Calibri"/>
                <a:ea typeface="Calibri"/>
                <a:cs typeface="Calibri"/>
                <a:sym typeface="Calibri"/>
              </a:rPr>
              <a:t>posted in the classroom. Students do not add to this chart during the lesson</a:t>
            </a:r>
            <a:r>
              <a:rPr lang="en" sz="1200" dirty="0">
                <a:solidFill>
                  <a:schemeClr val="dk1"/>
                </a:solidFill>
                <a:latin typeface="Calibri"/>
                <a:ea typeface="Calibri"/>
                <a:cs typeface="Calibri"/>
                <a:sym typeface="Calibri"/>
              </a:rPr>
              <a:t>, i</a:t>
            </a:r>
            <a:r>
              <a:rPr lang="en" sz="1200" b="0" i="0" u="none" strike="noStrike" cap="none" dirty="0">
                <a:solidFill>
                  <a:schemeClr val="dk1"/>
                </a:solidFill>
                <a:latin typeface="Calibri"/>
                <a:ea typeface="Calibri"/>
                <a:cs typeface="Calibri"/>
                <a:sym typeface="Calibri"/>
              </a:rPr>
              <a:t>t is simply reviewed. The chart should have the following bullets, based on the last time it was added to during Lesson 12.</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closing gives you an opportunity to remind students of all the practices that they’ve learned in their goal to become close readers. Praise and encourage them for all of their progress.</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slide or posted </a:t>
            </a:r>
            <a:r>
              <a:rPr lang="en" sz="1200" b="1" i="0" u="none" strike="noStrike" cap="none" dirty="0">
                <a:solidFill>
                  <a:schemeClr val="dk1"/>
                </a:solidFill>
                <a:latin typeface="Calibri"/>
                <a:ea typeface="Calibri"/>
                <a:cs typeface="Calibri"/>
                <a:sym typeface="Calibri"/>
              </a:rPr>
              <a:t>Thin</a:t>
            </a:r>
            <a:r>
              <a:rPr lang="en" sz="1200" b="1" dirty="0">
                <a:solidFill>
                  <a:schemeClr val="dk1"/>
                </a:solidFill>
                <a:latin typeface="Calibri"/>
                <a:ea typeface="Calibri"/>
                <a:cs typeface="Calibri"/>
                <a:sym typeface="Calibri"/>
              </a:rPr>
              <a:t>gs </a:t>
            </a:r>
            <a:r>
              <a:rPr lang="en" sz="1200" b="1" i="0" u="none" strike="noStrike" cap="none" dirty="0">
                <a:solidFill>
                  <a:schemeClr val="dk1"/>
                </a:solidFill>
                <a:latin typeface="Calibri"/>
                <a:ea typeface="Calibri"/>
                <a:cs typeface="Calibri"/>
                <a:sym typeface="Calibri"/>
              </a:rPr>
              <a:t>Close Readers Do Anchor chart</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volunteers to read each bullet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You have practiced reading closely in the novel and with challenging informational text, and you’re getting better and better at noticing details in a text and how these details contribute to the overall meaning and tone.”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536092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1" name="Shape 7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4" name="Shape 7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5"/>
        <p:cNvGrpSpPr/>
        <p:nvPr/>
      </p:nvGrpSpPr>
      <p:grpSpPr>
        <a:xfrm>
          <a:off x="0" y="0"/>
          <a:ext cx="0" cy="0"/>
          <a:chOff x="0" y="0"/>
          <a:chExt cx="0" cy="0"/>
        </a:xfrm>
      </p:grpSpPr>
      <p:sp>
        <p:nvSpPr>
          <p:cNvPr id="76" name="Shape 7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Shape 7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79" name="Shape 7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0" name="Shape 8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3" name="Shape 8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4"/>
        <p:cNvGrpSpPr/>
        <p:nvPr/>
      </p:nvGrpSpPr>
      <p:grpSpPr>
        <a:xfrm>
          <a:off x="0" y="0"/>
          <a:ext cx="0" cy="0"/>
          <a:chOff x="0" y="0"/>
          <a:chExt cx="0" cy="0"/>
        </a:xfrm>
      </p:grpSpPr>
      <p:sp>
        <p:nvSpPr>
          <p:cNvPr id="85" name="Shape 8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86" name="Shape 8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7" name="Shape 8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8"/>
        <p:cNvGrpSpPr/>
        <p:nvPr/>
      </p:nvGrpSpPr>
      <p:grpSpPr>
        <a:xfrm>
          <a:off x="0" y="0"/>
          <a:ext cx="0" cy="0"/>
          <a:chOff x="0" y="0"/>
          <a:chExt cx="0" cy="0"/>
        </a:xfrm>
      </p:grpSpPr>
      <p:sp>
        <p:nvSpPr>
          <p:cNvPr id="89" name="Shape 8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D728CFC-56D3-45AE-BA42-799C73E6A61C}"/>
              </a:ext>
            </a:extLst>
          </p:cNvPr>
          <p:cNvPicPr>
            <a:picLocks noChangeAspect="1"/>
          </p:cNvPicPr>
          <p:nvPr userDrawn="1"/>
        </p:nvPicPr>
        <p:blipFill>
          <a:blip r:embed="rId13"/>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D09DC4E2-9589-4F13-8ED2-6AA43393FA9C}"/>
              </a:ext>
            </a:extLst>
          </p:cNvPr>
          <p:cNvPicPr>
            <a:picLocks noChangeAspect="1"/>
          </p:cNvPicPr>
          <p:nvPr userDrawn="1"/>
        </p:nvPicPr>
        <p:blipFill>
          <a:blip r:embed="rId14"/>
          <a:stretch>
            <a:fillRect/>
          </a:stretch>
        </p:blipFill>
        <p:spPr>
          <a:xfrm>
            <a:off x="4200861" y="4524935"/>
            <a:ext cx="742278" cy="618565"/>
          </a:xfrm>
          <a:prstGeom prst="rect">
            <a:avLst/>
          </a:prstGeom>
        </p:spPr>
      </p:pic>
      <p:pic>
        <p:nvPicPr>
          <p:cNvPr id="10" name="Picture 9">
            <a:extLst>
              <a:ext uri="{FF2B5EF4-FFF2-40B4-BE49-F238E27FC236}">
                <a16:creationId xmlns:a16="http://schemas.microsoft.com/office/drawing/2014/main" id="{90AA45C4-4F85-40B0-8F82-C4BF9755BCAA}"/>
              </a:ext>
            </a:extLst>
          </p:cNvPr>
          <p:cNvPicPr>
            <a:picLocks noChangeAspect="1"/>
          </p:cNvPicPr>
          <p:nvPr userDrawn="1"/>
        </p:nvPicPr>
        <p:blipFill>
          <a:blip r:embed="rId15"/>
          <a:stretch>
            <a:fillRect/>
          </a:stretch>
        </p:blipFill>
        <p:spPr>
          <a:xfrm>
            <a:off x="0" y="45020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53F1204-09E3-4766-A0BA-BF47F70E0C40}"/>
              </a:ext>
            </a:extLst>
          </p:cNvPr>
          <p:cNvPicPr>
            <a:picLocks noChangeAspect="1"/>
          </p:cNvPicPr>
          <p:nvPr userDrawn="1"/>
        </p:nvPicPr>
        <p:blipFill>
          <a:blip r:embed="rId12"/>
          <a:stretch>
            <a:fillRect/>
          </a:stretch>
        </p:blipFill>
        <p:spPr>
          <a:xfrm>
            <a:off x="8365808" y="4968403"/>
            <a:ext cx="762000" cy="142875"/>
          </a:xfrm>
          <a:prstGeom prst="rect">
            <a:avLst/>
          </a:prstGeom>
        </p:spPr>
      </p:pic>
      <p:pic>
        <p:nvPicPr>
          <p:cNvPr id="5" name="Picture 4">
            <a:extLst>
              <a:ext uri="{FF2B5EF4-FFF2-40B4-BE49-F238E27FC236}">
                <a16:creationId xmlns:a16="http://schemas.microsoft.com/office/drawing/2014/main" id="{11C064C9-2AA4-4C4D-BBE9-FA6C4B364F43}"/>
              </a:ext>
            </a:extLst>
          </p:cNvPr>
          <p:cNvPicPr>
            <a:picLocks noChangeAspect="1"/>
          </p:cNvPicPr>
          <p:nvPr userDrawn="1"/>
        </p:nvPicPr>
        <p:blipFill>
          <a:blip r:embed="rId13"/>
          <a:stretch>
            <a:fillRect/>
          </a:stretch>
        </p:blipFill>
        <p:spPr>
          <a:xfrm>
            <a:off x="4245639" y="4533335"/>
            <a:ext cx="652721" cy="543934"/>
          </a:xfrm>
          <a:prstGeom prst="rect">
            <a:avLst/>
          </a:prstGeom>
        </p:spPr>
      </p:pic>
      <p:pic>
        <p:nvPicPr>
          <p:cNvPr id="7" name="Picture 6">
            <a:extLst>
              <a:ext uri="{FF2B5EF4-FFF2-40B4-BE49-F238E27FC236}">
                <a16:creationId xmlns:a16="http://schemas.microsoft.com/office/drawing/2014/main" id="{A0B4426B-1244-42FA-9FFD-8DDF481B55C4}"/>
              </a:ext>
            </a:extLst>
          </p:cNvPr>
          <p:cNvPicPr>
            <a:picLocks noChangeAspect="1"/>
          </p:cNvPicPr>
          <p:nvPr userDrawn="1"/>
        </p:nvPicPr>
        <p:blipFill>
          <a:blip r:embed="rId14"/>
          <a:stretch>
            <a:fillRect/>
          </a:stretch>
        </p:blipFill>
        <p:spPr>
          <a:xfrm>
            <a:off x="16192" y="452248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1 : Lesson 14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0" name="Shape 170"/>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50-55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a:solidFill>
                  <a:schemeClr val="dk1"/>
                </a:solidFill>
                <a:latin typeface="Century Gothic"/>
                <a:ea typeface="Century Gothic"/>
                <a:cs typeface="Century Gothic"/>
                <a:sym typeface="Century Gothic"/>
              </a:rPr>
              <a:t>In this final</a:t>
            </a:r>
            <a:r>
              <a:rPr lang="en">
                <a:solidFill>
                  <a:schemeClr val="dk1"/>
                </a:solidFill>
              </a:rPr>
              <a:t> l</a:t>
            </a:r>
            <a:r>
              <a:rPr lang="en" sz="1800" b="0" i="0" u="none" strike="noStrike" cap="none">
                <a:solidFill>
                  <a:schemeClr val="dk1"/>
                </a:solidFill>
                <a:latin typeface="Century Gothic"/>
                <a:ea typeface="Century Gothic"/>
                <a:cs typeface="Century Gothic"/>
                <a:sym typeface="Century Gothic"/>
              </a:rPr>
              <a:t>esson of </a:t>
            </a:r>
            <a:r>
              <a:rPr lang="en">
                <a:solidFill>
                  <a:schemeClr val="dk1"/>
                </a:solidFill>
              </a:rPr>
              <a:t>Unit 1</a:t>
            </a:r>
            <a:r>
              <a:rPr lang="en" sz="1800" b="0" i="0" u="none" strike="noStrike" cap="none">
                <a:solidFill>
                  <a:schemeClr val="dk1"/>
                </a:solidFill>
                <a:latin typeface="Century Gothic"/>
                <a:ea typeface="Century Gothic"/>
                <a:cs typeface="Century Gothic"/>
                <a:sym typeface="Century Gothic"/>
              </a:rPr>
              <a:t>, students will complete an End-of-Unit summative assessment in which they put their writing skills into practice and apply their learning of how word choice affects meaning and tone to two texts on the same topic. The purpose of this assessment is two-fold: to measure students’ ability to write in response to </a:t>
            </a:r>
            <a:r>
              <a:rPr lang="en">
                <a:solidFill>
                  <a:schemeClr val="dk1"/>
                </a:solidFill>
              </a:rPr>
              <a:t>both literary and informational texts</a:t>
            </a:r>
            <a:r>
              <a:rPr lang="en" sz="1800" b="0" i="0" u="none" strike="noStrike" cap="none">
                <a:solidFill>
                  <a:schemeClr val="dk1"/>
                </a:solidFill>
                <a:latin typeface="Century Gothic"/>
                <a:ea typeface="Century Gothic"/>
                <a:cs typeface="Century Gothic"/>
                <a:sym typeface="Century Gothic"/>
              </a:rPr>
              <a:t> and also to inform writing instruction for Unit 2.</a:t>
            </a:r>
            <a:br>
              <a:rPr lang="en" sz="1800" b="0" i="0" u="none" strike="noStrike" cap="none">
                <a:solidFill>
                  <a:schemeClr val="dk1"/>
                </a:solidFill>
                <a:latin typeface="Century Gothic"/>
                <a:ea typeface="Century Gothic"/>
                <a:cs typeface="Century Gothic"/>
                <a:sym typeface="Century Gothic"/>
              </a:rPr>
            </a:b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analyze how the word choice in both informational and literary texts affects the meaning and tone.</a:t>
            </a:r>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cite evidence from text to support analysis of literary </a:t>
            </a:r>
            <a:r>
              <a:rPr lang="en" sz="1600" b="0" i="0" u="none" strike="noStrike" cap="none">
                <a:solidFill>
                  <a:schemeClr val="dk1"/>
                </a:solidFill>
                <a:latin typeface="Century Gothic"/>
                <a:ea typeface="Century Gothic"/>
                <a:cs typeface="Century Gothic"/>
                <a:sym typeface="Century Gothic"/>
              </a:rPr>
              <a:t>and </a:t>
            </a:r>
            <a:r>
              <a:rPr lang="en" sz="1800" b="0" i="0" u="none" strike="noStrike" cap="none">
                <a:solidFill>
                  <a:schemeClr val="dk1"/>
                </a:solidFill>
                <a:latin typeface="Century Gothic"/>
                <a:ea typeface="Century Gothic"/>
                <a:cs typeface="Century Gothic"/>
                <a:sym typeface="Century Gothic"/>
              </a:rPr>
              <a:t>informational text.</a:t>
            </a:r>
            <a:endParaRPr/>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dirty="0"/>
              <a:t>Congratulations!</a:t>
            </a:r>
            <a:endParaRPr sz="3600" b="0" i="0" u="none" strike="noStrike" cap="none" dirty="0">
              <a:solidFill>
                <a:schemeClr val="dk1"/>
              </a:solidFill>
              <a:latin typeface="Century Gothic"/>
              <a:ea typeface="Century Gothic"/>
              <a:cs typeface="Century Gothic"/>
              <a:sym typeface="Century Gothic"/>
            </a:endParaRPr>
          </a:p>
        </p:txBody>
      </p:sp>
      <p:sp>
        <p:nvSpPr>
          <p:cNvPr id="233" name="Shape 2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3200" dirty="0"/>
              <a:t>You have completed the </a:t>
            </a:r>
            <a:endParaRPr sz="3200" dirty="0"/>
          </a:p>
          <a:p>
            <a:pPr marL="0" marR="0" lvl="0" indent="0" algn="l" rtl="0">
              <a:lnSpc>
                <a:spcPct val="100000"/>
              </a:lnSpc>
              <a:spcBef>
                <a:spcPts val="0"/>
              </a:spcBef>
              <a:spcAft>
                <a:spcPts val="0"/>
              </a:spcAft>
              <a:buNone/>
            </a:pPr>
            <a:r>
              <a:rPr lang="en" sz="3200" dirty="0"/>
              <a:t>End-of-Unit Assessment! </a:t>
            </a:r>
            <a:endParaRPr sz="3200" dirty="0"/>
          </a:p>
          <a:p>
            <a:pPr marL="0" marR="0" lvl="0" indent="0" algn="l" rtl="0">
              <a:lnSpc>
                <a:spcPct val="100000"/>
              </a:lnSpc>
              <a:spcBef>
                <a:spcPts val="0"/>
              </a:spcBef>
              <a:spcAft>
                <a:spcPts val="0"/>
              </a:spcAft>
              <a:buNone/>
            </a:pPr>
            <a:endParaRPr sz="3200" dirty="0"/>
          </a:p>
          <a:p>
            <a:pPr marL="0" marR="0" lvl="0" indent="0" algn="l" rtl="0">
              <a:lnSpc>
                <a:spcPct val="100000"/>
              </a:lnSpc>
              <a:spcBef>
                <a:spcPts val="0"/>
              </a:spcBef>
              <a:spcAft>
                <a:spcPts val="0"/>
              </a:spcAft>
              <a:buNone/>
            </a:pPr>
            <a:r>
              <a:rPr lang="en" sz="3200" dirty="0"/>
              <a:t>Thank you for all your hard work in Unit 1.</a:t>
            </a:r>
            <a:endParaRPr sz="3200" dirty="0"/>
          </a:p>
          <a:p>
            <a:pPr marL="0" marR="0" lvl="0" indent="0" algn="l" rtl="0">
              <a:lnSpc>
                <a:spcPct val="100000"/>
              </a:lnSpc>
              <a:spcBef>
                <a:spcPts val="0"/>
              </a:spcBef>
              <a:spcAft>
                <a:spcPts val="0"/>
              </a:spcAft>
              <a:buNone/>
            </a:pPr>
            <a:endParaRPr sz="36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71" name="Shape 27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r>
              <a:rPr lang="en-US" sz="2400" dirty="0"/>
              <a:t>None today! </a:t>
            </a:r>
            <a:endParaRPr sz="2400" dirty="0"/>
          </a:p>
          <a:p>
            <a:endParaRPr sz="2400" dirty="0"/>
          </a:p>
        </p:txBody>
      </p:sp>
    </p:spTree>
    <p:extLst>
      <p:ext uri="{BB962C8B-B14F-4D97-AF65-F5344CB8AC3E}">
        <p14:creationId xmlns:p14="http://schemas.microsoft.com/office/powerpoint/2010/main" val="423939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 Lesson 14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6" name="Shape 176"/>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a:solidFill>
                  <a:schemeClr val="dk1"/>
                </a:solidFill>
                <a:latin typeface="Century Gothic"/>
                <a:ea typeface="Century Gothic"/>
                <a:cs typeface="Century Gothic"/>
                <a:sym typeface="Century Gothic"/>
              </a:rPr>
              <a:t>Preparing for Lesson 14</a:t>
            </a:r>
            <a:endParaRPr/>
          </a:p>
          <a:p>
            <a:pPr marL="0" marR="0" lvl="0" indent="0" algn="l" rtl="0">
              <a:lnSpc>
                <a:spcPct val="90000"/>
              </a:lnSpc>
              <a:spcBef>
                <a:spcPts val="0"/>
              </a:spcBef>
              <a:spcAft>
                <a:spcPts val="0"/>
              </a:spcAft>
              <a:buClr>
                <a:schemeClr val="dk1"/>
              </a:buClr>
              <a:buSzPts val="2500"/>
              <a:buFont typeface="Arial"/>
              <a:buNone/>
            </a:pPr>
            <a:endParaRPr sz="2400" b="1"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2500"/>
              <a:buFont typeface="Arial"/>
              <a:buChar char="•"/>
            </a:pPr>
            <a:r>
              <a:rPr lang="en" sz="2400" b="0" i="0" u="none" strike="noStrike" cap="none">
                <a:solidFill>
                  <a:schemeClr val="dk1"/>
                </a:solidFill>
                <a:latin typeface="Century Gothic"/>
                <a:ea typeface="Century Gothic"/>
                <a:cs typeface="Century Gothic"/>
                <a:sym typeface="Century Gothic"/>
              </a:rPr>
              <a:t>Review the End of Unit 1 Assessment: Examining How Word Choice Contributes to Meaning and Tone in Literary and Informational Text (Sample Response for Teacher Reference)</a:t>
            </a:r>
            <a:endParaRPr/>
          </a:p>
          <a:p>
            <a:pPr marL="0" marR="0" lvl="0" indent="0" algn="l" rtl="0">
              <a:lnSpc>
                <a:spcPct val="90000"/>
              </a:lnSpc>
              <a:spcBef>
                <a:spcPts val="0"/>
              </a:spcBef>
              <a:spcAft>
                <a:spcPts val="0"/>
              </a:spcAft>
              <a:buClr>
                <a:schemeClr val="dk1"/>
              </a:buClr>
              <a:buSzPts val="2500"/>
              <a:buFont typeface="Century Gothic"/>
              <a:buNone/>
            </a:pPr>
            <a:endParaRPr sz="2400" b="0"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2500"/>
              <a:buFont typeface="Arial"/>
              <a:buChar char="•"/>
            </a:pPr>
            <a:r>
              <a:rPr lang="en" sz="2400" b="0" i="0" u="none" strike="noStrike" cap="none">
                <a:solidFill>
                  <a:schemeClr val="dk1"/>
                </a:solidFill>
                <a:latin typeface="Century Gothic"/>
                <a:ea typeface="Century Gothic"/>
                <a:cs typeface="Century Gothic"/>
                <a:sym typeface="Century Gothic"/>
              </a:rPr>
              <a:t>Review the rubric you’ll be using to evaluate student responses</a:t>
            </a:r>
            <a:endParaRPr sz="2400" b="0" i="0" u="none" strike="noStrike" cap="none">
              <a:solidFill>
                <a:schemeClr val="dk1"/>
              </a:solidFill>
              <a:latin typeface="Century Gothic"/>
              <a:ea typeface="Century Gothic"/>
              <a:cs typeface="Century Gothic"/>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400" b="0" i="1"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 Lesson 14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2" name="Shape 182"/>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14: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p>
          <a:p>
            <a:pPr marL="0" marR="0" lvl="0" indent="0" algn="l" rtl="0">
              <a:lnSpc>
                <a:spcPct val="90000"/>
              </a:lnSpc>
              <a:spcBef>
                <a:spcPts val="0"/>
              </a:spcBef>
              <a:spcAft>
                <a:spcPts val="0"/>
              </a:spcAft>
              <a:buClr>
                <a:schemeClr val="dk1"/>
              </a:buClr>
              <a:buSzPts val="2500"/>
              <a:buFont typeface="Arial"/>
              <a:buNone/>
            </a:pPr>
            <a:endParaRPr lang="en" dirty="0"/>
          </a:p>
          <a:p>
            <a:pPr marL="285750" indent="-285750">
              <a:lnSpc>
                <a:spcPct val="90000"/>
              </a:lnSpc>
              <a:spcAft>
                <a:spcPts val="600"/>
              </a:spcAft>
              <a:buClr>
                <a:schemeClr val="dk1"/>
              </a:buClr>
              <a:buSzPct val="100000"/>
            </a:pPr>
            <a:r>
              <a:rPr lang="en" b="0" i="0" u="none" strike="noStrike" cap="none" dirty="0">
                <a:solidFill>
                  <a:schemeClr val="dk1"/>
                </a:solidFill>
                <a:latin typeface="Century Gothic"/>
                <a:ea typeface="Century Gothic"/>
                <a:cs typeface="Century Gothic"/>
                <a:sym typeface="Century Gothic"/>
              </a:rPr>
              <a:t>End of Unit 1 Assessment: Examining How Word Choice Contributes to Meaning and Tone in Literary and Informational Text (one per student)</a:t>
            </a:r>
            <a:endParaRPr lang="en" dirty="0">
              <a:solidFill>
                <a:schemeClr val="dk1"/>
              </a:solidFill>
            </a:endParaRPr>
          </a:p>
          <a:p>
            <a:pPr marL="285750" indent="-285750">
              <a:lnSpc>
                <a:spcPct val="90000"/>
              </a:lnSpc>
              <a:spcAft>
                <a:spcPts val="600"/>
              </a:spcAft>
              <a:buClr>
                <a:schemeClr val="dk1"/>
              </a:buClr>
              <a:buSzPct val="100000"/>
            </a:pPr>
            <a:r>
              <a:rPr lang="en" b="0" i="0" u="none" strike="noStrike" cap="none" dirty="0">
                <a:solidFill>
                  <a:schemeClr val="dk1"/>
                </a:solidFill>
                <a:latin typeface="Century Gothic"/>
                <a:ea typeface="Century Gothic"/>
                <a:cs typeface="Century Gothic"/>
                <a:sym typeface="Century Gothic"/>
              </a:rPr>
              <a:t>End of Unit 1 Assessment: Examining How Word Choice Contributes to Meaning and Tone in Literary and Informational Text (Sample Response for Teacher Reference)</a:t>
            </a:r>
            <a:endParaRPr lang="en" dirty="0">
              <a:solidFill>
                <a:schemeClr val="dk1"/>
              </a:solidFill>
            </a:endParaRPr>
          </a:p>
          <a:p>
            <a:pPr marL="285750" indent="-285750">
              <a:lnSpc>
                <a:spcPct val="90000"/>
              </a:lnSpc>
              <a:spcAft>
                <a:spcPts val="600"/>
              </a:spcAft>
              <a:buClr>
                <a:schemeClr val="dk1"/>
              </a:buClr>
              <a:buSzPct val="100000"/>
            </a:pPr>
            <a:r>
              <a:rPr lang="en" b="0" i="0" u="none" strike="noStrike" cap="none" dirty="0">
                <a:solidFill>
                  <a:schemeClr val="dk1"/>
                </a:solidFill>
                <a:latin typeface="Century Gothic"/>
                <a:ea typeface="Century Gothic"/>
                <a:cs typeface="Century Gothic"/>
                <a:sym typeface="Century Gothic"/>
              </a:rPr>
              <a:t>Lined paper for students’ written responses to the assessment prompt</a:t>
            </a:r>
            <a:endParaRPr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1 : Lesson 14</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8BCA3DD-E27A-492B-B95F-81C563ADE0FA}"/>
              </a:ext>
            </a:extLst>
          </p:cNvPr>
          <p:cNvPicPr>
            <a:picLocks noChangeAspect="1"/>
          </p:cNvPicPr>
          <p:nvPr/>
        </p:nvPicPr>
        <p:blipFill>
          <a:blip r:embed="rId3"/>
          <a:stretch>
            <a:fillRect/>
          </a:stretch>
        </p:blipFill>
        <p:spPr>
          <a:xfrm>
            <a:off x="3437699" y="309489"/>
            <a:ext cx="2005821" cy="92186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4" name="Shape 194"/>
          <p:cNvSpPr txBox="1">
            <a:spLocks noGrp="1"/>
          </p:cNvSpPr>
          <p:nvPr>
            <p:ph type="body" idx="1"/>
          </p:nvPr>
        </p:nvSpPr>
        <p:spPr>
          <a:xfrm>
            <a:off x="311700" y="1326647"/>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Today, we will be taking our End-of-Unit Assessment.</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 have worked hard to develop your reading and writing skills and now it’s time to show those off! </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Here is what you’ll do today:</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Examine how word choice contributes to meaning and tone in two texts about the same topic in the End-of-Unit Assessment</a:t>
            </a:r>
            <a:r>
              <a:rPr lang="en-US" sz="2200" b="0" i="0" u="none" strike="noStrike" cap="none" dirty="0">
                <a:solidFill>
                  <a:srgbClr val="000000"/>
                </a:solidFill>
                <a:latin typeface="Century Gothic"/>
                <a:ea typeface="Century Gothic"/>
                <a:cs typeface="Century Gothic"/>
                <a:sym typeface="Century Gothic"/>
              </a:rPr>
              <a:t>.</a:t>
            </a:r>
            <a:endParaRPr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1" name="Shape 20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analyze how the word choice in both </a:t>
            </a:r>
            <a:r>
              <a:rPr lang="en" sz="2200" b="1" i="0" u="none" strike="noStrike" cap="none" dirty="0">
                <a:solidFill>
                  <a:srgbClr val="000000"/>
                </a:solidFill>
                <a:latin typeface="Century Gothic"/>
                <a:ea typeface="Century Gothic"/>
                <a:cs typeface="Century Gothic"/>
                <a:sym typeface="Century Gothic"/>
              </a:rPr>
              <a:t>informational</a:t>
            </a:r>
            <a:r>
              <a:rPr lang="en" sz="2200" b="0" i="0" u="none" strike="noStrike" cap="none" dirty="0">
                <a:solidFill>
                  <a:srgbClr val="000000"/>
                </a:solidFill>
                <a:latin typeface="Century Gothic"/>
                <a:ea typeface="Century Gothic"/>
                <a:cs typeface="Century Gothic"/>
                <a:sym typeface="Century Gothic"/>
              </a:rPr>
              <a:t> and </a:t>
            </a:r>
            <a:r>
              <a:rPr lang="en" sz="2200" b="1" i="0" u="none" strike="noStrike" cap="none" dirty="0">
                <a:solidFill>
                  <a:srgbClr val="000000"/>
                </a:solidFill>
                <a:latin typeface="Century Gothic"/>
                <a:ea typeface="Century Gothic"/>
                <a:cs typeface="Century Gothic"/>
                <a:sym typeface="Century Gothic"/>
              </a:rPr>
              <a:t>literary</a:t>
            </a:r>
            <a:r>
              <a:rPr lang="en" sz="2200" b="0" i="0" u="none" strike="noStrike" cap="none" dirty="0">
                <a:solidFill>
                  <a:srgbClr val="000000"/>
                </a:solidFill>
                <a:latin typeface="Century Gothic"/>
                <a:ea typeface="Century Gothic"/>
                <a:cs typeface="Century Gothic"/>
                <a:sym typeface="Century Gothic"/>
              </a:rPr>
              <a:t> texts affects the </a:t>
            </a:r>
            <a:r>
              <a:rPr lang="en" sz="2200" b="1" i="0" u="none" strike="noStrike" cap="none" dirty="0">
                <a:solidFill>
                  <a:srgbClr val="000000"/>
                </a:solidFill>
                <a:latin typeface="Century Gothic"/>
                <a:ea typeface="Century Gothic"/>
                <a:cs typeface="Century Gothic"/>
                <a:sym typeface="Century Gothic"/>
              </a:rPr>
              <a:t>meaning</a:t>
            </a:r>
            <a:r>
              <a:rPr lang="en" sz="2200" b="0" i="0" u="none" strike="noStrike" cap="none" dirty="0">
                <a:solidFill>
                  <a:srgbClr val="000000"/>
                </a:solidFill>
                <a:latin typeface="Century Gothic"/>
                <a:ea typeface="Century Gothic"/>
                <a:cs typeface="Century Gothic"/>
                <a:sym typeface="Century Gothic"/>
              </a:rPr>
              <a:t> and </a:t>
            </a:r>
            <a:r>
              <a:rPr lang="en" sz="2200" b="1" i="0" u="none" strike="noStrike" cap="none" dirty="0">
                <a:solidFill>
                  <a:srgbClr val="000000"/>
                </a:solidFill>
                <a:latin typeface="Century Gothic"/>
                <a:ea typeface="Century Gothic"/>
                <a:cs typeface="Century Gothic"/>
                <a:sym typeface="Century Gothic"/>
              </a:rPr>
              <a:t>tone</a:t>
            </a:r>
            <a:r>
              <a:rPr lang="en" sz="2200" b="0" i="0" u="none" strike="noStrike" cap="none" dirty="0">
                <a:solidFill>
                  <a:srgbClr val="000000"/>
                </a:solidFill>
                <a:latin typeface="Century Gothic"/>
                <a:ea typeface="Century Gothic"/>
                <a:cs typeface="Century Gothic"/>
                <a:sym typeface="Century Gothic"/>
              </a:rPr>
              <a:t>.</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cite evidence from text to support analysis of literary and informational text.</a:t>
            </a:r>
            <a:endParaRPr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2" name="Picture 2">
            <a:extLst>
              <a:ext uri="{FF2B5EF4-FFF2-40B4-BE49-F238E27FC236}">
                <a16:creationId xmlns:a16="http://schemas.microsoft.com/office/drawing/2014/main" id="{BDF8906E-BB72-4906-827F-95F67937D3BC}"/>
              </a:ext>
            </a:extLst>
          </p:cNvPr>
          <p:cNvPicPr>
            <a:picLocks noChangeAspect="1"/>
          </p:cNvPicPr>
          <p:nvPr/>
        </p:nvPicPr>
        <p:blipFill>
          <a:blip r:embed="rId4"/>
          <a:stretch>
            <a:fillRect/>
          </a:stretch>
        </p:blipFill>
        <p:spPr>
          <a:xfrm>
            <a:off x="8197547" y="4318863"/>
            <a:ext cx="766838" cy="60678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Gather Our Materials</a:t>
            </a:r>
            <a:endParaRPr b="0" i="0" u="none" strike="noStrike" cap="none" dirty="0">
              <a:solidFill>
                <a:schemeClr val="dk1"/>
              </a:solidFill>
              <a:latin typeface="Century Gothic"/>
              <a:ea typeface="Century Gothic"/>
              <a:cs typeface="Century Gothic"/>
              <a:sym typeface="Century Gothic"/>
            </a:endParaRPr>
          </a:p>
        </p:txBody>
      </p:sp>
      <p:pic>
        <p:nvPicPr>
          <p:cNvPr id="208" name="Shape 208"/>
          <p:cNvPicPr preferRelativeResize="0"/>
          <p:nvPr/>
        </p:nvPicPr>
        <p:blipFill rotWithShape="1">
          <a:blip r:embed="rId3">
            <a:alphaModFix/>
          </a:blip>
          <a:srcRect/>
          <a:stretch/>
        </p:blipFill>
        <p:spPr>
          <a:xfrm>
            <a:off x="311700" y="1343114"/>
            <a:ext cx="5029200" cy="695325"/>
          </a:xfrm>
          <a:prstGeom prst="rect">
            <a:avLst/>
          </a:prstGeom>
          <a:noFill/>
          <a:ln w="9525" cap="flat" cmpd="sng">
            <a:solidFill>
              <a:schemeClr val="dk2"/>
            </a:solidFill>
            <a:prstDash val="solid"/>
            <a:round/>
            <a:headEnd type="none" w="sm" len="sm"/>
            <a:tailEnd type="none" w="sm" len="sm"/>
          </a:ln>
        </p:spPr>
      </p:pic>
      <p:pic>
        <p:nvPicPr>
          <p:cNvPr id="210" name="Shape 210"/>
          <p:cNvPicPr preferRelativeResize="0"/>
          <p:nvPr/>
        </p:nvPicPr>
        <p:blipFill rotWithShape="1">
          <a:blip r:embed="rId4">
            <a:alphaModFix/>
          </a:blip>
          <a:srcRect/>
          <a:stretch/>
        </p:blipFill>
        <p:spPr>
          <a:xfrm>
            <a:off x="3345860" y="2237567"/>
            <a:ext cx="5029201" cy="2699359"/>
          </a:xfrm>
          <a:prstGeom prst="rect">
            <a:avLst/>
          </a:prstGeom>
          <a:noFill/>
          <a:ln w="9525" cap="flat" cmpd="sng">
            <a:solidFill>
              <a:schemeClr val="dk2"/>
            </a:solidFill>
            <a:prstDash val="solid"/>
            <a:round/>
            <a:headEnd type="none" w="sm" len="sm"/>
            <a:tailEnd type="none" w="sm" len="sm"/>
          </a:ln>
        </p:spPr>
      </p:pic>
      <p:pic>
        <p:nvPicPr>
          <p:cNvPr id="7" name="Shape 168"/>
          <p:cNvPicPr preferRelativeResize="0"/>
          <p:nvPr/>
        </p:nvPicPr>
        <p:blipFill>
          <a:blip r:embed="rId5">
            <a:alphaModFix/>
          </a:blip>
          <a:stretch>
            <a:fillRect/>
          </a:stretch>
        </p:blipFill>
        <p:spPr>
          <a:xfrm>
            <a:off x="7913914" y="144658"/>
            <a:ext cx="918386" cy="1112392"/>
          </a:xfrm>
          <a:prstGeom prst="rect">
            <a:avLst/>
          </a:prstGeom>
          <a:noFill/>
          <a:ln>
            <a:noFill/>
          </a:ln>
        </p:spPr>
      </p:pic>
      <p:pic>
        <p:nvPicPr>
          <p:cNvPr id="8" name="Shape 168"/>
          <p:cNvPicPr preferRelativeResize="0"/>
          <p:nvPr/>
        </p:nvPicPr>
        <p:blipFill>
          <a:blip r:embed="rId5">
            <a:alphaModFix/>
          </a:blip>
          <a:stretch>
            <a:fillRect/>
          </a:stretch>
        </p:blipFill>
        <p:spPr>
          <a:xfrm>
            <a:off x="892627" y="2491181"/>
            <a:ext cx="1817915" cy="22005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Show What We Know!</a:t>
            </a:r>
            <a:endParaRPr b="0" i="0" u="none" strike="noStrike" cap="none" dirty="0">
              <a:solidFill>
                <a:schemeClr val="dk1"/>
              </a:solidFill>
              <a:latin typeface="Century Gothic"/>
              <a:ea typeface="Century Gothic"/>
              <a:cs typeface="Century Gothic"/>
              <a:sym typeface="Century Gothic"/>
            </a:endParaRPr>
          </a:p>
        </p:txBody>
      </p:sp>
      <p:sp>
        <p:nvSpPr>
          <p:cNvPr id="217" name="Shape 21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19" name="Shape 219"/>
          <p:cNvPicPr preferRelativeResize="0"/>
          <p:nvPr/>
        </p:nvPicPr>
        <p:blipFill rotWithShape="1">
          <a:blip r:embed="rId3">
            <a:alphaModFix/>
          </a:blip>
          <a:srcRect/>
          <a:stretch/>
        </p:blipFill>
        <p:spPr>
          <a:xfrm>
            <a:off x="465221" y="1203507"/>
            <a:ext cx="3915740" cy="3605818"/>
          </a:xfrm>
          <a:prstGeom prst="rect">
            <a:avLst/>
          </a:prstGeom>
          <a:noFill/>
          <a:ln w="9525" cap="flat" cmpd="sng">
            <a:solidFill>
              <a:schemeClr val="dk2"/>
            </a:solidFill>
            <a:prstDash val="solid"/>
            <a:round/>
            <a:headEnd type="none" w="sm" len="sm"/>
            <a:tailEnd type="none" w="sm" len="sm"/>
          </a:ln>
        </p:spPr>
      </p:pic>
      <p:sp>
        <p:nvSpPr>
          <p:cNvPr id="220" name="Shape 220"/>
          <p:cNvSpPr txBox="1"/>
          <p:nvPr/>
        </p:nvSpPr>
        <p:spPr>
          <a:xfrm>
            <a:off x="4700337" y="1203507"/>
            <a:ext cx="4131900" cy="353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0" i="0" u="none" strike="noStrike" cap="none">
                <a:solidFill>
                  <a:srgbClr val="000000"/>
                </a:solidFill>
                <a:latin typeface="Century Gothic"/>
                <a:ea typeface="Century Gothic"/>
                <a:cs typeface="Century Gothic"/>
                <a:sym typeface="Century Gothic"/>
              </a:rPr>
              <a:t>Your task for today:</a:t>
            </a:r>
            <a:endParaRPr/>
          </a:p>
          <a:p>
            <a:pPr marL="0" marR="0" lvl="0" indent="0" algn="l" rtl="0">
              <a:lnSpc>
                <a:spcPct val="100000"/>
              </a:lnSpc>
              <a:spcBef>
                <a:spcPts val="0"/>
              </a:spcBef>
              <a:spcAft>
                <a:spcPts val="0"/>
              </a:spcAft>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b="0" i="0" u="none" strike="noStrike" cap="none">
                <a:solidFill>
                  <a:srgbClr val="000000"/>
                </a:solidFill>
                <a:latin typeface="Century Gothic"/>
                <a:ea typeface="Century Gothic"/>
                <a:cs typeface="Century Gothic"/>
                <a:sym typeface="Century Gothic"/>
              </a:rPr>
              <a:t>After reading the poem, “Saigon is Gone,” and listening to and reading the transcript from “Forgotten Ship: A Daring  Rescue as Saigon Fell,” write two paragraphs: one about each text. </a:t>
            </a:r>
            <a:endParaRPr/>
          </a:p>
          <a:p>
            <a:pPr marL="0" marR="0" lvl="0" indent="0" algn="l" rtl="0">
              <a:lnSpc>
                <a:spcPct val="100000"/>
              </a:lnSpc>
              <a:spcBef>
                <a:spcPts val="0"/>
              </a:spcBef>
              <a:spcAft>
                <a:spcPts val="0"/>
              </a:spcAft>
              <a:buNone/>
            </a:pP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600">
                <a:latin typeface="Century Gothic"/>
                <a:ea typeface="Century Gothic"/>
                <a:cs typeface="Century Gothic"/>
                <a:sym typeface="Century Gothic"/>
              </a:rPr>
              <a:t>In each paragraph, a</a:t>
            </a:r>
            <a:r>
              <a:rPr lang="en" sz="1600" b="0" i="0" u="none" strike="noStrike" cap="none">
                <a:solidFill>
                  <a:srgbClr val="000000"/>
                </a:solidFill>
                <a:latin typeface="Century Gothic"/>
                <a:ea typeface="Century Gothic"/>
                <a:cs typeface="Century Gothic"/>
                <a:sym typeface="Century Gothic"/>
              </a:rPr>
              <a:t>nswer this specific question: </a:t>
            </a:r>
            <a:r>
              <a:rPr lang="en" sz="1600" b="1" i="0" u="none" strike="noStrike" cap="none">
                <a:solidFill>
                  <a:srgbClr val="000000"/>
                </a:solidFill>
                <a:latin typeface="Century Gothic"/>
                <a:ea typeface="Century Gothic"/>
                <a:cs typeface="Century Gothic"/>
                <a:sym typeface="Century Gothic"/>
              </a:rPr>
              <a:t>In this text, what is the message each author is intending to convey about the fall of Saigon? Explain how specific word choices help create a tone that contributes to the text’s meaning. </a:t>
            </a:r>
            <a:endParaRPr/>
          </a:p>
        </p:txBody>
      </p:sp>
      <p:pic>
        <p:nvPicPr>
          <p:cNvPr id="7"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Things Close Readers Do</a:t>
            </a:r>
            <a:endParaRPr b="0" i="0" u="none" strike="noStrike" cap="none" dirty="0">
              <a:solidFill>
                <a:schemeClr val="dk1"/>
              </a:solidFill>
              <a:sym typeface="Century Gothic"/>
            </a:endParaRPr>
          </a:p>
        </p:txBody>
      </p:sp>
      <p:sp>
        <p:nvSpPr>
          <p:cNvPr id="226" name="Shape 226"/>
          <p:cNvSpPr txBox="1">
            <a:spLocks noGrp="1"/>
          </p:cNvSpPr>
          <p:nvPr>
            <p:ph type="body" idx="1"/>
          </p:nvPr>
        </p:nvSpPr>
        <p:spPr>
          <a:xfrm>
            <a:off x="311700" y="1164876"/>
            <a:ext cx="8275044" cy="3416400"/>
          </a:xfrm>
          <a:prstGeom prst="rect">
            <a:avLst/>
          </a:prstGeom>
          <a:noFill/>
          <a:ln>
            <a:noFill/>
          </a:ln>
        </p:spPr>
        <p:txBody>
          <a:bodyPr spcFirstLastPara="1" wrap="square" lIns="91425" tIns="91425" rIns="91425" bIns="91425" anchor="t" anchorCtr="0">
            <a:noAutofit/>
          </a:bodyPr>
          <a:lstStyle/>
          <a:p>
            <a:pPr marL="285750" indent="-285750"/>
            <a:r>
              <a:rPr lang="en" sz="1800" b="0" i="0" u="none" strike="noStrike" cap="none" dirty="0">
                <a:solidFill>
                  <a:srgbClr val="000000"/>
                </a:solidFill>
                <a:latin typeface="Century Gothic"/>
                <a:ea typeface="Century Gothic"/>
                <a:cs typeface="Century Gothic"/>
                <a:sym typeface="Century Gothic"/>
              </a:rPr>
              <a:t>Get the gist -  get your initial sense of what the text is mostly about</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Reread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Cite evidence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Use details from the text to make inferences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Use context clues to figure out word meanings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Talk with others about the text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Notice details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Answer questions based on the text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Pay attention to text structure: titles and headings (in informational text)</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Consider author’s purpose/perspective  </a:t>
            </a:r>
            <a:endParaRPr dirty="0"/>
          </a:p>
          <a:p>
            <a:pPr marL="285750" indent="-285750"/>
            <a:r>
              <a:rPr lang="en" sz="1800" b="0" i="0" u="none" strike="noStrike" cap="none" dirty="0">
                <a:solidFill>
                  <a:srgbClr val="000000"/>
                </a:solidFill>
                <a:latin typeface="Century Gothic"/>
                <a:ea typeface="Century Gothic"/>
                <a:cs typeface="Century Gothic"/>
                <a:sym typeface="Century Gothic"/>
              </a:rPr>
              <a:t>Think about how the author’s word choice contributes to tone and meaning</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BAC06-7931-47E4-ADE7-73BBE3A848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428FD7-F2F1-411D-8183-B0A01423205F}">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3FC573C8-EF6D-491D-8650-28D60BAF74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TotalTime>
  <Words>1608</Words>
  <Application>Microsoft Office PowerPoint</Application>
  <PresentationFormat>On-screen Show (16:9)</PresentationFormat>
  <Paragraphs>211</Paragraphs>
  <Slides>11</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Century Gothic</vt:lpstr>
      <vt:lpstr>Overlock</vt:lpstr>
      <vt:lpstr>Calibri</vt:lpstr>
      <vt:lpstr>Courier New</vt:lpstr>
      <vt:lpstr>Arial</vt:lpstr>
      <vt:lpstr>Simple Light</vt:lpstr>
      <vt:lpstr>Simple Light</vt:lpstr>
      <vt:lpstr>Grade 8: Module 1: Unit 1 : Lesson 14 Teacher slide, before teaching.</vt:lpstr>
      <vt:lpstr>Grade 8: Module 1: Unit 1 : Lesson 14 Teacher slide, before teaching.</vt:lpstr>
      <vt:lpstr>Grade 8: Module 1: Unit 1 : Lesson 14 Teacher slide, before teaching.</vt:lpstr>
      <vt:lpstr>PowerPoint Presentation</vt:lpstr>
      <vt:lpstr>Hello, Students!</vt:lpstr>
      <vt:lpstr>Let’s Review Our Learning Targets</vt:lpstr>
      <vt:lpstr>Let’s Gather Our Materials</vt:lpstr>
      <vt:lpstr>Let’s Show What We Know!</vt:lpstr>
      <vt:lpstr>Things Close Readers Do</vt:lpstr>
      <vt:lpstr>Congratulations!</vt:lpstr>
      <vt:lpstr>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 Lesson 14 Teacher slide, before teaching.</dc:title>
  <dc:creator>nbravo</dc:creator>
  <cp:lastModifiedBy>Natalie Ivey</cp:lastModifiedBy>
  <cp:revision>11</cp:revision>
  <dcterms:modified xsi:type="dcterms:W3CDTF">2018-09-02T15:36:17Z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