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Layouts/slideLayout24.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23.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69CBC2B-9E9F-4A6C-82D5-A3C70E21A26F}">
  <a:tblStyle styleId="{669CBC2B-9E9F-4A6C-82D5-A3C70E21A26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165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040649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addresses the spelling patterns and high frequency words that have been used throughout this cycle (to decode in isolation, read in a text, and spell words). All these skills will be used to construct a shared sentence. The chosen sentence also reinforces words from the decodable text.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Lesson 16 during Words Rule instructional practice, students examined words with the spelling patterns “igh” and “ie.”  They discovered  that most words with the sound /ī/ are spelled with “igh” end with the letter “t,” and that only a few words do not end with “t” (thigh, high, sigh, nigh). Students were reminded that the spelling pattern “ie” is a vowel team, where the letters work together to make one sound, /ī/.</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Lesson 18, </a:t>
            </a:r>
            <a:r>
              <a:rPr lang="en" sz="1200" dirty="0" smtClean="0">
                <a:latin typeface="Calibri"/>
                <a:ea typeface="Calibri"/>
                <a:cs typeface="Calibri"/>
                <a:sym typeface="Calibri"/>
              </a:rPr>
              <a:t>students </a:t>
            </a:r>
            <a:r>
              <a:rPr lang="en" sz="1200" dirty="0">
                <a:latin typeface="Calibri"/>
                <a:ea typeface="Calibri"/>
                <a:cs typeface="Calibri"/>
                <a:sym typeface="Calibri"/>
              </a:rPr>
              <a:t>will engage Words Rule Review instructional practice to examine single-syllable words ending with the /ī/ sound spelled “ie” or “-y.” </a:t>
            </a:r>
            <a:r>
              <a:rPr lang="en" sz="1200" dirty="0">
                <a:solidFill>
                  <a:schemeClr val="dk1"/>
                </a:solidFill>
                <a:latin typeface="Calibri"/>
                <a:ea typeface="Calibri"/>
                <a:cs typeface="Calibri"/>
                <a:sym typeface="Calibri"/>
              </a:rPr>
              <a:t>Students discover spelling patterns in words and apply their knowledge of syllable types to identify when each pattern is applied.  This supports students’ ability to decode and encode words by generalizing familiar spelling patterns (“ie” and “-y”). </a:t>
            </a:r>
            <a:r>
              <a:rPr lang="en" sz="1200" dirty="0">
                <a:latin typeface="Calibri"/>
                <a:ea typeface="Calibri"/>
                <a:cs typeface="Calibri"/>
                <a:sym typeface="Calibri"/>
              </a:rPr>
              <a:t>They will discover that few words end with the /ī/ sound are spelled with “ie,” that the more common spelling pattern for /ī/ sound at the end of a word is “-y.”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will first brainstorm a list of words with the spelling patterns “igh,” “ie,” and “-y” and write the words on a T-chart on white boards. Student generated words will be checked with class to ensure correct spelling. Then, the teacher and class will work together to compose and write a silly sentence using some of the words. Students will be prompted to use words from the Interactive Word Wall to complete the sentence. 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3344706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a:t>
            </a:r>
            <a:r>
              <a:rPr lang="en" sz="1200" dirty="0" smtClean="0">
                <a:solidFill>
                  <a:schemeClr val="dk1"/>
                </a:solidFill>
                <a:latin typeface="Calibri"/>
                <a:ea typeface="Calibri"/>
                <a:cs typeface="Calibri"/>
                <a:sym typeface="Calibri"/>
              </a:rPr>
              <a:t>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“edit a sentence to make it make sense.”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77301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733972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Interactive Writing lessons in EL Education’s Grade 1, Modules 1 and 2 for additional guidance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a:t>
            </a:r>
            <a:r>
              <a:rPr lang="en" sz="1200" b="1" dirty="0">
                <a:solidFill>
                  <a:schemeClr val="dk1"/>
                </a:solidFill>
                <a:latin typeface="Calibri"/>
                <a:ea typeface="Calibri"/>
                <a:cs typeface="Calibri"/>
                <a:sym typeface="Calibri"/>
              </a:rPr>
              <a:t>whiteboard, whiteboard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t>
            </a:r>
            <a:r>
              <a:rPr lang="en" sz="1200" b="1" dirty="0">
                <a:solidFill>
                  <a:schemeClr val="dk1"/>
                </a:solidFill>
                <a:latin typeface="Calibri"/>
                <a:ea typeface="Calibri"/>
                <a:cs typeface="Calibri"/>
                <a:sym typeface="Calibri"/>
              </a:rPr>
              <a:t>T-chart with “ie,” “igh” “-y” drawn/posted </a:t>
            </a:r>
            <a:r>
              <a:rPr lang="en" sz="1200" dirty="0">
                <a:solidFill>
                  <a:schemeClr val="dk1"/>
                </a:solidFill>
                <a:latin typeface="Calibri"/>
                <a:ea typeface="Calibri"/>
                <a:cs typeface="Calibri"/>
                <a:sym typeface="Calibri"/>
              </a:rPr>
              <a:t>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a:t>
            </a:r>
            <a:r>
              <a:rPr lang="en" sz="1200" b="1" dirty="0">
                <a:solidFill>
                  <a:schemeClr val="dk1"/>
                </a:solidFill>
                <a:latin typeface="Calibri"/>
                <a:ea typeface="Calibri"/>
                <a:cs typeface="Calibri"/>
                <a:sym typeface="Calibri"/>
              </a:rPr>
              <a:t>T-chart (index cards, write words on board).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long ‘i’ words with the ‘ie’ and ‘igh’ patterns. We may even use some words with ‘-y” making the long ‘i’ sound at the end of a syllable. Let’s think of words we can use!”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with an ‘ie’ or ‘igh’?”</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responses will vary, like </a:t>
            </a:r>
            <a:r>
              <a:rPr lang="en" sz="1200" i="0" dirty="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cried</a:t>
            </a:r>
            <a:r>
              <a:rPr lang="en" sz="1200" i="0" dirty="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a T-chart (refer to Teacher Notes) on the board (“ie,” “igh,” and “-y”), write the word (for example, ‘cried’) in the correct column, and repeat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‘cried’ fits the pattern!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 word? Why did I put it in the ‘ie’ column?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has the vowel team ‘ie’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job! Now it’s time to use your white boards to record the words with me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draw the same T-chart on their own </a:t>
            </a:r>
            <a:r>
              <a:rPr lang="en" sz="1200" b="1" dirty="0">
                <a:solidFill>
                  <a:schemeClr val="dk1"/>
                </a:solidFill>
                <a:latin typeface="Calibri"/>
                <a:ea typeface="Calibri"/>
                <a:cs typeface="Calibri"/>
                <a:sym typeface="Calibri"/>
              </a:rPr>
              <a:t>white boards </a:t>
            </a:r>
            <a:r>
              <a:rPr lang="en" sz="1200" dirty="0">
                <a:solidFill>
                  <a:schemeClr val="dk1"/>
                </a:solidFill>
                <a:latin typeface="Calibri"/>
                <a:ea typeface="Calibri"/>
                <a:cs typeface="Calibri"/>
                <a:sym typeface="Calibri"/>
              </a:rPr>
              <a:t>(three columns: “igh,” “ie,” and “-y”).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After we make our list, we will be writing a silly sentence together. The sentence has to have at least one ‘ie’ and one ‘igh’ word in it and it might have some ‘-y’ words in it. If we want our sentence to be really silly, we want to have lots of words to choose from. So, we are going to work together to think of as many words as we can. You will think of as many ‘igh’, ‘ie’, and ‘-y’ words as you can and write them on your white board in the correct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write words individually or in pairs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volunteers to share out words from their list, specifying which column the word should go under in the T-chart. If a student identifies the incorrect column or incorrectly spells the word, guide student to correct the mistake.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example, if a student spelled “try” as “trie,” say: “</a:t>
            </a:r>
            <a:r>
              <a:rPr lang="en" sz="1200" i="1" dirty="0">
                <a:solidFill>
                  <a:schemeClr val="dk1"/>
                </a:solidFill>
                <a:latin typeface="Calibri"/>
                <a:ea typeface="Calibri"/>
                <a:cs typeface="Calibri"/>
                <a:sym typeface="Calibri"/>
              </a:rPr>
              <a:t>Great word! Remember the rule: There are very few words that have the long ‘i’ sound spelled ‘ie’ at the end. Most of the time they are spelled with ‘-y.’ So how would you spell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(“try”)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make corrections and add the words to the board in the correct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several more words or enough from which to choose to create a silly sentence. Students follow along by circling words on their own </a:t>
            </a:r>
            <a:r>
              <a:rPr lang="en" sz="1200" b="1" dirty="0">
                <a:solidFill>
                  <a:schemeClr val="dk1"/>
                </a:solidFill>
                <a:latin typeface="Calibri"/>
                <a:ea typeface="Calibri"/>
                <a:cs typeface="Calibri"/>
                <a:sym typeface="Calibri"/>
              </a:rPr>
              <a:t>white board </a:t>
            </a:r>
            <a:r>
              <a:rPr lang="en" sz="1200" dirty="0">
                <a:solidFill>
                  <a:schemeClr val="dk1"/>
                </a:solidFill>
                <a:latin typeface="Calibri"/>
                <a:ea typeface="Calibri"/>
                <a:cs typeface="Calibri"/>
                <a:sym typeface="Calibri"/>
              </a:rPr>
              <a:t>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come up with that match our pattern!”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we are ready to write a silly sentence! We need a few high-frequency words to make our sentence, too. So I will be looking at the Interactive High Frequency Word Wall to find some more words to finish our sentence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or that give us a funny picture in our head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using student-generated words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For example: “</a:t>
            </a:r>
            <a:r>
              <a:rPr lang="en" sz="1200" i="1" dirty="0">
                <a:solidFill>
                  <a:schemeClr val="dk1"/>
                </a:solidFill>
                <a:latin typeface="Calibri"/>
                <a:ea typeface="Calibri"/>
                <a:cs typeface="Calibri"/>
                <a:sym typeface="Calibri"/>
              </a:rPr>
              <a:t>I might try to eat my pie at midnight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nine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 will write a nine-word sentence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and take turns interactively writing the sentence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sentence is finished, say: “</a:t>
            </a:r>
            <a:r>
              <a:rPr lang="en" sz="1200" i="1" dirty="0">
                <a:solidFill>
                  <a:schemeClr val="dk1"/>
                </a:solidFill>
                <a:latin typeface="Calibri"/>
                <a:ea typeface="Calibri"/>
                <a:cs typeface="Calibri"/>
                <a:sym typeface="Calibri"/>
              </a:rPr>
              <a:t>Let’s read our silly sentence we came up with from the words we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“ie,”  “igh,” and “-y.”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a:t>
            </a:r>
            <a:r>
              <a:rPr lang="en" sz="1200" dirty="0" smtClean="0">
                <a:solidFill>
                  <a:schemeClr val="dk1"/>
                </a:solidFill>
                <a:latin typeface="Calibri"/>
                <a:ea typeface="Calibri"/>
                <a:cs typeface="Calibri"/>
                <a:sym typeface="Calibri"/>
              </a:rPr>
              <a:t>guidance </a:t>
            </a:r>
            <a:r>
              <a:rPr lang="en" sz="1200" dirty="0">
                <a:solidFill>
                  <a:schemeClr val="dk1"/>
                </a:solidFill>
                <a:latin typeface="Calibri"/>
                <a:ea typeface="Calibri"/>
                <a:cs typeface="Calibri"/>
                <a:sym typeface="Calibri"/>
              </a:rPr>
              <a:t>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3429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a:t>
            </a:r>
            <a:r>
              <a:rPr lang="en" sz="1200" b="1" dirty="0">
                <a:solidFill>
                  <a:schemeClr val="dk1"/>
                </a:solidFill>
                <a:latin typeface="Calibri"/>
                <a:ea typeface="Calibri"/>
                <a:cs typeface="Calibri"/>
                <a:sym typeface="Calibri"/>
              </a:rPr>
              <a:t>I wrote all the words in the sentence on my white board</a:t>
            </a:r>
            <a:r>
              <a:rPr lang="en" sz="1200"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I </a:t>
            </a:r>
            <a:r>
              <a:rPr lang="en" sz="1200" b="1" dirty="0">
                <a:solidFill>
                  <a:schemeClr val="dk1"/>
                </a:solidFill>
                <a:latin typeface="Calibri"/>
                <a:ea typeface="Calibri"/>
                <a:cs typeface="Calibri"/>
                <a:sym typeface="Calibri"/>
              </a:rPr>
              <a:t>had to fix the spelling of one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spelled  _____, I _____.”</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thought of the silly sentence, I _____.”</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90" name="Google Shape;290;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1" name="Google Shape;291;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68960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Song sung to the tune of “The Farmer and the Dell.”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add on sentences to the decodable book “Stuck Up High.”</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117404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65c6ee2eb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465c6ee2eb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write sentences to add on to the decodable book. </a:t>
            </a:r>
            <a:r>
              <a:rPr lang="en" sz="1200">
                <a:solidFill>
                  <a:schemeClr val="dk1"/>
                </a:solidFill>
                <a:highlight>
                  <a:srgbClr val="FFFFFF"/>
                </a:highlight>
                <a:latin typeface="Calibri"/>
                <a:ea typeface="Calibri"/>
                <a:cs typeface="Calibri"/>
                <a:sym typeface="Calibri"/>
              </a:rPr>
              <a:t>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2242228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65c6ee2eb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65c6ee2eb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1 Teacher Guide.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smtClean="0">
                <a:solidFill>
                  <a:schemeClr val="dk1"/>
                </a:solidFill>
                <a:latin typeface="Calibri"/>
                <a:ea typeface="Calibri"/>
                <a:cs typeface="Calibri"/>
                <a:sym typeface="Calibri"/>
              </a:rPr>
              <a:t>Paper and pencils </a:t>
            </a: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Writing Pairs and Independent </a:t>
            </a:r>
            <a:r>
              <a:rPr lang="en" sz="1200" dirty="0" smtClean="0">
                <a:solidFill>
                  <a:schemeClr val="dk1"/>
                </a:solidFill>
                <a:latin typeface="Calibri"/>
                <a:ea typeface="Calibri"/>
                <a:cs typeface="Calibri"/>
                <a:sym typeface="Calibri"/>
              </a:rPr>
              <a:t>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smtClean="0">
                <a:solidFill>
                  <a:schemeClr val="dk1"/>
                </a:solidFill>
                <a:latin typeface="Calibri"/>
                <a:ea typeface="Calibri"/>
                <a:cs typeface="Calibri"/>
                <a:sym typeface="Calibri"/>
              </a:rPr>
              <a:t>Shared paper and pencil </a:t>
            </a: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Teacher Silly Sentence </a:t>
            </a:r>
            <a:r>
              <a:rPr lang="en" sz="1200" dirty="0" smtClean="0">
                <a:solidFill>
                  <a:schemeClr val="dk1"/>
                </a:solidFill>
                <a:latin typeface="Calibri"/>
                <a:ea typeface="Calibri"/>
                <a:cs typeface="Calibri"/>
                <a:sym typeface="Calibri"/>
              </a:rPr>
              <a:t>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a:t>
            </a:r>
            <a:r>
              <a:rPr lang="en" sz="1200" dirty="0" smtClean="0">
                <a:solidFill>
                  <a:schemeClr val="dk1"/>
                </a:solidFill>
                <a:latin typeface="Calibri"/>
                <a:ea typeface="Calibri"/>
                <a:cs typeface="Calibri"/>
                <a:sym typeface="Calibri"/>
              </a:rPr>
              <a:t>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and any </a:t>
            </a:r>
            <a:r>
              <a:rPr lang="en" sz="1200" b="1" dirty="0">
                <a:solidFill>
                  <a:schemeClr val="dk1"/>
                </a:solidFill>
                <a:latin typeface="Calibri"/>
                <a:ea typeface="Calibri"/>
                <a:cs typeface="Calibri"/>
                <a:sym typeface="Calibri"/>
              </a:rPr>
              <a:t>anchor charts, etc. </a:t>
            </a:r>
            <a:r>
              <a:rPr lang="en" sz="1200" dirty="0">
                <a:solidFill>
                  <a:schemeClr val="dk1"/>
                </a:solidFill>
                <a:latin typeface="Calibri"/>
                <a:ea typeface="Calibri"/>
                <a:cs typeface="Calibri"/>
                <a:sym typeface="Calibri"/>
              </a:rPr>
              <a:t>posted in the classroom that may be used as a reference during activity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989487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Silly sentence examples (or generate with students), such as “The bright light makes my tie look like a nightmare..” or “I might try to eat my pie at midnight.”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Word Cards - teacher set prepared on index cards </a:t>
            </a:r>
            <a:r>
              <a:rPr lang="en" sz="1200" b="1" i="1">
                <a:solidFill>
                  <a:schemeClr val="dk1"/>
                </a:solidFill>
                <a:latin typeface="Calibri"/>
                <a:ea typeface="Calibri"/>
                <a:cs typeface="Calibri"/>
                <a:sym typeface="Calibri"/>
              </a:rPr>
              <a:t>or</a:t>
            </a:r>
            <a:r>
              <a:rPr lang="en" sz="1200">
                <a:solidFill>
                  <a:schemeClr val="dk1"/>
                </a:solidFill>
                <a:latin typeface="Calibri"/>
                <a:ea typeface="Calibri"/>
                <a:cs typeface="Calibri"/>
                <a:sym typeface="Calibri"/>
              </a:rPr>
              <a:t> list posted on board </a:t>
            </a:r>
            <a:r>
              <a:rPr lang="en" sz="1200" b="1" i="1">
                <a:solidFill>
                  <a:schemeClr val="dk1"/>
                </a:solidFill>
                <a:latin typeface="Calibri"/>
                <a:ea typeface="Calibri"/>
                <a:cs typeface="Calibri"/>
                <a:sym typeface="Calibri"/>
              </a:rPr>
              <a:t>or</a:t>
            </a:r>
            <a:r>
              <a:rPr lang="en" sz="1200">
                <a:solidFill>
                  <a:schemeClr val="dk1"/>
                </a:solidFill>
                <a:latin typeface="Calibri"/>
                <a:ea typeface="Calibri"/>
                <a:cs typeface="Calibri"/>
                <a:sym typeface="Calibri"/>
              </a:rPr>
              <a:t> projected on slide (omit “igh” word cards for opening)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 set of Words Rule Cards or list - copied and cut out, a set per pair;  </a:t>
            </a:r>
            <a:r>
              <a:rPr lang="en" sz="1200" b="1" i="1">
                <a:solidFill>
                  <a:schemeClr val="dk1"/>
                </a:solidFill>
                <a:latin typeface="Calibri"/>
                <a:ea typeface="Calibri"/>
                <a:cs typeface="Calibri"/>
                <a:sym typeface="Calibri"/>
              </a:rPr>
              <a:t>or</a:t>
            </a:r>
            <a:r>
              <a:rPr lang="en" sz="1200">
                <a:solidFill>
                  <a:schemeClr val="dk1"/>
                </a:solidFill>
                <a:latin typeface="Calibri"/>
                <a:ea typeface="Calibri"/>
                <a:cs typeface="Calibri"/>
                <a:sym typeface="Calibri"/>
              </a:rPr>
              <a:t> Words Rule Words listed/posted on board </a:t>
            </a:r>
            <a:r>
              <a:rPr lang="en" sz="1200" b="1" i="1">
                <a:solidFill>
                  <a:schemeClr val="dk1"/>
                </a:solidFill>
                <a:latin typeface="Calibri"/>
                <a:ea typeface="Calibri"/>
                <a:cs typeface="Calibri"/>
                <a:sym typeface="Calibri"/>
              </a:rPr>
              <a:t>or </a:t>
            </a:r>
            <a:r>
              <a:rPr lang="en" sz="1200">
                <a:solidFill>
                  <a:schemeClr val="dk1"/>
                </a:solidFill>
                <a:latin typeface="Calibri"/>
                <a:ea typeface="Calibri"/>
                <a:cs typeface="Calibri"/>
                <a:sym typeface="Calibri"/>
              </a:rPr>
              <a:t>projected on slide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white board markers and erasers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a:solidFill>
                  <a:schemeClr val="dk1"/>
                </a:solidFill>
                <a:latin typeface="Calibri"/>
                <a:ea typeface="Calibri"/>
                <a:cs typeface="Calibri"/>
                <a:sym typeface="Calibri"/>
              </a:rPr>
              <a:t>Predetermine student partners</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5295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a:solidFill>
                  <a:schemeClr val="dk1"/>
                </a:solidFill>
                <a:latin typeface="Calibri"/>
                <a:ea typeface="Calibri"/>
                <a:cs typeface="Calibri"/>
                <a:sym typeface="Calibri"/>
              </a:rPr>
              <a:t>Materials to read and review in preparation: </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Handwriting Guidance Document (found in the K-2 Reading Foundations Skills Block Resource Manual)</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Syllable Guidance Document (pages 27-29 in Skills Block Resource Manual)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Interactive Writing lessons in EL Education’s Grade 1, Modules 1 and 2 for additional guidance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 watch the video on the Interactive Writing Instructional Practice.</a:t>
            </a:r>
            <a:endParaRPr sz="1200">
              <a:solidFill>
                <a:schemeClr val="dk1"/>
              </a:solidFill>
              <a:latin typeface="Calibri"/>
              <a:ea typeface="Calibri"/>
              <a:cs typeface="Calibri"/>
              <a:sym typeface="Calibri"/>
            </a:endParaRPr>
          </a:p>
          <a:p>
            <a:pPr marL="457200" lvl="0" indent="0" algn="l" rtl="0">
              <a:lnSpc>
                <a:spcPct val="12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1015275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65c6ee2e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65c6ee2e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1607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addresses the spelling patterns and high-frequency words from this cycle, to decode in isolation, read in a text, and spell words. Students will apply these skills to construct a shared sentence, which will also reinforce words from the decodable text.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to determine if they can:</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write a sentence and follow basic concepts of print, such as directionality and spacing. </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apply spelling patterns in writing 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interact, interactive, proficient, pattern </a:t>
            </a:r>
            <a:endParaRPr sz="1200">
              <a:latin typeface="Calibri"/>
              <a:ea typeface="Calibri"/>
              <a:cs typeface="Calibri"/>
              <a:sym typeface="Calibri"/>
            </a:endParaRPr>
          </a:p>
        </p:txBody>
      </p:sp>
    </p:spTree>
    <p:extLst>
      <p:ext uri="{BB962C8B-B14F-4D97-AF65-F5344CB8AC3E}">
        <p14:creationId xmlns:p14="http://schemas.microsoft.com/office/powerpoint/2010/main" val="2756531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Sing transition song, sung to the tune of “The Muffin Man.”</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‘take a closer look to group words.’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8198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a:t>
            </a:r>
            <a:r>
              <a:rPr lang="en" sz="1200" dirty="0">
                <a:solidFill>
                  <a:schemeClr val="dk1"/>
                </a:solidFill>
                <a:latin typeface="Calibri"/>
                <a:ea typeface="Calibri"/>
                <a:cs typeface="Calibri"/>
                <a:sym typeface="Calibri"/>
              </a:rPr>
              <a:t>Explain that they are going to be grouping words by  the sounds they hear and the spelling patterns.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298004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4-6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list of Words Rule Words on index cards</a:t>
            </a:r>
            <a:r>
              <a:rPr lang="en" sz="1200" dirty="0">
                <a:solidFill>
                  <a:schemeClr val="dk1"/>
                </a:solidFill>
                <a:latin typeface="Calibri"/>
                <a:ea typeface="Calibri"/>
                <a:cs typeface="Calibri"/>
                <a:sym typeface="Calibri"/>
              </a:rPr>
              <a:t>,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“pie,” “shy,” “dry,” “lie,” “sky,” “die,” “pry,” “fly,” “fry,” “my,” “tie,” “spy,” “try,” “why,” “by,” and “cry.” Offer student-friendly definitions for less familiar words as you read the words.  </a:t>
            </a:r>
            <a:r>
              <a:rPr lang="en" sz="1200" i="1" dirty="0" smtClean="0">
                <a:solidFill>
                  <a:schemeClr val="dk1"/>
                </a:solidFill>
                <a:latin typeface="Calibri"/>
                <a:ea typeface="Calibri"/>
                <a:cs typeface="Calibri"/>
                <a:sym typeface="Calibri"/>
              </a:rPr>
              <a:t>“Pry </a:t>
            </a:r>
            <a:r>
              <a:rPr lang="en" sz="1200" i="1" dirty="0">
                <a:solidFill>
                  <a:schemeClr val="dk1"/>
                </a:solidFill>
                <a:latin typeface="Calibri"/>
                <a:ea typeface="Calibri"/>
                <a:cs typeface="Calibri"/>
                <a:sym typeface="Calibri"/>
              </a:rPr>
              <a:t>means to be curious something that may not be your business; reporters like to pry in other people’s business. To pry also means to gradually work </a:t>
            </a:r>
            <a:r>
              <a:rPr lang="en" sz="1200" i="1" dirty="0" smtClean="0">
                <a:solidFill>
                  <a:schemeClr val="dk1"/>
                </a:solidFill>
                <a:latin typeface="Calibri"/>
                <a:ea typeface="Calibri"/>
                <a:cs typeface="Calibri"/>
                <a:sym typeface="Calibri"/>
              </a:rPr>
              <a:t>with something </a:t>
            </a:r>
            <a:r>
              <a:rPr lang="en" sz="1200" i="1" dirty="0">
                <a:solidFill>
                  <a:schemeClr val="dk1"/>
                </a:solidFill>
                <a:latin typeface="Calibri"/>
                <a:ea typeface="Calibri"/>
                <a:cs typeface="Calibri"/>
                <a:sym typeface="Calibri"/>
              </a:rPr>
              <a:t>open with a lever. The firefighter pried open the metal door with a tool called a crowbar</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Talk to an elbow partner about what you notice and how you would group these words.”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partners about what they notice and how they would group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all one-syllable words; all make the /ī/ sound; some end with “ie” and some with “y.”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“How would you group the words?” (</a:t>
            </a:r>
            <a:r>
              <a:rPr lang="en" sz="1200" b="1" dirty="0">
                <a:solidFill>
                  <a:schemeClr val="dk1"/>
                </a:solidFill>
                <a:latin typeface="Calibri"/>
                <a:ea typeface="Calibri"/>
                <a:cs typeface="Calibri"/>
                <a:sym typeface="Calibri"/>
              </a:rPr>
              <a:t>words that end in “ie” and words that end with “y”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Sort “ie” words together and “y”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compare the length of the two lists.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Most one-syllable words ending in the /ī/ sound are spelled with the letter ‘y’ at the end of the word. The words “tie,” “die,” pie,” “lie,” and “vie” are the only one-syllable words ending with the /ī/ sound spelled ‘ie.’ We did not practice with the word ‘vie’ today. To vie means to compete or work hard for something. The team is going to vie for the championship trophy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“y” can be a vowel. Say: “</a:t>
            </a:r>
            <a:r>
              <a:rPr lang="en" sz="1200" i="1" dirty="0">
                <a:solidFill>
                  <a:schemeClr val="dk1"/>
                </a:solidFill>
                <a:latin typeface="Calibri"/>
                <a:ea typeface="Calibri"/>
                <a:cs typeface="Calibri"/>
                <a:sym typeface="Calibri"/>
              </a:rPr>
              <a:t>Why does the vowel ‘y’ make the /ī/ sound at the end of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one-syllable words, open syllable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These are one-syllable words and when ‘-y’ is at the end of one-syllable words it makes the /ī/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Work with your partner and practice </a:t>
            </a:r>
            <a:r>
              <a:rPr lang="en" sz="1200" i="1" dirty="0" smtClean="0">
                <a:solidFill>
                  <a:schemeClr val="dk1"/>
                </a:solidFill>
                <a:latin typeface="Calibri"/>
                <a:ea typeface="Calibri"/>
                <a:cs typeface="Calibri"/>
                <a:sym typeface="Calibri"/>
              </a:rPr>
              <a:t>more one-syllable </a:t>
            </a:r>
            <a:r>
              <a:rPr lang="en" sz="1200" i="1" dirty="0">
                <a:solidFill>
                  <a:schemeClr val="dk1"/>
                </a:solidFill>
                <a:latin typeface="Calibri"/>
                <a:ea typeface="Calibri"/>
                <a:cs typeface="Calibri"/>
                <a:sym typeface="Calibri"/>
              </a:rPr>
              <a:t>/ī/ words that are spelled with ‘ie’ or ‘y’.  There are a few words on the list with the /ī/ sound spelled </a:t>
            </a:r>
            <a:r>
              <a:rPr lang="en" sz="1200" i="1" dirty="0" smtClean="0">
                <a:solidFill>
                  <a:schemeClr val="dk1"/>
                </a:solidFill>
                <a:latin typeface="Calibri"/>
                <a:ea typeface="Calibri"/>
                <a:cs typeface="Calibri"/>
                <a:sym typeface="Calibri"/>
              </a:rPr>
              <a:t>    -igh</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we usually see after the ‘igh’ spelling pattern for the /ī/ sound in words like ‘light’ and ‘night</a:t>
            </a:r>
            <a:r>
              <a:rPr lang="en" sz="1200" dirty="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 (the letter ‘t’)</a:t>
            </a:r>
            <a:endParaRPr sz="1200" b="1"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You will now work with your partner to practice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grouping and reading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t>
            </a:r>
            <a:r>
              <a:rPr lang="en" sz="1200" dirty="0" smtClean="0">
                <a:solidFill>
                  <a:schemeClr val="dk1"/>
                </a:solidFill>
                <a:latin typeface="Calibri"/>
                <a:ea typeface="Calibri"/>
                <a:cs typeface="Calibri"/>
                <a:sym typeface="Calibri"/>
              </a:rPr>
              <a:t>needed, </a:t>
            </a:r>
            <a:r>
              <a:rPr lang="en" sz="1200" dirty="0">
                <a:solidFill>
                  <a:schemeClr val="dk1"/>
                </a:solidFill>
                <a:latin typeface="Calibri"/>
                <a:ea typeface="Calibri"/>
                <a:cs typeface="Calibri"/>
                <a:sym typeface="Calibri"/>
              </a:rPr>
              <a:t>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for students to make connections between the spelling pattern and the syllable type.  For example, “I notice the word ‘</a:t>
            </a:r>
            <a:r>
              <a:rPr lang="en" sz="1200" u="sng" dirty="0">
                <a:solidFill>
                  <a:schemeClr val="dk1"/>
                </a:solidFill>
                <a:latin typeface="Calibri"/>
                <a:ea typeface="Calibri"/>
                <a:cs typeface="Calibri"/>
                <a:sym typeface="Calibri"/>
              </a:rPr>
              <a:t>______’</a:t>
            </a:r>
            <a:r>
              <a:rPr lang="en" sz="1200" dirty="0">
                <a:solidFill>
                  <a:schemeClr val="dk1"/>
                </a:solidFill>
                <a:latin typeface="Calibri"/>
                <a:ea typeface="Calibri"/>
                <a:cs typeface="Calibri"/>
                <a:sym typeface="Calibri"/>
              </a:rPr>
              <a:t> is a </a:t>
            </a:r>
            <a:r>
              <a:rPr lang="en" sz="1200" u="sng" dirty="0">
                <a:solidFill>
                  <a:schemeClr val="dk1"/>
                </a:solidFill>
                <a:latin typeface="Calibri"/>
                <a:ea typeface="Calibri"/>
                <a:cs typeface="Calibri"/>
                <a:sym typeface="Calibri"/>
              </a:rPr>
              <a:t>________ </a:t>
            </a:r>
            <a:r>
              <a:rPr lang="en" sz="1200" dirty="0">
                <a:solidFill>
                  <a:schemeClr val="dk1"/>
                </a:solidFill>
                <a:latin typeface="Calibri"/>
                <a:ea typeface="Calibri"/>
                <a:cs typeface="Calibri"/>
                <a:sym typeface="Calibri"/>
              </a:rPr>
              <a:t>syllable word.” (I notice the word ‘play’ is a vowel team syllable word.)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8321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4d921f1f3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44d921f1f3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one word, “vie” that is included on the student practice list, but not on the word cards from Lesson 18  Supporting Materials. All the words are discussed during whole class instruction, if not read and grouped, so students should work quickly and accurately.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list of Words Rule Words on index cards</a:t>
            </a:r>
            <a:r>
              <a:rPr lang="en" sz="1200" dirty="0">
                <a:solidFill>
                  <a:schemeClr val="dk1"/>
                </a:solidFill>
                <a:latin typeface="Calibri"/>
                <a:ea typeface="Calibri"/>
                <a:cs typeface="Calibri"/>
                <a:sym typeface="Calibri"/>
              </a:rPr>
              <a:t>,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Work with your partner and practice reading, writing and grouping  /ī/  words that are spelled with ‘ie,’ ‘-y’ or ‘igh.’. Take turns reading the words, then writing the words you hear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take turns reading “ie,” “-y” and “igh” words: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A reads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B identifies each word as “ie,” “-y” and “igh”’ and writes the word on his or her white board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B reads all words written.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switch roles.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(click on slide or show lists on board).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lists chorally.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t>
            </a:r>
            <a:r>
              <a:rPr lang="en" sz="1200" dirty="0" smtClean="0">
                <a:solidFill>
                  <a:schemeClr val="dk1"/>
                </a:solidFill>
                <a:latin typeface="Calibri"/>
                <a:ea typeface="Calibri"/>
                <a:cs typeface="Calibri"/>
                <a:sym typeface="Calibri"/>
              </a:rPr>
              <a:t>needed, </a:t>
            </a:r>
            <a:r>
              <a:rPr lang="en" sz="1200" dirty="0">
                <a:solidFill>
                  <a:schemeClr val="dk1"/>
                </a:solidFill>
                <a:latin typeface="Calibri"/>
                <a:ea typeface="Calibri"/>
                <a:cs typeface="Calibri"/>
                <a:sym typeface="Calibri"/>
              </a:rPr>
              <a:t>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for students to make connections between the spelling pattern and the syllable type.  For example, “I notice the word ‘</a:t>
            </a:r>
            <a:r>
              <a:rPr lang="en" sz="1200" u="sng" dirty="0">
                <a:solidFill>
                  <a:schemeClr val="dk1"/>
                </a:solidFill>
                <a:latin typeface="Calibri"/>
                <a:ea typeface="Calibri"/>
                <a:cs typeface="Calibri"/>
                <a:sym typeface="Calibri"/>
              </a:rPr>
              <a:t>______’</a:t>
            </a:r>
            <a:r>
              <a:rPr lang="en" sz="1200" dirty="0">
                <a:solidFill>
                  <a:schemeClr val="dk1"/>
                </a:solidFill>
                <a:latin typeface="Calibri"/>
                <a:ea typeface="Calibri"/>
                <a:cs typeface="Calibri"/>
                <a:sym typeface="Calibri"/>
              </a:rPr>
              <a:t> is a </a:t>
            </a:r>
            <a:r>
              <a:rPr lang="en" sz="1200" u="sng" dirty="0">
                <a:solidFill>
                  <a:schemeClr val="dk1"/>
                </a:solidFill>
                <a:latin typeface="Calibri"/>
                <a:ea typeface="Calibri"/>
                <a:cs typeface="Calibri"/>
                <a:sym typeface="Calibri"/>
              </a:rPr>
              <a:t>________ </a:t>
            </a:r>
            <a:r>
              <a:rPr lang="en" sz="1200" dirty="0">
                <a:solidFill>
                  <a:schemeClr val="dk1"/>
                </a:solidFill>
                <a:latin typeface="Calibri"/>
                <a:ea typeface="Calibri"/>
                <a:cs typeface="Calibri"/>
                <a:sym typeface="Calibri"/>
              </a:rPr>
              <a:t>syllable word.” (I notice the word ‘play’ is a vowel team syllable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86668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4: Lesson 18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0" name="Google Shape;180;p27"/>
          <p:cNvSpPr txBox="1">
            <a:spLocks noGrp="1"/>
          </p:cNvSpPr>
          <p:nvPr>
            <p:ph type="body" idx="1"/>
          </p:nvPr>
        </p:nvSpPr>
        <p:spPr>
          <a:xfrm>
            <a:off x="311700" y="1075765"/>
            <a:ext cx="8520600" cy="396211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solidFill>
                  <a:schemeClr val="dk1"/>
                </a:solidFill>
              </a:rPr>
              <a:t>This lesson </a:t>
            </a:r>
            <a:r>
              <a:rPr lang="en" sz="1800" dirty="0"/>
              <a:t>includes two instructional practices: Words Rule Review and Interactive Writing.  Students worked with the /ī/ sound spelled “igh” and “ie” in Lesson 16 with Words Rule.  They will work with words with /ī/ sound spelled “ie” and “-y” in Words Rule Review in this lesson. Then, students will brainstorm a list of words with “igh,” “ie,” and “-y” spelling patterns for the /ī/ sound in preparation for interactive writing.</a:t>
            </a:r>
            <a:endParaRPr sz="1800" dirty="0"/>
          </a:p>
          <a:p>
            <a:pPr marL="0" lvl="0" indent="0" algn="l" rtl="0">
              <a:lnSpc>
                <a:spcPct val="70000"/>
              </a:lnSpc>
              <a:spcBef>
                <a:spcPts val="1000"/>
              </a:spcBef>
              <a:spcAft>
                <a:spcPts val="0"/>
              </a:spcAft>
              <a:buClr>
                <a:schemeClr val="dk1"/>
              </a:buClr>
              <a:buSzPts val="1100"/>
              <a:buFont typeface="Arial"/>
              <a:buNone/>
            </a:pPr>
            <a:r>
              <a:rPr lang="en" sz="1600" b="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42900" algn="l" rtl="0">
              <a:lnSpc>
                <a:spcPct val="70000"/>
              </a:lnSpc>
              <a:spcBef>
                <a:spcPts val="1000"/>
              </a:spcBef>
              <a:spcAft>
                <a:spcPts val="0"/>
              </a:spcAft>
              <a:buClr>
                <a:schemeClr val="dk1"/>
              </a:buClr>
              <a:buSzPts val="1800"/>
              <a:buFont typeface="Arial"/>
              <a:buChar char="•"/>
            </a:pPr>
            <a:r>
              <a:rPr lang="en" sz="1800" dirty="0"/>
              <a:t>Using familiar spelling patterns “ie” and “-y” when encoding and decoding </a:t>
            </a:r>
            <a:r>
              <a:rPr lang="en" sz="1800" dirty="0" smtClean="0"/>
              <a:t>words.</a:t>
            </a:r>
            <a:endParaRPr lang="en" sz="1800" dirty="0"/>
          </a:p>
          <a:p>
            <a:pPr marL="457200" lvl="0" indent="-342900" algn="l" rtl="0">
              <a:lnSpc>
                <a:spcPct val="70000"/>
              </a:lnSpc>
              <a:spcBef>
                <a:spcPts val="1000"/>
              </a:spcBef>
              <a:spcAft>
                <a:spcPts val="0"/>
              </a:spcAft>
              <a:buClr>
                <a:schemeClr val="dk1"/>
              </a:buClr>
              <a:buSzPts val="1800"/>
              <a:buFont typeface="Arial"/>
              <a:buChar char="•"/>
            </a:pPr>
            <a:r>
              <a:rPr lang="en" sz="1800" dirty="0" smtClean="0"/>
              <a:t>Spelling </a:t>
            </a:r>
            <a:r>
              <a:rPr lang="en" sz="1800" dirty="0"/>
              <a:t>patterns based on syllable </a:t>
            </a:r>
            <a:r>
              <a:rPr lang="en" sz="1800" dirty="0" smtClean="0"/>
              <a:t>type.</a:t>
            </a:r>
            <a:endParaRPr lang="en" sz="1800" dirty="0"/>
          </a:p>
          <a:p>
            <a:pPr marL="457200" lvl="0" indent="-342900" algn="l" rtl="0">
              <a:lnSpc>
                <a:spcPct val="70000"/>
              </a:lnSpc>
              <a:spcBef>
                <a:spcPts val="1000"/>
              </a:spcBef>
              <a:spcAft>
                <a:spcPts val="0"/>
              </a:spcAft>
              <a:buClr>
                <a:schemeClr val="dk1"/>
              </a:buClr>
              <a:buSzPts val="1800"/>
              <a:buFont typeface="Arial"/>
              <a:buChar char="•"/>
            </a:pPr>
            <a:r>
              <a:rPr lang="en" sz="1800" dirty="0" smtClean="0"/>
              <a:t>Words </a:t>
            </a:r>
            <a:r>
              <a:rPr lang="en" sz="1800" dirty="0"/>
              <a:t>dictated in a </a:t>
            </a:r>
            <a:r>
              <a:rPr lang="en" sz="1800" dirty="0" smtClean="0"/>
              <a:t>sentence.</a:t>
            </a:r>
            <a:r>
              <a:rPr lang="en" sz="1600" dirty="0"/>
              <a:t/>
            </a:r>
            <a:br>
              <a:rPr lang="en" sz="1600" dirty="0"/>
            </a:br>
            <a:endParaRPr sz="1600" dirty="0"/>
          </a:p>
          <a:p>
            <a:pPr marL="0" lvl="0" indent="0" algn="l" rtl="0">
              <a:lnSpc>
                <a:spcPct val="90000"/>
              </a:lnSpc>
              <a:spcBef>
                <a:spcPts val="1000"/>
              </a:spcBef>
              <a:spcAft>
                <a:spcPts val="0"/>
              </a:spcAft>
              <a:buClr>
                <a:schemeClr val="dk1"/>
              </a:buClr>
              <a:buSzPts val="1100"/>
              <a:buFont typeface="Arial"/>
              <a:buNone/>
            </a:pPr>
            <a:endParaRPr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71" name="Google Shape;271;p3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i="1">
                <a:solidFill>
                  <a:srgbClr val="FF0000"/>
                </a:solidFill>
              </a:rPr>
              <a:t>Teacher: “Do you know the words we’ll write, the words we’ll write, the words we’ll write? Do you know the words we’ll write on our boards today? </a:t>
            </a:r>
            <a:endParaRPr sz="2200" i="1">
              <a:solidFill>
                <a:srgbClr val="FF0000"/>
              </a:solidFill>
            </a:endParaRPr>
          </a:p>
          <a:p>
            <a:pPr marL="0" lvl="0" indent="0" algn="l" rtl="0">
              <a:lnSpc>
                <a:spcPct val="150000"/>
              </a:lnSpc>
              <a:spcBef>
                <a:spcPts val="1000"/>
              </a:spcBef>
              <a:spcAft>
                <a:spcPts val="0"/>
              </a:spcAft>
              <a:buNone/>
            </a:pPr>
            <a:r>
              <a:rPr lang="en" sz="2200" i="1">
                <a:solidFill>
                  <a:srgbClr val="FF0000"/>
                </a:solidFill>
              </a:rPr>
              <a:t>Students: “Yes, we know the words we’ll write, the words we’ll write, the words we’ll write. Yes, we know the words we’ll write on our boards today!”</a:t>
            </a:r>
            <a:endParaRPr sz="2200" i="1">
              <a:solidFill>
                <a:srgbClr val="FF0000"/>
              </a:solidFill>
            </a:endParaRPr>
          </a:p>
          <a:p>
            <a:pPr marL="0" lvl="0" indent="0" algn="l" rtl="0">
              <a:spcBef>
                <a:spcPts val="80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77" name="Google Shape;277;p37"/>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a:t>I can collaborate with my teacher to write a silly sentence with “ie,” “igh,” and  “-y” words.</a:t>
            </a:r>
            <a:endParaRPr sz="2400"/>
          </a:p>
          <a:p>
            <a:pPr marL="457200" lvl="0" indent="-381000" algn="l" rtl="0">
              <a:lnSpc>
                <a:spcPct val="115000"/>
              </a:lnSpc>
              <a:spcBef>
                <a:spcPts val="0"/>
              </a:spcBef>
              <a:spcAft>
                <a:spcPts val="0"/>
              </a:spcAft>
              <a:buSzPts val="2400"/>
              <a:buChar char="•"/>
            </a:pPr>
            <a:r>
              <a:rPr lang="en" sz="2400"/>
              <a:t>I can use what I know about spelling patterns to correctly spell words.</a:t>
            </a:r>
            <a:endParaRPr sz="2400"/>
          </a:p>
          <a:p>
            <a:pPr marL="457200" lvl="0" indent="-381000" algn="l" rtl="0">
              <a:lnSpc>
                <a:spcPct val="115000"/>
              </a:lnSpc>
              <a:spcBef>
                <a:spcPts val="0"/>
              </a:spcBef>
              <a:spcAft>
                <a:spcPts val="0"/>
              </a:spcAft>
              <a:buSzPts val="2400"/>
              <a:buChar char="•"/>
            </a:pPr>
            <a:r>
              <a:rPr lang="en" sz="2400"/>
              <a:t>I can write a sentence with correct spacing, capitalization and punctuation.</a:t>
            </a:r>
            <a:endParaRPr sz="2400"/>
          </a:p>
          <a:p>
            <a:pPr marL="0" lvl="0" indent="0" algn="l" rtl="0">
              <a:lnSpc>
                <a:spcPct val="115000"/>
              </a:lnSpc>
              <a:spcBef>
                <a:spcPts val="800"/>
              </a:spcBef>
              <a:spcAft>
                <a:spcPts val="500"/>
              </a:spcAft>
              <a:buNone/>
            </a:pPr>
            <a:endParaRPr sz="2000"/>
          </a:p>
        </p:txBody>
      </p:sp>
      <p:pic>
        <p:nvPicPr>
          <p:cNvPr id="278" name="Google Shape;278;p37"/>
          <p:cNvPicPr preferRelativeResize="0"/>
          <p:nvPr/>
        </p:nvPicPr>
        <p:blipFill>
          <a:blip r:embed="rId3">
            <a:alphaModFix/>
          </a:blip>
          <a:stretch>
            <a:fillRect/>
          </a:stretch>
        </p:blipFill>
        <p:spPr>
          <a:xfrm>
            <a:off x="8327571" y="4370689"/>
            <a:ext cx="657129" cy="54261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284" name="Google Shape;284;p38"/>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285" name="Google Shape;285;p38"/>
          <p:cNvPicPr preferRelativeResize="0"/>
          <p:nvPr/>
        </p:nvPicPr>
        <p:blipFill>
          <a:blip r:embed="rId3">
            <a:alphaModFix/>
          </a:blip>
          <a:stretch>
            <a:fillRect/>
          </a:stretch>
        </p:blipFill>
        <p:spPr>
          <a:xfrm>
            <a:off x="5684051" y="1291900"/>
            <a:ext cx="2285425" cy="3124200"/>
          </a:xfrm>
          <a:prstGeom prst="rect">
            <a:avLst/>
          </a:prstGeom>
          <a:noFill/>
          <a:ln>
            <a:noFill/>
          </a:ln>
        </p:spPr>
      </p:pic>
      <p:pic>
        <p:nvPicPr>
          <p:cNvPr id="286" name="Google Shape;286;p38"/>
          <p:cNvPicPr preferRelativeResize="0"/>
          <p:nvPr/>
        </p:nvPicPr>
        <p:blipFill>
          <a:blip r:embed="rId4">
            <a:alphaModFix/>
          </a:blip>
          <a:stretch>
            <a:fillRect/>
          </a:stretch>
        </p:blipFill>
        <p:spPr>
          <a:xfrm rot="-1428834">
            <a:off x="4426992" y="321511"/>
            <a:ext cx="1880891" cy="136740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94" name="Google Shape;294;p3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today that is helping you become a more proficient reader?</a:t>
            </a:r>
            <a:endParaRPr sz="3000">
              <a:latin typeface="Century Gothic"/>
              <a:ea typeface="Century Gothic"/>
              <a:cs typeface="Century Gothic"/>
              <a:sym typeface="Century Gothic"/>
            </a:endParaRPr>
          </a:p>
        </p:txBody>
      </p:sp>
      <p:pic>
        <p:nvPicPr>
          <p:cNvPr id="295" name="Google Shape;295;p39"/>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1" name="Google Shape;301;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2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07" name="Google Shape;307;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Clr>
                <a:schemeClr val="dk1"/>
              </a:buClr>
              <a:buSzPts val="2600"/>
              <a:buChar char="•"/>
            </a:pPr>
            <a:r>
              <a:rPr lang="en" sz="2600">
                <a:solidFill>
                  <a:schemeClr val="dk1"/>
                </a:solidFill>
              </a:rPr>
              <a:t>I can</a:t>
            </a:r>
            <a:r>
              <a:rPr lang="en" sz="2600"/>
              <a:t> create and write a silly sentence using high frequency words and words with the spelling patterns “igh” and “ie.”</a:t>
            </a:r>
            <a:endParaRPr sz="2600"/>
          </a:p>
          <a:p>
            <a:pPr marL="177800" lvl="0" indent="0" algn="l" rtl="0">
              <a:spcBef>
                <a:spcPts val="800"/>
              </a:spcBef>
              <a:spcAft>
                <a:spcPts val="0"/>
              </a:spcAft>
              <a:buNone/>
            </a:pPr>
            <a:endParaRPr sz="2600"/>
          </a:p>
          <a:p>
            <a:pPr marL="457200" lvl="0" indent="-393700" algn="l" rtl="0">
              <a:spcBef>
                <a:spcPts val="8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800"/>
              </a:spcBef>
              <a:spcAft>
                <a:spcPts val="500"/>
              </a:spcAft>
              <a:buNone/>
            </a:pPr>
            <a:endParaRPr sz="2000"/>
          </a:p>
        </p:txBody>
      </p:sp>
      <p:pic>
        <p:nvPicPr>
          <p:cNvPr id="308" name="Google Shape;308;p41"/>
          <p:cNvPicPr preferRelativeResize="0"/>
          <p:nvPr/>
        </p:nvPicPr>
        <p:blipFill>
          <a:blip r:embed="rId3">
            <a:alphaModFix/>
          </a:blip>
          <a:stretch>
            <a:fillRect/>
          </a:stretch>
        </p:blipFill>
        <p:spPr>
          <a:xfrm>
            <a:off x="8327571" y="4264909"/>
            <a:ext cx="733329" cy="6079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graphicFrame>
        <p:nvGraphicFramePr>
          <p:cNvPr id="313" name="Google Shape;313;p42"/>
          <p:cNvGraphicFramePr/>
          <p:nvPr>
            <p:extLst>
              <p:ext uri="{D42A27DB-BD31-4B8C-83A1-F6EECF244321}">
                <p14:modId xmlns:p14="http://schemas.microsoft.com/office/powerpoint/2010/main" val="4125398061"/>
              </p:ext>
            </p:extLst>
          </p:nvPr>
        </p:nvGraphicFramePr>
        <p:xfrm>
          <a:off x="0" y="0"/>
          <a:ext cx="9144000" cy="5143500"/>
        </p:xfrm>
        <a:graphic>
          <a:graphicData uri="http://schemas.openxmlformats.org/drawingml/2006/table">
            <a:tbl>
              <a:tblPr>
                <a:noFill/>
                <a:tableStyleId>{669CBC2B-9E9F-4A6C-82D5-A3C70E21A26F}</a:tableStyleId>
              </a:tblPr>
              <a:tblGrid>
                <a:gridCol w="3038700"/>
                <a:gridCol w="3050000"/>
                <a:gridCol w="3055300"/>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tr>
              <a:tr h="45832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another silly sentence with a </a:t>
                      </a:r>
                      <a:r>
                        <a:rPr lang="en" sz="1500" dirty="0" smtClean="0">
                          <a:solidFill>
                            <a:schemeClr val="dk1"/>
                          </a:solidFill>
                          <a:latin typeface="Century Gothic"/>
                          <a:ea typeface="Century Gothic"/>
                          <a:cs typeface="Century Gothic"/>
                          <a:sym typeface="Century Gothic"/>
                        </a:rPr>
                        <a:t>group.</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words with the spelling patterns “igh” and “</a:t>
                      </a:r>
                      <a:r>
                        <a:rPr lang="en" sz="1500" dirty="0" smtClean="0">
                          <a:solidFill>
                            <a:schemeClr val="dk1"/>
                          </a:solidFill>
                          <a:latin typeface="Century Gothic"/>
                          <a:ea typeface="Century Gothic"/>
                          <a:cs typeface="Century Gothic"/>
                          <a:sym typeface="Century Gothic"/>
                        </a:rPr>
                        <a:t>ie”</a:t>
                      </a:r>
                      <a:r>
                        <a:rPr lang="en" sz="1500" baseline="0" dirty="0">
                          <a:solidFill>
                            <a:schemeClr val="dk1"/>
                          </a:solidFill>
                          <a:latin typeface="Century Gothic"/>
                          <a:ea typeface="Century Gothic"/>
                          <a:cs typeface="Century Gothic"/>
                          <a:sym typeface="Century Gothic"/>
                        </a:rPr>
                        <a:t> </a:t>
                      </a:r>
                      <a:r>
                        <a:rPr lang="en" sz="1500" dirty="0" smtClean="0">
                          <a:solidFill>
                            <a:schemeClr val="dk1"/>
                          </a:solidFill>
                          <a:latin typeface="Century Gothic"/>
                          <a:ea typeface="Century Gothic"/>
                          <a:cs typeface="Century Gothic"/>
                          <a:sym typeface="Century Gothic"/>
                        </a:rPr>
                        <a:t>and </a:t>
                      </a:r>
                      <a:r>
                        <a:rPr lang="en" sz="1500" dirty="0" smtClean="0">
                          <a:solidFill>
                            <a:schemeClr val="dk1"/>
                          </a:solidFill>
                          <a:latin typeface="Century Gothic"/>
                          <a:ea typeface="Century Gothic"/>
                          <a:cs typeface="Century Gothic"/>
                          <a:sym typeface="Century Gothic"/>
                        </a:rPr>
                        <a:t>high </a:t>
                      </a:r>
                      <a:r>
                        <a:rPr lang="en" sz="1500" dirty="0">
                          <a:solidFill>
                            <a:schemeClr val="dk1"/>
                          </a:solidFill>
                          <a:latin typeface="Century Gothic"/>
                          <a:ea typeface="Century Gothic"/>
                          <a:cs typeface="Century Gothic"/>
                          <a:sym typeface="Century Gothic"/>
                        </a:rPr>
                        <a:t>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We’ll </a:t>
                      </a:r>
                      <a:r>
                        <a:rPr lang="en" sz="1500" dirty="0">
                          <a:solidFill>
                            <a:schemeClr val="dk1"/>
                          </a:solidFill>
                          <a:latin typeface="Century Gothic"/>
                          <a:ea typeface="Century Gothic"/>
                          <a:cs typeface="Century Gothic"/>
                          <a:sym typeface="Century Gothic"/>
                        </a:rPr>
                        <a:t>talk about our sentence until we agree on the sentence we will write. </a:t>
                      </a:r>
                      <a:endParaRPr lang="en" sz="1500" dirty="0" smtClean="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We </a:t>
                      </a:r>
                      <a:r>
                        <a:rPr lang="en" sz="1500" dirty="0">
                          <a:solidFill>
                            <a:schemeClr val="dk1"/>
                          </a:solidFill>
                          <a:latin typeface="Century Gothic"/>
                          <a:ea typeface="Century Gothic"/>
                          <a:cs typeface="Century Gothic"/>
                          <a:sym typeface="Century Gothic"/>
                        </a:rPr>
                        <a:t>will write our sentence together. We will check our sentence for spelling, capitalization and punctuation. We will make corrections as </a:t>
                      </a:r>
                      <a:r>
                        <a:rPr lang="en" sz="1500" dirty="0" smtClean="0">
                          <a:solidFill>
                            <a:schemeClr val="dk1"/>
                          </a:solidFill>
                          <a:latin typeface="Century Gothic"/>
                          <a:ea typeface="Century Gothic"/>
                          <a:cs typeface="Century Gothic"/>
                          <a:sym typeface="Century Gothic"/>
                        </a:rPr>
                        <a:t>needed.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We </a:t>
                      </a:r>
                      <a:r>
                        <a:rPr lang="en" sz="1500" dirty="0">
                          <a:solidFill>
                            <a:schemeClr val="dk1"/>
                          </a:solidFill>
                          <a:latin typeface="Century Gothic"/>
                          <a:ea typeface="Century Gothic"/>
                          <a:cs typeface="Century Gothic"/>
                          <a:sym typeface="Century Gothic"/>
                        </a:rPr>
                        <a:t>will read our silly sentence together.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new silly sentence with a </a:t>
                      </a:r>
                      <a:r>
                        <a:rPr lang="en" sz="1500" dirty="0" smtClean="0">
                          <a:solidFill>
                            <a:schemeClr val="dk1"/>
                          </a:solidFill>
                          <a:latin typeface="Century Gothic"/>
                          <a:ea typeface="Century Gothic"/>
                          <a:cs typeface="Century Gothic"/>
                          <a:sym typeface="Century Gothic"/>
                        </a:rPr>
                        <a:t>partner.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words </a:t>
                      </a:r>
                      <a:r>
                        <a:rPr lang="en" sz="1500" dirty="0">
                          <a:solidFill>
                            <a:schemeClr val="dk1"/>
                          </a:solidFill>
                          <a:latin typeface="Century Gothic"/>
                          <a:ea typeface="Century Gothic"/>
                          <a:cs typeface="Century Gothic"/>
                          <a:sym typeface="Century Gothic"/>
                        </a:rPr>
                        <a:t>with the spelling patterns “igh” and “</a:t>
                      </a:r>
                      <a:r>
                        <a:rPr lang="en" sz="1500" dirty="0" smtClean="0">
                          <a:solidFill>
                            <a:schemeClr val="dk1"/>
                          </a:solidFill>
                          <a:latin typeface="Century Gothic"/>
                          <a:ea typeface="Century Gothic"/>
                          <a:cs typeface="Century Gothic"/>
                          <a:sym typeface="Century Gothic"/>
                        </a:rPr>
                        <a:t>ie”</a:t>
                      </a:r>
                      <a:r>
                        <a:rPr lang="en" sz="1500" baseline="0" dirty="0" smtClean="0">
                          <a:solidFill>
                            <a:schemeClr val="dk1"/>
                          </a:solidFill>
                          <a:latin typeface="Century Gothic"/>
                          <a:ea typeface="Century Gothic"/>
                          <a:cs typeface="Century Gothic"/>
                          <a:sym typeface="Century Gothic"/>
                        </a:rPr>
                        <a:t> </a:t>
                      </a:r>
                      <a:r>
                        <a:rPr lang="en" sz="1500" dirty="0" smtClean="0">
                          <a:solidFill>
                            <a:schemeClr val="dk1"/>
                          </a:solidFill>
                          <a:latin typeface="Century Gothic"/>
                          <a:ea typeface="Century Gothic"/>
                          <a:cs typeface="Century Gothic"/>
                          <a:sym typeface="Century Gothic"/>
                        </a:rPr>
                        <a:t>and </a:t>
                      </a:r>
                      <a:r>
                        <a:rPr lang="en" sz="1500" dirty="0">
                          <a:solidFill>
                            <a:schemeClr val="dk1"/>
                          </a:solidFill>
                          <a:latin typeface="Century Gothic"/>
                          <a:ea typeface="Century Gothic"/>
                          <a:cs typeface="Century Gothic"/>
                          <a:sym typeface="Century Gothic"/>
                        </a:rPr>
                        <a:t>high 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Talk </a:t>
                      </a:r>
                      <a:r>
                        <a:rPr lang="en" sz="1500" dirty="0">
                          <a:solidFill>
                            <a:schemeClr val="dk1"/>
                          </a:solidFill>
                          <a:latin typeface="Century Gothic"/>
                          <a:ea typeface="Century Gothic"/>
                          <a:cs typeface="Century Gothic"/>
                          <a:sym typeface="Century Gothic"/>
                        </a:rPr>
                        <a:t>about your sentence until you agree on the sentence you will write on your paper.  Write the sentence on your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500" dirty="0" smtClean="0">
                          <a:solidFill>
                            <a:schemeClr val="dk1"/>
                          </a:solidFill>
                          <a:latin typeface="Century Gothic"/>
                          <a:ea typeface="Century Gothic"/>
                          <a:cs typeface="Century Gothic"/>
                          <a:sym typeface="Century Gothic"/>
                        </a:rPr>
                        <a:t>needed.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Share </a:t>
                      </a:r>
                      <a:r>
                        <a:rPr lang="en" sz="1500" dirty="0">
                          <a:solidFill>
                            <a:schemeClr val="dk1"/>
                          </a:solidFill>
                          <a:latin typeface="Century Gothic"/>
                          <a:ea typeface="Century Gothic"/>
                          <a:cs typeface="Century Gothic"/>
                          <a:sym typeface="Century Gothic"/>
                        </a:rPr>
                        <a:t>your sentence with another writing pair.</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new silly sentence </a:t>
                      </a:r>
                      <a:r>
                        <a:rPr lang="en" sz="1500" dirty="0" smtClean="0">
                          <a:solidFill>
                            <a:schemeClr val="dk1"/>
                          </a:solidFill>
                          <a:latin typeface="Century Gothic"/>
                          <a:ea typeface="Century Gothic"/>
                          <a:cs typeface="Century Gothic"/>
                          <a:sym typeface="Century Gothic"/>
                        </a:rPr>
                        <a:t>independently.</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words </a:t>
                      </a:r>
                      <a:r>
                        <a:rPr lang="en" sz="1500" dirty="0">
                          <a:solidFill>
                            <a:schemeClr val="dk1"/>
                          </a:solidFill>
                          <a:latin typeface="Century Gothic"/>
                          <a:ea typeface="Century Gothic"/>
                          <a:cs typeface="Century Gothic"/>
                          <a:sym typeface="Century Gothic"/>
                        </a:rPr>
                        <a:t>with the spelling patterns “igh” and “</a:t>
                      </a:r>
                      <a:r>
                        <a:rPr lang="en" sz="1500" dirty="0" smtClean="0">
                          <a:solidFill>
                            <a:schemeClr val="dk1"/>
                          </a:solidFill>
                          <a:latin typeface="Century Gothic"/>
                          <a:ea typeface="Century Gothic"/>
                          <a:cs typeface="Century Gothic"/>
                          <a:sym typeface="Century Gothic"/>
                        </a:rPr>
                        <a:t>ie”</a:t>
                      </a:r>
                      <a:r>
                        <a:rPr lang="en" sz="1500" baseline="0" dirty="0">
                          <a:solidFill>
                            <a:schemeClr val="dk1"/>
                          </a:solidFill>
                          <a:latin typeface="Century Gothic"/>
                          <a:ea typeface="Century Gothic"/>
                          <a:cs typeface="Century Gothic"/>
                          <a:sym typeface="Century Gothic"/>
                        </a:rPr>
                        <a:t> </a:t>
                      </a:r>
                      <a:r>
                        <a:rPr lang="en" sz="1500" dirty="0" smtClean="0">
                          <a:solidFill>
                            <a:schemeClr val="dk1"/>
                          </a:solidFill>
                          <a:latin typeface="Century Gothic"/>
                          <a:ea typeface="Century Gothic"/>
                          <a:cs typeface="Century Gothic"/>
                          <a:sym typeface="Century Gothic"/>
                        </a:rPr>
                        <a:t>and </a:t>
                      </a:r>
                      <a:r>
                        <a:rPr lang="en" sz="1500" dirty="0">
                          <a:solidFill>
                            <a:schemeClr val="dk1"/>
                          </a:solidFill>
                          <a:latin typeface="Century Gothic"/>
                          <a:ea typeface="Century Gothic"/>
                          <a:cs typeface="Century Gothic"/>
                          <a:sym typeface="Century Gothic"/>
                        </a:rPr>
                        <a:t>high 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Write </a:t>
                      </a:r>
                      <a:r>
                        <a:rPr lang="en" sz="1500" dirty="0">
                          <a:solidFill>
                            <a:schemeClr val="dk1"/>
                          </a:solidFill>
                          <a:latin typeface="Century Gothic"/>
                          <a:ea typeface="Century Gothic"/>
                          <a:cs typeface="Century Gothic"/>
                          <a:sym typeface="Century Gothic"/>
                        </a:rPr>
                        <a:t>your silly sentence on your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500" dirty="0" smtClean="0">
                          <a:solidFill>
                            <a:schemeClr val="dk1"/>
                          </a:solidFill>
                          <a:latin typeface="Century Gothic"/>
                          <a:ea typeface="Century Gothic"/>
                          <a:cs typeface="Century Gothic"/>
                          <a:sym typeface="Century Gothic"/>
                        </a:rPr>
                        <a:t>needed.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Share </a:t>
                      </a:r>
                      <a:r>
                        <a:rPr lang="en" sz="1500" dirty="0">
                          <a:solidFill>
                            <a:schemeClr val="dk1"/>
                          </a:solidFill>
                          <a:latin typeface="Century Gothic"/>
                          <a:ea typeface="Century Gothic"/>
                          <a:cs typeface="Century Gothic"/>
                          <a:sym typeface="Century Gothic"/>
                        </a:rPr>
                        <a:t>your silly sentence with another independent </a:t>
                      </a:r>
                      <a:r>
                        <a:rPr lang="en" sz="1500" dirty="0" smtClean="0">
                          <a:solidFill>
                            <a:schemeClr val="dk1"/>
                          </a:solidFill>
                          <a:latin typeface="Century Gothic"/>
                          <a:ea typeface="Century Gothic"/>
                          <a:cs typeface="Century Gothic"/>
                          <a:sym typeface="Century Gothic"/>
                        </a:rPr>
                        <a:t>writer.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each other’s sentences and make any corrections needed.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txBody>
                  <a:tcPr marL="91425" marR="91425" marT="91425" marB="91425"/>
                </a:tc>
              </a:tr>
            </a:tbl>
          </a:graphicData>
        </a:graphic>
      </p:graphicFrame>
      <p:pic>
        <p:nvPicPr>
          <p:cNvPr id="314" name="Google Shape;314;p4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15" name="Google Shape;315;p4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 </a:t>
            </a:r>
            <a:r>
              <a:rPr lang="en">
                <a:solidFill>
                  <a:schemeClr val="dk1"/>
                </a:solidFill>
              </a:rPr>
              <a:t>1</a:t>
            </a:r>
            <a:r>
              <a:rPr lang="en"/>
              <a:t>8</a:t>
            </a:r>
            <a:endParaRPr>
              <a:solidFill>
                <a:schemeClr val="dk1"/>
              </a:solidFill>
            </a:endParaRPr>
          </a:p>
          <a:p>
            <a:pPr marL="0" lvl="0" indent="0" algn="l" rtl="0">
              <a:spcBef>
                <a:spcPts val="800"/>
              </a:spcBef>
              <a:spcAft>
                <a:spcPts val="0"/>
              </a:spcAft>
              <a:buNone/>
            </a:pPr>
            <a:r>
              <a:rPr lang="en" sz="1800" b="1">
                <a:solidFill>
                  <a:schemeClr val="dk1"/>
                </a:solidFill>
              </a:rPr>
              <a:t>New Materials to Prepare in Advance: </a:t>
            </a:r>
            <a:endParaRPr sz="1800" b="1">
              <a:solidFill>
                <a:schemeClr val="dk1"/>
              </a:solidFill>
            </a:endParaRPr>
          </a:p>
          <a:p>
            <a:pPr marL="457200" lvl="0" indent="-342900" algn="l" rtl="0">
              <a:spcBef>
                <a:spcPts val="800"/>
              </a:spcBef>
              <a:spcAft>
                <a:spcPts val="0"/>
              </a:spcAft>
              <a:buClr>
                <a:schemeClr val="dk1"/>
              </a:buClr>
              <a:buSzPts val="1800"/>
              <a:buChar char="•"/>
            </a:pPr>
            <a:r>
              <a:rPr lang="en" sz="1800"/>
              <a:t>Words Rule Word Cards or Word List</a:t>
            </a:r>
            <a:endParaRPr sz="1800"/>
          </a:p>
          <a:p>
            <a:pPr marL="457200" lvl="0" indent="-342900" algn="l" rtl="0">
              <a:spcBef>
                <a:spcPts val="1000"/>
              </a:spcBef>
              <a:spcAft>
                <a:spcPts val="0"/>
              </a:spcAft>
              <a:buClr>
                <a:schemeClr val="dk1"/>
              </a:buClr>
              <a:buSzPts val="1800"/>
              <a:buChar char="•"/>
            </a:pPr>
            <a:r>
              <a:rPr lang="en" sz="1800"/>
              <a:t>Silly sentence examples (optional)</a:t>
            </a:r>
            <a:endParaRPr sz="1800"/>
          </a:p>
          <a:p>
            <a:pPr marL="0" lvl="0" indent="0" algn="l" rtl="0">
              <a:spcBef>
                <a:spcPts val="1000"/>
              </a:spcBef>
              <a:spcAft>
                <a:spcPts val="0"/>
              </a:spcAft>
              <a:buNone/>
            </a:pPr>
            <a:r>
              <a:rPr lang="en" sz="1800" b="1">
                <a:solidFill>
                  <a:schemeClr val="dk1"/>
                </a:solidFill>
              </a:rPr>
              <a:t>Materials to Gather from Previous Lessons:</a:t>
            </a:r>
            <a:endParaRPr sz="1800">
              <a:solidFill>
                <a:schemeClr val="dk1"/>
              </a:solidFill>
            </a:endParaRPr>
          </a:p>
          <a:p>
            <a:pPr marL="457200" lvl="0" indent="-342900" algn="l" rtl="0">
              <a:spcBef>
                <a:spcPts val="1000"/>
              </a:spcBef>
              <a:spcAft>
                <a:spcPts val="0"/>
              </a:spcAft>
              <a:buClr>
                <a:schemeClr val="dk1"/>
              </a:buClr>
              <a:buSzPts val="1800"/>
              <a:buChar char="•"/>
            </a:pPr>
            <a:r>
              <a:rPr lang="en" sz="1800"/>
              <a:t>White boards, white board markers and erasers</a:t>
            </a:r>
            <a:endParaRPr sz="1800">
              <a:solidFill>
                <a:schemeClr val="dk1"/>
              </a:solidFill>
            </a:endParaRPr>
          </a:p>
          <a:p>
            <a:pPr marL="0" lvl="0" indent="0" algn="l" rtl="0">
              <a:spcBef>
                <a:spcPts val="1000"/>
              </a:spcBef>
              <a:spcAft>
                <a:spcPts val="0"/>
              </a:spcAft>
              <a:buNone/>
            </a:pPr>
            <a:endParaRPr sz="2200">
              <a:solidFill>
                <a:schemeClr val="dk1"/>
              </a:solidFill>
            </a:endParaRPr>
          </a:p>
          <a:p>
            <a:pPr marL="0" lvl="0" indent="0" algn="l" rtl="0">
              <a:lnSpc>
                <a:spcPct val="90000"/>
              </a:lnSpc>
              <a:spcBef>
                <a:spcPts val="1000"/>
              </a:spcBef>
              <a:spcAft>
                <a:spcPts val="0"/>
              </a:spcAft>
              <a:buNone/>
            </a:pPr>
            <a:endParaRPr>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4: Lesson 18</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311700" y="334175"/>
            <a:ext cx="8520600" cy="818400"/>
          </a:xfrm>
          <a:prstGeom prst="rect">
            <a:avLst/>
          </a:prstGeom>
        </p:spPr>
        <p:txBody>
          <a:bodyPr spcFirstLastPara="1" wrap="square" lIns="68575" tIns="34275" rIns="68575" bIns="34275" anchor="ctr" anchorCtr="0">
            <a:noAutofit/>
          </a:bodyPr>
          <a:lstStyle/>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r>
              <a:rPr lang="en" sz="2800"/>
              <a:t>Grade 2: Module 1: Part 2: Cycle 4: Lesson 18</a:t>
            </a:r>
            <a:endParaRPr sz="2800"/>
          </a:p>
          <a:p>
            <a:pPr marL="0" lvl="0" indent="0" algn="l" rtl="0">
              <a:lnSpc>
                <a:spcPct val="108000"/>
              </a:lnSpc>
              <a:spcBef>
                <a:spcPts val="0"/>
              </a:spcBef>
              <a:spcAft>
                <a:spcPts val="0"/>
              </a:spcAft>
              <a:buClr>
                <a:schemeClr val="dk1"/>
              </a:buClr>
              <a:buSzPts val="1100"/>
              <a:buFont typeface="Arial"/>
              <a:buNone/>
            </a:pPr>
            <a:r>
              <a:rPr lang="en" sz="2400" b="1"/>
              <a:t>Teacher slide, before teaching.</a:t>
            </a:r>
            <a:endParaRPr sz="2400" b="1"/>
          </a:p>
          <a:p>
            <a:pPr marL="0" lvl="0" indent="0" algn="l" rtl="0">
              <a:lnSpc>
                <a:spcPct val="115000"/>
              </a:lnSpc>
              <a:spcBef>
                <a:spcPts val="0"/>
              </a:spcBef>
              <a:spcAft>
                <a:spcPts val="0"/>
              </a:spcAft>
              <a:buClr>
                <a:schemeClr val="dk1"/>
              </a:buClr>
              <a:buSzPts val="1100"/>
              <a:buFont typeface="Arial"/>
              <a:buNone/>
            </a:pPr>
            <a:endParaRPr sz="2400" b="1"/>
          </a:p>
          <a:p>
            <a:pPr marL="0" lvl="0" indent="0" algn="l" rtl="0">
              <a:spcBef>
                <a:spcPts val="0"/>
              </a:spcBef>
              <a:spcAft>
                <a:spcPts val="0"/>
              </a:spcAft>
              <a:buNone/>
            </a:pPr>
            <a:endParaRPr/>
          </a:p>
        </p:txBody>
      </p:sp>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1800" b="1" dirty="0">
                <a:solidFill>
                  <a:schemeClr val="dk1"/>
                </a:solidFill>
              </a:rPr>
              <a:t>Preparing for Lesson #: </a:t>
            </a:r>
            <a:r>
              <a:rPr lang="en" sz="1800" dirty="0">
                <a:solidFill>
                  <a:schemeClr val="dk1"/>
                </a:solidFill>
              </a:rPr>
              <a:t>1</a:t>
            </a:r>
            <a:r>
              <a:rPr lang="en" sz="1800" dirty="0"/>
              <a:t>8</a:t>
            </a:r>
            <a:endParaRPr sz="18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30200" algn="l" rtl="0">
              <a:lnSpc>
                <a:spcPct val="120000"/>
              </a:lnSpc>
              <a:spcBef>
                <a:spcPts val="800"/>
              </a:spcBef>
              <a:spcAft>
                <a:spcPts val="0"/>
              </a:spcAft>
              <a:buClr>
                <a:schemeClr val="dk1"/>
              </a:buClr>
              <a:buSzPts val="1600"/>
              <a:buChar char="•"/>
            </a:pPr>
            <a:r>
              <a:rPr lang="en" sz="1800" dirty="0">
                <a:solidFill>
                  <a:schemeClr val="dk1"/>
                </a:solidFill>
              </a:rPr>
              <a:t>Handwriting Guidance Document (found in the K-2 Reading Foundations Skills Block Resource Manual)</a:t>
            </a:r>
            <a:endParaRPr sz="1800" dirty="0">
              <a:solidFill>
                <a:schemeClr val="dk1"/>
              </a:solidFill>
            </a:endParaRPr>
          </a:p>
          <a:p>
            <a:pPr marL="457200" lvl="0" indent="-330200" algn="l" rtl="0">
              <a:lnSpc>
                <a:spcPct val="120000"/>
              </a:lnSpc>
              <a:spcBef>
                <a:spcPts val="0"/>
              </a:spcBef>
              <a:spcAft>
                <a:spcPts val="0"/>
              </a:spcAft>
              <a:buSzPts val="1600"/>
              <a:buChar char="•"/>
            </a:pPr>
            <a:r>
              <a:rPr lang="en" sz="1800" dirty="0"/>
              <a:t>Review the Syllable Guidance Document (pages 27-29 in Skills Block Resource Manual)</a:t>
            </a:r>
            <a:endParaRPr sz="1800" dirty="0"/>
          </a:p>
          <a:p>
            <a:pPr marL="457200" lvl="0" indent="-342900" algn="l" rtl="0">
              <a:lnSpc>
                <a:spcPct val="120000"/>
              </a:lnSpc>
              <a:spcBef>
                <a:spcPts val="0"/>
              </a:spcBef>
              <a:spcAft>
                <a:spcPts val="0"/>
              </a:spcAft>
              <a:buSzPts val="1800"/>
              <a:buChar char="•"/>
            </a:pPr>
            <a:r>
              <a:rPr lang="en" sz="1800" dirty="0"/>
              <a:t>Review Independent and Small Group Work guidance (Skills Block Resource Manual)</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1800" u="sng" dirty="0">
              <a:solidFill>
                <a:srgbClr val="0563C1"/>
              </a:solidFill>
              <a:highlight>
                <a:srgbClr val="FFFFFF"/>
              </a:highlight>
              <a:hlinkClick r:id="rId3"/>
            </a:endParaRPr>
          </a:p>
          <a:p>
            <a:pPr marL="0" lvl="0" indent="0" algn="l" rtl="0">
              <a:spcBef>
                <a:spcPts val="800"/>
              </a:spcBef>
              <a:spcAft>
                <a:spcPts val="0"/>
              </a:spcAft>
              <a:buNone/>
            </a:pP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98" name="Google Shape;19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1: Cycle 2: Lesson </a:t>
            </a:r>
            <a:r>
              <a:rPr lang="en" sz="2800" dirty="0" smtClean="0"/>
              <a:t>18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4" name="Google Shape;20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05" name="Google Shape;205;p31"/>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4: Lesson 18</a:t>
            </a:r>
            <a:endParaRPr sz="3200" b="1">
              <a:solidFill>
                <a:srgbClr val="404040"/>
              </a:solidFill>
              <a:latin typeface="Century Gothic"/>
              <a:ea typeface="Century Gothic"/>
              <a:cs typeface="Century Gothic"/>
              <a:sym typeface="Century Gothic"/>
            </a:endParaRPr>
          </a:p>
        </p:txBody>
      </p:sp>
      <p:pic>
        <p:nvPicPr>
          <p:cNvPr id="206" name="Google Shape;20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7" name="Google Shape;20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13" name="Google Shape;213;p32"/>
          <p:cNvSpPr txBox="1">
            <a:spLocks noGrp="1"/>
          </p:cNvSpPr>
          <p:nvPr>
            <p:ph type="body" idx="1"/>
          </p:nvPr>
        </p:nvSpPr>
        <p:spPr>
          <a:xfrm>
            <a:off x="311700" y="528100"/>
            <a:ext cx="8520600" cy="38535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dirty="0">
              <a:solidFill>
                <a:schemeClr val="dk1"/>
              </a:solidFill>
            </a:endParaRPr>
          </a:p>
          <a:p>
            <a:pPr marL="0" lvl="0" indent="0" algn="l" rtl="0">
              <a:lnSpc>
                <a:spcPct val="150000"/>
              </a:lnSpc>
              <a:spcBef>
                <a:spcPts val="1000"/>
              </a:spcBef>
              <a:spcAft>
                <a:spcPts val="0"/>
              </a:spcAft>
              <a:buNone/>
            </a:pPr>
            <a:r>
              <a:rPr lang="en" sz="2400" b="1" dirty="0">
                <a:solidFill>
                  <a:srgbClr val="FF0000"/>
                </a:solidFill>
              </a:rPr>
              <a:t>Teacher:</a:t>
            </a:r>
            <a:r>
              <a:rPr lang="en" sz="2400" i="1" dirty="0">
                <a:solidFill>
                  <a:srgbClr val="FF0000"/>
                </a:solidFill>
              </a:rPr>
              <a:t> “Can you take a closer look, a closer look, a closer look? Can you take a closer look at some words today</a:t>
            </a:r>
            <a:r>
              <a:rPr lang="en" sz="2400" i="1" dirty="0" smtClean="0">
                <a:solidFill>
                  <a:srgbClr val="FF0000"/>
                </a:solidFill>
              </a:rPr>
              <a:t>?”</a:t>
            </a:r>
            <a:endParaRPr sz="2400" i="1" dirty="0">
              <a:solidFill>
                <a:srgbClr val="FF0000"/>
              </a:solidFill>
            </a:endParaRPr>
          </a:p>
          <a:p>
            <a:pPr marL="0" lvl="0" indent="0" algn="l" rtl="0">
              <a:lnSpc>
                <a:spcPct val="150000"/>
              </a:lnSpc>
              <a:spcBef>
                <a:spcPts val="1000"/>
              </a:spcBef>
              <a:spcAft>
                <a:spcPts val="0"/>
              </a:spcAft>
              <a:buNone/>
            </a:pPr>
            <a:r>
              <a:rPr lang="en" sz="2400" b="1" dirty="0">
                <a:solidFill>
                  <a:srgbClr val="FF0000"/>
                </a:solidFill>
              </a:rPr>
              <a:t>Students:</a:t>
            </a:r>
            <a:r>
              <a:rPr lang="en" sz="2400" i="1" dirty="0">
                <a:solidFill>
                  <a:srgbClr val="FF0000"/>
                </a:solidFill>
              </a:rPr>
              <a:t> “Yes, we’ll take a closer look, a closer look, a closer look. Yes, we’ll take a closer look to group the words today.”</a:t>
            </a:r>
            <a:endParaRPr sz="24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9" name="Google Shape;219;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dirty="0"/>
              <a:t>I can read </a:t>
            </a:r>
            <a:r>
              <a:rPr lang="en" sz="2800" dirty="0" smtClean="0"/>
              <a:t>and </a:t>
            </a:r>
            <a:r>
              <a:rPr lang="en" sz="2800" dirty="0"/>
              <a:t>group words with vowel teams “ie,” “igh,”  and “-y.”</a:t>
            </a:r>
            <a:endParaRPr sz="2800" dirty="0"/>
          </a:p>
          <a:p>
            <a:pPr marL="0" lvl="0" indent="0" algn="l" rtl="0">
              <a:lnSpc>
                <a:spcPct val="90000"/>
              </a:lnSpc>
              <a:spcBef>
                <a:spcPts val="1000"/>
              </a:spcBef>
              <a:spcAft>
                <a:spcPts val="0"/>
              </a:spcAft>
              <a:buNone/>
            </a:pPr>
            <a:endParaRPr sz="2800" dirty="0"/>
          </a:p>
          <a:p>
            <a:pPr marL="457200" lvl="0" indent="-406400" algn="l" rtl="0">
              <a:lnSpc>
                <a:spcPct val="90000"/>
              </a:lnSpc>
              <a:spcBef>
                <a:spcPts val="1000"/>
              </a:spcBef>
              <a:spcAft>
                <a:spcPts val="1000"/>
              </a:spcAft>
              <a:buSzPts val="2800"/>
              <a:buChar char="•"/>
            </a:pPr>
            <a:r>
              <a:rPr lang="en" sz="2800" dirty="0"/>
              <a:t>I can identify spelling patterns based on the sounds I hear. </a:t>
            </a:r>
            <a:endParaRPr sz="2800" dirty="0"/>
          </a:p>
        </p:txBody>
      </p:sp>
      <p:pic>
        <p:nvPicPr>
          <p:cNvPr id="220" name="Google Shape;220;p33"/>
          <p:cNvPicPr preferRelativeResize="0"/>
          <p:nvPr/>
        </p:nvPicPr>
        <p:blipFill>
          <a:blip r:embed="rId3">
            <a:alphaModFix/>
          </a:blip>
          <a:stretch>
            <a:fillRect/>
          </a:stretch>
        </p:blipFill>
        <p:spPr>
          <a:xfrm>
            <a:off x="8371115" y="4376056"/>
            <a:ext cx="683757" cy="53078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258125" y="17136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dirty="0">
                <a:solidFill>
                  <a:schemeClr val="tx1"/>
                </a:solidFill>
              </a:rPr>
              <a:t>Words Rule! </a:t>
            </a:r>
            <a:endParaRPr sz="3000" b="1" dirty="0">
              <a:solidFill>
                <a:schemeClr val="tx1"/>
              </a:solidFill>
            </a:endParaRPr>
          </a:p>
        </p:txBody>
      </p:sp>
      <p:sp>
        <p:nvSpPr>
          <p:cNvPr id="226" name="Google Shape;226;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27" name="Google Shape;227;p34"/>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28" name="Google Shape;228;p34"/>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29" name="Google Shape;229;p34"/>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30" name="Google Shape;230;p34"/>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1" name="Google Shape;231;p34"/>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32" name="Google Shape;232;p34"/>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33" name="Google Shape;233;p34"/>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34" name="Google Shape;234;p34"/>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5" name="Google Shape;235;p34"/>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6" name="Google Shape;236;p34"/>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7" name="Google Shape;237;p34"/>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38" name="Google Shape;238;p34"/>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9" name="Google Shape;239;p34"/>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40" name="Google Shape;240;p34"/>
          <p:cNvSpPr txBox="1"/>
          <p:nvPr/>
        </p:nvSpPr>
        <p:spPr>
          <a:xfrm>
            <a:off x="5071750" y="171363"/>
            <a:ext cx="4061400" cy="497757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u="sng" dirty="0" smtClean="0">
                <a:latin typeface="Century Gothic"/>
                <a:ea typeface="Century Gothic"/>
                <a:cs typeface="Century Gothic"/>
                <a:sym typeface="Century Gothic"/>
              </a:rPr>
              <a:t>ie</a:t>
            </a:r>
            <a:r>
              <a:rPr lang="en" sz="2800" dirty="0">
                <a:latin typeface="Century Gothic"/>
                <a:ea typeface="Century Gothic"/>
                <a:cs typeface="Century Gothic"/>
                <a:sym typeface="Century Gothic"/>
              </a:rPr>
              <a:t>		</a:t>
            </a:r>
            <a:r>
              <a:rPr lang="en" sz="2800" b="1" u="sng" dirty="0" smtClean="0">
                <a:latin typeface="Century Gothic"/>
                <a:ea typeface="Century Gothic"/>
                <a:cs typeface="Century Gothic"/>
                <a:sym typeface="Century Gothic"/>
              </a:rPr>
              <a:t>-</a:t>
            </a:r>
            <a:r>
              <a:rPr lang="en" sz="2800" b="1" u="sng" dirty="0">
                <a:latin typeface="Century Gothic"/>
                <a:ea typeface="Century Gothic"/>
                <a:cs typeface="Century Gothic"/>
                <a:sym typeface="Century Gothic"/>
              </a:rPr>
              <a:t>y</a:t>
            </a:r>
            <a:endParaRPr sz="2800" b="1" u="sng"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pie		</a:t>
            </a:r>
            <a:r>
              <a:rPr lang="en" sz="2800" dirty="0" smtClean="0">
                <a:latin typeface="Century Gothic"/>
                <a:ea typeface="Century Gothic"/>
                <a:cs typeface="Century Gothic"/>
                <a:sym typeface="Century Gothic"/>
              </a:rPr>
              <a:t>shy</a:t>
            </a:r>
            <a:r>
              <a:rPr lang="en" sz="2800" dirty="0">
                <a:latin typeface="Century Gothic"/>
                <a:ea typeface="Century Gothic"/>
                <a:cs typeface="Century Gothic"/>
                <a:sym typeface="Century Gothic"/>
              </a:rPr>
              <a:t>	by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lie		</a:t>
            </a:r>
            <a:r>
              <a:rPr lang="en" sz="2800" dirty="0" smtClean="0">
                <a:latin typeface="Century Gothic"/>
                <a:ea typeface="Century Gothic"/>
                <a:cs typeface="Century Gothic"/>
                <a:sym typeface="Century Gothic"/>
              </a:rPr>
              <a:t>dry</a:t>
            </a:r>
            <a:r>
              <a:rPr lang="en" sz="2800" dirty="0">
                <a:latin typeface="Century Gothic"/>
                <a:ea typeface="Century Gothic"/>
                <a:cs typeface="Century Gothic"/>
                <a:sym typeface="Century Gothic"/>
              </a:rPr>
              <a:t>	my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die		</a:t>
            </a:r>
            <a:r>
              <a:rPr lang="en" sz="2800" dirty="0" smtClean="0">
                <a:latin typeface="Century Gothic"/>
                <a:ea typeface="Century Gothic"/>
                <a:cs typeface="Century Gothic"/>
                <a:sym typeface="Century Gothic"/>
              </a:rPr>
              <a:t>sky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tie		</a:t>
            </a:r>
            <a:r>
              <a:rPr lang="en" sz="2800" dirty="0" smtClean="0">
                <a:latin typeface="Century Gothic"/>
                <a:ea typeface="Century Gothic"/>
                <a:cs typeface="Century Gothic"/>
                <a:sym typeface="Century Gothic"/>
              </a:rPr>
              <a:t>pry</a:t>
            </a:r>
            <a:endParaRPr lang="en"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a:t>
            </a:r>
            <a:r>
              <a:rPr lang="en" sz="2800" dirty="0" smtClean="0">
                <a:latin typeface="Century Gothic"/>
                <a:ea typeface="Century Gothic"/>
                <a:cs typeface="Century Gothic"/>
                <a:sym typeface="Century Gothic"/>
              </a:rPr>
              <a:t>                  fly</a:t>
            </a:r>
            <a:r>
              <a:rPr lang="en" sz="2800" dirty="0">
                <a:latin typeface="Century Gothic"/>
                <a:ea typeface="Century Gothic"/>
                <a:cs typeface="Century Gothic"/>
                <a:sym typeface="Century Gothic"/>
              </a:rPr>
              <a:t> </a:t>
            </a:r>
            <a:endParaRPr lang="en" sz="2800" dirty="0" smtClean="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a:t>
            </a:r>
            <a:r>
              <a:rPr lang="en" sz="2800" dirty="0" smtClean="0">
                <a:latin typeface="Century Gothic"/>
                <a:ea typeface="Century Gothic"/>
                <a:cs typeface="Century Gothic"/>
                <a:sym typeface="Century Gothic"/>
              </a:rPr>
              <a:t>                  cry</a:t>
            </a:r>
            <a:endParaRPr lang="en"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a:t>
            </a:r>
            <a:r>
              <a:rPr lang="en" sz="2800" dirty="0" smtClean="0">
                <a:latin typeface="Century Gothic"/>
                <a:ea typeface="Century Gothic"/>
                <a:cs typeface="Century Gothic"/>
                <a:sym typeface="Century Gothic"/>
              </a:rPr>
              <a:t>                  fry</a:t>
            </a:r>
            <a:endParaRPr lang="en"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a:t>
            </a:r>
            <a:r>
              <a:rPr lang="en" sz="2800" dirty="0" smtClean="0">
                <a:latin typeface="Century Gothic"/>
                <a:ea typeface="Century Gothic"/>
                <a:cs typeface="Century Gothic"/>
                <a:sym typeface="Century Gothic"/>
              </a:rPr>
              <a:t>                  spy</a:t>
            </a:r>
            <a:endParaRPr lang="en"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a:t>
            </a:r>
            <a:r>
              <a:rPr lang="en" sz="2800" dirty="0" smtClean="0">
                <a:latin typeface="Century Gothic"/>
                <a:ea typeface="Century Gothic"/>
                <a:cs typeface="Century Gothic"/>
                <a:sym typeface="Century Gothic"/>
              </a:rPr>
              <a:t>                  try</a:t>
            </a:r>
            <a:endParaRPr lang="en"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a:t>
            </a:r>
            <a:r>
              <a:rPr lang="en" sz="2800" dirty="0" smtClean="0">
                <a:latin typeface="Century Gothic"/>
                <a:ea typeface="Century Gothic"/>
                <a:cs typeface="Century Gothic"/>
                <a:sym typeface="Century Gothic"/>
              </a:rPr>
              <a:t>                  why</a:t>
            </a: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p:txBody>
      </p:sp>
      <p:sp>
        <p:nvSpPr>
          <p:cNvPr id="241" name="Google Shape;241;p34"/>
          <p:cNvSpPr txBox="1"/>
          <p:nvPr/>
        </p:nvSpPr>
        <p:spPr>
          <a:xfrm>
            <a:off x="2894950" y="16260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42" name="Google Shape;242;p34"/>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3" name="Google Shape;243;p34"/>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4" name="Google Shape;244;p34"/>
          <p:cNvSpPr txBox="1"/>
          <p:nvPr/>
        </p:nvSpPr>
        <p:spPr>
          <a:xfrm>
            <a:off x="393825" y="785775"/>
            <a:ext cx="4141200" cy="426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pie 		cry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shy		fry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dry		my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lie		</a:t>
            </a:r>
            <a:r>
              <a:rPr lang="en" sz="3000" dirty="0" smtClean="0">
                <a:latin typeface="Century Gothic" panose="020B0502020202020204" pitchFamily="34" charset="0"/>
              </a:rPr>
              <a:t>tie</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sky		spy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die		try</a:t>
            </a:r>
            <a:endParaRPr sz="3000" dirty="0">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pry		why</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fly	 </a:t>
            </a:r>
            <a:r>
              <a:rPr lang="en" sz="3000" dirty="0" smtClean="0">
                <a:solidFill>
                  <a:schemeClr val="dk1"/>
                </a:solidFill>
                <a:latin typeface="Century Gothic" panose="020B0502020202020204" pitchFamily="34" charset="0"/>
              </a:rPr>
              <a:t>        </a:t>
            </a:r>
            <a:r>
              <a:rPr lang="en" sz="3000" dirty="0">
                <a:solidFill>
                  <a:schemeClr val="dk1"/>
                </a:solidFill>
                <a:latin typeface="Century Gothic" panose="020B0502020202020204" pitchFamily="34" charset="0"/>
              </a:rPr>
              <a:t>by</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3000" dirty="0">
              <a:solidFill>
                <a:schemeClr val="dk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0"/>
                                        </p:tgtEl>
                                        <p:attrNameLst>
                                          <p:attrName>style.visibility</p:attrName>
                                        </p:attrNameLst>
                                      </p:cBhvr>
                                      <p:to>
                                        <p:strVal val="visible"/>
                                      </p:to>
                                    </p:set>
                                    <p:animEffect transition="in" filter="fade">
                                      <p:cBhvr>
                                        <p:cTn id="7" dur="1000"/>
                                        <p:tgtEl>
                                          <p:spTgt spid="2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0"/>
                                        </p:tgtEl>
                                        <p:attrNameLst>
                                          <p:attrName>style.visibility</p:attrName>
                                        </p:attrNameLst>
                                      </p:cBhvr>
                                      <p:to>
                                        <p:strVal val="visible"/>
                                      </p:to>
                                    </p:set>
                                    <p:animEffect transition="in" filter="fade">
                                      <p:cBhvr>
                                        <p:cTn id="12" dur="10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50" name="Google Shape;250;p3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51" name="Google Shape;251;p3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52" name="Google Shape;252;p3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53" name="Google Shape;253;p3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4" name="Google Shape;254;p3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55" name="Google Shape;255;p3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56" name="Google Shape;256;p3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57" name="Google Shape;257;p3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58" name="Google Shape;258;p3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59" name="Google Shape;259;p3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60" name="Google Shape;260;p35"/>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61" name="Google Shape;261;p35"/>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62" name="Google Shape;262;p35"/>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63" name="Google Shape;263;p35"/>
          <p:cNvSpPr txBox="1"/>
          <p:nvPr/>
        </p:nvSpPr>
        <p:spPr>
          <a:xfrm>
            <a:off x="3314100" y="108860"/>
            <a:ext cx="5829900" cy="497757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  	</a:t>
            </a:r>
            <a:r>
              <a:rPr lang="en" sz="2600" b="1" u="sng" dirty="0" smtClean="0">
                <a:latin typeface="Century Gothic"/>
                <a:ea typeface="Century Gothic"/>
                <a:cs typeface="Century Gothic"/>
                <a:sym typeface="Century Gothic"/>
              </a:rPr>
              <a:t>ie</a:t>
            </a: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a:t>
            </a:r>
            <a:r>
              <a:rPr lang="en" sz="2600" b="1" u="sng" dirty="0" smtClean="0">
                <a:latin typeface="Century Gothic"/>
                <a:ea typeface="Century Gothic"/>
                <a:cs typeface="Century Gothic"/>
                <a:sym typeface="Century Gothic"/>
              </a:rPr>
              <a:t>-y</a:t>
            </a:r>
            <a:r>
              <a:rPr lang="en" sz="2600" b="1" dirty="0" smtClean="0">
                <a:solidFill>
                  <a:schemeClr val="dk1"/>
                </a:solidFill>
                <a:latin typeface="Century Gothic"/>
                <a:ea typeface="Century Gothic"/>
                <a:cs typeface="Century Gothic"/>
                <a:sym typeface="Century Gothic"/>
              </a:rPr>
              <a:t>           </a:t>
            </a:r>
            <a:r>
              <a:rPr lang="en" sz="2600" b="1" u="sng" dirty="0" smtClean="0">
                <a:solidFill>
                  <a:schemeClr val="dk1"/>
                </a:solidFill>
                <a:latin typeface="Century Gothic"/>
                <a:ea typeface="Century Gothic"/>
                <a:cs typeface="Century Gothic"/>
                <a:sym typeface="Century Gothic"/>
              </a:rPr>
              <a:t>igh</a:t>
            </a:r>
            <a:endParaRPr sz="2600" b="1" u="sng" dirty="0">
              <a:latin typeface="Century Gothic"/>
              <a:ea typeface="Century Gothic"/>
              <a:cs typeface="Century Gothic"/>
              <a:sym typeface="Century Gothic"/>
            </a:endParaRPr>
          </a:p>
          <a:p>
            <a:pPr marL="457200" lvl="0" indent="457200" algn="l" rtl="0">
              <a:spcBef>
                <a:spcPts val="0"/>
              </a:spcBef>
              <a:spcAft>
                <a:spcPts val="0"/>
              </a:spcAft>
              <a:buNone/>
            </a:pPr>
            <a:r>
              <a:rPr lang="en" sz="2600" dirty="0">
                <a:latin typeface="Century Gothic"/>
                <a:ea typeface="Century Gothic"/>
                <a:cs typeface="Century Gothic"/>
                <a:sym typeface="Century Gothic"/>
              </a:rPr>
              <a:t>pie	 </a:t>
            </a:r>
            <a:r>
              <a:rPr lang="en" sz="2600" dirty="0" smtClean="0">
                <a:latin typeface="Century Gothic"/>
                <a:ea typeface="Century Gothic"/>
                <a:cs typeface="Century Gothic"/>
                <a:sym typeface="Century Gothic"/>
              </a:rPr>
              <a:t>   shy</a:t>
            </a: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right</a:t>
            </a:r>
            <a:endParaRPr sz="2600" dirty="0">
              <a:latin typeface="Century Gothic"/>
              <a:ea typeface="Century Gothic"/>
              <a:cs typeface="Century Gothic"/>
              <a:sym typeface="Century Gothic"/>
            </a:endParaRPr>
          </a:p>
          <a:p>
            <a:pPr marL="914400" lvl="0" indent="0" algn="l" rtl="0">
              <a:spcBef>
                <a:spcPts val="0"/>
              </a:spcBef>
              <a:spcAft>
                <a:spcPts val="0"/>
              </a:spcAft>
              <a:buNone/>
            </a:pPr>
            <a:r>
              <a:rPr lang="en" sz="2600" dirty="0" smtClean="0">
                <a:latin typeface="Century Gothic"/>
                <a:ea typeface="Century Gothic"/>
                <a:cs typeface="Century Gothic"/>
                <a:sym typeface="Century Gothic"/>
              </a:rPr>
              <a:t>lie </a:t>
            </a: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dry </a:t>
            </a:r>
            <a:r>
              <a:rPr lang="en" sz="2600" dirty="0">
                <a:latin typeface="Century Gothic"/>
                <a:ea typeface="Century Gothic"/>
                <a:cs typeface="Century Gothic"/>
                <a:sym typeface="Century Gothic"/>
              </a:rPr>
              <a:t>	night</a:t>
            </a:r>
            <a:endParaRPr sz="2600" dirty="0">
              <a:latin typeface="Century Gothic"/>
              <a:ea typeface="Century Gothic"/>
              <a:cs typeface="Century Gothic"/>
              <a:sym typeface="Century Gothic"/>
            </a:endParaRPr>
          </a:p>
          <a:p>
            <a:pPr marL="457200" lvl="0" indent="457200" algn="l" rtl="0">
              <a:spcBef>
                <a:spcPts val="0"/>
              </a:spcBef>
              <a:spcAft>
                <a:spcPts val="0"/>
              </a:spcAft>
              <a:buNone/>
            </a:pPr>
            <a:r>
              <a:rPr lang="en" sz="2600" dirty="0" smtClean="0">
                <a:latin typeface="Century Gothic"/>
                <a:ea typeface="Century Gothic"/>
                <a:cs typeface="Century Gothic"/>
                <a:sym typeface="Century Gothic"/>
              </a:rPr>
              <a:t>die </a:t>
            </a: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sky</a:t>
            </a:r>
          </a:p>
          <a:p>
            <a:pPr marL="457200" lvl="0" indent="457200" algn="l" rtl="0">
              <a:spcBef>
                <a:spcPts val="0"/>
              </a:spcBef>
              <a:spcAft>
                <a:spcPts val="0"/>
              </a:spcAft>
              <a:buNone/>
            </a:pPr>
            <a:r>
              <a:rPr lang="en" sz="2600" dirty="0" smtClean="0">
                <a:latin typeface="Century Gothic"/>
                <a:ea typeface="Century Gothic"/>
                <a:cs typeface="Century Gothic"/>
                <a:sym typeface="Century Gothic"/>
              </a:rPr>
              <a:t>vie </a:t>
            </a: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my</a:t>
            </a:r>
            <a:endParaRPr sz="2600" dirty="0">
              <a:latin typeface="Century Gothic"/>
              <a:ea typeface="Century Gothic"/>
              <a:cs typeface="Century Gothic"/>
              <a:sym typeface="Century Gothic"/>
            </a:endParaRPr>
          </a:p>
          <a:p>
            <a:pPr marL="457200" lvl="0" indent="457200" algn="l" rtl="0">
              <a:spcBef>
                <a:spcPts val="0"/>
              </a:spcBef>
              <a:spcAft>
                <a:spcPts val="0"/>
              </a:spcAft>
              <a:buNone/>
            </a:pPr>
            <a:r>
              <a:rPr lang="en" sz="2600" dirty="0">
                <a:latin typeface="Century Gothic"/>
                <a:ea typeface="Century Gothic"/>
                <a:cs typeface="Century Gothic"/>
                <a:sym typeface="Century Gothic"/>
              </a:rPr>
              <a:t>tie	 </a:t>
            </a:r>
            <a:r>
              <a:rPr lang="en" sz="2600" dirty="0" smtClean="0">
                <a:latin typeface="Century Gothic"/>
                <a:ea typeface="Century Gothic"/>
                <a:cs typeface="Century Gothic"/>
                <a:sym typeface="Century Gothic"/>
              </a:rPr>
              <a:t>   pry</a:t>
            </a:r>
            <a:endParaRPr lang="en" sz="2600" dirty="0">
              <a:latin typeface="Century Gothic"/>
              <a:ea typeface="Century Gothic"/>
              <a:cs typeface="Century Gothic"/>
              <a:sym typeface="Century Gothic"/>
            </a:endParaRPr>
          </a:p>
          <a:p>
            <a:pPr marL="457200" lvl="0" indent="457200" algn="l" rtl="0">
              <a:spcBef>
                <a:spcPts val="0"/>
              </a:spcBef>
              <a:spcAft>
                <a:spcPts val="0"/>
              </a:spcAft>
              <a:buNone/>
            </a:pP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fly</a:t>
            </a:r>
            <a:endParaRPr lang="en" sz="2600" dirty="0">
              <a:latin typeface="Century Gothic"/>
              <a:ea typeface="Century Gothic"/>
              <a:cs typeface="Century Gothic"/>
              <a:sym typeface="Century Gothic"/>
            </a:endParaRPr>
          </a:p>
          <a:p>
            <a:pPr marL="457200" lvl="0" indent="457200" algn="l" rtl="0">
              <a:spcBef>
                <a:spcPts val="0"/>
              </a:spcBef>
              <a:spcAft>
                <a:spcPts val="0"/>
              </a:spcAft>
              <a:buNone/>
            </a:pP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fry</a:t>
            </a:r>
            <a:endParaRPr lang="en" sz="2600" dirty="0">
              <a:latin typeface="Century Gothic"/>
              <a:ea typeface="Century Gothic"/>
              <a:cs typeface="Century Gothic"/>
              <a:sym typeface="Century Gothic"/>
            </a:endParaRPr>
          </a:p>
          <a:p>
            <a:pPr marL="457200" lvl="0" indent="457200" algn="l" rtl="0">
              <a:spcBef>
                <a:spcPts val="0"/>
              </a:spcBef>
              <a:spcAft>
                <a:spcPts val="0"/>
              </a:spcAft>
              <a:buNone/>
            </a:pP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spy</a:t>
            </a:r>
            <a:endParaRPr lang="en" sz="2600" dirty="0">
              <a:latin typeface="Century Gothic"/>
              <a:ea typeface="Century Gothic"/>
              <a:cs typeface="Century Gothic"/>
              <a:sym typeface="Century Gothic"/>
            </a:endParaRPr>
          </a:p>
          <a:p>
            <a:pPr marL="457200" lvl="0" indent="457200" algn="l" rtl="0">
              <a:spcBef>
                <a:spcPts val="0"/>
              </a:spcBef>
              <a:spcAft>
                <a:spcPts val="0"/>
              </a:spcAft>
              <a:buNone/>
            </a:pP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try</a:t>
            </a:r>
            <a:endParaRPr lang="en" sz="2600" dirty="0">
              <a:latin typeface="Century Gothic"/>
              <a:ea typeface="Century Gothic"/>
              <a:cs typeface="Century Gothic"/>
              <a:sym typeface="Century Gothic"/>
            </a:endParaRPr>
          </a:p>
          <a:p>
            <a:pPr marL="457200" lvl="0" indent="457200" algn="l" rtl="0">
              <a:spcBef>
                <a:spcPts val="0"/>
              </a:spcBef>
              <a:spcAft>
                <a:spcPts val="0"/>
              </a:spcAft>
              <a:buNone/>
            </a:pP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why</a:t>
            </a:r>
            <a:endParaRPr lang="en" sz="2600" dirty="0">
              <a:latin typeface="Century Gothic"/>
              <a:ea typeface="Century Gothic"/>
              <a:cs typeface="Century Gothic"/>
              <a:sym typeface="Century Gothic"/>
            </a:endParaRPr>
          </a:p>
          <a:p>
            <a:pPr marL="457200" lvl="0" indent="457200" algn="l" rtl="0">
              <a:spcBef>
                <a:spcPts val="0"/>
              </a:spcBef>
              <a:spcAft>
                <a:spcPts val="0"/>
              </a:spcAft>
              <a:buNone/>
            </a:pPr>
            <a:r>
              <a:rPr lang="en" sz="2600" dirty="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             by</a:t>
            </a:r>
            <a:r>
              <a:rPr lang="en" sz="2600" dirty="0">
                <a:latin typeface="Century Gothic"/>
                <a:ea typeface="Century Gothic"/>
                <a:cs typeface="Century Gothic"/>
                <a:sym typeface="Century Gothic"/>
              </a:rPr>
              <a:t>	</a:t>
            </a:r>
            <a:endParaRPr sz="26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p:txBody>
      </p:sp>
      <p:sp>
        <p:nvSpPr>
          <p:cNvPr id="264" name="Google Shape;264;p35"/>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65" name="Google Shape;265;p35"/>
          <p:cNvSpPr txBox="1"/>
          <p:nvPr/>
        </p:nvSpPr>
        <p:spPr>
          <a:xfrm>
            <a:off x="76199" y="108860"/>
            <a:ext cx="3396343" cy="464987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u="sng" dirty="0">
                <a:solidFill>
                  <a:schemeClr val="dk1"/>
                </a:solidFill>
                <a:latin typeface="Century Gothic" panose="020B0502020202020204" pitchFamily="34" charset="0"/>
              </a:rPr>
              <a:t>Partner A</a:t>
            </a:r>
            <a:r>
              <a:rPr lang="en" sz="2400" dirty="0">
                <a:solidFill>
                  <a:schemeClr val="dk1"/>
                </a:solidFill>
                <a:latin typeface="Century Gothic" panose="020B0502020202020204" pitchFamily="34" charset="0"/>
              </a:rPr>
              <a:t>	</a:t>
            </a:r>
            <a:r>
              <a:rPr lang="en" sz="2400" u="sng" dirty="0" smtClean="0">
                <a:solidFill>
                  <a:schemeClr val="dk1"/>
                </a:solidFill>
                <a:latin typeface="Century Gothic" panose="020B0502020202020204" pitchFamily="34" charset="0"/>
              </a:rPr>
              <a:t>Partner </a:t>
            </a:r>
            <a:r>
              <a:rPr lang="en" sz="2400" u="sng" dirty="0">
                <a:solidFill>
                  <a:schemeClr val="dk1"/>
                </a:solidFill>
                <a:latin typeface="Century Gothic" panose="020B0502020202020204" pitchFamily="34" charset="0"/>
              </a:rPr>
              <a:t>B</a:t>
            </a:r>
            <a:endParaRPr sz="24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by		</a:t>
            </a:r>
            <a:r>
              <a:rPr lang="en" sz="3000" dirty="0" smtClean="0">
                <a:solidFill>
                  <a:schemeClr val="dk1"/>
                </a:solidFill>
                <a:latin typeface="Century Gothic" panose="020B0502020202020204" pitchFamily="34" charset="0"/>
              </a:rPr>
              <a:t>fly</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why		pry</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smtClean="0">
                <a:solidFill>
                  <a:schemeClr val="dk1"/>
                </a:solidFill>
                <a:latin typeface="Century Gothic" panose="020B0502020202020204" pitchFamily="34" charset="0"/>
              </a:rPr>
              <a:t>die</a:t>
            </a:r>
            <a:r>
              <a:rPr lang="en" sz="3000" dirty="0">
                <a:solidFill>
                  <a:schemeClr val="dk1"/>
                </a:solidFill>
                <a:latin typeface="Century Gothic" panose="020B0502020202020204" pitchFamily="34" charset="0"/>
              </a:rPr>
              <a:t>		try</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spy		</a:t>
            </a:r>
            <a:r>
              <a:rPr lang="en" sz="3000" dirty="0" smtClean="0">
                <a:solidFill>
                  <a:schemeClr val="dk1"/>
                </a:solidFill>
                <a:latin typeface="Century Gothic" panose="020B0502020202020204" pitchFamily="34" charset="0"/>
              </a:rPr>
              <a:t>sky</a:t>
            </a:r>
            <a:r>
              <a:rPr lang="en" sz="3000" dirty="0">
                <a:solidFill>
                  <a:schemeClr val="dk1"/>
                </a:solidFill>
                <a:latin typeface="Century Gothic" panose="020B0502020202020204" pitchFamily="34" charset="0"/>
              </a:rPr>
              <a:t>	</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smtClean="0">
                <a:solidFill>
                  <a:schemeClr val="dk1"/>
                </a:solidFill>
                <a:latin typeface="Century Gothic" panose="020B0502020202020204" pitchFamily="34" charset="0"/>
              </a:rPr>
              <a:t>lie    </a:t>
            </a:r>
            <a:r>
              <a:rPr lang="en" sz="3000" dirty="0">
                <a:solidFill>
                  <a:schemeClr val="dk1"/>
                </a:solidFill>
                <a:latin typeface="Century Gothic" panose="020B0502020202020204" pitchFamily="34" charset="0"/>
              </a:rPr>
              <a:t>		vie</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my		dry	</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night	</a:t>
            </a:r>
            <a:r>
              <a:rPr lang="en" sz="3000" dirty="0" smtClean="0">
                <a:solidFill>
                  <a:schemeClr val="dk1"/>
                </a:solidFill>
                <a:latin typeface="Century Gothic" panose="020B0502020202020204" pitchFamily="34" charset="0"/>
              </a:rPr>
              <a:t>right</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shy		fry</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smtClean="0">
                <a:solidFill>
                  <a:schemeClr val="dk1"/>
                </a:solidFill>
                <a:latin typeface="Century Gothic" panose="020B0502020202020204" pitchFamily="34" charset="0"/>
              </a:rPr>
              <a:t>pie</a:t>
            </a:r>
            <a:r>
              <a:rPr lang="en" sz="3000" dirty="0">
                <a:solidFill>
                  <a:schemeClr val="dk1"/>
                </a:solidFill>
                <a:latin typeface="Century Gothic" panose="020B0502020202020204" pitchFamily="34" charset="0"/>
              </a:rPr>
              <a:t>		tie</a:t>
            </a:r>
            <a:endParaRPr sz="3000" dirty="0">
              <a:solidFill>
                <a:schemeClr val="dk1"/>
              </a:solidFill>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3"/>
                                        </p:tgtEl>
                                        <p:attrNameLst>
                                          <p:attrName>style.visibility</p:attrName>
                                        </p:attrNameLst>
                                      </p:cBhvr>
                                      <p:to>
                                        <p:strVal val="visible"/>
                                      </p:to>
                                    </p:set>
                                    <p:animEffect transition="in" filter="fade">
                                      <p:cBhvr>
                                        <p:cTn id="7" dur="1000"/>
                                        <p:tgtEl>
                                          <p:spTgt spid="2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3"/>
                                        </p:tgtEl>
                                        <p:attrNameLst>
                                          <p:attrName>style.visibility</p:attrName>
                                        </p:attrNameLst>
                                      </p:cBhvr>
                                      <p:to>
                                        <p:strVal val="visible"/>
                                      </p:to>
                                    </p:set>
                                    <p:animEffect transition="in" filter="fade">
                                      <p:cBhvr>
                                        <p:cTn id="12" dur="10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E59C651-DE29-4422-8E81-64522DAF002C}"/>
</file>

<file path=customXml/itemProps2.xml><?xml version="1.0" encoding="utf-8"?>
<ds:datastoreItem xmlns:ds="http://schemas.openxmlformats.org/officeDocument/2006/customXml" ds:itemID="{7DD154C0-BE15-4574-AB52-1BD6CE01E6BE}"/>
</file>

<file path=customXml/itemProps3.xml><?xml version="1.0" encoding="utf-8"?>
<ds:datastoreItem xmlns:ds="http://schemas.openxmlformats.org/officeDocument/2006/customXml" ds:itemID="{4BCDB7B6-DF72-47AD-999A-64F1993EBC27}"/>
</file>

<file path=docProps/app.xml><?xml version="1.0" encoding="utf-8"?>
<Properties xmlns="http://schemas.openxmlformats.org/officeDocument/2006/extended-properties" xmlns:vt="http://schemas.openxmlformats.org/officeDocument/2006/docPropsVTypes">
  <TotalTime>24</TotalTime>
  <Words>5084</Words>
  <Application>Microsoft Office PowerPoint</Application>
  <PresentationFormat>On-screen Show (16:9)</PresentationFormat>
  <Paragraphs>397</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Calibri</vt:lpstr>
      <vt:lpstr>Century Gothic</vt:lpstr>
      <vt:lpstr>Times New Roman</vt:lpstr>
      <vt:lpstr>Arial</vt:lpstr>
      <vt:lpstr>Office Theme</vt:lpstr>
      <vt:lpstr>Office Theme</vt:lpstr>
      <vt:lpstr>Grade 2: Module 1: Part 2: Cycle 4: Lesson 18 Teacher slide, before teaching.</vt:lpstr>
      <vt:lpstr>Grade 2: Module 1: Part 2: Cycle 4: Lesson 18  Teacher slide, before teaching.</vt:lpstr>
      <vt:lpstr>  Grade 2: Module 1: Part 2: Cycle 4: Lesson 18 Teacher slide, before teaching.  </vt:lpstr>
      <vt:lpstr>Grade 2: Module 1: Part 1: Cycle 2: Lesson 18 Teacher slide, before teaching.</vt:lpstr>
      <vt:lpstr>PowerPoint Presentation</vt:lpstr>
      <vt:lpstr>Transition Song</vt:lpstr>
      <vt:lpstr>Opening: Learning Targets</vt:lpstr>
      <vt:lpstr>Words Rule! </vt:lpstr>
      <vt:lpstr>PowerPoint Presentation</vt:lpstr>
      <vt:lpstr>Transition Song</vt:lpstr>
      <vt:lpstr>Work Time: Learning Targets</vt:lpstr>
      <vt:lpstr>Interactive Writing</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4: Lesson 18 Teacher slide, before teaching.</dc:title>
  <dc:creator>nbravo</dc:creator>
  <cp:lastModifiedBy>Nicole Bravo</cp:lastModifiedBy>
  <cp:revision>5</cp:revision>
  <dcterms:modified xsi:type="dcterms:W3CDTF">2018-11-06T22:45:40Z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