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1.xml" ContentType="application/vnd.openxmlformats-officedocument.presentationml.slideMaster+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7.xml" ContentType="application/vnd.openxmlformats-officedocument.presentationml.notesSlide+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5.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9144000" cy="5143500" type="screen16x9"/>
  <p:notesSz cx="6858000" cy="9144000"/>
  <p:embeddedFontLst>
    <p:embeddedFont>
      <p:font typeface="Century Gothic" panose="020B0502020202020204" pitchFamily="34" charset="0"/>
      <p:regular r:id="rId35"/>
      <p:bold r:id="rId36"/>
      <p:italic r:id="rId37"/>
      <p:boldItalic r:id="rId38"/>
    </p:embeddedFont>
    <p:embeddedFont>
      <p:font typeface="Calibri" panose="020F050202020403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EFF9C1-9381-4730-98F0-B65369A102E2}">
  <a:tblStyle styleId="{91EFF9C1-9381-4730-98F0-B65369A102E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045" autoAdjust="0"/>
  </p:normalViewPr>
  <p:slideViewPr>
    <p:cSldViewPr snapToGrid="0">
      <p:cViewPr varScale="1">
        <p:scale>
          <a:sx n="69" d="100"/>
          <a:sy n="69" d="100"/>
        </p:scale>
        <p:origin x="1332"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5.fntdata"/><Relationship Id="rId21" Type="http://schemas.openxmlformats.org/officeDocument/2006/relationships/slide" Target="slides/slide18.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customXml" Target="../customXml/item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2.fntdata"/><Relationship Id="rId49"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1.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4.fntdata"/><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529886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“Sunnyside Gazette Edition 15: “Clean Out Your Attic for a Good Cause!” serves to pique students’ interest about the Decodable Reader introduced in Work Time.  </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Consider adjusting differentiated small group instruction time accordingly to accommodate time as needed for comprehension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some irregularly spelled in the Snap or Trap instructional practice. They will analyze each word to determine if it is irregular and why. Students will grapple with this concept until they determine the reason for it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Note that this lesson includes contractions.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The high-frequency words in this cycle are: “clothes,” “strange,” “circle,” “we’ve,” “don’t,” “what’s,” “laughed,” “through,” “ago.” Once students have learned these words, the words are placed on the classroom Interactive Word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“Grandma’s Magic Attic,”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1653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549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9704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know some words can be hard to read and spell because they don’t look and sound like they should. We call those words ‘words that don’t play fair’ or ‘</a:t>
            </a:r>
            <a:r>
              <a:rPr lang="en-US" sz="1200" i="0" dirty="0">
                <a:solidFill>
                  <a:schemeClr val="dk1"/>
                </a:solidFill>
                <a:latin typeface="Calibri"/>
                <a:ea typeface="Calibri"/>
                <a:cs typeface="Calibri"/>
                <a:sym typeface="Calibri"/>
              </a:rPr>
              <a:t>T</a:t>
            </a:r>
            <a:r>
              <a:rPr lang="en" sz="1200" i="0" dirty="0">
                <a:solidFill>
                  <a:schemeClr val="dk1"/>
                </a:solidFill>
                <a:latin typeface="Calibri"/>
                <a:ea typeface="Calibri"/>
                <a:cs typeface="Calibri"/>
                <a:sym typeface="Calibri"/>
              </a:rPr>
              <a:t>rap words.’ Today, we’re going to look at words like this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(“clothes,” “strange,” “circle,” “we’ve,” “don’t,” “what’s,” “laughed,” “through,” “ago”)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“All of these words are high-frequency words, which means we see them a lot when we read and use them a lot when we spell. Some of them are regularly spelled; they ‘play fair.’ Some of them are irregularly spelled, so they ‘don’t play fair.’ We will figure out which ones should go in the Snap column and which ones go in the Trap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Then, reread “laughed.”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notice we hear the /f/ sound in the word ‘laughed,’ but we don’t see the letter ‘f,’ which usually makes that sound. This word isn’t spelled like we would expect, so it goes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“laughed”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This is a difficult job because we will need to use all that we know about letters and sounds to figure out if the word is trap or snap. You may be unsure about the answer. That’s okay! We will help each other think about the words and back up our ideas with evidence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 </a:t>
            </a:r>
            <a:r>
              <a:rPr lang="en" sz="1200" b="0" dirty="0">
                <a:solidFill>
                  <a:schemeClr val="dk1"/>
                </a:solidFill>
                <a:latin typeface="Calibri"/>
                <a:ea typeface="Calibri"/>
                <a:cs typeface="Calibri"/>
                <a:sym typeface="Calibri"/>
              </a:rPr>
              <a:t>(</a:t>
            </a:r>
            <a:r>
              <a:rPr lang="en-US" sz="1200" b="0" dirty="0">
                <a:solidFill>
                  <a:schemeClr val="dk1"/>
                </a:solidFill>
                <a:latin typeface="Calibri"/>
                <a:ea typeface="Calibri"/>
                <a:cs typeface="Calibri"/>
                <a:sym typeface="Calibri"/>
              </a:rPr>
              <a:t>example: </a:t>
            </a:r>
            <a:r>
              <a:rPr lang="en" sz="1200" b="0" dirty="0">
                <a:solidFill>
                  <a:schemeClr val="dk1"/>
                </a:solidFill>
                <a:latin typeface="Calibri"/>
                <a:ea typeface="Calibri"/>
                <a:cs typeface="Calibri"/>
                <a:sym typeface="Calibri"/>
              </a:rPr>
              <a:t>through)</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Why?</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 based on word selected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Through is a trap word because it doesn’t sound like it is spelled. It belongs in the Trap category.”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through to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the contractions “we’ve,” “don’t,” and “what’s” are short for “we have,” “do not,” and “what is.”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2690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3645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7480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‘Grandma’s Magic Attic.’”</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1456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“Grandma’s Magic Attic.”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an article from the Sunnyside Gazette: ‘Clean Out Your Attic for a Good Cause!’’ Now we will read a story about characters from Sunnyside in ‘Grandma’s Magic Attic.’ This story is filled with words that YOU can read! There are decodable words, and there are some words that ‘don’t play fair,’ like ‘laughed’ and ‘through.’”</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Grandma’s Magic Attic</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words ‘don’t play fair,’ which means they are not easily decodable and so we identified them as trap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“Grandma’s Magic Attic”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You’ll see lots of words here with ‘-k,’ ‘-ck,’ and ‘-ic’ ending for the /k/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“Grandma’s Magic Attic”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4760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0630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706576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42641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“Grandma’s Magic Attic,”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Gazette Edition 15: “Clean Out Your Attic for a Good Cause!”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6213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195817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796479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336745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741150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722937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a997014f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g4a997014f4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85" name="Google Shape;385;g4a997014f4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6" name="Google Shape;386;g4a997014f4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1024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4505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92191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Grandma’s Magic Attic”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0" dirty="0">
                <a:solidFill>
                  <a:schemeClr val="dk1"/>
                </a:solidFill>
                <a:latin typeface="Calibri"/>
                <a:ea typeface="Calibri"/>
                <a:cs typeface="Calibri"/>
                <a:sym typeface="Calibri"/>
              </a:rPr>
              <a:t>: 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 for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Sunnyside Gazette Edition 15: “Clean Out Your Attic for a Good Cause!” for independent reading in place of or in addition to the decodable text “Grandma’s Magic Attic.”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as needed for decoding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5682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4a714633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4a714633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 </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7324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Sunnyside Gazette Edition 15: “Clean Out Your Attic for a Good Cause!”</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8204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4a9db18d7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4a9db18d7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28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5795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“-k,” “-ck,” and “-ic” from the current cycle to decoding words with vowel teams, multisyllabic words, and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know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independently find a given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words containing “-k,” “-ck,” and “-ic,” two-syllable words, words containing vowel teams (one- or two-syllable),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donate, rummage</a:t>
            </a:r>
            <a:endParaRPr sz="1200" dirty="0">
              <a:latin typeface="Calibri"/>
              <a:ea typeface="Calibri"/>
              <a:cs typeface="Calibri"/>
              <a:sym typeface="Calibri"/>
            </a:endParaRPr>
          </a:p>
        </p:txBody>
      </p:sp>
    </p:spTree>
    <p:extLst>
      <p:ext uri="{BB962C8B-B14F-4D97-AF65-F5344CB8AC3E}">
        <p14:creationId xmlns:p14="http://schemas.microsoft.com/office/powerpoint/2010/main" val="1291822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079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a:t>
            </a:r>
            <a:r>
              <a:rPr lang="en-US" sz="1200" dirty="0" err="1">
                <a:latin typeface="Calibri" panose="020F0502020204030204" pitchFamily="34" charset="0"/>
                <a:sym typeface="Calibri"/>
              </a:rPr>
              <a:t>ing</a:t>
            </a:r>
            <a:r>
              <a:rPr lang="en" sz="1200" dirty="0">
                <a:latin typeface="Calibri" panose="020F0502020204030204" pitchFamily="34" charset="0"/>
                <a:sym typeface="Calibri"/>
              </a:rPr>
              <a:t>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1754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Sunnyside Gazette Edition 15: “Clean Out Your Attic for a Good Cause!”aloud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edition of the Sunnyside Gazette Edition 15: ‘Clean Out Your Attic for a Good Cause!’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a:t>
            </a:r>
            <a:r>
              <a:rPr lang="en" sz="1200" dirty="0">
                <a:latin typeface="Calibri" panose="020F0502020204030204" pitchFamily="34" charset="0"/>
                <a:sym typeface="Calibri"/>
              </a:rPr>
              <a:t>Engagement Text for the second time, tell students to turn to a partner and retell the story in their own words. If time allows, cold call a student to share his/her retell. Finally, summarize what students have contributed for the entire class.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Sunnyside Gazette Edition 15: “Clean Out Your Attic for a Good Cause!” to support comprehension.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5698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Sunnyside Gazette Edition 15: “Clean Out Your Attic for a Good Cause!”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event is the high school having?”</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(rummage sale) </a:t>
            </a:r>
            <a:endParaRPr sz="1200" b="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items are needed?” </a:t>
            </a:r>
            <a:r>
              <a:rPr lang="en" sz="1200" b="0" dirty="0">
                <a:solidFill>
                  <a:schemeClr val="dk1"/>
                </a:solidFill>
                <a:latin typeface="Calibri"/>
                <a:ea typeface="Calibri"/>
                <a:cs typeface="Calibri"/>
                <a:sym typeface="Calibri"/>
              </a:rPr>
              <a:t>(clothing, books, and household items)</a:t>
            </a:r>
            <a:endParaRPr sz="1200" b="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is the sale?”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(Saturday, December 12 and Sunday, December 13)</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None.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an event like the rummage sale benefit the community?” </a:t>
            </a:r>
            <a:r>
              <a:rPr lang="en" sz="1200" b="0" dirty="0">
                <a:solidFill>
                  <a:schemeClr val="dk1"/>
                </a:solidFill>
                <a:latin typeface="Calibri"/>
                <a:ea typeface="Calibri"/>
                <a:cs typeface="Calibri"/>
                <a:sym typeface="Calibri"/>
              </a:rPr>
              <a:t>(Answers will vary; possible answers: helps the less fortunate, prevents waste, etc.)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8787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4 -6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Sunnyside Gazette Edition 15: “Clean Out Your Attic for a Good Cause!” Questions on slide are in order of occurrence in story.</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high school is holding a ‘rummage sale.’ What is a ‘rummage sale?’”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(like a garage sale; a sale of used items)</a:t>
            </a:r>
            <a:endParaRPr sz="1200" b="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“Let’s read this sentence from the article:</a:t>
            </a:r>
            <a:br>
              <a:rPr lang="en" sz="1200" i="1"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‘Donations will be accepted in the Sunnyside High School office during regular school hours.’</a:t>
            </a:r>
            <a:br>
              <a:rPr lang="en" sz="1200" i="1"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What does the word ‘donation’ mean in this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(items given for free)</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2016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3" name="Google Shape;11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7" name="Google Shape;11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0" name="Google Shape;12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 name="Google Shape;12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9" name="Google Shape;12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0" name="Google Shape;13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1"/>
        <p:cNvGrpSpPr/>
        <p:nvPr/>
      </p:nvGrpSpPr>
      <p:grpSpPr>
        <a:xfrm>
          <a:off x="0" y="0"/>
          <a:ext cx="0" cy="0"/>
          <a:chOff x="0" y="0"/>
          <a:chExt cx="0" cy="0"/>
        </a:xfrm>
      </p:grpSpPr>
      <p:sp>
        <p:nvSpPr>
          <p:cNvPr id="132" name="Google Shape;13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33" name="Google Shape;13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4"/>
        <p:cNvGrpSpPr/>
        <p:nvPr/>
      </p:nvGrpSpPr>
      <p:grpSpPr>
        <a:xfrm>
          <a:off x="0" y="0"/>
          <a:ext cx="0" cy="0"/>
          <a:chOff x="0" y="0"/>
          <a:chExt cx="0" cy="0"/>
        </a:xfrm>
      </p:grpSpPr>
      <p:sp>
        <p:nvSpPr>
          <p:cNvPr id="135" name="Google Shape;13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6" name="Google Shape;13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8"/>
        <p:cNvGrpSpPr/>
        <p:nvPr/>
      </p:nvGrpSpPr>
      <p:grpSpPr>
        <a:xfrm>
          <a:off x="0" y="0"/>
          <a:ext cx="0" cy="0"/>
          <a:chOff x="0" y="0"/>
          <a:chExt cx="0" cy="0"/>
        </a:xfrm>
      </p:grpSpPr>
      <p:sp>
        <p:nvSpPr>
          <p:cNvPr id="139" name="Google Shape;13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9"/>
        <p:cNvGrpSpPr/>
        <p:nvPr/>
      </p:nvGrpSpPr>
      <p:grpSpPr>
        <a:xfrm>
          <a:off x="0" y="0"/>
          <a:ext cx="0" cy="0"/>
          <a:chOff x="0" y="0"/>
          <a:chExt cx="0" cy="0"/>
        </a:xfrm>
      </p:grpSpPr>
      <p:sp>
        <p:nvSpPr>
          <p:cNvPr id="150" name="Google Shape;150;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5" name="Google Shape;155;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6" name="Google Shape;156;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7" name="Google Shape;157;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61" name="Google Shape;16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7" name="Google Shape;16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0" name="Google Shape;180;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1" name="Google Shape;181;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2" name="Google Shape;182;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1"/>
        <p:cNvGrpSpPr/>
        <p:nvPr/>
      </p:nvGrpSpPr>
      <p:grpSpPr>
        <a:xfrm>
          <a:off x="0" y="0"/>
          <a:ext cx="0" cy="0"/>
          <a:chOff x="0" y="0"/>
          <a:chExt cx="0" cy="0"/>
        </a:xfrm>
      </p:grpSpPr>
      <p:sp>
        <p:nvSpPr>
          <p:cNvPr id="192" name="Google Shape;192;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6" name="Google Shape;206;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2" name="Google Shape;21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7" name="Google Shape;217;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7"/>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7" name="Google Shape;147;p27"/>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8" name="Google Shape;148;p27"/>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6.xml"/><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15: Lesson 72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30" name="Google Shape;230;p40"/>
          <p:cNvSpPr txBox="1">
            <a:spLocks noGrp="1"/>
          </p:cNvSpPr>
          <p:nvPr>
            <p:ph type="body" idx="1"/>
          </p:nvPr>
        </p:nvSpPr>
        <p:spPr>
          <a:xfrm>
            <a:off x="311700" y="1015500"/>
            <a:ext cx="8671200" cy="3748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a:t>
            </a:r>
            <a:r>
              <a:rPr lang="en" sz="1600" dirty="0"/>
              <a:t>cludes three instructional practices: Irregular Word Snap or Trap, Engagement Text Read Aloud, and Decodable Reader Partner Search and Read.</a:t>
            </a:r>
            <a:r>
              <a:rPr lang="en" sz="1600" dirty="0">
                <a:solidFill>
                  <a:schemeClr val="dk1"/>
                </a:solidFill>
              </a:rPr>
              <a:t> </a:t>
            </a:r>
            <a:r>
              <a:rPr lang="en" sz="1600" dirty="0"/>
              <a:t>Students continue to work with the spelling pattern “-k,” “-ck,” and “-ic”  and contractions. T</a:t>
            </a:r>
            <a:r>
              <a:rPr lang="en" sz="1600" dirty="0">
                <a:solidFill>
                  <a:schemeClr val="dk1"/>
                </a:solidFill>
              </a:rPr>
              <a:t>he Read Al</a:t>
            </a:r>
            <a:r>
              <a:rPr lang="en" sz="1600" dirty="0"/>
              <a:t>oud </a:t>
            </a:r>
            <a:r>
              <a:rPr lang="en" sz="1600" dirty="0">
                <a:solidFill>
                  <a:schemeClr val="dk1"/>
                </a:solidFill>
              </a:rPr>
              <a:t>Engagement Text is </a:t>
            </a:r>
            <a:r>
              <a:rPr lang="en" sz="1600" dirty="0"/>
              <a:t>“Sunnyside Gazette Edition 15:</a:t>
            </a:r>
            <a:br>
              <a:rPr lang="en" sz="1600" dirty="0"/>
            </a:br>
            <a:r>
              <a:rPr lang="en" sz="1600" dirty="0"/>
              <a:t>“Clean Out Your Attic for a Good Cause!”and the Student Decodable Text is  “Grandma’s Magic Attic.”</a:t>
            </a:r>
          </a:p>
          <a:p>
            <a:pPr marL="0" lvl="0" indent="0" algn="l" rtl="0">
              <a:lnSpc>
                <a:spcPct val="90000"/>
              </a:lnSpc>
              <a:spcBef>
                <a:spcPts val="1000"/>
              </a:spcBef>
              <a:spcAft>
                <a:spcPts val="0"/>
              </a:spcAft>
              <a:buClr>
                <a:srgbClr val="000000"/>
              </a:buClr>
              <a:buSzPts val="1100"/>
              <a:buFont typeface="Arial"/>
              <a:buNone/>
            </a:pPr>
            <a:endParaRPr sz="16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a:t>
            </a:r>
            <a:r>
              <a:rPr lang="en" sz="1600" dirty="0"/>
              <a:t> (“-k,” “-ck,” and “ic”) </a:t>
            </a:r>
            <a:r>
              <a:rPr lang="en" sz="1600" dirty="0">
                <a:solidFill>
                  <a:schemeClr val="dk1"/>
                </a:solidFill>
              </a:rPr>
              <a:t>and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(“clothes,” “strange,” “circle,” “we’ve,” “don’t,” “what’s,” “laughed,” “through,” “ago”)</a:t>
            </a:r>
            <a:endParaRPr sz="1600" dirty="0"/>
          </a:p>
          <a:p>
            <a:pPr marL="0" lvl="0" indent="0" algn="l" rtl="0">
              <a:lnSpc>
                <a:spcPct val="70000"/>
              </a:lnSpc>
              <a:spcBef>
                <a:spcPts val="1000"/>
              </a:spcBef>
              <a:spcAft>
                <a:spcPts val="0"/>
              </a:spcAft>
              <a:buNone/>
            </a:pP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8" name="Google Shape;288;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4" name="Google Shape;294;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95" name="Google Shape;295;p50"/>
          <p:cNvPicPr preferRelativeResize="0"/>
          <p:nvPr/>
        </p:nvPicPr>
        <p:blipFill>
          <a:blip r:embed="rId3">
            <a:alphaModFix/>
          </a:blip>
          <a:stretch>
            <a:fillRect/>
          </a:stretch>
        </p:blipFill>
        <p:spPr>
          <a:xfrm>
            <a:off x="8319342" y="4280458"/>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1" name="Google Shape;301;p51"/>
          <p:cNvSpPr txBox="1">
            <a:spLocks noGrp="1"/>
          </p:cNvSpPr>
          <p:nvPr>
            <p:ph type="body" idx="1"/>
          </p:nvPr>
        </p:nvSpPr>
        <p:spPr>
          <a:xfrm>
            <a:off x="206829" y="1033775"/>
            <a:ext cx="8797371"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clothes   strange   circle   we’ve   don’t</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02" name="Google Shape;302;p51"/>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a:solidFill>
                  <a:schemeClr val="dk1"/>
                </a:solidFill>
                <a:latin typeface="Century Gothic"/>
                <a:ea typeface="Century Gothic"/>
                <a:cs typeface="Century Gothic"/>
                <a:sym typeface="Century Gothic"/>
              </a:rPr>
              <a:t> what’s    laughed    through     ago</a:t>
            </a:r>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08" name="Google Shape;308;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09" name="Google Shape;309;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0" name="Google Shape;310;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r>
              <a:rPr lang="en" sz="3000"/>
              <a:t>laughed</a:t>
            </a:r>
            <a:endParaRPr sz="3000"/>
          </a:p>
          <a:p>
            <a:pPr marL="0" lvl="0" indent="0" algn="l" rtl="0">
              <a:spcBef>
                <a:spcPts val="0"/>
              </a:spcBef>
              <a:spcAft>
                <a:spcPts val="0"/>
              </a:spcAft>
              <a:buNone/>
            </a:pPr>
            <a:r>
              <a:rPr lang="en" sz="3000"/>
              <a:t>through</a:t>
            </a: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9"/>
                                        </p:tgtEl>
                                        <p:attrNameLst>
                                          <p:attrName>style.visibility</p:attrName>
                                        </p:attrNameLst>
                                      </p:cBhvr>
                                      <p:to>
                                        <p:strVal val="visible"/>
                                      </p:to>
                                    </p:set>
                                    <p:animEffect transition="in" filter="fade">
                                      <p:cBhvr>
                                        <p:cTn id="7" dur="1000"/>
                                        <p:tgtEl>
                                          <p:spTgt spid="3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0"/>
                                        </p:tgtEl>
                                        <p:attrNameLst>
                                          <p:attrName>style.visibility</p:attrName>
                                        </p:attrNameLst>
                                      </p:cBhvr>
                                      <p:to>
                                        <p:strVal val="visible"/>
                                      </p:to>
                                    </p:set>
                                    <p:animEffect transition="in" filter="fade">
                                      <p:cBhvr>
                                        <p:cTn id="12" dur="10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6" name="Google Shape;316;p53"/>
          <p:cNvSpPr txBox="1">
            <a:spLocks noGrp="1"/>
          </p:cNvSpPr>
          <p:nvPr>
            <p:ph type="body" idx="1"/>
          </p:nvPr>
        </p:nvSpPr>
        <p:spPr>
          <a:xfrm>
            <a:off x="618836" y="1152475"/>
            <a:ext cx="7906328"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2" name="Google Shape;322;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Grandma’s Magic Attic.</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23" name="Google Shape;323;p54"/>
          <p:cNvPicPr preferRelativeResize="0"/>
          <p:nvPr/>
        </p:nvPicPr>
        <p:blipFill>
          <a:blip r:embed="rId3">
            <a:alphaModFix/>
          </a:blip>
          <a:stretch>
            <a:fillRect/>
          </a:stretch>
        </p:blipFill>
        <p:spPr>
          <a:xfrm>
            <a:off x="8301558" y="4269572"/>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29" name="Google Shape;329;p55"/>
          <p:cNvPicPr preferRelativeResize="0"/>
          <p:nvPr/>
        </p:nvPicPr>
        <p:blipFill rotWithShape="1">
          <a:blip r:embed="rId3">
            <a:alphaModFix/>
          </a:blip>
          <a:srcRect l="12502" t="42345" r="65403" b="10624"/>
          <a:stretch/>
        </p:blipFill>
        <p:spPr>
          <a:xfrm rot="5400000">
            <a:off x="636425" y="547076"/>
            <a:ext cx="3300300" cy="3949749"/>
          </a:xfrm>
          <a:prstGeom prst="rect">
            <a:avLst/>
          </a:prstGeom>
          <a:noFill/>
          <a:ln>
            <a:noFill/>
          </a:ln>
        </p:spPr>
      </p:pic>
      <p:pic>
        <p:nvPicPr>
          <p:cNvPr id="330" name="Google Shape;330;p55"/>
          <p:cNvPicPr preferRelativeResize="0"/>
          <p:nvPr/>
        </p:nvPicPr>
        <p:blipFill rotWithShape="1">
          <a:blip r:embed="rId3">
            <a:alphaModFix/>
          </a:blip>
          <a:srcRect l="33353" t="31602" r="28830" b="14689"/>
          <a:stretch/>
        </p:blipFill>
        <p:spPr>
          <a:xfrm rot="5400000">
            <a:off x="5074560" y="1014996"/>
            <a:ext cx="3898974" cy="31135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6" name="Google Shape;336;p56"/>
          <p:cNvPicPr preferRelativeResize="0"/>
          <p:nvPr/>
        </p:nvPicPr>
        <p:blipFill rotWithShape="1">
          <a:blip r:embed="rId3">
            <a:alphaModFix/>
          </a:blip>
          <a:srcRect l="32262" t="25981" r="49033" b="10510"/>
          <a:stretch/>
        </p:blipFill>
        <p:spPr>
          <a:xfrm rot="5400000">
            <a:off x="1563487" y="-44114"/>
            <a:ext cx="2727424" cy="5206800"/>
          </a:xfrm>
          <a:prstGeom prst="rect">
            <a:avLst/>
          </a:prstGeom>
          <a:noFill/>
          <a:ln>
            <a:noFill/>
          </a:ln>
        </p:spPr>
      </p:pic>
      <p:pic>
        <p:nvPicPr>
          <p:cNvPr id="337" name="Google Shape;337;p56"/>
          <p:cNvPicPr preferRelativeResize="0"/>
          <p:nvPr/>
        </p:nvPicPr>
        <p:blipFill rotWithShape="1">
          <a:blip r:embed="rId4">
            <a:alphaModFix/>
          </a:blip>
          <a:srcRect l="33353" t="31602" r="28830" b="14689"/>
          <a:stretch/>
        </p:blipFill>
        <p:spPr>
          <a:xfrm rot="5400000">
            <a:off x="5074560" y="1014996"/>
            <a:ext cx="3898974" cy="3113501"/>
          </a:xfrm>
          <a:prstGeom prst="rect">
            <a:avLst/>
          </a:prstGeom>
          <a:noFill/>
          <a:ln>
            <a:noFill/>
          </a:ln>
        </p:spPr>
      </p:pic>
      <p:sp>
        <p:nvSpPr>
          <p:cNvPr id="6"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3" name="Google Shape;343;p57"/>
          <p:cNvPicPr preferRelativeResize="0"/>
          <p:nvPr/>
        </p:nvPicPr>
        <p:blipFill rotWithShape="1">
          <a:blip r:embed="rId3">
            <a:alphaModFix/>
          </a:blip>
          <a:srcRect l="30679" t="18588" r="44868" b="13670"/>
          <a:stretch/>
        </p:blipFill>
        <p:spPr>
          <a:xfrm rot="5400000">
            <a:off x="2943332" y="29912"/>
            <a:ext cx="3365599" cy="5119525"/>
          </a:xfrm>
          <a:prstGeom prst="rect">
            <a:avLst/>
          </a:prstGeom>
          <a:noFill/>
          <a:ln>
            <a:noFill/>
          </a:ln>
        </p:spPr>
      </p:pic>
      <p:sp>
        <p:nvSpPr>
          <p:cNvPr id="5"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pic>
        <p:nvPicPr>
          <p:cNvPr id="349" name="Google Shape;349;p58"/>
          <p:cNvPicPr preferRelativeResize="0"/>
          <p:nvPr/>
        </p:nvPicPr>
        <p:blipFill rotWithShape="1">
          <a:blip r:embed="rId3">
            <a:alphaModFix/>
          </a:blip>
          <a:srcRect l="28337" t="26292" r="42321" b="9345"/>
          <a:stretch/>
        </p:blipFill>
        <p:spPr>
          <a:xfrm rot="5400000">
            <a:off x="2638562" y="297537"/>
            <a:ext cx="3687951" cy="4548424"/>
          </a:xfrm>
          <a:prstGeom prst="rect">
            <a:avLst/>
          </a:prstGeom>
          <a:noFill/>
          <a:ln>
            <a:noFill/>
          </a:ln>
        </p:spPr>
      </p:pic>
      <p:sp>
        <p:nvSpPr>
          <p:cNvPr id="5"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“Grandma’s Magic Attic”</a:t>
            </a:r>
            <a:r>
              <a:rPr lang="en" sz="1500" dirty="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Sunnyside Gazette Edition 15: “Clean Out Your Attic for</a:t>
            </a:r>
            <a:br>
              <a:rPr lang="en" sz="1500" dirty="0"/>
            </a:br>
            <a:r>
              <a:rPr lang="en" sz="1500" dirty="0"/>
              <a:t>a Good Cause!”</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 Teacher Guide, write on index cards, list on board or show slide) </a:t>
            </a:r>
            <a:endParaRPr sz="1500" dirty="0">
              <a:solidFill>
                <a:schemeClr val="dk1"/>
              </a:solidFill>
            </a:endParaRPr>
          </a:p>
          <a:p>
            <a:pPr marL="457200" lvl="0" indent="-323850" algn="l" rtl="0">
              <a:spcBef>
                <a:spcPts val="0"/>
              </a:spcBef>
              <a:spcAft>
                <a:spcPts val="0"/>
              </a:spcAft>
              <a:buSzPts val="1500"/>
              <a:buChar char="•"/>
            </a:pPr>
            <a:r>
              <a:rPr lang="en" sz="1500" dirty="0"/>
              <a:t>Snap or Trap T-chart (on board, chart paper or shown on slide)</a:t>
            </a:r>
            <a:endParaRPr sz="1500" dirty="0"/>
          </a:p>
          <a:p>
            <a:pPr marL="457200" lvl="0" indent="-323850" algn="l" rtl="0">
              <a:spcBef>
                <a:spcPts val="0"/>
              </a:spcBef>
              <a:spcAft>
                <a:spcPts val="0"/>
              </a:spcAft>
              <a:buClr>
                <a:schemeClr val="dk1"/>
              </a:buClr>
              <a:buSzPts val="1500"/>
              <a:buChar char="•"/>
            </a:pPr>
            <a:r>
              <a:rPr lang="en" sz="1500" dirty="0">
                <a:solidFill>
                  <a:schemeClr val="dk1"/>
                </a:solidFill>
              </a:rPr>
              <a:t>Snapshot Assessment (Supporting Materials: Teacher Guide, optional; one per student)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 (optional)</a:t>
            </a:r>
            <a:endParaRPr sz="15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1: Cycle 15: Lesson 72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5" name="Google Shape;355;p59"/>
          <p:cNvPicPr preferRelativeResize="0"/>
          <p:nvPr/>
        </p:nvPicPr>
        <p:blipFill rotWithShape="1">
          <a:blip r:embed="rId3">
            <a:alphaModFix/>
          </a:blip>
          <a:srcRect l="49851" t="26171" r="27319" b="13511"/>
          <a:stretch/>
        </p:blipFill>
        <p:spPr>
          <a:xfrm rot="5400000">
            <a:off x="1349700" y="332551"/>
            <a:ext cx="2790601" cy="4144900"/>
          </a:xfrm>
          <a:prstGeom prst="rect">
            <a:avLst/>
          </a:prstGeom>
          <a:noFill/>
          <a:ln>
            <a:noFill/>
          </a:ln>
        </p:spPr>
      </p:pic>
      <p:pic>
        <p:nvPicPr>
          <p:cNvPr id="356" name="Google Shape;356;p59"/>
          <p:cNvPicPr preferRelativeResize="0"/>
          <p:nvPr/>
        </p:nvPicPr>
        <p:blipFill rotWithShape="1">
          <a:blip r:embed="rId4">
            <a:alphaModFix/>
          </a:blip>
          <a:srcRect l="33353" t="31602" r="28830" b="14689"/>
          <a:stretch/>
        </p:blipFill>
        <p:spPr>
          <a:xfrm rot="5400000">
            <a:off x="5007110" y="848259"/>
            <a:ext cx="3898974" cy="3113501"/>
          </a:xfrm>
          <a:prstGeom prst="rect">
            <a:avLst/>
          </a:prstGeom>
          <a:noFill/>
          <a:ln>
            <a:noFill/>
          </a:ln>
        </p:spPr>
      </p:pic>
      <p:sp>
        <p:nvSpPr>
          <p:cNvPr id="6"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5"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 name="Picture 2"/>
          <p:cNvPicPr>
            <a:picLocks noChangeAspect="1"/>
          </p:cNvPicPr>
          <p:nvPr/>
        </p:nvPicPr>
        <p:blipFill>
          <a:blip r:embed="rId3"/>
          <a:stretch>
            <a:fillRect/>
          </a:stretch>
        </p:blipFill>
        <p:spPr>
          <a:xfrm>
            <a:off x="2543174" y="1414462"/>
            <a:ext cx="4446965" cy="253664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8" name="Google Shape;368;p61"/>
          <p:cNvPicPr preferRelativeResize="0"/>
          <p:nvPr/>
        </p:nvPicPr>
        <p:blipFill rotWithShape="1">
          <a:blip r:embed="rId3">
            <a:alphaModFix/>
          </a:blip>
          <a:srcRect l="26377" t="23853" r="42324" b="13173"/>
          <a:stretch/>
        </p:blipFill>
        <p:spPr>
          <a:xfrm rot="5400000">
            <a:off x="890336" y="557223"/>
            <a:ext cx="3694224" cy="4179101"/>
          </a:xfrm>
          <a:prstGeom prst="rect">
            <a:avLst/>
          </a:prstGeom>
          <a:noFill/>
          <a:ln>
            <a:noFill/>
          </a:ln>
        </p:spPr>
      </p:pic>
      <p:pic>
        <p:nvPicPr>
          <p:cNvPr id="369" name="Google Shape;369;p61"/>
          <p:cNvPicPr preferRelativeResize="0"/>
          <p:nvPr/>
        </p:nvPicPr>
        <p:blipFill rotWithShape="1">
          <a:blip r:embed="rId4">
            <a:alphaModFix/>
          </a:blip>
          <a:srcRect l="23516" t="23516" r="42278" b="10922"/>
          <a:stretch/>
        </p:blipFill>
        <p:spPr>
          <a:xfrm rot="5400000">
            <a:off x="5167150" y="1029075"/>
            <a:ext cx="3127699" cy="3370301"/>
          </a:xfrm>
          <a:prstGeom prst="rect">
            <a:avLst/>
          </a:prstGeom>
          <a:noFill/>
          <a:ln>
            <a:noFill/>
          </a:ln>
        </p:spPr>
      </p:pic>
      <p:sp>
        <p:nvSpPr>
          <p:cNvPr id="6"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5" name="Google Shape;375;p62"/>
          <p:cNvPicPr preferRelativeResize="0"/>
          <p:nvPr/>
        </p:nvPicPr>
        <p:blipFill rotWithShape="1">
          <a:blip r:embed="rId3">
            <a:alphaModFix/>
          </a:blip>
          <a:srcRect l="29313" t="24896" r="45452" b="14217"/>
          <a:stretch/>
        </p:blipFill>
        <p:spPr>
          <a:xfrm rot="5400000">
            <a:off x="2640464" y="157298"/>
            <a:ext cx="3559574" cy="4828900"/>
          </a:xfrm>
          <a:prstGeom prst="rect">
            <a:avLst/>
          </a:prstGeom>
          <a:noFill/>
          <a:ln>
            <a:noFill/>
          </a:ln>
        </p:spPr>
      </p:pic>
      <p:sp>
        <p:nvSpPr>
          <p:cNvPr id="5"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pic>
        <p:nvPicPr>
          <p:cNvPr id="381" name="Google Shape;381;p63"/>
          <p:cNvPicPr preferRelativeResize="0"/>
          <p:nvPr/>
        </p:nvPicPr>
        <p:blipFill rotWithShape="1">
          <a:blip r:embed="rId3">
            <a:alphaModFix/>
          </a:blip>
          <a:srcRect l="29507" t="28722" r="44084" b="8999"/>
          <a:stretch/>
        </p:blipFill>
        <p:spPr>
          <a:xfrm rot="5400000">
            <a:off x="2660139" y="274424"/>
            <a:ext cx="3621324" cy="4801524"/>
          </a:xfrm>
          <a:prstGeom prst="rect">
            <a:avLst/>
          </a:prstGeom>
          <a:noFill/>
          <a:ln>
            <a:noFill/>
          </a:ln>
        </p:spPr>
      </p:pic>
      <p:sp>
        <p:nvSpPr>
          <p:cNvPr id="5"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89" name="Google Shape;389;p6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and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90" name="Google Shape;390;p6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6" name="Google Shape;396;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2" name="Google Shape;402;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words with the “-k,” “-ck,” and “-ic” ending</a:t>
            </a:r>
            <a:r>
              <a:rPr lang="en-US" sz="2400" dirty="0"/>
              <a:t>s</a:t>
            </a:r>
            <a:r>
              <a:rPr lang="en" sz="2400" dirty="0"/>
              <a:t> for the /k/ sound.</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Grandma’s Magic Attic.</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03" name="Google Shape;403;p66"/>
          <p:cNvPicPr preferRelativeResize="0"/>
          <p:nvPr/>
        </p:nvPicPr>
        <p:blipFill>
          <a:blip r:embed="rId3">
            <a:alphaModFix/>
          </a:blip>
          <a:stretch>
            <a:fillRect/>
          </a:stretch>
        </p:blipFill>
        <p:spPr>
          <a:xfrm>
            <a:off x="8299944" y="4270378"/>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graphicFrame>
        <p:nvGraphicFramePr>
          <p:cNvPr id="408" name="Google Shape;408;p67"/>
          <p:cNvGraphicFramePr/>
          <p:nvPr>
            <p:extLst>
              <p:ext uri="{D42A27DB-BD31-4B8C-83A1-F6EECF244321}">
                <p14:modId xmlns:p14="http://schemas.microsoft.com/office/powerpoint/2010/main" val="1275987808"/>
              </p:ext>
            </p:extLst>
          </p:nvPr>
        </p:nvGraphicFramePr>
        <p:xfrm>
          <a:off x="0" y="0"/>
          <a:ext cx="9144000" cy="5358265"/>
        </p:xfrm>
        <a:graphic>
          <a:graphicData uri="http://schemas.openxmlformats.org/drawingml/2006/table">
            <a:tbl>
              <a:tblPr>
                <a:noFill/>
                <a:tableStyleId>{91EFF9C1-9381-4730-98F0-B65369A102E2}</a:tableStyleId>
              </a:tblPr>
              <a:tblGrid>
                <a:gridCol w="3120125">
                  <a:extLst>
                    <a:ext uri="{9D8B030D-6E8A-4147-A177-3AD203B41FA5}">
                      <a16:colId xmlns:a16="http://schemas.microsoft.com/office/drawing/2014/main" xmlns="" val="20000"/>
                    </a:ext>
                  </a:extLst>
                </a:gridCol>
                <a:gridCol w="3189250">
                  <a:extLst>
                    <a:ext uri="{9D8B030D-6E8A-4147-A177-3AD203B41FA5}">
                      <a16:colId xmlns:a16="http://schemas.microsoft.com/office/drawing/2014/main" xmlns="" val="20001"/>
                    </a:ext>
                  </a:extLst>
                </a:gridCol>
                <a:gridCol w="2834625">
                  <a:extLst>
                    <a:ext uri="{9D8B030D-6E8A-4147-A177-3AD203B41FA5}">
                      <a16:colId xmlns:a16="http://schemas.microsoft.com/office/drawing/2014/main" xmlns=""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the high-frequency words “clothes,” “strange,” “circle,” “we’ve,” “don’t,” “what’s,” “laughed,” “through,” </a:t>
                      </a:r>
                      <a:r>
                        <a:rPr lang="en-US" sz="1500" dirty="0">
                          <a:solidFill>
                            <a:schemeClr val="dk1"/>
                          </a:solidFill>
                          <a:latin typeface="Century Gothic"/>
                          <a:ea typeface="Century Gothic"/>
                          <a:cs typeface="Century Gothic"/>
                          <a:sym typeface="Century Gothic"/>
                        </a:rPr>
                        <a:t>and </a:t>
                      </a:r>
                      <a:r>
                        <a:rPr lang="en" sz="1500" dirty="0">
                          <a:solidFill>
                            <a:schemeClr val="dk1"/>
                          </a:solidFill>
                          <a:latin typeface="Century Gothic"/>
                          <a:ea typeface="Century Gothic"/>
                          <a:cs typeface="Century Gothic"/>
                          <a:sym typeface="Century Gothic"/>
                        </a:rPr>
                        <a:t>“ago.”</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all the words with the “-k,” “-ck,’ and “-ic”  spelling patterns.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Read the first page of  “No Food to be Found” together, using the same voice.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Take turns reading the other pages of “Grandma’s Magic Attic.”</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Follow the Rules of Fluency! Read </a:t>
                      </a:r>
                      <a:r>
                        <a:rPr lang="en" sz="1350" i="1" dirty="0">
                          <a:solidFill>
                            <a:schemeClr val="dk1"/>
                          </a:solidFill>
                          <a:latin typeface="Century Gothic"/>
                          <a:ea typeface="Century Gothic"/>
                          <a:cs typeface="Century Gothic"/>
                          <a:sym typeface="Century Gothic"/>
                        </a:rPr>
                        <a:t>smoothly</a:t>
                      </a:r>
                      <a:r>
                        <a:rPr lang="en" sz="1350" dirty="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with expression </a:t>
                      </a:r>
                      <a:r>
                        <a:rPr lang="en-US" sz="1350" i="1" dirty="0">
                          <a:solidFill>
                            <a:schemeClr val="dk1"/>
                          </a:solidFill>
                          <a:latin typeface="Century Gothic"/>
                          <a:ea typeface="Century Gothic"/>
                          <a:cs typeface="Century Gothic"/>
                          <a:sym typeface="Century Gothic"/>
                        </a:rPr>
                        <a:t>and</a:t>
                      </a:r>
                      <a:r>
                        <a:rPr lang="en" sz="1350" i="1" dirty="0">
                          <a:solidFill>
                            <a:schemeClr val="dk1"/>
                          </a:solidFill>
                          <a:latin typeface="Century Gothic"/>
                          <a:ea typeface="Century Gothic"/>
                          <a:cs typeface="Century Gothic"/>
                          <a:sym typeface="Century Gothic"/>
                        </a:rPr>
                        <a:t> meaning</a:t>
                      </a:r>
                      <a:r>
                        <a:rPr lang="en" sz="1350" dirty="0">
                          <a:solidFill>
                            <a:schemeClr val="dk1"/>
                          </a:solidFill>
                          <a:latin typeface="Century Gothic"/>
                          <a:ea typeface="Century Gothic"/>
                          <a:cs typeface="Century Gothic"/>
                          <a:sym typeface="Century Gothic"/>
                        </a:rPr>
                        <a:t> and at </a:t>
                      </a:r>
                      <a:r>
                        <a:rPr lang="en" sz="1350" i="1" dirty="0">
                          <a:solidFill>
                            <a:schemeClr val="dk1"/>
                          </a:solidFill>
                          <a:latin typeface="Century Gothic"/>
                          <a:ea typeface="Century Gothic"/>
                          <a:cs typeface="Century Gothic"/>
                          <a:sym typeface="Century Gothic"/>
                        </a:rPr>
                        <a:t>just the right speed</a:t>
                      </a:r>
                      <a:r>
                        <a:rPr lang="en" sz="13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time allows, read the story again and act out what happens as you take turns reading.</a:t>
                      </a:r>
                      <a:endParaRPr sz="13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Read “Grandma’s Magic Attic.”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As you read, circle all the words that have the “-k,” “-ck,” and “-ic” ending sounds and the high-frequency words “clothes,” “strange,” “circle,” “we’ve,” “don’t,” “what’s,” “laughed,” “through,” </a:t>
                      </a:r>
                      <a:r>
                        <a:rPr lang="en-US" sz="1350" dirty="0">
                          <a:solidFill>
                            <a:schemeClr val="dk1"/>
                          </a:solidFill>
                          <a:latin typeface="Century Gothic"/>
                          <a:ea typeface="Century Gothic"/>
                          <a:cs typeface="Century Gothic"/>
                          <a:sym typeface="Century Gothic"/>
                        </a:rPr>
                        <a:t>and </a:t>
                      </a:r>
                      <a:r>
                        <a:rPr lang="en" sz="1350" dirty="0">
                          <a:solidFill>
                            <a:schemeClr val="dk1"/>
                          </a:solidFill>
                          <a:latin typeface="Century Gothic"/>
                          <a:ea typeface="Century Gothic"/>
                          <a:cs typeface="Century Gothic"/>
                          <a:sym typeface="Century Gothic"/>
                        </a:rPr>
                        <a:t>“ago.”</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3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409" name="Google Shape;409;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0" name="Google Shape;410;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11" name="Google Shape;411;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68"/>
          <p:cNvSpPr txBox="1">
            <a:spLocks noGrp="1"/>
          </p:cNvSpPr>
          <p:nvPr>
            <p:ph type="title"/>
          </p:nvPr>
        </p:nvSpPr>
        <p:spPr>
          <a:xfrm>
            <a:off x="237950" y="98117"/>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3200" dirty="0">
                <a:latin typeface="Century Gothic" panose="020B0502020202020204" pitchFamily="34" charset="0"/>
                <a:ea typeface="Calibri"/>
                <a:cs typeface="Calibri"/>
                <a:sym typeface="Calibri"/>
              </a:rPr>
              <a:t>Use what you know!</a:t>
            </a:r>
            <a:r>
              <a:rPr lang="en" dirty="0">
                <a:latin typeface="Century Gothic" panose="020B0502020202020204" pitchFamily="34" charset="0"/>
              </a:rPr>
              <a:t> </a:t>
            </a:r>
            <a:endParaRPr dirty="0">
              <a:latin typeface="Century Gothic" panose="020B0502020202020204" pitchFamily="34" charset="0"/>
            </a:endParaRPr>
          </a:p>
          <a:p>
            <a:pPr marL="457200" lvl="0" indent="0" algn="l" rtl="0">
              <a:spcBef>
                <a:spcPts val="0"/>
              </a:spcBef>
              <a:spcAft>
                <a:spcPts val="0"/>
              </a:spcAft>
              <a:buNone/>
            </a:pPr>
            <a:endParaRPr dirty="0">
              <a:latin typeface="Century Gothic" panose="020B0502020202020204" pitchFamily="34" charset="0"/>
            </a:endParaRPr>
          </a:p>
        </p:txBody>
      </p:sp>
      <p:sp>
        <p:nvSpPr>
          <p:cNvPr id="417" name="Google Shape;417;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18" name="Google Shape;418;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19" name="Google Shape;419;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0" name="Google Shape;420;p68"/>
          <p:cNvGraphicFramePr/>
          <p:nvPr>
            <p:extLst>
              <p:ext uri="{D42A27DB-BD31-4B8C-83A1-F6EECF244321}">
                <p14:modId xmlns:p14="http://schemas.microsoft.com/office/powerpoint/2010/main" val="3206198693"/>
              </p:ext>
            </p:extLst>
          </p:nvPr>
        </p:nvGraphicFramePr>
        <p:xfrm>
          <a:off x="4572000" y="19125"/>
          <a:ext cx="4328900" cy="4941495"/>
        </p:xfrm>
        <a:graphic>
          <a:graphicData uri="http://schemas.openxmlformats.org/drawingml/2006/table">
            <a:tbl>
              <a:tblPr>
                <a:noFill/>
                <a:tableStyleId>{91EFF9C1-9381-4730-98F0-B65369A102E2}</a:tableStyleId>
              </a:tblPr>
              <a:tblGrid>
                <a:gridCol w="537150">
                  <a:extLst>
                    <a:ext uri="{9D8B030D-6E8A-4147-A177-3AD203B41FA5}">
                      <a16:colId xmlns:a16="http://schemas.microsoft.com/office/drawing/2014/main" xmlns="" val="20000"/>
                    </a:ext>
                  </a:extLst>
                </a:gridCol>
                <a:gridCol w="3791750">
                  <a:extLst>
                    <a:ext uri="{9D8B030D-6E8A-4147-A177-3AD203B41FA5}">
                      <a16:colId xmlns:a16="http://schemas.microsoft.com/office/drawing/2014/main" xmlns="" val="20001"/>
                    </a:ext>
                  </a:extLst>
                </a:gridCol>
              </a:tblGrid>
              <a:tr h="381000">
                <a:tc>
                  <a:txBody>
                    <a:bodyPr/>
                    <a:lstStyle/>
                    <a:p>
                      <a:pPr marL="0" lvl="0" indent="0" algn="l" rtl="0">
                        <a:spcBef>
                          <a:spcPts val="0"/>
                        </a:spcBef>
                        <a:spcAft>
                          <a:spcPts val="0"/>
                        </a:spcAft>
                        <a:buNone/>
                      </a:pPr>
                      <a:r>
                        <a:rPr lang="en" sz="1300" dirty="0">
                          <a:latin typeface="Century Gothic" panose="020B0502020202020204" pitchFamily="34" charset="0"/>
                        </a:rPr>
                        <a:t>1.</a:t>
                      </a:r>
                      <a:endParaRPr sz="1300" dirty="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Sound out the word</a:t>
                      </a:r>
                      <a:r>
                        <a:rPr lang="en" sz="1300" dirty="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0"/>
                  </a:ext>
                </a:extLst>
              </a:tr>
              <a:tr h="381000">
                <a:tc>
                  <a:txBody>
                    <a:bodyPr/>
                    <a:lstStyle/>
                    <a:p>
                      <a:pPr marL="0" lvl="0" indent="0" algn="l" rtl="0">
                        <a:spcBef>
                          <a:spcPts val="0"/>
                        </a:spcBef>
                        <a:spcAft>
                          <a:spcPts val="0"/>
                        </a:spcAft>
                        <a:buNone/>
                      </a:pPr>
                      <a:r>
                        <a:rPr lang="en" sz="1300">
                          <a:latin typeface="Century Gothic" panose="020B0502020202020204" pitchFamily="34" charset="0"/>
                        </a:rPr>
                        <a:t>2.</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a:latin typeface="Century Gothic" panose="020B0502020202020204" pitchFamily="34" charset="0"/>
                          <a:ea typeface="Calibri"/>
                          <a:cs typeface="Calibri"/>
                          <a:sym typeface="Calibri"/>
                        </a:rPr>
                        <a:t>Syllable Sleuth: </a:t>
                      </a:r>
                      <a:r>
                        <a:rPr lang="en" sz="1300">
                          <a:latin typeface="Century Gothic" panose="020B0502020202020204" pitchFamily="34" charset="0"/>
                          <a:ea typeface="Calibri"/>
                          <a:cs typeface="Calibri"/>
                          <a:sym typeface="Calibri"/>
                        </a:rPr>
                        <a:t>Break apart long words into syllables, then blend to read the word. </a:t>
                      </a:r>
                      <a:endParaRPr sz="130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1"/>
                  </a:ext>
                </a:extLst>
              </a:tr>
              <a:tr h="381000">
                <a:tc>
                  <a:txBody>
                    <a:bodyPr/>
                    <a:lstStyle/>
                    <a:p>
                      <a:pPr marL="0" lvl="0" indent="0" algn="l" rtl="0">
                        <a:spcBef>
                          <a:spcPts val="0"/>
                        </a:spcBef>
                        <a:spcAft>
                          <a:spcPts val="0"/>
                        </a:spcAft>
                        <a:buNone/>
                      </a:pPr>
                      <a:r>
                        <a:rPr lang="en" sz="1300">
                          <a:latin typeface="Century Gothic" panose="020B0502020202020204" pitchFamily="34" charset="0"/>
                        </a:rPr>
                        <a:t>3. </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Word Parts:</a:t>
                      </a:r>
                      <a:r>
                        <a:rPr lang="en" sz="1300" dirty="0">
                          <a:latin typeface="Century Gothic" panose="020B0502020202020204" pitchFamily="34" charset="0"/>
                          <a:ea typeface="Calibri"/>
                          <a:cs typeface="Calibri"/>
                          <a:sym typeface="Calibri"/>
                        </a:rPr>
                        <a:t> Does the word have suffixes or prefixes? Read the word parts first, then use what you know about spelling patterns to read the base word. Put the parts together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2"/>
                  </a:ext>
                </a:extLst>
              </a:tr>
              <a:tr h="381000">
                <a:tc>
                  <a:txBody>
                    <a:bodyPr/>
                    <a:lstStyle/>
                    <a:p>
                      <a:pPr marL="0" lvl="0" indent="0" algn="l" rtl="0">
                        <a:spcBef>
                          <a:spcPts val="0"/>
                        </a:spcBef>
                        <a:spcAft>
                          <a:spcPts val="0"/>
                        </a:spcAft>
                        <a:buNone/>
                      </a:pPr>
                      <a:r>
                        <a:rPr lang="en" sz="1300">
                          <a:latin typeface="Century Gothic" panose="020B0502020202020204" pitchFamily="34" charset="0"/>
                        </a:rPr>
                        <a:t>4.</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High-Frequency Words: </a:t>
                      </a:r>
                      <a:r>
                        <a:rPr lang="en" sz="1300" dirty="0">
                          <a:latin typeface="Century Gothic" panose="020B0502020202020204" pitchFamily="34" charset="0"/>
                          <a:ea typeface="Calibri"/>
                          <a:cs typeface="Calibri"/>
                          <a:sym typeface="Calibri"/>
                        </a:rPr>
                        <a:t>Read high-frequency words in a SNAP. Look to the Interactive Word Wall for help, then try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3"/>
                  </a:ext>
                </a:extLst>
              </a:tr>
              <a:tr h="1040175">
                <a:tc>
                  <a:txBody>
                    <a:bodyPr/>
                    <a:lstStyle/>
                    <a:p>
                      <a:pPr marL="0" lvl="0" indent="0" algn="l" rtl="0">
                        <a:spcBef>
                          <a:spcPts val="0"/>
                        </a:spcBef>
                        <a:spcAft>
                          <a:spcPts val="0"/>
                        </a:spcAft>
                        <a:buNone/>
                      </a:pPr>
                      <a:r>
                        <a:rPr lang="en" sz="1300">
                          <a:latin typeface="Century Gothic" panose="020B0502020202020204" pitchFamily="34" charset="0"/>
                        </a:rPr>
                        <a:t>5. </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Read it Again: </a:t>
                      </a:r>
                      <a:r>
                        <a:rPr lang="en" sz="1300" dirty="0">
                          <a:latin typeface="Century Gothic" panose="020B0502020202020204" pitchFamily="34" charset="0"/>
                          <a:ea typeface="Calibri"/>
                          <a:cs typeface="Calibri"/>
                          <a:sym typeface="Calibri"/>
                        </a:rPr>
                        <a:t>Try to read the word again when it does not make sense. For example, try a different vowel sound.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4"/>
                  </a:ext>
                </a:extLst>
              </a:tr>
            </a:tbl>
          </a:graphicData>
        </a:graphic>
      </p:graphicFrame>
      <p:pic>
        <p:nvPicPr>
          <p:cNvPr id="421" name="Google Shape;421;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22" name="Google Shape;422;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3" name="Google Shape;423;p68"/>
          <p:cNvPicPr preferRelativeResize="0"/>
          <p:nvPr/>
        </p:nvPicPr>
        <p:blipFill>
          <a:blip r:embed="rId4">
            <a:alphaModFix/>
          </a:blip>
          <a:stretch>
            <a:fillRect/>
          </a:stretch>
        </p:blipFill>
        <p:spPr>
          <a:xfrm>
            <a:off x="4659325" y="1511449"/>
            <a:ext cx="366000" cy="310000"/>
          </a:xfrm>
          <a:prstGeom prst="rect">
            <a:avLst/>
          </a:prstGeom>
          <a:noFill/>
          <a:ln>
            <a:noFill/>
          </a:ln>
        </p:spPr>
      </p:pic>
      <p:pic>
        <p:nvPicPr>
          <p:cNvPr id="424" name="Google Shape;424;p68"/>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425" name="Google Shape;425;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72:</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Gazette Edition 15: “Clean Out Your Attic for a Good Cause!”</a:t>
            </a:r>
          </a:p>
          <a:p>
            <a:pPr marL="457200" lvl="0" indent="-342900" algn="l" rtl="0">
              <a:lnSpc>
                <a:spcPct val="108000"/>
              </a:lnSpc>
              <a:spcBef>
                <a:spcPts val="0"/>
              </a:spcBef>
              <a:spcAft>
                <a:spcPts val="0"/>
              </a:spcAft>
              <a:buClr>
                <a:schemeClr val="dk1"/>
              </a:buClr>
              <a:buSzPts val="1800"/>
              <a:buFont typeface="Century Gothic"/>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1: Cycle 15: Lesson 72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1" name="Google Shape;431;p69"/>
          <p:cNvPicPr preferRelativeResize="0"/>
          <p:nvPr/>
        </p:nvPicPr>
        <p:blipFill>
          <a:blip r:embed="rId3">
            <a:alphaModFix/>
          </a:blip>
          <a:stretch>
            <a:fillRect/>
          </a:stretch>
        </p:blipFill>
        <p:spPr>
          <a:xfrm>
            <a:off x="4221579" y="152400"/>
            <a:ext cx="4110293" cy="4838700"/>
          </a:xfrm>
          <a:prstGeom prst="rect">
            <a:avLst/>
          </a:prstGeom>
          <a:noFill/>
          <a:ln>
            <a:noFill/>
          </a:ln>
        </p:spPr>
      </p:pic>
      <p:pic>
        <p:nvPicPr>
          <p:cNvPr id="4" name="Picture 3"/>
          <p:cNvPicPr>
            <a:picLocks noChangeAspect="1"/>
          </p:cNvPicPr>
          <p:nvPr/>
        </p:nvPicPr>
        <p:blipFill rotWithShape="1">
          <a:blip r:embed="rId4"/>
          <a:srcRect l="4747" r="3607"/>
          <a:stretch/>
        </p:blipFill>
        <p:spPr>
          <a:xfrm>
            <a:off x="541301" y="76200"/>
            <a:ext cx="3240015" cy="4991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Cycle 15: Lesson 72</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Sunnyside Gazette Edition 15: “Clean Out Your Attic for a Good Cause!”</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Sunnyside Gazette Edition 15: “Clean Out Your Attic for a Good Cause!”</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330228" y="4280458"/>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46"/>
          <p:cNvPicPr preferRelativeResize="0"/>
          <p:nvPr/>
        </p:nvPicPr>
        <p:blipFill rotWithShape="1">
          <a:blip r:embed="rId3">
            <a:alphaModFix/>
          </a:blip>
          <a:srcRect l="27698" t="34842" r="36789" b="9069"/>
          <a:stretch/>
        </p:blipFill>
        <p:spPr>
          <a:xfrm>
            <a:off x="174850" y="104950"/>
            <a:ext cx="4992300" cy="4433149"/>
          </a:xfrm>
          <a:prstGeom prst="rect">
            <a:avLst/>
          </a:prstGeom>
          <a:noFill/>
          <a:ln>
            <a:noFill/>
          </a:ln>
        </p:spPr>
      </p:pic>
      <p:pic>
        <p:nvPicPr>
          <p:cNvPr id="270" name="Google Shape;270;p46"/>
          <p:cNvPicPr preferRelativeResize="0"/>
          <p:nvPr/>
        </p:nvPicPr>
        <p:blipFill rotWithShape="1">
          <a:blip r:embed="rId4">
            <a:alphaModFix/>
          </a:blip>
          <a:srcRect l="22545" t="20113" r="38217" b="6101"/>
          <a:stretch/>
        </p:blipFill>
        <p:spPr>
          <a:xfrm>
            <a:off x="5363550" y="623450"/>
            <a:ext cx="3234951" cy="341978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311700" y="27100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76" name="Google Shape;276;p47"/>
          <p:cNvSpPr txBox="1">
            <a:spLocks noGrp="1"/>
          </p:cNvSpPr>
          <p:nvPr>
            <p:ph type="body" idx="1"/>
          </p:nvPr>
        </p:nvSpPr>
        <p:spPr>
          <a:xfrm>
            <a:off x="196050" y="658650"/>
            <a:ext cx="87519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endParaRPr sz="2400"/>
          </a:p>
          <a:p>
            <a:pPr marL="457200" lvl="0" indent="-387350" algn="l" rtl="0">
              <a:lnSpc>
                <a:spcPct val="115000"/>
              </a:lnSpc>
              <a:spcBef>
                <a:spcPts val="1000"/>
              </a:spcBef>
              <a:spcAft>
                <a:spcPts val="0"/>
              </a:spcAft>
              <a:buSzPts val="2500"/>
              <a:buAutoNum type="arabicPeriod"/>
            </a:pPr>
            <a:r>
              <a:rPr lang="en" sz="2500"/>
              <a:t>What event is the high school having?</a:t>
            </a:r>
            <a:endParaRPr sz="2500"/>
          </a:p>
          <a:p>
            <a:pPr marL="457200" lvl="0" indent="-387350" algn="l" rtl="0">
              <a:lnSpc>
                <a:spcPct val="115000"/>
              </a:lnSpc>
              <a:spcBef>
                <a:spcPts val="1000"/>
              </a:spcBef>
              <a:spcAft>
                <a:spcPts val="0"/>
              </a:spcAft>
              <a:buSzPts val="2500"/>
              <a:buAutoNum type="arabicPeriod"/>
            </a:pPr>
            <a:r>
              <a:rPr lang="en" sz="2500"/>
              <a:t>What items are needed?</a:t>
            </a:r>
            <a:endParaRPr sz="2500"/>
          </a:p>
          <a:p>
            <a:pPr marL="457200" lvl="0" indent="-387350" algn="l" rtl="0">
              <a:lnSpc>
                <a:spcPct val="115000"/>
              </a:lnSpc>
              <a:spcBef>
                <a:spcPts val="1000"/>
              </a:spcBef>
              <a:spcAft>
                <a:spcPts val="0"/>
              </a:spcAft>
              <a:buSzPts val="2500"/>
              <a:buAutoNum type="arabicPeriod"/>
            </a:pPr>
            <a:r>
              <a:rPr lang="en" sz="2500"/>
              <a:t>When is the sale? </a:t>
            </a:r>
            <a:endParaRPr sz="2500"/>
          </a:p>
          <a:p>
            <a:pPr marL="457200" lvl="0" indent="-387350" algn="l" rtl="0">
              <a:lnSpc>
                <a:spcPct val="115000"/>
              </a:lnSpc>
              <a:spcBef>
                <a:spcPts val="1000"/>
              </a:spcBef>
              <a:spcAft>
                <a:spcPts val="0"/>
              </a:spcAft>
              <a:buSzPts val="2500"/>
              <a:buAutoNum type="arabicPeriod"/>
            </a:pPr>
            <a:r>
              <a:rPr lang="en" sz="2500"/>
              <a:t>How does an event like the rummage sale benefit the community?</a:t>
            </a:r>
            <a:endParaRPr sz="2500"/>
          </a:p>
          <a:p>
            <a:pPr marL="177800" lvl="0" indent="0" algn="l" rtl="0">
              <a:lnSpc>
                <a:spcPct val="115000"/>
              </a:lnSpc>
              <a:spcBef>
                <a:spcPts val="1000"/>
              </a:spcBef>
              <a:spcAft>
                <a:spcPts val="0"/>
              </a:spcAft>
              <a:buNone/>
            </a:pPr>
            <a:endParaRPr sz="2400"/>
          </a:p>
          <a:p>
            <a:pPr marL="0" lvl="0" indent="0" algn="l" rtl="0">
              <a:lnSpc>
                <a:spcPct val="115000"/>
              </a:lnSpc>
              <a:spcBef>
                <a:spcPts val="1000"/>
              </a:spcBef>
              <a:spcAft>
                <a:spcPts val="1000"/>
              </a:spcAft>
              <a:buNone/>
            </a:pPr>
            <a:r>
              <a:rPr lang="en" sz="2400"/>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a:spLocks noGrp="1"/>
          </p:cNvSpPr>
          <p:nvPr>
            <p:ph type="title"/>
          </p:nvPr>
        </p:nvSpPr>
        <p:spPr>
          <a:xfrm>
            <a:off x="194486" y="2863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2" name="Google Shape;282;p48"/>
          <p:cNvSpPr txBox="1">
            <a:spLocks noGrp="1"/>
          </p:cNvSpPr>
          <p:nvPr>
            <p:ph type="body" idx="1"/>
          </p:nvPr>
        </p:nvSpPr>
        <p:spPr>
          <a:xfrm>
            <a:off x="194486" y="1019015"/>
            <a:ext cx="9081600" cy="3520329"/>
          </a:xfrm>
          <a:prstGeom prst="rect">
            <a:avLst/>
          </a:prstGeom>
        </p:spPr>
        <p:txBody>
          <a:bodyPr spcFirstLastPara="1" wrap="square" lIns="68575" tIns="34275" rIns="68575" bIns="34275" anchor="t" anchorCtr="0">
            <a:noAutofit/>
          </a:bodyPr>
          <a:lstStyle/>
          <a:p>
            <a:pPr marL="533400" lvl="0" indent="-457200" algn="l" rtl="0">
              <a:lnSpc>
                <a:spcPct val="120000"/>
              </a:lnSpc>
              <a:spcBef>
                <a:spcPts val="0"/>
              </a:spcBef>
              <a:spcAft>
                <a:spcPts val="0"/>
              </a:spcAft>
              <a:buSzPts val="2400"/>
              <a:buFont typeface="+mj-lt"/>
              <a:buAutoNum type="arabicPeriod"/>
            </a:pPr>
            <a:r>
              <a:rPr lang="en" sz="2400" dirty="0"/>
              <a:t>The high school is holding a “rummage sale.”</a:t>
            </a:r>
            <a:endParaRPr sz="2400" dirty="0"/>
          </a:p>
          <a:p>
            <a:pPr marL="457200" lvl="0" indent="0" algn="l" rtl="0">
              <a:lnSpc>
                <a:spcPct val="120000"/>
              </a:lnSpc>
              <a:spcBef>
                <a:spcPts val="0"/>
              </a:spcBef>
              <a:spcAft>
                <a:spcPts val="0"/>
              </a:spcAft>
              <a:buNone/>
            </a:pPr>
            <a:r>
              <a:rPr lang="en" sz="2400" dirty="0"/>
              <a:t> What is a “rummage sale?”</a:t>
            </a:r>
          </a:p>
          <a:p>
            <a:pPr marL="457200" lvl="0" indent="0" algn="l" rtl="0">
              <a:lnSpc>
                <a:spcPct val="120000"/>
              </a:lnSpc>
              <a:spcBef>
                <a:spcPts val="0"/>
              </a:spcBef>
              <a:spcAft>
                <a:spcPts val="0"/>
              </a:spcAft>
              <a:buNone/>
            </a:pPr>
            <a:endParaRPr lang="en" sz="2400" dirty="0"/>
          </a:p>
          <a:p>
            <a:pPr marL="530352" lvl="0" indent="-457200" algn="l" rtl="0">
              <a:lnSpc>
                <a:spcPct val="120000"/>
              </a:lnSpc>
              <a:spcBef>
                <a:spcPts val="0"/>
              </a:spcBef>
              <a:spcAft>
                <a:spcPts val="0"/>
              </a:spcAft>
              <a:buSzPct val="100000"/>
              <a:buFont typeface="+mj-lt"/>
              <a:buAutoNum type="arabicPeriod" startAt="2"/>
            </a:pPr>
            <a:r>
              <a:rPr lang="en" sz="2400" dirty="0"/>
              <a:t>Let’s read this sentence from the article:</a:t>
            </a:r>
            <a:endParaRPr sz="2400" dirty="0"/>
          </a:p>
          <a:p>
            <a:pPr marL="457200" lvl="0" indent="0" algn="l" rtl="0">
              <a:lnSpc>
                <a:spcPct val="120000"/>
              </a:lnSpc>
              <a:spcBef>
                <a:spcPts val="800"/>
              </a:spcBef>
              <a:spcAft>
                <a:spcPts val="0"/>
              </a:spcAft>
              <a:buNone/>
            </a:pPr>
            <a:r>
              <a:rPr lang="en" sz="2300" b="1" dirty="0"/>
              <a:t>“Donations will be accepted in the Sunnyside High School office during regular school hours.”</a:t>
            </a:r>
            <a:endParaRPr sz="2300" b="1" dirty="0"/>
          </a:p>
          <a:p>
            <a:pPr marL="457200" lvl="0" indent="0" algn="l" rtl="0">
              <a:lnSpc>
                <a:spcPct val="120000"/>
              </a:lnSpc>
              <a:spcBef>
                <a:spcPts val="800"/>
              </a:spcBef>
              <a:spcAft>
                <a:spcPts val="0"/>
              </a:spcAft>
              <a:buNone/>
            </a:pPr>
            <a:r>
              <a:rPr lang="en" sz="2400" dirty="0"/>
              <a:t>What does the word “donation” mean in this sentence?</a:t>
            </a:r>
            <a:endParaRPr sz="2400" dirty="0"/>
          </a:p>
          <a:p>
            <a:pPr marL="457200" lvl="0" indent="0" algn="l" rtl="0">
              <a:lnSpc>
                <a:spcPct val="120000"/>
              </a:lnSpc>
              <a:spcBef>
                <a:spcPts val="800"/>
              </a:spcBef>
              <a:spcAft>
                <a:spcPts val="0"/>
              </a:spcAft>
              <a:buNone/>
            </a:pPr>
            <a:endParaRPr sz="2300"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B46AB3-C717-414C-95E3-ED3DAA879BE4}"/>
</file>

<file path=customXml/itemProps2.xml><?xml version="1.0" encoding="utf-8"?>
<ds:datastoreItem xmlns:ds="http://schemas.openxmlformats.org/officeDocument/2006/customXml" ds:itemID="{E5466F66-BF7A-4FE5-8213-ABF95703414D}"/>
</file>

<file path=customXml/itemProps3.xml><?xml version="1.0" encoding="utf-8"?>
<ds:datastoreItem xmlns:ds="http://schemas.openxmlformats.org/officeDocument/2006/customXml" ds:itemID="{6DCAACC9-9F4C-4353-8BDB-D04D817A9224}"/>
</file>

<file path=docProps/app.xml><?xml version="1.0" encoding="utf-8"?>
<Properties xmlns="http://schemas.openxmlformats.org/officeDocument/2006/extended-properties" xmlns:vt="http://schemas.openxmlformats.org/officeDocument/2006/docPropsVTypes">
  <TotalTime>89</TotalTime>
  <Words>6205</Words>
  <Application>Microsoft Office PowerPoint</Application>
  <PresentationFormat>On-screen Show (16:9)</PresentationFormat>
  <Paragraphs>556</Paragraphs>
  <Slides>30</Slides>
  <Notes>30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30</vt:i4>
      </vt:variant>
    </vt:vector>
  </HeadingPairs>
  <TitlesOfParts>
    <vt:vector size="37" baseType="lpstr">
      <vt:lpstr>Century Gothic</vt:lpstr>
      <vt:lpstr>Times New Roman</vt:lpstr>
      <vt:lpstr>Arial</vt:lpstr>
      <vt:lpstr>Calibri</vt:lpstr>
      <vt:lpstr>Office Theme</vt:lpstr>
      <vt:lpstr>Simple Light</vt:lpstr>
      <vt:lpstr>Office Theme</vt:lpstr>
      <vt:lpstr>Grade 2: Module 3: Part 1: Cycle 15: Lesson 72 Teacher slide, before teaching.</vt:lpstr>
      <vt:lpstr>Grade 2: Module 3: Part 1: Cycle 15: Lesson 72 Teacher slide, before teaching.</vt:lpstr>
      <vt:lpstr>Grade 2: Module 3: Part 1: Cycle 15: Lesson 72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Reader’s Toolbox:  Use what you know!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15: Lesson 72 Teacher slide, before teaching.</dc:title>
  <dc:creator>nbravo</dc:creator>
  <cp:lastModifiedBy>Nicole Bravo</cp:lastModifiedBy>
  <cp:revision>9</cp:revision>
  <dcterms:modified xsi:type="dcterms:W3CDTF">2019-01-02T23:21:52Z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