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4"/>
    <p:sldMasterId id="2147483682" r:id="rId5"/>
  </p:sldMasterIdLst>
  <p:notesMasterIdLst>
    <p:notesMasterId r:id="rId2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Lst>
  <p:sldSz cx="9144000" cy="5143500" type="screen16x9"/>
  <p:notesSz cx="6858000" cy="9144000"/>
  <p:embeddedFontLst>
    <p:embeddedFont>
      <p:font typeface="Calibri" panose="020F0502020204030204" pitchFamily="34" charset="0"/>
      <p:regular r:id="rId26"/>
      <p:bold r:id="rId27"/>
      <p:italic r:id="rId28"/>
      <p:boldItalic r:id="rId29"/>
    </p:embeddedFont>
    <p:embeddedFont>
      <p:font typeface="Century Gothic" panose="020B0502020202020204" pitchFamily="34"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D909780-6F54-42CD-BFED-4032B02CCDB9}" v="30" dt="2018-09-07T18:39:28.94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099" autoAdjust="0"/>
  </p:normalViewPr>
  <p:slideViewPr>
    <p:cSldViewPr snapToGrid="0">
      <p:cViewPr varScale="1">
        <p:scale>
          <a:sx n="143" d="100"/>
          <a:sy n="143" d="100"/>
        </p:scale>
        <p:origin x="684" y="12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1.fntdata"/><Relationship Id="rId39"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7.fntdata"/><Relationship Id="rId37"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3.fntdata"/><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6.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6D909780-6F54-42CD-BFED-4032B02CCDB9}"/>
    <pc:docChg chg="modSld modMainMaster">
      <pc:chgData name="Natalie Ivey" userId="2c81a4b0-7596-4a42-b4da-e7aac4dfeff9" providerId="ADAL" clId="{6D909780-6F54-42CD-BFED-4032B02CCDB9}" dt="2018-09-07T18:39:28.947" v="29" actId="1076"/>
      <pc:docMkLst>
        <pc:docMk/>
      </pc:docMkLst>
      <pc:sldChg chg="addSp modSp">
        <pc:chgData name="Natalie Ivey" userId="2c81a4b0-7596-4a42-b4da-e7aac4dfeff9" providerId="ADAL" clId="{6D909780-6F54-42CD-BFED-4032B02CCDB9}" dt="2018-09-07T18:26:08.606" v="3" actId="1076"/>
        <pc:sldMkLst>
          <pc:docMk/>
          <pc:sldMk cId="0" sldId="259"/>
        </pc:sldMkLst>
        <pc:picChg chg="add mod">
          <ac:chgData name="Natalie Ivey" userId="2c81a4b0-7596-4a42-b4da-e7aac4dfeff9" providerId="ADAL" clId="{6D909780-6F54-42CD-BFED-4032B02CCDB9}" dt="2018-09-07T18:26:08.606" v="3" actId="1076"/>
          <ac:picMkLst>
            <pc:docMk/>
            <pc:sldMk cId="0" sldId="259"/>
            <ac:picMk id="3" creationId="{552CDEAD-EDD5-464C-9029-5E86273188DB}"/>
          </ac:picMkLst>
        </pc:picChg>
      </pc:sldChg>
      <pc:sldChg chg="addSp modSp">
        <pc:chgData name="Natalie Ivey" userId="2c81a4b0-7596-4a42-b4da-e7aac4dfeff9" providerId="ADAL" clId="{6D909780-6F54-42CD-BFED-4032B02CCDB9}" dt="2018-09-07T18:26:43.655" v="11" actId="1076"/>
        <pc:sldMkLst>
          <pc:docMk/>
          <pc:sldMk cId="970938179" sldId="269"/>
        </pc:sldMkLst>
        <pc:spChg chg="mod">
          <ac:chgData name="Natalie Ivey" userId="2c81a4b0-7596-4a42-b4da-e7aac4dfeff9" providerId="ADAL" clId="{6D909780-6F54-42CD-BFED-4032B02CCDB9}" dt="2018-09-07T18:26:23.639" v="7" actId="14100"/>
          <ac:spMkLst>
            <pc:docMk/>
            <pc:sldMk cId="970938179" sldId="269"/>
            <ac:spMk id="130" creationId="{00000000-0000-0000-0000-000000000000}"/>
          </ac:spMkLst>
        </pc:spChg>
        <pc:spChg chg="mod">
          <ac:chgData name="Natalie Ivey" userId="2c81a4b0-7596-4a42-b4da-e7aac4dfeff9" providerId="ADAL" clId="{6D909780-6F54-42CD-BFED-4032B02CCDB9}" dt="2018-09-07T18:26:17.953" v="5" actId="1076"/>
          <ac:spMkLst>
            <pc:docMk/>
            <pc:sldMk cId="970938179" sldId="269"/>
            <ac:spMk id="131" creationId="{00000000-0000-0000-0000-000000000000}"/>
          </ac:spMkLst>
        </pc:spChg>
        <pc:picChg chg="add mod">
          <ac:chgData name="Natalie Ivey" userId="2c81a4b0-7596-4a42-b4da-e7aac4dfeff9" providerId="ADAL" clId="{6D909780-6F54-42CD-BFED-4032B02CCDB9}" dt="2018-09-07T18:26:43.655" v="11" actId="1076"/>
          <ac:picMkLst>
            <pc:docMk/>
            <pc:sldMk cId="970938179" sldId="269"/>
            <ac:picMk id="3" creationId="{378FAA06-73B5-42B8-A2FD-4E128CEA9C86}"/>
          </ac:picMkLst>
        </pc:picChg>
      </pc:sldChg>
      <pc:sldMasterChg chg="addSp modSp">
        <pc:chgData name="Natalie Ivey" userId="2c81a4b0-7596-4a42-b4da-e7aac4dfeff9" providerId="ADAL" clId="{6D909780-6F54-42CD-BFED-4032B02CCDB9}" dt="2018-09-07T18:38:47.898" v="22" actId="1076"/>
        <pc:sldMasterMkLst>
          <pc:docMk/>
          <pc:sldMasterMk cId="0" sldId="2147483681"/>
        </pc:sldMasterMkLst>
        <pc:picChg chg="add mod">
          <ac:chgData name="Natalie Ivey" userId="2c81a4b0-7596-4a42-b4da-e7aac4dfeff9" providerId="ADAL" clId="{6D909780-6F54-42CD-BFED-4032B02CCDB9}" dt="2018-09-07T18:38:10.473" v="13" actId="1076"/>
          <ac:picMkLst>
            <pc:docMk/>
            <pc:sldMasterMk cId="0" sldId="2147483681"/>
            <ac:picMk id="3" creationId="{6CC05A0E-BEFA-433B-BDD4-03D1E618F764}"/>
          </ac:picMkLst>
        </pc:picChg>
        <pc:picChg chg="add mod">
          <ac:chgData name="Natalie Ivey" userId="2c81a4b0-7596-4a42-b4da-e7aac4dfeff9" providerId="ADAL" clId="{6D909780-6F54-42CD-BFED-4032B02CCDB9}" dt="2018-09-07T18:38:35.515" v="20" actId="1076"/>
          <ac:picMkLst>
            <pc:docMk/>
            <pc:sldMasterMk cId="0" sldId="2147483681"/>
            <ac:picMk id="5" creationId="{A249C129-D46F-48B7-889B-8881A37D3207}"/>
          </ac:picMkLst>
        </pc:picChg>
        <pc:picChg chg="add mod">
          <ac:chgData name="Natalie Ivey" userId="2c81a4b0-7596-4a42-b4da-e7aac4dfeff9" providerId="ADAL" clId="{6D909780-6F54-42CD-BFED-4032B02CCDB9}" dt="2018-09-07T18:38:47.898" v="22" actId="1076"/>
          <ac:picMkLst>
            <pc:docMk/>
            <pc:sldMasterMk cId="0" sldId="2147483681"/>
            <ac:picMk id="10" creationId="{86938F9C-9677-46F1-A7B4-54F7554F882A}"/>
          </ac:picMkLst>
        </pc:picChg>
      </pc:sldMasterChg>
      <pc:sldMasterChg chg="addSp modSp">
        <pc:chgData name="Natalie Ivey" userId="2c81a4b0-7596-4a42-b4da-e7aac4dfeff9" providerId="ADAL" clId="{6D909780-6F54-42CD-BFED-4032B02CCDB9}" dt="2018-09-07T18:39:28.947" v="29" actId="1076"/>
        <pc:sldMasterMkLst>
          <pc:docMk/>
          <pc:sldMasterMk cId="0" sldId="2147483682"/>
        </pc:sldMasterMkLst>
        <pc:picChg chg="add mod">
          <ac:chgData name="Natalie Ivey" userId="2c81a4b0-7596-4a42-b4da-e7aac4dfeff9" providerId="ADAL" clId="{6D909780-6F54-42CD-BFED-4032B02CCDB9}" dt="2018-09-07T18:39:04.828" v="24" actId="1076"/>
          <ac:picMkLst>
            <pc:docMk/>
            <pc:sldMasterMk cId="0" sldId="2147483682"/>
            <ac:picMk id="3" creationId="{AEC1DECB-2C28-4042-9C3B-1A843CF14B63}"/>
          </ac:picMkLst>
        </pc:picChg>
        <pc:picChg chg="add mod">
          <ac:chgData name="Natalie Ivey" userId="2c81a4b0-7596-4a42-b4da-e7aac4dfeff9" providerId="ADAL" clId="{6D909780-6F54-42CD-BFED-4032B02CCDB9}" dt="2018-09-07T18:39:17.389" v="27" actId="1076"/>
          <ac:picMkLst>
            <pc:docMk/>
            <pc:sldMasterMk cId="0" sldId="2147483682"/>
            <ac:picMk id="5" creationId="{71EFCD6E-4440-456E-828C-8D37A8E71191}"/>
          </ac:picMkLst>
        </pc:picChg>
        <pc:picChg chg="add mod">
          <ac:chgData name="Natalie Ivey" userId="2c81a4b0-7596-4a42-b4da-e7aac4dfeff9" providerId="ADAL" clId="{6D909780-6F54-42CD-BFED-4032B02CCDB9}" dt="2018-09-07T18:39:28.947" v="29" actId="1076"/>
          <ac:picMkLst>
            <pc:docMk/>
            <pc:sldMasterMk cId="0" sldId="2147483682"/>
            <ac:picMk id="7" creationId="{702ED8FD-9BE1-4881-96BD-4DC9995C6067}"/>
          </ac:picMkLst>
        </pc:picChg>
      </pc:sldMasterChg>
    </pc:docChg>
  </pc:docChgLst>
  <pc:docChgLst>
    <pc:chgData clId="Web-{8DAC076E-5BC6-4783-979C-82CEFACE4F6E}"/>
    <pc:docChg chg="modSld">
      <pc:chgData name="" userId="" providerId="" clId="Web-{8DAC076E-5BC6-4783-979C-82CEFACE4F6E}" dt="2018-08-11T22:53:00.958" v="1" actId="1076"/>
      <pc:docMkLst>
        <pc:docMk/>
      </pc:docMkLst>
      <pc:sldChg chg="addSp modSp">
        <pc:chgData name="" userId="" providerId="" clId="Web-{8DAC076E-5BC6-4783-979C-82CEFACE4F6E}" dt="2018-08-11T22:53:00.958" v="1" actId="1076"/>
        <pc:sldMkLst>
          <pc:docMk/>
          <pc:sldMk cId="2042192279" sldId="272"/>
        </pc:sldMkLst>
        <pc:picChg chg="add mod">
          <ac:chgData name="" userId="" providerId="" clId="Web-{8DAC076E-5BC6-4783-979C-82CEFACE4F6E}" dt="2018-08-11T22:53:00.958" v="1" actId="1076"/>
          <ac:picMkLst>
            <pc:docMk/>
            <pc:sldMk cId="2042192279" sldId="272"/>
            <ac:picMk id="2" creationId="{B2C9A662-792F-474F-9026-07376A78DAA7}"/>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55101021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3e123e6ec8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2" name="Google Shape;172;g3e123e6ec8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Lesson Agenda  50-60 minutes</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Opening</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Unpacking Learning Targets (3 minutes)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Work Time</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dirty="0">
                <a:latin typeface="Calibri"/>
                <a:ea typeface="Calibri"/>
                <a:cs typeface="Calibri"/>
                <a:sym typeface="Calibri"/>
              </a:rPr>
              <a:t>J</a:t>
            </a:r>
            <a:r>
              <a:rPr lang="en" sz="1200" b="0" i="0" u="none" strike="noStrike" cap="none" dirty="0">
                <a:solidFill>
                  <a:srgbClr val="000000"/>
                </a:solidFill>
                <a:latin typeface="Calibri"/>
                <a:ea typeface="Calibri"/>
                <a:cs typeface="Calibri"/>
                <a:sym typeface="Calibri"/>
              </a:rPr>
              <a:t>igsaw Part 1: Reread Paragraphs 2 and 3 of “Refugee and Immigrant Children: A Comparison” and Connect to a Poem from the Novel with Text-Dependent Questions (25-30 minutes)</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Jigsaw Part 2: Group Discussion to Share Answers and Revisit Our Prediction (15 minutes)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Closing and Assessment</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Adding to the </a:t>
            </a:r>
            <a:r>
              <a:rPr lang="en" sz="1200" b="1" i="0" u="none" strike="noStrike" cap="none" dirty="0">
                <a:solidFill>
                  <a:srgbClr val="000000"/>
                </a:solidFill>
                <a:latin typeface="Calibri"/>
                <a:ea typeface="Calibri"/>
                <a:cs typeface="Calibri"/>
                <a:sym typeface="Calibri"/>
              </a:rPr>
              <a:t>Inside Out and Back Again Anchor Charts</a:t>
            </a:r>
            <a:r>
              <a:rPr lang="en" sz="1200" b="0" i="0" u="none" strike="noStrike" cap="none" dirty="0">
                <a:solidFill>
                  <a:srgbClr val="000000"/>
                </a:solidFill>
                <a:latin typeface="Calibri"/>
                <a:ea typeface="Calibri"/>
                <a:cs typeface="Calibri"/>
                <a:sym typeface="Calibri"/>
              </a:rPr>
              <a:t> (5-7 minutes)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Homework (5 minutes)</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Reread pages 18–49 and continue to collect the strongest evidence you can find to answer this question: “Who was Ha before she was forced to flee her home?”</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9185359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3e123e6ec8_0_53: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4" name="Google Shape;234;g3e123e6ec8_0_5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15</a:t>
            </a:r>
            <a:r>
              <a:rPr lang="en-US" sz="1200" b="1" i="0" u="none" strike="noStrike" cap="none" dirty="0">
                <a:solidFill>
                  <a:schemeClr val="dk1"/>
                </a:solidFill>
                <a:latin typeface="Calibri"/>
                <a:ea typeface="Calibri"/>
                <a:cs typeface="Calibri"/>
                <a:sym typeface="Calibri"/>
              </a:rPr>
              <a:t>-17</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Numbered Heads Small Group</a:t>
            </a:r>
            <a:br>
              <a:rPr lang="en" sz="1200" b="1" i="0" u="none" strike="noStrike" cap="none" dirty="0">
                <a:solidFill>
                  <a:schemeClr val="dk1"/>
                </a:solidFill>
                <a:latin typeface="Calibri"/>
                <a:ea typeface="Calibri"/>
                <a:cs typeface="Calibri"/>
                <a:sym typeface="Calibri"/>
              </a:rPr>
            </a:b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B. Jigsaw Part 2: Group Discussion to Share Answers and Revisit Our Prediction  </a:t>
            </a:r>
            <a:endParaRPr dirty="0"/>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Allow time for movement from students’ pairs into their previous Numbered Heads group.</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will be referencing the </a:t>
            </a:r>
            <a:r>
              <a:rPr lang="en" sz="1200" b="1" i="0" u="none" strike="noStrike" cap="none" dirty="0">
                <a:solidFill>
                  <a:schemeClr val="dk1"/>
                </a:solidFill>
                <a:latin typeface="Calibri"/>
                <a:ea typeface="Calibri"/>
                <a:cs typeface="Calibri"/>
                <a:sym typeface="Calibri"/>
              </a:rPr>
              <a:t>Similarities and Differences in How Refugees and Immigrants Adapt anchor chart </a:t>
            </a:r>
            <a:r>
              <a:rPr lang="en" sz="1200" b="0" i="0" u="none" strike="noStrike" cap="none" dirty="0">
                <a:solidFill>
                  <a:schemeClr val="dk1"/>
                </a:solidFill>
                <a:latin typeface="Calibri"/>
                <a:ea typeface="Calibri"/>
                <a:cs typeface="Calibri"/>
                <a:sym typeface="Calibri"/>
              </a:rPr>
              <a:t>from Lesson 9 for this part.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Refocus whole group.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that they will now share with their Numbered Heads group.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them to take their </a:t>
            </a:r>
            <a:r>
              <a:rPr lang="en" sz="1200" b="1" i="0" u="none" strike="noStrike" cap="none" dirty="0">
                <a:solidFill>
                  <a:schemeClr val="dk1"/>
                </a:solidFill>
                <a:latin typeface="Calibri"/>
                <a:ea typeface="Calibri"/>
                <a:cs typeface="Calibri"/>
                <a:sym typeface="Calibri"/>
              </a:rPr>
              <a:t>Text-Dependent Questions, Part B handout </a:t>
            </a:r>
            <a:r>
              <a:rPr lang="en" sz="1200" b="0" i="0" u="none" strike="noStrike" cap="none" dirty="0">
                <a:solidFill>
                  <a:schemeClr val="dk1"/>
                </a:solidFill>
                <a:latin typeface="Calibri"/>
                <a:ea typeface="Calibri"/>
                <a:cs typeface="Calibri"/>
                <a:sym typeface="Calibri"/>
              </a:rPr>
              <a:t>with them.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Give students about 5-7 minutes to share within their groups. Encourage them to record new evidence from other poems on their question sheets.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 the last few minutes of this part of the agenda, be sure that groups discuss and record an answer to the synthesis question at the bottom of their </a:t>
            </a:r>
            <a:r>
              <a:rPr lang="en" sz="1200" b="1" i="0" u="none" strike="noStrike" cap="none" dirty="0">
                <a:solidFill>
                  <a:schemeClr val="dk1"/>
                </a:solidFill>
                <a:latin typeface="Calibri"/>
                <a:ea typeface="Calibri"/>
                <a:cs typeface="Calibri"/>
                <a:sym typeface="Calibri"/>
              </a:rPr>
              <a:t>Text-Dependent Questions, Part B handout.</a:t>
            </a:r>
            <a:endParaRPr b="1"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Refer students to </a:t>
            </a:r>
            <a:r>
              <a:rPr lang="en" sz="1200" b="1" i="0" u="none" strike="noStrike" cap="none" dirty="0">
                <a:solidFill>
                  <a:schemeClr val="dk1"/>
                </a:solidFill>
                <a:latin typeface="Calibri"/>
                <a:ea typeface="Calibri"/>
                <a:cs typeface="Calibri"/>
                <a:sym typeface="Calibri"/>
              </a:rPr>
              <a:t>Similarities and Differences in How Refugees and Immigrants Adapt anchor chart </a:t>
            </a:r>
            <a:r>
              <a:rPr lang="en" sz="1200" b="0" i="0" u="none" strike="noStrike" cap="none" dirty="0">
                <a:solidFill>
                  <a:schemeClr val="dk1"/>
                </a:solidFill>
                <a:latin typeface="Calibri"/>
                <a:ea typeface="Calibri"/>
                <a:cs typeface="Calibri"/>
                <a:sym typeface="Calibri"/>
              </a:rPr>
              <a:t>from Lesson 9 where they made their initial predictions.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the synthesis question: </a:t>
            </a:r>
            <a:r>
              <a:rPr lang="en" sz="1200" b="0" i="1" u="none" strike="noStrike" cap="none" dirty="0">
                <a:solidFill>
                  <a:schemeClr val="dk1"/>
                </a:solidFill>
                <a:latin typeface="Calibri"/>
                <a:ea typeface="Calibri"/>
                <a:cs typeface="Calibri"/>
                <a:sym typeface="Calibri"/>
              </a:rPr>
              <a:t>“Look back at the predictions you made in Lesson 9 about the similarities and differences between how refugee and immigrant children adapt. What similarities or differences can you now add to your original list? Which of the differences seem most important? Why?</a:t>
            </a:r>
            <a:r>
              <a:rPr lang="en-US" sz="1200" b="0" i="1" u="none" strike="noStrike" cap="none" dirty="0">
                <a:solidFill>
                  <a:schemeClr val="dk1"/>
                </a:solidFill>
                <a:latin typeface="Calibri"/>
                <a:ea typeface="Calibri"/>
                <a:cs typeface="Calibri"/>
                <a:sym typeface="Calibri"/>
              </a:rPr>
              <a:t>”</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Select volunteers from each group to share the group discussion with the whole class.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sharing and listening within their groups and recording new information.</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They should develop an appropriate response to the synthesis question and provide textual evidence to support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share any new similarities that weren’t previously mentioned (resiliency, age, family background, etc.). They may note a key difference is that many refugees experienced traumatic events that immigrants didn’t likely experience.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If students have difficulty with the synthesis question, ask questions to further probe their thinking: </a:t>
            </a:r>
            <a:r>
              <a:rPr lang="en-US" sz="1200" b="0" i="0"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What events did the article describe that usually affected refugee children, but not immigrants? What factors did they both have in common that impacted their ability to adapt?</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a:t>
            </a:r>
            <a:endParaRPr dirty="0"/>
          </a:p>
        </p:txBody>
      </p:sp>
    </p:spTree>
    <p:extLst>
      <p:ext uri="{BB962C8B-B14F-4D97-AF65-F5344CB8AC3E}">
        <p14:creationId xmlns:p14="http://schemas.microsoft.com/office/powerpoint/2010/main" val="20264432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3e123e6ec8_0_59: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1" name="Google Shape;241;g3e123e6ec8_0_5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5-7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Closing A. Adding to the Inside Out and Back Again Anchor Charts</a:t>
            </a:r>
            <a:endParaRPr dirty="0"/>
          </a:p>
          <a:p>
            <a:pPr marL="0" marR="0" lvl="0" indent="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Have the </a:t>
            </a:r>
            <a:r>
              <a:rPr lang="en" sz="1200" b="1" i="0" u="none" strike="noStrike" cap="none" dirty="0">
                <a:solidFill>
                  <a:schemeClr val="dk1"/>
                </a:solidFill>
                <a:latin typeface="Calibri"/>
                <a:ea typeface="Calibri"/>
                <a:cs typeface="Calibri"/>
                <a:sym typeface="Calibri"/>
              </a:rPr>
              <a:t>Inside Out and</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Back Again anchor charts </a:t>
            </a:r>
            <a:r>
              <a:rPr lang="en" sz="1200" b="0" i="0" u="none" strike="noStrike" cap="none" dirty="0">
                <a:solidFill>
                  <a:schemeClr val="dk1"/>
                </a:solidFill>
                <a:latin typeface="Calibri"/>
                <a:ea typeface="Calibri"/>
                <a:cs typeface="Calibri"/>
                <a:sym typeface="Calibri"/>
              </a:rPr>
              <a:t>posted.</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These serve as note-catchers when the class is co-constructing ideas.</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Select volunteers to share some of their details from the informational text and the poem and to justify whether they think the details show turning “inside out” or “back again.”</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Record on </a:t>
            </a:r>
            <a:r>
              <a:rPr lang="en" sz="1200" b="1" i="0" u="none" strike="noStrike" cap="none" dirty="0">
                <a:solidFill>
                  <a:schemeClr val="dk1"/>
                </a:solidFill>
                <a:latin typeface="Calibri"/>
                <a:ea typeface="Calibri"/>
                <a:cs typeface="Calibri"/>
                <a:sym typeface="Calibri"/>
              </a:rPr>
              <a:t>Inside Out or Back Again anchor charts </a:t>
            </a:r>
            <a:r>
              <a:rPr lang="en" sz="1200" b="0" i="0" u="none" strike="noStrike" cap="none" dirty="0">
                <a:solidFill>
                  <a:schemeClr val="dk1"/>
                </a:solidFill>
                <a:latin typeface="Calibri"/>
                <a:ea typeface="Calibri"/>
                <a:cs typeface="Calibri"/>
                <a:sym typeface="Calibri"/>
              </a:rPr>
              <a:t>according to student suggestions.</a:t>
            </a:r>
            <a:endParaRPr dirty="0"/>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sharing relevant details from today’s reading of the informational text and their assigned poems.</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dirty="0"/>
              <a:t> </a:t>
            </a:r>
            <a:r>
              <a:rPr lang="en" sz="1200" b="0" i="0" u="none" strike="noStrike" cap="none" dirty="0">
                <a:solidFill>
                  <a:schemeClr val="dk1"/>
                </a:solidFill>
                <a:latin typeface="Calibri"/>
                <a:ea typeface="Calibri"/>
                <a:cs typeface="Calibri"/>
                <a:sym typeface="Calibri"/>
              </a:rPr>
              <a:t>None</a:t>
            </a:r>
            <a:endParaRPr dirty="0"/>
          </a:p>
        </p:txBody>
      </p:sp>
    </p:spTree>
    <p:extLst>
      <p:ext uri="{BB962C8B-B14F-4D97-AF65-F5344CB8AC3E}">
        <p14:creationId xmlns:p14="http://schemas.microsoft.com/office/powerpoint/2010/main" val="12190156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3e123e6ec8_0_6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9" name="Google Shape;249;g3e123e6ec8_0_6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Whole Class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Homework</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assignment, just like yesterday’s, is to help prepare students for the end of unit assessment essay.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students that today’s homework is very similar to yesterday’s.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It:None</a:t>
            </a:r>
            <a:endParaRPr dirty="0"/>
          </a:p>
        </p:txBody>
      </p:sp>
    </p:spTree>
    <p:extLst>
      <p:ext uri="{BB962C8B-B14F-4D97-AF65-F5344CB8AC3E}">
        <p14:creationId xmlns:p14="http://schemas.microsoft.com/office/powerpoint/2010/main" val="25284317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3e123e6ec8_0_72: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6" name="Google Shape;256;g3e123e6ec8_0_7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a:solidFill>
                  <a:schemeClr val="dk1"/>
                </a:solidFill>
                <a:latin typeface="Calibri"/>
                <a:ea typeface="Calibri"/>
                <a:cs typeface="Calibri"/>
                <a:sym typeface="Calibri"/>
              </a:rPr>
              <a:t>Suggested slide pacing: 3 minutes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a:solidFill>
                  <a:schemeClr val="dk1"/>
                </a:solidFill>
                <a:latin typeface="Calibri"/>
                <a:ea typeface="Calibri"/>
                <a:cs typeface="Calibri"/>
                <a:sym typeface="Calibri"/>
              </a:rPr>
              <a:t>Grouping: Whole Class</a:t>
            </a:r>
            <a:endParaRPr/>
          </a:p>
          <a:p>
            <a:pPr marL="0" marR="0" lvl="0" indent="0" algn="l" rtl="0">
              <a:lnSpc>
                <a:spcPct val="100000"/>
              </a:lnSpc>
              <a:spcBef>
                <a:spcPts val="0"/>
              </a:spcBef>
              <a:spcAft>
                <a:spcPts val="0"/>
              </a:spcAft>
              <a:buClr>
                <a:schemeClr val="dk1"/>
              </a:buClr>
              <a:buSzPts val="14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a:solidFill>
                  <a:schemeClr val="dk1"/>
                </a:solidFill>
                <a:latin typeface="Calibri"/>
                <a:ea typeface="Calibri"/>
                <a:cs typeface="Calibri"/>
                <a:sym typeface="Calibri"/>
              </a:rPr>
              <a:t>Teaching Notes: </a:t>
            </a:r>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will use details from the homework reading tonight to add to their “Who was Ha?” chat started in Lesson 10. </a:t>
            </a:r>
            <a:endParaRPr/>
          </a:p>
          <a:p>
            <a:pPr marL="0" marR="0" lvl="0" indent="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a:solidFill>
                  <a:schemeClr val="dk1"/>
                </a:solidFill>
                <a:latin typeface="Calibri"/>
                <a:ea typeface="Calibri"/>
                <a:cs typeface="Calibri"/>
                <a:sym typeface="Calibri"/>
              </a:rPr>
              <a:t>Teacher Actions: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a:solidFill>
                  <a:schemeClr val="dk1"/>
                </a:solidFill>
                <a:latin typeface="Calibri"/>
                <a:ea typeface="Calibri"/>
                <a:cs typeface="Calibri"/>
                <a:sym typeface="Calibri"/>
              </a:rPr>
              <a:t>Read the slide.</a:t>
            </a:r>
            <a:endParaRPr/>
          </a:p>
          <a:p>
            <a:pPr marL="0" marR="0" lvl="0" indent="0" algn="l" rtl="0">
              <a:lnSpc>
                <a:spcPct val="100000"/>
              </a:lnSpc>
              <a:spcBef>
                <a:spcPts val="0"/>
              </a:spcBef>
              <a:spcAft>
                <a:spcPts val="0"/>
              </a:spcAft>
              <a:buClr>
                <a:schemeClr val="dk1"/>
              </a:buClr>
              <a:buSzPts val="1200"/>
              <a:buFont typeface="Arial"/>
              <a:buNone/>
            </a:pP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Student Look-fors/Listen-fors</a:t>
            </a:r>
            <a:r>
              <a:rPr lang="en" sz="1200" b="0" i="0" u="none" strike="noStrike" cap="none">
                <a:solidFill>
                  <a:schemeClr val="dk1"/>
                </a:solidFill>
                <a:latin typeface="Calibri"/>
                <a:ea typeface="Calibri"/>
                <a:cs typeface="Calibri"/>
                <a:sym typeface="Calibri"/>
              </a:rPr>
              <a:t>: </a:t>
            </a:r>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 comprehension of the homework assignment.</a:t>
            </a:r>
            <a:endParaRPr/>
          </a:p>
          <a:p>
            <a:pPr marL="0" marR="0" lvl="0" indent="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a:solidFill>
                  <a:schemeClr val="dk1"/>
                </a:solidFill>
                <a:latin typeface="Calibri"/>
                <a:ea typeface="Calibri"/>
                <a:cs typeface="Calibri"/>
                <a:sym typeface="Calibri"/>
              </a:rPr>
              <a:t>Support for Any Students Who Need It:</a:t>
            </a:r>
            <a:r>
              <a:rPr lang="en"/>
              <a:t> </a:t>
            </a:r>
            <a:r>
              <a:rPr lang="en" sz="1200" b="0" i="0" u="none" strike="noStrike" cap="none">
                <a:solidFill>
                  <a:schemeClr val="dk1"/>
                </a:solidFill>
                <a:latin typeface="Calibri"/>
                <a:ea typeface="Calibri"/>
                <a:cs typeface="Calibri"/>
                <a:sym typeface="Calibri"/>
              </a:rPr>
              <a:t>None</a:t>
            </a:r>
            <a:endParaRPr/>
          </a:p>
        </p:txBody>
      </p:sp>
    </p:spTree>
    <p:extLst>
      <p:ext uri="{BB962C8B-B14F-4D97-AF65-F5344CB8AC3E}">
        <p14:creationId xmlns:p14="http://schemas.microsoft.com/office/powerpoint/2010/main" val="38734572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731647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6 </a:t>
            </a:r>
            <a:r>
              <a:rPr lang="en" sz="1200" b="1" dirty="0">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 1</a:t>
            </a:r>
            <a:r>
              <a:rPr lang="en" sz="1200" b="1" dirty="0">
                <a:solidFill>
                  <a:schemeClr val="dk1"/>
                </a:solidFill>
                <a:latin typeface="Calibri"/>
                <a:ea typeface="Calibri"/>
                <a:cs typeface="Calibri"/>
                <a:sym typeface="Calibri"/>
              </a:rPr>
              <a:t>2</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whole group and partnered work</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Fluent reading work.</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dirty="0">
                <a:solidFill>
                  <a:schemeClr val="dk1"/>
                </a:solidFill>
                <a:latin typeface="Calibri"/>
                <a:ea typeface="Calibri"/>
                <a:cs typeface="Calibri"/>
                <a:sym typeface="Calibri"/>
              </a:rPr>
              <a:t>they</a:t>
            </a:r>
            <a:r>
              <a:rPr lang="en" sz="1200" i="0" u="none" strike="noStrike" cap="none" dirty="0">
                <a:solidFill>
                  <a:schemeClr val="dk1"/>
                </a:solidFill>
                <a:latin typeface="Calibri"/>
                <a:ea typeface="Calibri"/>
                <a:cs typeface="Calibri"/>
                <a:sym typeface="Calibri"/>
              </a:rPr>
              <a:t> read  before stopping at two or three points in the text. </a:t>
            </a:r>
            <a:r>
              <a:rPr lang="en" sz="1200" dirty="0">
                <a:solidFill>
                  <a:schemeClr val="dk1"/>
                </a:solidFill>
                <a:latin typeface="Calibri"/>
                <a:ea typeface="Calibri"/>
                <a:cs typeface="Calibri"/>
                <a:sym typeface="Calibri"/>
              </a:rPr>
              <a:t>Students will NOT improve if they are not following along carefully!</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Use the </a:t>
            </a:r>
            <a:r>
              <a:rPr lang="en" sz="1200" dirty="0">
                <a:solidFill>
                  <a:schemeClr val="dk1"/>
                </a:solidFill>
                <a:latin typeface="Calibri"/>
                <a:ea typeface="Calibri"/>
                <a:cs typeface="Calibri"/>
                <a:sym typeface="Calibri"/>
              </a:rPr>
              <a:t>d</a:t>
            </a:r>
            <a:r>
              <a:rPr lang="en" sz="1200" i="0" u="none" strike="noStrike" cap="none" dirty="0">
                <a:solidFill>
                  <a:schemeClr val="dk1"/>
                </a:solidFill>
                <a:latin typeface="Calibri"/>
                <a:ea typeface="Calibri"/>
                <a:cs typeface="Calibri"/>
                <a:sym typeface="Calibri"/>
              </a:rPr>
              <a:t>ot </a:t>
            </a:r>
            <a:r>
              <a:rPr lang="en" sz="1200" dirty="0">
                <a:solidFill>
                  <a:schemeClr val="dk1"/>
                </a:solidFill>
                <a:latin typeface="Calibri"/>
                <a:ea typeface="Calibri"/>
                <a:cs typeface="Calibri"/>
                <a:sym typeface="Calibri"/>
              </a:rPr>
              <a:t>p</a:t>
            </a:r>
            <a:r>
              <a:rPr lang="en" sz="1200" i="0" u="none" strike="noStrike" cap="none" dirty="0">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After reading, cold call on students to share </a:t>
            </a:r>
            <a:r>
              <a:rPr lang="en" sz="1200" dirty="0">
                <a:solidFill>
                  <a:schemeClr val="dk1"/>
                </a:solidFill>
                <a:latin typeface="Calibri"/>
                <a:ea typeface="Calibri"/>
                <a:cs typeface="Calibri"/>
                <a:sym typeface="Calibri"/>
              </a:rPr>
              <a:t>each</a:t>
            </a:r>
            <a:r>
              <a:rPr lang="en" sz="1200" i="0" u="none" strike="noStrike" cap="none" dirty="0">
                <a:solidFill>
                  <a:schemeClr val="dk1"/>
                </a:solidFill>
                <a:latin typeface="Calibri"/>
                <a:ea typeface="Calibri"/>
                <a:cs typeface="Calibri"/>
                <a:sym typeface="Calibri"/>
              </a:rPr>
              <a:t> of the words they placed dots above. </a:t>
            </a:r>
            <a:r>
              <a:rPr lang="en" sz="1200" dirty="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dirty="0">
                <a:solidFill>
                  <a:schemeClr val="dk1"/>
                </a:solidFill>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Remind students: </a:t>
            </a:r>
            <a:r>
              <a:rPr lang="en" sz="1200" i="1" u="none" strike="noStrike" cap="none" dirty="0">
                <a:solidFill>
                  <a:schemeClr val="dk1"/>
                </a:solidFill>
                <a:latin typeface="Calibri"/>
                <a:ea typeface="Calibri"/>
                <a:cs typeface="Calibri"/>
                <a:sym typeface="Calibri"/>
              </a:rPr>
              <a:t>“We will repeat the same procedure but this time when finished I will ask you to think what the gist is of this excerpt.”</a:t>
            </a:r>
            <a:endParaRPr sz="1200" i="1"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Repeat the dot procedure, then ask students to do a Think Pair Share about the gist of the excerpt.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Tell students to: </a:t>
            </a:r>
            <a:r>
              <a:rPr lang="en" sz="1200" i="1" u="none" strike="noStrike" cap="none" dirty="0">
                <a:solidFill>
                  <a:schemeClr val="dk1"/>
                </a:solidFill>
                <a:latin typeface="Calibri"/>
                <a:ea typeface="Calibri"/>
                <a:cs typeface="Calibri"/>
                <a:sym typeface="Calibri"/>
              </a:rPr>
              <a:t>“Erase the dots at the end of the lesson.</a:t>
            </a:r>
            <a:r>
              <a:rPr lang="en" sz="1200" i="1" dirty="0">
                <a:solidFill>
                  <a:schemeClr val="dk1"/>
                </a:solidFill>
                <a:latin typeface="Calibri"/>
                <a:ea typeface="Calibri"/>
                <a:cs typeface="Calibri"/>
                <a:sym typeface="Calibri"/>
              </a:rPr>
              <a:t>”</a:t>
            </a:r>
            <a:endParaRPr sz="1200" i="1" dirty="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550224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941279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to erase the dots at the end of the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quick with these activities.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771872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546225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two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Keep the less fluent readers with you and continue to read from the text aloud to them </a:t>
            </a:r>
            <a:r>
              <a:rPr lang="en" sz="1200" i="1">
                <a:latin typeface="Calibri"/>
                <a:ea typeface="Calibri"/>
                <a:cs typeface="Calibri"/>
                <a:sym typeface="Calibri"/>
              </a:rPr>
              <a:t>as they follow along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Let the group of students who read more fluently read to themselves at their own pace.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will set them up for reading the Scholastic books a bit later on.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21498900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e123e6ec8_0_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8" name="Google Shape;178;g3e123e6ec8_0_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Materials to read and review in preparation:</a:t>
            </a:r>
            <a:endParaRPr sz="1200" b="0" i="0" u="none" strike="noStrike" cap="none">
              <a:solidFill>
                <a:schemeClr val="dk1"/>
              </a:solidFill>
              <a:latin typeface="Calibri"/>
              <a:ea typeface="Calibri"/>
              <a:cs typeface="Calibri"/>
              <a:sym typeface="Calibri"/>
            </a:endParaRPr>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a:solidFill>
                  <a:schemeClr val="dk1"/>
                </a:solidFill>
                <a:latin typeface="Calibri"/>
                <a:ea typeface="Calibri"/>
                <a:cs typeface="Calibri"/>
                <a:sym typeface="Calibri"/>
              </a:rPr>
              <a:t>Reread Paragraphs 4 of the section “Refugee and Immigrant Children: A Comparison” in the informational text “Refugee Children in Canada:  Searching for Identity.” </a:t>
            </a:r>
            <a:endParaRPr/>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a:solidFill>
                  <a:schemeClr val="dk1"/>
                </a:solidFill>
                <a:latin typeface="Calibri"/>
                <a:ea typeface="Calibri"/>
                <a:cs typeface="Calibri"/>
                <a:sym typeface="Calibri"/>
              </a:rPr>
              <a:t>Reread these poems used in the Jigsaw: “Not the Same” (page 232), “Can’t Help” (page 173), “Eternal Peace” (page 251) </a:t>
            </a:r>
            <a:endParaRPr/>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a:solidFill>
                  <a:schemeClr val="dk1"/>
                </a:solidFill>
                <a:latin typeface="Calibri"/>
                <a:ea typeface="Calibri"/>
                <a:cs typeface="Calibri"/>
                <a:sym typeface="Calibri"/>
              </a:rPr>
              <a:t>Reread pgs. 18–49 from </a:t>
            </a:r>
            <a:r>
              <a:rPr lang="en" sz="1200" b="0" i="1" u="none" strike="noStrike" cap="none">
                <a:solidFill>
                  <a:schemeClr val="dk1"/>
                </a:solidFill>
                <a:latin typeface="Calibri"/>
                <a:ea typeface="Calibri"/>
                <a:cs typeface="Calibri"/>
                <a:sym typeface="Calibri"/>
              </a:rPr>
              <a:t>Inside Out and Back Again </a:t>
            </a:r>
            <a:r>
              <a:rPr lang="en" sz="1200" b="0" i="0" u="none" strike="noStrike" cap="none">
                <a:solidFill>
                  <a:schemeClr val="dk1"/>
                </a:solidFill>
                <a:latin typeface="Calibri"/>
                <a:ea typeface="Calibri"/>
                <a:cs typeface="Calibri"/>
                <a:sym typeface="Calibri"/>
              </a:rPr>
              <a:t>(tonight’s homework).</a:t>
            </a:r>
            <a:endParaRPr/>
          </a:p>
          <a:p>
            <a:pPr marL="323850" marR="0" lvl="0" indent="-9525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8540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e123e6ec8_0_1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4" name="Google Shape;184;g3e123e6ec8_0_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“Refugee and Immigrant Children: A Comparison”: Paragraph 4 Text-Dependent Questions, Part B </a:t>
            </a:r>
            <a:r>
              <a:rPr lang="en" sz="1200" b="0" i="0" u="none" strike="noStrike" cap="none" dirty="0">
                <a:solidFill>
                  <a:schemeClr val="dk1"/>
                </a:solidFill>
                <a:latin typeface="Calibri"/>
                <a:ea typeface="Calibri"/>
                <a:cs typeface="Calibri"/>
                <a:sym typeface="Calibri"/>
              </a:rPr>
              <a:t>(one per student and one to display)</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Review these protocols before teaching. They are all used in this lesson and can be found in the appendix:</a:t>
            </a:r>
            <a:endParaRPr dirty="0"/>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    Jigsaw</a:t>
            </a:r>
            <a:endParaRPr dirty="0"/>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    Numbered Heads </a:t>
            </a:r>
            <a:endParaRPr dirty="0"/>
          </a:p>
          <a:p>
            <a:pPr marL="15240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Inside Out &amp; Back Again </a:t>
            </a:r>
            <a:r>
              <a:rPr lang="en" sz="1200" b="0" i="0" u="none" strike="noStrike" cap="none" dirty="0">
                <a:solidFill>
                  <a:schemeClr val="dk1"/>
                </a:solidFill>
                <a:latin typeface="Calibri"/>
                <a:ea typeface="Calibri"/>
                <a:cs typeface="Calibri"/>
                <a:sym typeface="Calibri"/>
              </a:rPr>
              <a:t>(book; one per student)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“Refugee and Immigrant Children: A Comparison” (from Lesson 9)</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Inside Out</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and Back Again anchor charts </a:t>
            </a:r>
            <a:r>
              <a:rPr lang="en" sz="1200" b="0" i="0" u="none" strike="noStrike" cap="none" dirty="0">
                <a:solidFill>
                  <a:schemeClr val="dk1"/>
                </a:solidFill>
                <a:latin typeface="Calibri"/>
                <a:ea typeface="Calibri"/>
                <a:cs typeface="Calibri"/>
                <a:sym typeface="Calibri"/>
              </a:rPr>
              <a:t>(begun in Lesson 8)</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Homework Purpose for Reading: Who Was Ha before She Was Forced to Flee Her Home? (begun as homework for Lesson 12)</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Prepare student pairings for this lesson. You may choose to have students continue to work with their partner from Lesson 12; however, if you decide to change pairings, ensure that students work with someone from a different Numbered Heads group.</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Document Camera</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Post in the classroom:</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Today’s learning targets</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Directions for Jigsaw Part 1 (used in Lesson 10)</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Inside Out and Back Again anchor charts </a:t>
            </a:r>
            <a:r>
              <a:rPr lang="en" sz="1200" b="0" i="0" u="none" strike="noStrike" cap="none" dirty="0">
                <a:solidFill>
                  <a:schemeClr val="dk1"/>
                </a:solidFill>
                <a:latin typeface="Calibri"/>
                <a:ea typeface="Calibri"/>
                <a:cs typeface="Calibri"/>
                <a:sym typeface="Calibri"/>
              </a:rPr>
              <a:t>(begun in Lesson 8)</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Similarities and Differences in How Refugees and Immigrants Adapt anchor chart </a:t>
            </a:r>
            <a:r>
              <a:rPr lang="en" sz="1200" b="0" i="0" u="none" strike="noStrike" cap="none" dirty="0">
                <a:solidFill>
                  <a:schemeClr val="dk1"/>
                </a:solidFill>
                <a:latin typeface="Calibri"/>
                <a:ea typeface="Calibri"/>
                <a:cs typeface="Calibri"/>
                <a:sym typeface="Calibri"/>
              </a:rPr>
              <a:t>(from Lesson 9)</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Homework question (from Lesson 12)</a:t>
            </a: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217350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e123e6ec8_0_1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0" name="Google Shape;190;g3e123e6ec8_0_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Analyzing the Significance of the Novel’s Title</a:t>
            </a:r>
            <a:r>
              <a:rPr lang="en" sz="1200" dirty="0">
                <a:solidFill>
                  <a:schemeClr val="dk1"/>
                </a:solidFill>
                <a:latin typeface="Calibri"/>
                <a:ea typeface="Calibri"/>
                <a:cs typeface="Calibri"/>
                <a:sym typeface="Calibri"/>
              </a:rPr>
              <a:t>: Connecting the Universal Refugee Experience to </a:t>
            </a:r>
            <a:r>
              <a:rPr lang="en" sz="1200" i="1" dirty="0">
                <a:solidFill>
                  <a:schemeClr val="dk1"/>
                </a:solidFill>
                <a:latin typeface="Calibri"/>
                <a:ea typeface="Calibri"/>
                <a:cs typeface="Calibri"/>
                <a:sym typeface="Calibri"/>
              </a:rPr>
              <a:t>Inside Out &amp; Back Again</a:t>
            </a:r>
            <a:r>
              <a:rPr lang="en" sz="1200" dirty="0">
                <a:solidFill>
                  <a:schemeClr val="dk1"/>
                </a:solidFill>
                <a:latin typeface="Calibri"/>
                <a:ea typeface="Calibri"/>
                <a:cs typeface="Calibri"/>
                <a:sym typeface="Calibri"/>
              </a:rPr>
              <a:t>, Part 3</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Share the slide.</a:t>
            </a:r>
            <a:endParaRPr sz="1200" dirty="0">
              <a:latin typeface="Calibri"/>
              <a:ea typeface="Calibri"/>
              <a:cs typeface="Calibri"/>
              <a:sym typeface="Calibri"/>
            </a:endParaRPr>
          </a:p>
          <a:p>
            <a:pPr marL="0" marR="0" lvl="0" indent="0" algn="l" rtl="0">
              <a:lnSpc>
                <a:spcPct val="100000"/>
              </a:lnSpc>
              <a:spcBef>
                <a:spcPts val="0"/>
              </a:spcBef>
              <a:spcAft>
                <a:spcPts val="0"/>
              </a:spcAft>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1214570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3e123e6ec8_0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5" name="Google Shape;195;g3e123e6ec8_0_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dirty="0"/>
              <a:t> </a:t>
            </a:r>
            <a:r>
              <a:rPr lang="en" sz="1200" b="0" i="0" u="none" strike="noStrike" cap="none" dirty="0">
                <a:solidFill>
                  <a:schemeClr val="dk1"/>
                </a:solidFill>
                <a:latin typeface="Calibri"/>
                <a:ea typeface="Calibri"/>
                <a:cs typeface="Calibri"/>
                <a:sym typeface="Calibri"/>
              </a:rPr>
              <a:t>None</a:t>
            </a:r>
            <a:endParaRPr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14672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3e123e6ec8_0_2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2" name="Google Shape;202;g3e123e6ec8_0_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3</a:t>
            </a:r>
            <a:r>
              <a:rPr lang="en-US" sz="1200" b="1" i="0" u="none" strike="noStrike" cap="none" dirty="0">
                <a:solidFill>
                  <a:schemeClr val="dk1"/>
                </a:solidFill>
                <a:latin typeface="Calibri"/>
                <a:ea typeface="Calibri"/>
                <a:cs typeface="Calibri"/>
                <a:sym typeface="Calibri"/>
              </a:rPr>
              <a:t>-4</a:t>
            </a:r>
            <a:r>
              <a:rPr lang="en" sz="1200" b="1" i="0" u="none" strike="noStrike" cap="none" dirty="0">
                <a:solidFill>
                  <a:schemeClr val="dk1"/>
                </a:solidFill>
                <a:latin typeface="Calibri"/>
                <a:ea typeface="Calibri"/>
                <a:cs typeface="Calibri"/>
                <a:sym typeface="Calibri"/>
              </a:rPr>
              <a:t>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Opening A. Unpacking Learning Targets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Teaching Notes: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Post the learning targets for students to reference throughout the lesson to check their understanding.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The learning targets also provide a reminder to students and teachers about the intended learning behind a given lesson or activity.</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Read the learning targets from the slide aloud as students follow along silently.</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Remind students that they have seen these learning targets in previous lessons, so they should be familiar with them by now.</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Continue to emphasize that now that they are eighth-graders, they are really being challenged to think about which evidence best proves their point. This is what they will have to do in college and in a broad range of careers, from law to auto mechanics to social work. </a:t>
            </a:r>
            <a:endParaRPr sz="1200" dirty="0">
              <a:latin typeface="Calibri"/>
              <a:ea typeface="Calibri"/>
              <a:cs typeface="Calibri"/>
              <a:sym typeface="Calibri"/>
            </a:endParaRPr>
          </a:p>
          <a:p>
            <a:pPr marL="0" marR="0" lvl="0" indent="0" algn="l" rtl="0">
              <a:lnSpc>
                <a:spcPct val="100000"/>
              </a:lnSpc>
              <a:spcBef>
                <a:spcPts val="0"/>
              </a:spcBef>
              <a:spcAft>
                <a:spcPts val="0"/>
              </a:spcAft>
              <a:buNone/>
            </a:pPr>
            <a:br>
              <a:rPr lang="en" sz="1200" i="0" u="none" strike="noStrike" cap="none"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Student Look-fors/Listen-fors</a:t>
            </a:r>
            <a:r>
              <a:rPr lang="en" sz="1200" i="0" u="none" strike="noStrike" cap="none" dirty="0">
                <a:solidFill>
                  <a:schemeClr val="dk1"/>
                </a:solidFill>
                <a:latin typeface="Calibri"/>
                <a:ea typeface="Calibri"/>
                <a:cs typeface="Calibri"/>
                <a:sym typeface="Calibri"/>
              </a:rPr>
              <a:t>: None</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Although these learning targets should be familiar to students, some still may have difficulty with the academic language: </a:t>
            </a:r>
            <a:r>
              <a:rPr lang="en" sz="1200" i="1" u="none" strike="noStrike" cap="none" dirty="0">
                <a:solidFill>
                  <a:srgbClr val="000000"/>
                </a:solidFill>
                <a:latin typeface="Calibri"/>
                <a:ea typeface="Calibri"/>
                <a:cs typeface="Calibri"/>
                <a:sym typeface="Calibri"/>
              </a:rPr>
              <a:t>evidence, connections</a:t>
            </a:r>
            <a:r>
              <a:rPr lang="en" sz="1200" i="0" u="none" strike="noStrike" cap="none" dirty="0">
                <a:solidFill>
                  <a:srgbClr val="000000"/>
                </a:solidFill>
                <a:latin typeface="Calibri"/>
                <a:ea typeface="Calibri"/>
                <a:cs typeface="Calibri"/>
                <a:sym typeface="Calibri"/>
              </a:rPr>
              <a:t>. Prov</a:t>
            </a:r>
            <a:r>
              <a:rPr lang="en" sz="1200" dirty="0">
                <a:latin typeface="Calibri"/>
                <a:ea typeface="Calibri"/>
                <a:cs typeface="Calibri"/>
                <a:sym typeface="Calibri"/>
              </a:rPr>
              <a:t>ide those definitions to students as needed.</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9716852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e123e6ec8_0_32: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0" name="Google Shape;210;g3e123e6ec8_0_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5-7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Partners/Whole Class</a:t>
            </a:r>
            <a:br>
              <a:rPr lang="en" sz="1200" b="1" i="0" u="none" strike="noStrike" cap="none" dirty="0">
                <a:solidFill>
                  <a:schemeClr val="dk1"/>
                </a:solidFill>
                <a:latin typeface="Calibri"/>
                <a:ea typeface="Calibri"/>
                <a:cs typeface="Calibri"/>
                <a:sym typeface="Calibri"/>
              </a:rPr>
            </a:b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A. Jigsaw Part 1: Reread Paragraph 4 of “Refugee and Immigrant Children: A Comparison” </a:t>
            </a:r>
            <a:endParaRPr dirty="0"/>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 and Connect to a Poem from the Novel with Text-Dependent Questions) </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will need their novel </a:t>
            </a:r>
            <a:r>
              <a:rPr lang="en" sz="1200" b="0" i="1" u="none" strike="noStrike" cap="none" dirty="0">
                <a:solidFill>
                  <a:schemeClr val="dk1"/>
                </a:solidFill>
                <a:latin typeface="Calibri"/>
                <a:ea typeface="Calibri"/>
                <a:cs typeface="Calibri"/>
                <a:sym typeface="Calibri"/>
              </a:rPr>
              <a:t>Inside Out &amp; Back Again </a:t>
            </a:r>
            <a:r>
              <a:rPr lang="en" sz="1200" b="0" i="0" u="none" strike="noStrike" cap="none" dirty="0">
                <a:solidFill>
                  <a:schemeClr val="dk1"/>
                </a:solidFill>
                <a:latin typeface="Calibri"/>
                <a:ea typeface="Calibri"/>
                <a:cs typeface="Calibri"/>
                <a:sym typeface="Calibri"/>
              </a:rPr>
              <a:t>as well as their article “Refugee and Immigrant Children: A Comparison.”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briefly partner with another student to connect back to their homework. This pairing is different from their Jigsaw partner and can be based on proximity.</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There are several components to Work Time A. To simplify the process, it has been broken down over several slides. This is 1 of 3.</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Using a document camera, display Paragraph 4 of the section “Refugee and Immigrant Children: A Comparison.”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students that they began to look closely at these same paragraphs in the previous lesson. Emphasize how important and valuable it is to reread challenging text.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the second sentence in Paragraph 4.</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 as students read along silently in their heads.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pair up to share their answers with someone </a:t>
            </a:r>
            <a:r>
              <a:rPr lang="en" sz="1200" dirty="0">
                <a:solidFill>
                  <a:schemeClr val="dk1"/>
                </a:solidFill>
                <a:latin typeface="Calibri"/>
                <a:ea typeface="Calibri"/>
                <a:cs typeface="Calibri"/>
                <a:sym typeface="Calibri"/>
              </a:rPr>
              <a:t>sitting near them</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Select some volunteers to share their answers with the whole group.</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may mention that the members of family mourn the loss of: Ha’s papaya tree, Brother Khoi’s chick, friends &amp; family, their hopes </a:t>
            </a:r>
            <a:r>
              <a:rPr lang="en-US" sz="1200" b="0" i="0" u="none" strike="noStrike" cap="none" dirty="0">
                <a:solidFill>
                  <a:schemeClr val="dk1"/>
                </a:solidFill>
                <a:latin typeface="Calibri"/>
                <a:ea typeface="Calibri"/>
                <a:cs typeface="Calibri"/>
                <a:sym typeface="Calibri"/>
              </a:rPr>
              <a:t>and</a:t>
            </a:r>
            <a:r>
              <a:rPr lang="en" sz="1200" b="0" i="0" u="none" strike="noStrike" cap="none" dirty="0">
                <a:solidFill>
                  <a:schemeClr val="dk1"/>
                </a:solidFill>
                <a:latin typeface="Calibri"/>
                <a:ea typeface="Calibri"/>
                <a:cs typeface="Calibri"/>
                <a:sym typeface="Calibri"/>
              </a:rPr>
              <a:t> dreams of the future in Saigon, and Father.</a:t>
            </a:r>
            <a:endParaRPr i="0"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Some students may benefit from additional support with the concept of mourning (expression of sorrow for someone that has die</a:t>
            </a:r>
            <a:r>
              <a:rPr lang="en" sz="1200" i="0" dirty="0">
                <a:solidFill>
                  <a:schemeClr val="dk1"/>
                </a:solidFill>
                <a:latin typeface="Calibri"/>
                <a:ea typeface="Calibri"/>
                <a:cs typeface="Calibri"/>
                <a:sym typeface="Calibri"/>
              </a:rPr>
              <a:t>d or something that has been lost, ex. Wearing black is a sign of mourning in many cultures).</a:t>
            </a: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39313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3e123e6ec8_0_38: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7" name="Google Shape;217;g3e123e6ec8_0_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2-3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Class/Partners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A. Jigsaw Part 1: Reread Paragraph 4 of “Refugee and Immigrant Children: A Comparison” </a:t>
            </a:r>
            <a:endParaRPr dirty="0"/>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 and Connect to a Poem from the Novel with Text-Dependent Questions</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Work Time A Slide 2 of 3.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Prior to beginning the work time, inform students of their</a:t>
            </a:r>
            <a:r>
              <a:rPr lang="en" sz="1200" dirty="0">
                <a:solidFill>
                  <a:schemeClr val="dk1"/>
                </a:solidFill>
                <a:latin typeface="Calibri"/>
                <a:ea typeface="Calibri"/>
                <a:cs typeface="Calibri"/>
                <a:sym typeface="Calibri"/>
              </a:rPr>
              <a:t> Jigsaw</a:t>
            </a:r>
            <a:r>
              <a:rPr lang="en" sz="1200" b="0" i="0" u="none" strike="noStrike" cap="none" dirty="0">
                <a:solidFill>
                  <a:schemeClr val="dk1"/>
                </a:solidFill>
                <a:latin typeface="Calibri"/>
                <a:ea typeface="Calibri"/>
                <a:cs typeface="Calibri"/>
                <a:sym typeface="Calibri"/>
              </a:rPr>
              <a:t> pairings and have them transition to sit with their partner.</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As students have engaged in this process twice before, they should be familiar with the protocol and the explanation of the process here can be brief.</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and distribute </a:t>
            </a:r>
            <a:r>
              <a:rPr lang="en" sz="1200" b="1" i="0" u="none" strike="noStrike" cap="none" dirty="0">
                <a:solidFill>
                  <a:schemeClr val="dk1"/>
                </a:solidFill>
                <a:latin typeface="Calibri"/>
                <a:ea typeface="Calibri"/>
                <a:cs typeface="Calibri"/>
                <a:sym typeface="Calibri"/>
              </a:rPr>
              <a:t>“Refugee and Immigrant Children: A Comparison”: Paragraph 4 Text-Dependent Questions, Part B. </a:t>
            </a:r>
            <a:endParaRPr b="1"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a:t>
            </a:r>
            <a:r>
              <a:rPr lang="en" sz="1200" b="0" i="1" u="none" strike="noStrike" cap="none" dirty="0">
                <a:solidFill>
                  <a:schemeClr val="dk1"/>
                </a:solidFill>
                <a:latin typeface="Calibri"/>
                <a:ea typeface="Calibri"/>
                <a:cs typeface="Calibri"/>
                <a:sym typeface="Calibri"/>
              </a:rPr>
              <a:t>“Just like we did a few lessons ago, we are going to use these questions to dig deeper into Paragraph 4 of “Refugee and Immigrant Children: A Comparison to better understand the mourning process for refugee and immigrant children. You are going to relate the process of mourning by the real-life children to Ha’s experiences when she arrives in Alabama.”</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Briefly remind them of the process for this task.</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They’ll be working with their partner and each pair will be assigned one poem from the novel.</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Point out and distinguish the two columns in which students are to record answers: Notes column is for answers from the informational text and Connections is for details from their assigned poem. </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Direct them to review the directions on the slide.</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Tell students to ignore the synthesis questions at the bottom of the form for now.</a:t>
            </a:r>
            <a:endParaRPr dirty="0"/>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Post the directions for student reference.</a:t>
            </a:r>
            <a:endParaRPr dirty="0">
              <a:solidFill>
                <a:schemeClr val="dk1"/>
              </a:solidFill>
            </a:endParaRPr>
          </a:p>
          <a:p>
            <a:pPr marL="0" marR="0" lvl="0" indent="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comprehension of the instructions.</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Consider partnering ELLs who speak the same home language when discussion of complex content is required. This allows students to have more meaningful discussions and to clarify points in their native language.</a:t>
            </a:r>
            <a:endParaRPr dirty="0"/>
          </a:p>
        </p:txBody>
      </p:sp>
    </p:spTree>
    <p:extLst>
      <p:ext uri="{BB962C8B-B14F-4D97-AF65-F5344CB8AC3E}">
        <p14:creationId xmlns:p14="http://schemas.microsoft.com/office/powerpoint/2010/main" val="29550371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3e123e6ec8_0_4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5" name="Google Shape;225;g3e123e6ec8_0_4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15-18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Partners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A. Jigsaw Part 1: Pairs Reread Paragraph 4 of “Refugee and Immigrant Children: A Comparison” and Connect to a Poem from the Novel with Text-Dependent Questions </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Work Time A Slide 3 of 3.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portion of the lesson uses the same protocol and structure as Lesson 10, so students should feel comfortable with the process and expectations.</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As far as possible, ensure that there is at least one student in each Numbered Heads group working on each of the poems, so that when they come back into their groups, they will have a range of poems to discuss.</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students that they’ll need the resources pictured on the slide.</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Assign each pair just one of these three poems: </a:t>
            </a:r>
            <a:r>
              <a:rPr lang="en" sz="1200" b="0" i="1" u="none" strike="noStrike" cap="none" dirty="0">
                <a:solidFill>
                  <a:schemeClr val="dk1"/>
                </a:solidFill>
                <a:latin typeface="Calibri"/>
                <a:ea typeface="Calibri"/>
                <a:cs typeface="Calibri"/>
                <a:sym typeface="Calibri"/>
              </a:rPr>
              <a:t>“Not the Same” (page 232), “Can’t Help” (page 173), “Eternal Peace” (page 251)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Instruct students to begin the Jigsaw activity following the protocol instructions.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Point them to the posted instructions as needed.</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Circulate to assist students in rereading the second and third paragraphs of the informational text, reading the poem they have been assigned, and identifying details from the poem that are evidence of similar challenges to those faced by the refugees and immigrants.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read their assigned poem, this vocabulary from the poems may need to be discussed: </a:t>
            </a:r>
            <a:r>
              <a:rPr lang="en" sz="1200" i="0" dirty="0">
                <a:solidFill>
                  <a:schemeClr val="dk1"/>
                </a:solidFill>
                <a:latin typeface="Calibri"/>
                <a:ea typeface="Calibri"/>
                <a:cs typeface="Calibri"/>
                <a:sym typeface="Calibri"/>
              </a:rPr>
              <a:t>“Not the Same”: pouches, “Can’t Help”: solitude, jasmine, ashy, inhaling, yearning.</a:t>
            </a:r>
            <a:endParaRPr sz="1200" i="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 students work, ask probing questions as needed:</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evidence of mourning can you find experienced by Ha in your poem?”</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is the strongest evidence of mourning that you can find in your poem?”</a:t>
            </a:r>
            <a:endParaRPr dirty="0"/>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Question 1: Notes: Process of mourning-stages of grief, the process that someone goes through when coping with a loss. Connections: “Can’t Help” Mother’s chanting and rituals. In, “Eternal Peace,” the family has a ceremony to remember father.</a:t>
            </a:r>
            <a:endParaRPr i="0" u="none"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Question 2: Notes: “Those” refers back to the possibility of ever returning back to their home. Connections: In “Can’t Help,” Mother burns orange peels instead of the jasmine incense that she burned at home, this doesn’t comfort Ha like it once did. In “Not the Same” Ha is disappointed that  the dried papaya doesn’t taste like the papaya from home. </a:t>
            </a:r>
            <a:endParaRPr i="0" u="none"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Question 3: Notes: Children may not understand that the feelings that they’re experiencing are because they miss their old home. They may be afraid to upset their parents with this, but parents may not understand how difficult it is for the children to adapt because they’re dealing with their own issues. Connections: In “Can’t Help”, Ha is upset, but Mother needs time alone herself. </a:t>
            </a:r>
            <a:endParaRPr i="0" u="none"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Question 4: Notes: By using the word “perhaps” it puts some responsibility on the parents for this problem in communication. Connections: Students should</a:t>
            </a:r>
            <a:r>
              <a:rPr lang="en-US" sz="1200" b="0" i="0" u="none" strike="noStrike" cap="none" dirty="0">
                <a:solidFill>
                  <a:schemeClr val="dk1"/>
                </a:solidFill>
                <a:latin typeface="Calibri"/>
                <a:ea typeface="Calibri"/>
                <a:cs typeface="Calibri"/>
                <a:sym typeface="Calibri"/>
              </a:rPr>
              <a:t> note</a:t>
            </a:r>
            <a:r>
              <a:rPr lang="en" sz="1200" b="0" i="0" u="none" strike="noStrike" cap="none" dirty="0">
                <a:solidFill>
                  <a:schemeClr val="dk1"/>
                </a:solidFill>
                <a:latin typeface="Calibri"/>
                <a:ea typeface="Calibri"/>
                <a:cs typeface="Calibri"/>
                <a:sym typeface="Calibri"/>
              </a:rPr>
              <a:t> that Ha and her brothers have difficulty talking to their Mother about the things that are mourning.</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For students who struggle to read complex texts, consider previewing these vocabulary words from the informational text: </a:t>
            </a:r>
            <a:r>
              <a:rPr lang="en" sz="1200" b="0" i="1" u="none" strike="noStrike" cap="none" dirty="0">
                <a:solidFill>
                  <a:schemeClr val="dk1"/>
                </a:solidFill>
                <a:latin typeface="Calibri"/>
                <a:ea typeface="Calibri"/>
                <a:cs typeface="Calibri"/>
                <a:sym typeface="Calibri"/>
              </a:rPr>
              <a:t>envision, attributed, grieving, mourning, and bolstered.</a:t>
            </a:r>
            <a:r>
              <a:rPr lang="en" sz="1200" b="0" i="0" u="none" strike="noStrike" cap="none" dirty="0">
                <a:solidFill>
                  <a:schemeClr val="dk1"/>
                </a:solidFill>
                <a:latin typeface="Calibri"/>
                <a:ea typeface="Calibri"/>
                <a:cs typeface="Calibri"/>
                <a:sym typeface="Calibri"/>
              </a:rPr>
              <a:t> If you select additional words to preview, focus on those whose meaning may be difficult to determine using context clues from the text. It is important for students to practice using context clues to determine word meaning so that they become more proficient readers.</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ELLs may be unfamiliar with more vocabulary words than are mentioned in this lesson. Check for comprehension of general words that most students would know.</a:t>
            </a: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168784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54"/>
        <p:cNvGrpSpPr/>
        <p:nvPr/>
      </p:nvGrpSpPr>
      <p:grpSpPr>
        <a:xfrm>
          <a:off x="0" y="0"/>
          <a:ext cx="0" cy="0"/>
          <a:chOff x="0" y="0"/>
          <a:chExt cx="0" cy="0"/>
        </a:xfrm>
      </p:grpSpPr>
      <p:sp>
        <p:nvSpPr>
          <p:cNvPr id="55" name="Google Shape;55;p1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56" name="Google Shape;56;p1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57" name="Google Shape;57;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58"/>
        <p:cNvGrpSpPr/>
        <p:nvPr/>
      </p:nvGrpSpPr>
      <p:grpSpPr>
        <a:xfrm>
          <a:off x="0" y="0"/>
          <a:ext cx="0" cy="0"/>
          <a:chOff x="0" y="0"/>
          <a:chExt cx="0" cy="0"/>
        </a:xfrm>
      </p:grpSpPr>
      <p:sp>
        <p:nvSpPr>
          <p:cNvPr id="59" name="Google Shape;59;p1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60" name="Google Shape;60;p1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61" name="Google Shape;61;p1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62" name="Google Shape;62;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3"/>
        <p:cNvGrpSpPr/>
        <p:nvPr/>
      </p:nvGrpSpPr>
      <p:grpSpPr>
        <a:xfrm>
          <a:off x="0" y="0"/>
          <a:ext cx="0" cy="0"/>
          <a:chOff x="0" y="0"/>
          <a:chExt cx="0" cy="0"/>
        </a:xfrm>
      </p:grpSpPr>
      <p:sp>
        <p:nvSpPr>
          <p:cNvPr id="64" name="Google Shape;64;p16"/>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5200"/>
              <a:buFont typeface="Century Gothic"/>
              <a:buNone/>
              <a:defRPr sz="5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endParaRPr/>
          </a:p>
        </p:txBody>
      </p:sp>
      <p:sp>
        <p:nvSpPr>
          <p:cNvPr id="65" name="Google Shape;65;p16"/>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9pPr>
          </a:lstStyle>
          <a:p>
            <a:endParaRPr/>
          </a:p>
        </p:txBody>
      </p:sp>
      <p:sp>
        <p:nvSpPr>
          <p:cNvPr id="66" name="Google Shape;66;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7"/>
        <p:cNvGrpSpPr/>
        <p:nvPr/>
      </p:nvGrpSpPr>
      <p:grpSpPr>
        <a:xfrm>
          <a:off x="0" y="0"/>
          <a:ext cx="0" cy="0"/>
          <a:chOff x="0" y="0"/>
          <a:chExt cx="0" cy="0"/>
        </a:xfrm>
      </p:grpSpPr>
      <p:sp>
        <p:nvSpPr>
          <p:cNvPr id="68" name="Google Shape;68;p17"/>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69" name="Google Shape;69;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0"/>
        <p:cNvGrpSpPr/>
        <p:nvPr/>
      </p:nvGrpSpPr>
      <p:grpSpPr>
        <a:xfrm>
          <a:off x="0" y="0"/>
          <a:ext cx="0" cy="0"/>
          <a:chOff x="0" y="0"/>
          <a:chExt cx="0" cy="0"/>
        </a:xfrm>
      </p:grpSpPr>
      <p:sp>
        <p:nvSpPr>
          <p:cNvPr id="71" name="Google Shape;71;p1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2" name="Google Shape;72;p1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3"/>
        <p:cNvGrpSpPr/>
        <p:nvPr/>
      </p:nvGrpSpPr>
      <p:grpSpPr>
        <a:xfrm>
          <a:off x="0" y="0"/>
          <a:ext cx="0" cy="0"/>
          <a:chOff x="0" y="0"/>
          <a:chExt cx="0" cy="0"/>
        </a:xfrm>
      </p:grpSpPr>
      <p:sp>
        <p:nvSpPr>
          <p:cNvPr id="74" name="Google Shape;74;p19"/>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endParaRPr/>
          </a:p>
        </p:txBody>
      </p:sp>
      <p:sp>
        <p:nvSpPr>
          <p:cNvPr id="75" name="Google Shape;75;p19"/>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marR="0" lvl="0" indent="-304800" algn="l" rtl="0">
              <a:lnSpc>
                <a:spcPct val="115000"/>
              </a:lnSpc>
              <a:spcBef>
                <a:spcPts val="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76" name="Google Shape;76;p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9pPr>
          </a:lstStyle>
          <a:p>
            <a:endParaRPr/>
          </a:p>
        </p:txBody>
      </p:sp>
      <p:sp>
        <p:nvSpPr>
          <p:cNvPr id="79" name="Google Shape;79;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 name="Google Shape;82;p21"/>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4200"/>
              <a:buFont typeface="Century Gothic"/>
              <a:buNone/>
              <a:defRPr sz="4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9pPr>
          </a:lstStyle>
          <a:p>
            <a:endParaRPr/>
          </a:p>
        </p:txBody>
      </p:sp>
      <p:sp>
        <p:nvSpPr>
          <p:cNvPr id="83" name="Google Shape;83;p21"/>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9pPr>
          </a:lstStyle>
          <a:p>
            <a:endParaRPr/>
          </a:p>
        </p:txBody>
      </p:sp>
      <p:sp>
        <p:nvSpPr>
          <p:cNvPr id="84" name="Google Shape;84;p21"/>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85" name="Google Shape;85;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6"/>
        <p:cNvGrpSpPr/>
        <p:nvPr/>
      </p:nvGrpSpPr>
      <p:grpSpPr>
        <a:xfrm>
          <a:off x="0" y="0"/>
          <a:ext cx="0" cy="0"/>
          <a:chOff x="0" y="0"/>
          <a:chExt cx="0" cy="0"/>
        </a:xfrm>
      </p:grpSpPr>
      <p:sp>
        <p:nvSpPr>
          <p:cNvPr id="87" name="Google Shape;87;p22"/>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marR="0" lvl="0" indent="-228600" algn="l" rtl="0">
              <a:lnSpc>
                <a:spcPct val="100000"/>
              </a:lnSpc>
              <a:spcBef>
                <a:spcPts val="0"/>
              </a:spcBef>
              <a:spcAft>
                <a:spcPts val="0"/>
              </a:spcAft>
              <a:buClr>
                <a:srgbClr val="000000"/>
              </a:buClr>
              <a:buSzPts val="1800"/>
              <a:buFont typeface="Century Gothic"/>
              <a:buNone/>
              <a:defRPr sz="1800" b="0" i="0" u="none" strike="noStrike" cap="none">
                <a:solidFill>
                  <a:srgbClr val="000000"/>
                </a:solidFill>
                <a:latin typeface="Century Gothic"/>
                <a:ea typeface="Century Gothic"/>
                <a:cs typeface="Century Gothic"/>
                <a:sym typeface="Century Gothic"/>
              </a:defRPr>
            </a:lvl1pPr>
          </a:lstStyle>
          <a:p>
            <a:endParaRPr/>
          </a:p>
        </p:txBody>
      </p:sp>
      <p:sp>
        <p:nvSpPr>
          <p:cNvPr id="88" name="Google Shape;88;p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89"/>
        <p:cNvGrpSpPr/>
        <p:nvPr/>
      </p:nvGrpSpPr>
      <p:grpSpPr>
        <a:xfrm>
          <a:off x="0" y="0"/>
          <a:ext cx="0" cy="0"/>
          <a:chOff x="0" y="0"/>
          <a:chExt cx="0" cy="0"/>
        </a:xfrm>
      </p:grpSpPr>
      <p:sp>
        <p:nvSpPr>
          <p:cNvPr id="90" name="Google Shape;90;p23"/>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12000"/>
              <a:buFont typeface="Century Gothic"/>
              <a:buNone/>
              <a:defRPr sz="120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9pPr>
          </a:lstStyle>
          <a:p>
            <a:r>
              <a:t>xx%</a:t>
            </a:r>
          </a:p>
        </p:txBody>
      </p:sp>
      <p:sp>
        <p:nvSpPr>
          <p:cNvPr id="91" name="Google Shape;91;p23"/>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marR="0" lvl="0" indent="-342900" algn="ctr"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ctr"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92" name="Google Shape;92;p2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3"/>
        <p:cNvGrpSpPr/>
        <p:nvPr/>
      </p:nvGrpSpPr>
      <p:grpSpPr>
        <a:xfrm>
          <a:off x="0" y="0"/>
          <a:ext cx="0" cy="0"/>
          <a:chOff x="0" y="0"/>
          <a:chExt cx="0" cy="0"/>
        </a:xfrm>
      </p:grpSpPr>
      <p:sp>
        <p:nvSpPr>
          <p:cNvPr id="94" name="Google Shape;94;p2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0189262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9270107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3.png"/><Relationship Id="rId2" Type="http://schemas.openxmlformats.org/officeDocument/2006/relationships/slideLayout" Target="../slideLayouts/slideLayout13.xml"/><Relationship Id="rId16" Type="http://schemas.openxmlformats.org/officeDocument/2006/relationships/image" Target="../media/image2.jp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6CC05A0E-BEFA-433B-BDD4-03D1E618F764}"/>
              </a:ext>
            </a:extLst>
          </p:cNvPr>
          <p:cNvPicPr>
            <a:picLocks noChangeAspect="1"/>
          </p:cNvPicPr>
          <p:nvPr userDrawn="1"/>
        </p:nvPicPr>
        <p:blipFill>
          <a:blip r:embed="rId13"/>
          <a:stretch>
            <a:fillRect/>
          </a:stretch>
        </p:blipFill>
        <p:spPr>
          <a:xfrm>
            <a:off x="8388263" y="4913942"/>
            <a:ext cx="762000" cy="142875"/>
          </a:xfrm>
          <a:prstGeom prst="rect">
            <a:avLst/>
          </a:prstGeom>
        </p:spPr>
      </p:pic>
      <p:pic>
        <p:nvPicPr>
          <p:cNvPr id="5" name="Picture 4">
            <a:extLst>
              <a:ext uri="{FF2B5EF4-FFF2-40B4-BE49-F238E27FC236}">
                <a16:creationId xmlns:a16="http://schemas.microsoft.com/office/drawing/2014/main" id="{A249C129-D46F-48B7-889B-8881A37D3207}"/>
              </a:ext>
            </a:extLst>
          </p:cNvPr>
          <p:cNvPicPr>
            <a:picLocks noChangeAspect="1"/>
          </p:cNvPicPr>
          <p:nvPr userDrawn="1"/>
        </p:nvPicPr>
        <p:blipFill>
          <a:blip r:embed="rId14"/>
          <a:stretch>
            <a:fillRect/>
          </a:stretch>
        </p:blipFill>
        <p:spPr>
          <a:xfrm>
            <a:off x="4297650" y="4685317"/>
            <a:ext cx="548700" cy="457250"/>
          </a:xfrm>
          <a:prstGeom prst="rect">
            <a:avLst/>
          </a:prstGeom>
        </p:spPr>
      </p:pic>
      <p:pic>
        <p:nvPicPr>
          <p:cNvPr id="10" name="Picture 9">
            <a:extLst>
              <a:ext uri="{FF2B5EF4-FFF2-40B4-BE49-F238E27FC236}">
                <a16:creationId xmlns:a16="http://schemas.microsoft.com/office/drawing/2014/main" id="{86938F9C-9677-46F1-A7B4-54F7554F882A}"/>
              </a:ext>
            </a:extLst>
          </p:cNvPr>
          <p:cNvPicPr>
            <a:picLocks noChangeAspect="1"/>
          </p:cNvPicPr>
          <p:nvPr userDrawn="1"/>
        </p:nvPicPr>
        <p:blipFill>
          <a:blip r:embed="rId15"/>
          <a:stretch>
            <a:fillRect/>
          </a:stretch>
        </p:blipFill>
        <p:spPr>
          <a:xfrm>
            <a:off x="0" y="4582625"/>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dirty="0"/>
          </a:p>
        </p:txBody>
      </p:sp>
      <p:sp>
        <p:nvSpPr>
          <p:cNvPr id="53" name="Google Shape;53;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AEC1DECB-2C28-4042-9C3B-1A843CF14B63}"/>
              </a:ext>
            </a:extLst>
          </p:cNvPr>
          <p:cNvPicPr>
            <a:picLocks noChangeAspect="1"/>
          </p:cNvPicPr>
          <p:nvPr userDrawn="1"/>
        </p:nvPicPr>
        <p:blipFill>
          <a:blip r:embed="rId15"/>
          <a:stretch>
            <a:fillRect/>
          </a:stretch>
        </p:blipFill>
        <p:spPr>
          <a:xfrm>
            <a:off x="8451300" y="4913942"/>
            <a:ext cx="762000" cy="142875"/>
          </a:xfrm>
          <a:prstGeom prst="rect">
            <a:avLst/>
          </a:prstGeom>
        </p:spPr>
      </p:pic>
      <p:pic>
        <p:nvPicPr>
          <p:cNvPr id="5" name="Picture 4">
            <a:extLst>
              <a:ext uri="{FF2B5EF4-FFF2-40B4-BE49-F238E27FC236}">
                <a16:creationId xmlns:a16="http://schemas.microsoft.com/office/drawing/2014/main" id="{71EFCD6E-4440-456E-828C-8D37A8E71191}"/>
              </a:ext>
            </a:extLst>
          </p:cNvPr>
          <p:cNvPicPr>
            <a:picLocks noChangeAspect="1"/>
          </p:cNvPicPr>
          <p:nvPr userDrawn="1"/>
        </p:nvPicPr>
        <p:blipFill>
          <a:blip r:embed="rId16"/>
          <a:stretch>
            <a:fillRect/>
          </a:stretch>
        </p:blipFill>
        <p:spPr>
          <a:xfrm>
            <a:off x="4302847" y="4689648"/>
            <a:ext cx="538306" cy="448588"/>
          </a:xfrm>
          <a:prstGeom prst="rect">
            <a:avLst/>
          </a:prstGeom>
        </p:spPr>
      </p:pic>
      <p:pic>
        <p:nvPicPr>
          <p:cNvPr id="7" name="Picture 6">
            <a:extLst>
              <a:ext uri="{FF2B5EF4-FFF2-40B4-BE49-F238E27FC236}">
                <a16:creationId xmlns:a16="http://schemas.microsoft.com/office/drawing/2014/main" id="{702ED8FD-9BE1-4881-96BD-4DC9995C6067}"/>
              </a:ext>
            </a:extLst>
          </p:cNvPr>
          <p:cNvPicPr>
            <a:picLocks noChangeAspect="1"/>
          </p:cNvPicPr>
          <p:nvPr userDrawn="1"/>
        </p:nvPicPr>
        <p:blipFill>
          <a:blip r:embed="rId17"/>
          <a:stretch>
            <a:fillRect/>
          </a:stretch>
        </p:blipFill>
        <p:spPr>
          <a:xfrm>
            <a:off x="0" y="4499684"/>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83" r:id="rId12"/>
    <p:sldLayoutId id="2147483684"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4.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6.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Century Gothic"/>
              <a:buNone/>
            </a:pPr>
            <a:r>
              <a:rPr lang="en" sz="3600" b="0" i="0" u="none" strike="noStrike" cap="none">
                <a:solidFill>
                  <a:schemeClr val="dk1"/>
                </a:solidFill>
                <a:latin typeface="Century Gothic"/>
                <a:ea typeface="Century Gothic"/>
                <a:cs typeface="Century Gothic"/>
                <a:sym typeface="Century Gothic"/>
              </a:rPr>
              <a:t>Grade 8: Module 1: Unit 2: Lesson 14</a:t>
            </a:r>
            <a:br>
              <a:rPr lang="en" sz="3600" b="0" i="0" u="none" strike="noStrike" cap="none">
                <a:solidFill>
                  <a:schemeClr val="dk1"/>
                </a:solidFill>
                <a:latin typeface="Century Gothic"/>
                <a:ea typeface="Century Gothic"/>
                <a:cs typeface="Century Gothic"/>
                <a:sym typeface="Century Gothic"/>
              </a:rPr>
            </a:b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75" name="Google Shape;175;p37"/>
          <p:cNvSpPr txBox="1">
            <a:spLocks noGrp="1"/>
          </p:cNvSpPr>
          <p:nvPr>
            <p:ph type="body" idx="1"/>
          </p:nvPr>
        </p:nvSpPr>
        <p:spPr>
          <a:xfrm>
            <a:off x="311700" y="1286704"/>
            <a:ext cx="8520600" cy="3709839"/>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This lesson will take approximately 50-60 minutes to complete. </a:t>
            </a: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Century Gothic"/>
              <a:buNone/>
            </a:pPr>
            <a:r>
              <a:rPr lang="en" sz="1600" b="0" i="0" u="none" strike="noStrike" cap="none" dirty="0">
                <a:solidFill>
                  <a:schemeClr val="dk1"/>
                </a:solidFill>
                <a:latin typeface="Century Gothic"/>
                <a:ea typeface="Century Gothic"/>
                <a:cs typeface="Century Gothic"/>
                <a:sym typeface="Century Gothic"/>
              </a:rPr>
              <a:t>In this lesson, students will wrap up their study of “Refugee and Immigrant Children: A Comparison.”  This lesson follows the familiar pattern of Lessons 10 &amp; 12. Today, they’ll  focus on the final paragraph of the text, paragraph 4, to identify details from the text that relate directly to poems in the novel. This lesson also provides students an opportunity to synthesize their learning from Lessons 9-14. </a:t>
            </a:r>
            <a:br>
              <a:rPr lang="en" sz="1600" b="0" i="0" u="none" strike="noStrike" cap="none" dirty="0">
                <a:solidFill>
                  <a:schemeClr val="dk1"/>
                </a:solidFill>
                <a:latin typeface="Century Gothic"/>
                <a:ea typeface="Century Gothic"/>
                <a:cs typeface="Century Gothic"/>
                <a:sym typeface="Century Gothic"/>
              </a:rPr>
            </a:b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Century Gothic"/>
              <a:buNone/>
            </a:pPr>
            <a:r>
              <a:rPr lang="en" sz="1600" b="0" i="0" u="none" strike="noStrike" cap="none" dirty="0">
                <a:solidFill>
                  <a:schemeClr val="dk1"/>
                </a:solidFill>
                <a:latin typeface="Century Gothic"/>
                <a:ea typeface="Century Gothic"/>
                <a:cs typeface="Century Gothic"/>
                <a:sym typeface="Century Gothic"/>
              </a:rPr>
              <a:t>The Learning Targets for students today are</a:t>
            </a:r>
            <a:r>
              <a:rPr lang="en-US" sz="1600" b="0" i="0" u="none" strike="noStrike" cap="none" dirty="0">
                <a:solidFill>
                  <a:schemeClr val="dk1"/>
                </a:solidFill>
                <a:latin typeface="Century Gothic"/>
                <a:ea typeface="Century Gothic"/>
                <a:cs typeface="Century Gothic"/>
                <a:sym typeface="Century Gothic"/>
              </a:rPr>
              <a:t>:</a:t>
            </a:r>
            <a:endParaRPr sz="1600" dirty="0"/>
          </a:p>
          <a:p>
            <a:pPr marL="457200" marR="0" lvl="0" indent="-330200" algn="l" rtl="0">
              <a:lnSpc>
                <a:spcPct val="90000"/>
              </a:lnSpc>
              <a:spcBef>
                <a:spcPts val="0"/>
              </a:spcBef>
              <a:spcAft>
                <a:spcPts val="0"/>
              </a:spcAft>
              <a:buClr>
                <a:schemeClr val="dk1"/>
              </a:buClr>
              <a:buSzPts val="1600"/>
              <a:buFont typeface="Century Gothic"/>
              <a:buAutoNum type="arabicPeriod"/>
            </a:pPr>
            <a:r>
              <a:rPr lang="en" sz="1600" b="0" i="0" u="none" strike="noStrike" cap="none" dirty="0">
                <a:solidFill>
                  <a:schemeClr val="dk1"/>
                </a:solidFill>
                <a:latin typeface="Century Gothic"/>
                <a:ea typeface="Century Gothic"/>
                <a:cs typeface="Century Gothic"/>
                <a:sym typeface="Century Gothic"/>
              </a:rPr>
              <a:t>I can use the strongest evidence from the novel and from the informational text to support my answers to questions.</a:t>
            </a:r>
            <a:br>
              <a:rPr lang="en" sz="1600" b="0" i="0" u="none" strike="noStrike" cap="none" dirty="0">
                <a:solidFill>
                  <a:schemeClr val="dk1"/>
                </a:solidFill>
                <a:latin typeface="Century Gothic"/>
                <a:ea typeface="Century Gothic"/>
                <a:cs typeface="Century Gothic"/>
                <a:sym typeface="Century Gothic"/>
              </a:rPr>
            </a:br>
            <a:endParaRPr sz="1600" dirty="0">
              <a:solidFill>
                <a:schemeClr val="dk1"/>
              </a:solidFill>
            </a:endParaRPr>
          </a:p>
          <a:p>
            <a:pPr marL="457200" marR="0" lvl="0" indent="-330200" algn="l" rtl="0">
              <a:lnSpc>
                <a:spcPct val="90000"/>
              </a:lnSpc>
              <a:spcBef>
                <a:spcPts val="0"/>
              </a:spcBef>
              <a:spcAft>
                <a:spcPts val="0"/>
              </a:spcAft>
              <a:buClr>
                <a:schemeClr val="dk1"/>
              </a:buClr>
              <a:buSzPts val="1600"/>
              <a:buFont typeface="Century Gothic"/>
              <a:buAutoNum type="arabicPeriod"/>
            </a:pPr>
            <a:r>
              <a:rPr lang="en" sz="1600" b="0" i="0" u="none" strike="noStrike" cap="none" dirty="0">
                <a:solidFill>
                  <a:schemeClr val="dk1"/>
                </a:solidFill>
                <a:latin typeface="Century Gothic"/>
                <a:ea typeface="Century Gothic"/>
                <a:cs typeface="Century Gothic"/>
                <a:sym typeface="Century Gothic"/>
              </a:rPr>
              <a:t> I can make connections between evidence of the universal refugee experience and the title of the novel </a:t>
            </a:r>
            <a:r>
              <a:rPr lang="en" sz="1600" b="0" i="1" u="none" strike="noStrike" cap="none" dirty="0">
                <a:solidFill>
                  <a:schemeClr val="dk1"/>
                </a:solidFill>
                <a:latin typeface="Century Gothic"/>
                <a:ea typeface="Century Gothic"/>
                <a:cs typeface="Century Gothic"/>
                <a:sym typeface="Century Gothic"/>
              </a:rPr>
              <a:t>Inside Out &amp; Back Again</a:t>
            </a:r>
            <a:r>
              <a:rPr lang="en" sz="1600" b="0" i="0" u="none" strike="noStrike" cap="none" dirty="0">
                <a:solidFill>
                  <a:schemeClr val="dk1"/>
                </a:solidFill>
                <a:latin typeface="Century Gothic"/>
                <a:ea typeface="Century Gothic"/>
                <a:cs typeface="Century Gothic"/>
                <a:sym typeface="Century Gothic"/>
              </a:rPr>
              <a:t>. </a:t>
            </a:r>
            <a:endParaRPr sz="1600" dirty="0"/>
          </a:p>
          <a:p>
            <a:pPr marL="0" marR="0" lvl="0" indent="0" algn="l" rtl="0">
              <a:lnSpc>
                <a:spcPct val="90000"/>
              </a:lnSpc>
              <a:spcBef>
                <a:spcPts val="0"/>
              </a:spcBef>
              <a:spcAft>
                <a:spcPts val="0"/>
              </a:spcAft>
              <a:buClr>
                <a:schemeClr val="dk1"/>
              </a:buClr>
              <a:buSzPts val="3200"/>
              <a:buFont typeface="Century Gothic"/>
              <a:buNone/>
            </a:pPr>
            <a:endParaRPr sz="16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4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dirty="0">
                <a:solidFill>
                  <a:schemeClr val="dk1"/>
                </a:solidFill>
                <a:latin typeface="Century Gothic"/>
                <a:ea typeface="Century Gothic"/>
                <a:cs typeface="Century Gothic"/>
                <a:sym typeface="Century Gothic"/>
              </a:rPr>
              <a:t>Let’s Discuss Our Evidence</a:t>
            </a:r>
            <a:endParaRPr sz="3400" b="0" i="0" u="none" strike="noStrike" cap="none" dirty="0">
              <a:solidFill>
                <a:schemeClr val="dk1"/>
              </a:solidFill>
              <a:latin typeface="Century Gothic"/>
              <a:ea typeface="Century Gothic"/>
              <a:cs typeface="Century Gothic"/>
              <a:sym typeface="Century Gothic"/>
            </a:endParaRPr>
          </a:p>
        </p:txBody>
      </p:sp>
      <p:sp>
        <p:nvSpPr>
          <p:cNvPr id="237" name="Google Shape;237;p46"/>
          <p:cNvSpPr txBox="1">
            <a:spLocks noGrp="1"/>
          </p:cNvSpPr>
          <p:nvPr>
            <p:ph type="body" idx="1"/>
          </p:nvPr>
        </p:nvSpPr>
        <p:spPr>
          <a:xfrm>
            <a:off x="311700" y="1474475"/>
            <a:ext cx="8520600" cy="2790600"/>
          </a:xfrm>
          <a:prstGeom prst="rect">
            <a:avLst/>
          </a:prstGeom>
          <a:noFill/>
          <a:ln>
            <a:noFill/>
          </a:ln>
        </p:spPr>
        <p:txBody>
          <a:bodyPr spcFirstLastPara="1" wrap="square" lIns="91425" tIns="91425" rIns="91425" bIns="91425" anchor="t" anchorCtr="0">
            <a:noAutofit/>
          </a:bodyPr>
          <a:lstStyle/>
          <a:p>
            <a:pPr marL="342900" marR="0" lvl="0" indent="-381000" algn="l" rtl="0">
              <a:lnSpc>
                <a:spcPct val="100000"/>
              </a:lnSpc>
              <a:spcBef>
                <a:spcPts val="0"/>
              </a:spcBef>
              <a:spcAft>
                <a:spcPts val="0"/>
              </a:spcAft>
              <a:buClr>
                <a:srgbClr val="000000"/>
              </a:buClr>
              <a:buSzPts val="2400"/>
              <a:buFont typeface="Century Gothic"/>
              <a:buAutoNum type="arabicPeriod"/>
            </a:pPr>
            <a:r>
              <a:rPr lang="en" sz="2400" b="0" i="0" u="none" strike="noStrike" cap="none" dirty="0">
                <a:solidFill>
                  <a:srgbClr val="000000"/>
                </a:solidFill>
                <a:latin typeface="Century Gothic"/>
                <a:ea typeface="Century Gothic"/>
                <a:cs typeface="Century Gothic"/>
                <a:sym typeface="Century Gothic"/>
              </a:rPr>
              <a:t>Share your answers </a:t>
            </a:r>
            <a:r>
              <a:rPr lang="en" sz="2400" dirty="0"/>
              <a:t>from the </a:t>
            </a:r>
            <a:r>
              <a:rPr lang="en" sz="2400" b="1" dirty="0"/>
              <a:t>Text-Dependent Q</a:t>
            </a:r>
            <a:r>
              <a:rPr lang="en" sz="2400" b="1" i="0" u="none" strike="noStrike" cap="none" dirty="0">
                <a:solidFill>
                  <a:srgbClr val="000000"/>
                </a:solidFill>
                <a:sym typeface="Century Gothic"/>
              </a:rPr>
              <a:t>uestions handout</a:t>
            </a:r>
            <a:r>
              <a:rPr lang="en" sz="2400" b="0" i="0" u="none" strike="noStrike" cap="none" dirty="0">
                <a:solidFill>
                  <a:srgbClr val="000000"/>
                </a:solidFill>
                <a:latin typeface="Century Gothic"/>
                <a:ea typeface="Century Gothic"/>
                <a:cs typeface="Century Gothic"/>
                <a:sym typeface="Century Gothic"/>
              </a:rPr>
              <a:t> with your groupmates.</a:t>
            </a:r>
            <a:endParaRPr sz="2400" dirty="0"/>
          </a:p>
          <a:p>
            <a:pPr marL="342900" marR="0" lvl="0" indent="-381000" algn="l" rtl="0">
              <a:lnSpc>
                <a:spcPct val="100000"/>
              </a:lnSpc>
              <a:spcBef>
                <a:spcPts val="0"/>
              </a:spcBef>
              <a:spcAft>
                <a:spcPts val="0"/>
              </a:spcAft>
              <a:buClr>
                <a:srgbClr val="000000"/>
              </a:buClr>
              <a:buSzPts val="2400"/>
              <a:buFont typeface="Century Gothic"/>
              <a:buAutoNum type="arabicPeriod"/>
            </a:pPr>
            <a:r>
              <a:rPr lang="en" sz="2400" b="0" i="0" u="none" strike="noStrike" cap="none" dirty="0">
                <a:solidFill>
                  <a:srgbClr val="000000"/>
                </a:solidFill>
                <a:latin typeface="Century Gothic"/>
                <a:ea typeface="Century Gothic"/>
                <a:cs typeface="Century Gothic"/>
                <a:sym typeface="Century Gothic"/>
              </a:rPr>
              <a:t>Listen to their responses from their assigned poem.</a:t>
            </a:r>
            <a:endParaRPr sz="2400" dirty="0"/>
          </a:p>
          <a:p>
            <a:pPr marL="342900" marR="0" lvl="0" indent="-381000" algn="l" rtl="0">
              <a:lnSpc>
                <a:spcPct val="100000"/>
              </a:lnSpc>
              <a:spcBef>
                <a:spcPts val="0"/>
              </a:spcBef>
              <a:spcAft>
                <a:spcPts val="0"/>
              </a:spcAft>
              <a:buClr>
                <a:srgbClr val="000000"/>
              </a:buClr>
              <a:buSzPts val="2400"/>
              <a:buFont typeface="Century Gothic"/>
              <a:buAutoNum type="arabicPeriod"/>
            </a:pPr>
            <a:r>
              <a:rPr lang="en" sz="2400" b="0" i="0" u="none" strike="noStrike" cap="none" dirty="0">
                <a:solidFill>
                  <a:srgbClr val="000000"/>
                </a:solidFill>
                <a:latin typeface="Century Gothic"/>
                <a:ea typeface="Century Gothic"/>
                <a:cs typeface="Century Gothic"/>
                <a:sym typeface="Century Gothic"/>
              </a:rPr>
              <a:t>Record new evidence on your own handout.</a:t>
            </a:r>
            <a:endParaRPr sz="2400" dirty="0"/>
          </a:p>
          <a:p>
            <a:pPr marL="342900" marR="0" lvl="0" indent="-228600" algn="l" rtl="0">
              <a:lnSpc>
                <a:spcPct val="100000"/>
              </a:lnSpc>
              <a:spcBef>
                <a:spcPts val="0"/>
              </a:spcBef>
              <a:spcAft>
                <a:spcPts val="0"/>
              </a:spcAft>
              <a:buClr>
                <a:srgbClr val="000000"/>
              </a:buClr>
              <a:buSzPts val="1800"/>
              <a:buFont typeface="Century Gothic"/>
              <a:buNone/>
            </a:pPr>
            <a:endParaRPr sz="2400" b="0" i="0" u="none" strike="noStrike" cap="none" dirty="0">
              <a:solidFill>
                <a:srgbClr val="000000"/>
              </a:solidFill>
              <a:latin typeface="Century Gothic"/>
              <a:ea typeface="Century Gothic"/>
              <a:cs typeface="Century Gothic"/>
              <a:sym typeface="Century Gothic"/>
            </a:endParaRPr>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pic>
        <p:nvPicPr>
          <p:cNvPr id="6" name="Picture 2" descr="https://lh4.googleusercontent.com/ukO5c-5az-VViQ3hfbbD4UG5CN6KeSkG1QlQuHH_Q_xaBIs2AdddibDUU1r9qOFQYeCLy8vpxs2kdhiLsTLYidDK2pmPWC_dW5FOJIx93QYLyAww0VxulKlmQ3aBpHvdY4XfXerj"/>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68506" y="4352544"/>
            <a:ext cx="676979" cy="67697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4" name="Google Shape;244;p4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400" b="0" i="0" u="none" strike="noStrike" cap="none" dirty="0">
                <a:solidFill>
                  <a:schemeClr val="dk1"/>
                </a:solidFill>
                <a:sym typeface="Century Gothic"/>
              </a:rPr>
              <a:t>Let’s Add to Our Anchor Charts</a:t>
            </a:r>
            <a:endParaRPr sz="3400" dirty="0"/>
          </a:p>
        </p:txBody>
      </p:sp>
      <p:pic>
        <p:nvPicPr>
          <p:cNvPr id="245" name="Google Shape;245;p47"/>
          <p:cNvPicPr preferRelativeResize="0"/>
          <p:nvPr/>
        </p:nvPicPr>
        <p:blipFill rotWithShape="1">
          <a:blip r:embed="rId3">
            <a:alphaModFix/>
          </a:blip>
          <a:srcRect/>
          <a:stretch/>
        </p:blipFill>
        <p:spPr>
          <a:xfrm>
            <a:off x="1042255" y="1140282"/>
            <a:ext cx="2895851" cy="3414055"/>
          </a:xfrm>
          <a:prstGeom prst="rect">
            <a:avLst/>
          </a:prstGeom>
          <a:noFill/>
          <a:ln>
            <a:noFill/>
          </a:ln>
        </p:spPr>
      </p:pic>
      <p:pic>
        <p:nvPicPr>
          <p:cNvPr id="246" name="Google Shape;246;p47"/>
          <p:cNvPicPr preferRelativeResize="0"/>
          <p:nvPr/>
        </p:nvPicPr>
        <p:blipFill rotWithShape="1">
          <a:blip r:embed="rId4">
            <a:alphaModFix/>
          </a:blip>
          <a:srcRect/>
          <a:stretch/>
        </p:blipFill>
        <p:spPr>
          <a:xfrm>
            <a:off x="4572000" y="1152475"/>
            <a:ext cx="2895851" cy="3401862"/>
          </a:xfrm>
          <a:prstGeom prst="rect">
            <a:avLst/>
          </a:prstGeom>
          <a:noFill/>
          <a:ln>
            <a:noFill/>
          </a:ln>
        </p:spPr>
      </p:pic>
      <p:pic>
        <p:nvPicPr>
          <p:cNvPr id="6" name="Google Shape;161;p30"/>
          <p:cNvPicPr preferRelativeResize="0"/>
          <p:nvPr/>
        </p:nvPicPr>
        <p:blipFill>
          <a:blip r:embed="rId5">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4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dirty="0"/>
              <a:t>Homework</a:t>
            </a:r>
            <a:endParaRPr b="0" i="0" u="none" strike="noStrike" cap="none" dirty="0">
              <a:solidFill>
                <a:schemeClr val="dk1"/>
              </a:solidFill>
              <a:sym typeface="Century Gothic"/>
            </a:endParaRPr>
          </a:p>
        </p:txBody>
      </p:sp>
      <p:sp>
        <p:nvSpPr>
          <p:cNvPr id="252" name="Google Shape;252;p48"/>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endParaRPr sz="2000" b="0" i="0" u="none" strike="noStrike" cap="none" dirty="0">
              <a:solidFill>
                <a:srgbClr val="000000"/>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SzPts val="2400"/>
              <a:buChar char="●"/>
            </a:pPr>
            <a:r>
              <a:rPr lang="en" sz="2400" b="0" i="0" u="none" strike="noStrike" cap="none" dirty="0">
                <a:solidFill>
                  <a:srgbClr val="000000"/>
                </a:solidFill>
                <a:latin typeface="Century Gothic"/>
                <a:ea typeface="Century Gothic"/>
                <a:cs typeface="Century Gothic"/>
                <a:sym typeface="Century Gothic"/>
              </a:rPr>
              <a:t>Remember that for the end of unit assessment, you are going to be writing about how the novel’s title, </a:t>
            </a:r>
            <a:r>
              <a:rPr lang="en" sz="2400" b="0" i="1" u="none" strike="noStrike" cap="none" dirty="0">
                <a:solidFill>
                  <a:srgbClr val="000000"/>
                </a:solidFill>
                <a:latin typeface="Century Gothic"/>
                <a:ea typeface="Century Gothic"/>
                <a:cs typeface="Century Gothic"/>
                <a:sym typeface="Century Gothic"/>
              </a:rPr>
              <a:t>Inside Out &amp; Back Again,</a:t>
            </a:r>
            <a:r>
              <a:rPr lang="en" sz="2400" b="0" i="0" u="none" strike="noStrike" cap="none" dirty="0">
                <a:solidFill>
                  <a:srgbClr val="000000"/>
                </a:solidFill>
                <a:latin typeface="Century Gothic"/>
                <a:ea typeface="Century Gothic"/>
                <a:cs typeface="Century Gothic"/>
                <a:sym typeface="Century Gothic"/>
              </a:rPr>
              <a:t> relates to the universal refugee experience of </a:t>
            </a:r>
            <a:r>
              <a:rPr lang="en" sz="2400" b="1" i="0" u="none" strike="noStrike" cap="none" dirty="0">
                <a:solidFill>
                  <a:srgbClr val="000000"/>
                </a:solidFill>
                <a:latin typeface="Century Gothic"/>
                <a:ea typeface="Century Gothic"/>
                <a:cs typeface="Century Gothic"/>
                <a:sym typeface="Century Gothic"/>
              </a:rPr>
              <a:t>fleeing</a:t>
            </a:r>
            <a:r>
              <a:rPr lang="en" sz="2400" b="0" i="0" u="none" strike="noStrike" cap="none" dirty="0">
                <a:solidFill>
                  <a:srgbClr val="000000"/>
                </a:solidFill>
                <a:latin typeface="Century Gothic"/>
                <a:ea typeface="Century Gothic"/>
                <a:cs typeface="Century Gothic"/>
                <a:sym typeface="Century Gothic"/>
              </a:rPr>
              <a:t> and </a:t>
            </a:r>
            <a:r>
              <a:rPr lang="en" sz="2400" b="1" i="0" u="none" strike="noStrike" cap="none" dirty="0">
                <a:solidFill>
                  <a:srgbClr val="000000"/>
                </a:solidFill>
                <a:latin typeface="Century Gothic"/>
                <a:ea typeface="Century Gothic"/>
                <a:cs typeface="Century Gothic"/>
                <a:sym typeface="Century Gothic"/>
              </a:rPr>
              <a:t>finding</a:t>
            </a:r>
            <a:r>
              <a:rPr lang="en" sz="2400" b="0" i="0" u="none" strike="noStrike" cap="none" dirty="0">
                <a:solidFill>
                  <a:srgbClr val="000000"/>
                </a:solidFill>
                <a:latin typeface="Century Gothic"/>
                <a:ea typeface="Century Gothic"/>
                <a:cs typeface="Century Gothic"/>
                <a:sym typeface="Century Gothic"/>
              </a:rPr>
              <a:t> home, using Ha as an example.</a:t>
            </a:r>
            <a:endParaRPr sz="2400" dirty="0"/>
          </a:p>
          <a:p>
            <a:pPr marL="457200" marR="0" lvl="0" indent="-381000" algn="l" rtl="0">
              <a:lnSpc>
                <a:spcPct val="100000"/>
              </a:lnSpc>
              <a:spcBef>
                <a:spcPts val="0"/>
              </a:spcBef>
              <a:spcAft>
                <a:spcPts val="0"/>
              </a:spcAft>
              <a:buSzPts val="2400"/>
              <a:buChar char="●"/>
            </a:pPr>
            <a:r>
              <a:rPr lang="en" sz="2400" dirty="0">
                <a:solidFill>
                  <a:schemeClr val="dk1"/>
                </a:solidFill>
              </a:rPr>
              <a:t>In order to describe how Ha turns “ </a:t>
            </a:r>
            <a:r>
              <a:rPr lang="en" sz="2400" b="1" dirty="0">
                <a:solidFill>
                  <a:schemeClr val="dk1"/>
                </a:solidFill>
              </a:rPr>
              <a:t>inside out” </a:t>
            </a:r>
            <a:r>
              <a:rPr lang="en" sz="2400" dirty="0">
                <a:solidFill>
                  <a:schemeClr val="dk1"/>
                </a:solidFill>
              </a:rPr>
              <a:t>and </a:t>
            </a:r>
            <a:r>
              <a:rPr lang="en" sz="2400" b="1" dirty="0">
                <a:solidFill>
                  <a:schemeClr val="dk1"/>
                </a:solidFill>
              </a:rPr>
              <a:t>“back again</a:t>
            </a:r>
            <a:r>
              <a:rPr lang="en" sz="2400" dirty="0">
                <a:solidFill>
                  <a:schemeClr val="dk1"/>
                </a:solidFill>
              </a:rPr>
              <a:t>,” you first need to describe who she was before.</a:t>
            </a:r>
            <a:endParaRPr sz="2400" dirty="0">
              <a:solidFill>
                <a:schemeClr val="dk1"/>
              </a:solidFill>
            </a:endParaRPr>
          </a:p>
          <a:p>
            <a:pPr marL="0" marR="0" lvl="0" indent="0" algn="l" rtl="0">
              <a:lnSpc>
                <a:spcPct val="100000"/>
              </a:lnSpc>
              <a:spcBef>
                <a:spcPts val="0"/>
              </a:spcBef>
              <a:spcAft>
                <a:spcPts val="0"/>
              </a:spcAft>
              <a:buClr>
                <a:srgbClr val="000000"/>
              </a:buClr>
              <a:buSzPts val="1800"/>
              <a:buFont typeface="Century Gothic"/>
              <a:buNone/>
            </a:pPr>
            <a:endParaRPr sz="2400" dirty="0"/>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dirty="0">
              <a:solidFill>
                <a:srgbClr val="000000"/>
              </a:solidFill>
              <a:latin typeface="Century Gothic"/>
              <a:ea typeface="Century Gothic"/>
              <a:cs typeface="Century Gothic"/>
              <a:sym typeface="Century Gothic"/>
            </a:endParaRPr>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4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latin typeface="Century Gothic"/>
                <a:ea typeface="Century Gothic"/>
                <a:cs typeface="Century Gothic"/>
                <a:sym typeface="Century Gothic"/>
              </a:rPr>
              <a:t>Homework</a:t>
            </a:r>
            <a:endParaRPr b="0" i="0" u="none" strike="noStrike" cap="none" dirty="0">
              <a:solidFill>
                <a:schemeClr val="dk1"/>
              </a:solidFill>
              <a:latin typeface="Century Gothic"/>
              <a:ea typeface="Century Gothic"/>
              <a:cs typeface="Century Gothic"/>
              <a:sym typeface="Century Gothic"/>
            </a:endParaRPr>
          </a:p>
        </p:txBody>
      </p:sp>
      <p:sp>
        <p:nvSpPr>
          <p:cNvPr id="259" name="Google Shape;259;p4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endParaRPr b="0" i="0" u="none" strike="noStrike" cap="none">
              <a:solidFill>
                <a:srgbClr val="000000"/>
              </a:solidFill>
              <a:latin typeface="Century Gothic"/>
              <a:ea typeface="Century Gothic"/>
              <a:cs typeface="Century Gothic"/>
              <a:sym typeface="Century Gothic"/>
            </a:endParaRPr>
          </a:p>
          <a:p>
            <a:pPr marL="285750" marR="0" lvl="0" indent="-285750" algn="l" rtl="0">
              <a:lnSpc>
                <a:spcPct val="100000"/>
              </a:lnSpc>
              <a:spcBef>
                <a:spcPts val="0"/>
              </a:spcBef>
              <a:spcAft>
                <a:spcPts val="0"/>
              </a:spcAft>
              <a:buClr>
                <a:srgbClr val="000000"/>
              </a:buClr>
              <a:buSzPts val="1800"/>
              <a:buFont typeface="Century Gothic"/>
              <a:buChar char="●"/>
            </a:pPr>
            <a:r>
              <a:rPr lang="en" b="0" i="0" u="none" strike="noStrike" cap="none">
                <a:solidFill>
                  <a:srgbClr val="000000"/>
                </a:solidFill>
                <a:latin typeface="Century Gothic"/>
                <a:ea typeface="Century Gothic"/>
                <a:cs typeface="Century Gothic"/>
                <a:sym typeface="Century Gothic"/>
              </a:rPr>
              <a:t>Reread pages 18–49  and collect </a:t>
            </a:r>
            <a:r>
              <a:rPr lang="en"/>
              <a:t>t</a:t>
            </a:r>
            <a:r>
              <a:rPr lang="en" b="0" i="0" u="none" strike="noStrike" cap="none">
                <a:solidFill>
                  <a:srgbClr val="000000"/>
                </a:solidFill>
                <a:latin typeface="Century Gothic"/>
                <a:ea typeface="Century Gothic"/>
                <a:cs typeface="Century Gothic"/>
                <a:sym typeface="Century Gothic"/>
              </a:rPr>
              <a:t>he </a:t>
            </a:r>
            <a:br>
              <a:rPr lang="en" b="0" i="0" u="none" strike="noStrike" cap="none">
                <a:solidFill>
                  <a:srgbClr val="000000"/>
                </a:solidFill>
                <a:latin typeface="Century Gothic"/>
                <a:ea typeface="Century Gothic"/>
                <a:cs typeface="Century Gothic"/>
                <a:sym typeface="Century Gothic"/>
              </a:rPr>
            </a:br>
            <a:r>
              <a:rPr lang="en" b="0" i="0" u="sng" strike="noStrike" cap="none">
                <a:solidFill>
                  <a:srgbClr val="000000"/>
                </a:solidFill>
                <a:latin typeface="Century Gothic"/>
                <a:ea typeface="Century Gothic"/>
                <a:cs typeface="Century Gothic"/>
                <a:sym typeface="Century Gothic"/>
              </a:rPr>
              <a:t>strongest evidence </a:t>
            </a:r>
            <a:r>
              <a:rPr lang="en" b="0" i="0" u="none" strike="noStrike" cap="none">
                <a:solidFill>
                  <a:srgbClr val="000000"/>
                </a:solidFill>
                <a:latin typeface="Century Gothic"/>
                <a:ea typeface="Century Gothic"/>
                <a:cs typeface="Century Gothic"/>
                <a:sym typeface="Century Gothic"/>
              </a:rPr>
              <a:t>you can  find to </a:t>
            </a:r>
            <a:br>
              <a:rPr lang="en" b="0" i="0" u="none" strike="noStrike" cap="none">
                <a:solidFill>
                  <a:srgbClr val="000000"/>
                </a:solidFill>
                <a:latin typeface="Century Gothic"/>
                <a:ea typeface="Century Gothic"/>
                <a:cs typeface="Century Gothic"/>
                <a:sym typeface="Century Gothic"/>
              </a:rPr>
            </a:br>
            <a:r>
              <a:rPr lang="en" b="0" i="0" u="none" strike="noStrike" cap="none">
                <a:solidFill>
                  <a:srgbClr val="000000"/>
                </a:solidFill>
                <a:latin typeface="Century Gothic"/>
                <a:ea typeface="Century Gothic"/>
                <a:cs typeface="Century Gothic"/>
                <a:sym typeface="Century Gothic"/>
              </a:rPr>
              <a:t>answer this question: </a:t>
            </a:r>
            <a:r>
              <a:rPr lang="en" b="0" i="1" u="none" strike="noStrike" cap="none">
                <a:solidFill>
                  <a:srgbClr val="000000"/>
                </a:solidFill>
                <a:latin typeface="Century Gothic"/>
                <a:ea typeface="Century Gothic"/>
                <a:cs typeface="Century Gothic"/>
                <a:sym typeface="Century Gothic"/>
              </a:rPr>
              <a:t>“Who was Ha </a:t>
            </a:r>
            <a:br>
              <a:rPr lang="en" b="0" i="1" u="none" strike="noStrike" cap="none">
                <a:solidFill>
                  <a:srgbClr val="000000"/>
                </a:solidFill>
                <a:latin typeface="Century Gothic"/>
                <a:ea typeface="Century Gothic"/>
                <a:cs typeface="Century Gothic"/>
                <a:sym typeface="Century Gothic"/>
              </a:rPr>
            </a:br>
            <a:r>
              <a:rPr lang="en" b="0" i="1" u="none" strike="noStrike" cap="none">
                <a:solidFill>
                  <a:srgbClr val="000000"/>
                </a:solidFill>
                <a:latin typeface="Century Gothic"/>
                <a:ea typeface="Century Gothic"/>
                <a:cs typeface="Century Gothic"/>
                <a:sym typeface="Century Gothic"/>
              </a:rPr>
              <a:t>before she was forced to flee her</a:t>
            </a:r>
            <a:br>
              <a:rPr lang="en" b="0" i="1" u="none" strike="noStrike" cap="none">
                <a:solidFill>
                  <a:srgbClr val="000000"/>
                </a:solidFill>
                <a:latin typeface="Century Gothic"/>
                <a:ea typeface="Century Gothic"/>
                <a:cs typeface="Century Gothic"/>
                <a:sym typeface="Century Gothic"/>
              </a:rPr>
            </a:br>
            <a:r>
              <a:rPr lang="en" i="1"/>
              <a:t>h</a:t>
            </a:r>
            <a:r>
              <a:rPr lang="en" b="0" i="1" u="none" strike="noStrike" cap="none">
                <a:solidFill>
                  <a:srgbClr val="000000"/>
                </a:solidFill>
                <a:latin typeface="Century Gothic"/>
                <a:ea typeface="Century Gothic"/>
                <a:cs typeface="Century Gothic"/>
                <a:sym typeface="Century Gothic"/>
              </a:rPr>
              <a:t>ome?”</a:t>
            </a:r>
            <a:br>
              <a:rPr lang="en" b="0" i="1" u="none" strike="noStrike" cap="none">
                <a:solidFill>
                  <a:srgbClr val="000000"/>
                </a:solidFill>
                <a:latin typeface="Century Gothic"/>
                <a:ea typeface="Century Gothic"/>
                <a:cs typeface="Century Gothic"/>
                <a:sym typeface="Century Gothic"/>
              </a:rPr>
            </a:br>
            <a:endParaRPr i="1"/>
          </a:p>
          <a:p>
            <a:pPr marL="285750" marR="0" lvl="0" indent="-285750" algn="l" rtl="0">
              <a:lnSpc>
                <a:spcPct val="100000"/>
              </a:lnSpc>
              <a:spcBef>
                <a:spcPts val="0"/>
              </a:spcBef>
              <a:spcAft>
                <a:spcPts val="0"/>
              </a:spcAft>
              <a:buClr>
                <a:srgbClr val="000000"/>
              </a:buClr>
              <a:buSzPts val="1800"/>
              <a:buFont typeface="Century Gothic"/>
              <a:buChar char="●"/>
            </a:pPr>
            <a:r>
              <a:rPr lang="en"/>
              <a:t>Add this evidence to the </a:t>
            </a:r>
            <a:r>
              <a:rPr lang="en" b="1"/>
              <a:t>Who was Ha? </a:t>
            </a:r>
            <a:br>
              <a:rPr lang="en" b="1"/>
            </a:br>
            <a:r>
              <a:rPr lang="en"/>
              <a:t>chart in your structured</a:t>
            </a:r>
            <a:br>
              <a:rPr lang="en"/>
            </a:br>
            <a:r>
              <a:rPr lang="en"/>
              <a:t>notes.</a:t>
            </a:r>
            <a:endParaRPr/>
          </a:p>
          <a:p>
            <a:pPr marL="0" marR="0" lvl="0" indent="0" algn="l" rtl="0">
              <a:lnSpc>
                <a:spcPct val="100000"/>
              </a:lnSpc>
              <a:spcBef>
                <a:spcPts val="0"/>
              </a:spcBef>
              <a:spcAft>
                <a:spcPts val="0"/>
              </a:spcAft>
              <a:buClr>
                <a:srgbClr val="000000"/>
              </a:buClr>
              <a:buSzPts val="1800"/>
              <a:buFont typeface="Century Gothic"/>
              <a:buNone/>
            </a:pPr>
            <a:endParaRPr i="1"/>
          </a:p>
          <a:p>
            <a:pPr marL="0" marR="0" lvl="0" indent="0" algn="l" rtl="0">
              <a:lnSpc>
                <a:spcPct val="100000"/>
              </a:lnSpc>
              <a:spcBef>
                <a:spcPts val="0"/>
              </a:spcBef>
              <a:spcAft>
                <a:spcPts val="0"/>
              </a:spcAft>
              <a:buClr>
                <a:srgbClr val="000000"/>
              </a:buClr>
              <a:buSzPts val="1800"/>
              <a:buFont typeface="Century Gothic"/>
              <a:buNone/>
            </a:pPr>
            <a:endParaRPr/>
          </a:p>
          <a:p>
            <a:pPr marL="285750" marR="0" lvl="0" indent="-171450" algn="l" rtl="0">
              <a:lnSpc>
                <a:spcPct val="100000"/>
              </a:lnSpc>
              <a:spcBef>
                <a:spcPts val="0"/>
              </a:spcBef>
              <a:spcAft>
                <a:spcPts val="0"/>
              </a:spcAft>
              <a:buClr>
                <a:srgbClr val="000000"/>
              </a:buClr>
              <a:buSzPts val="1800"/>
              <a:buFont typeface="Century Gothic"/>
              <a:buNone/>
            </a:pPr>
            <a:endParaRPr b="0" i="0" u="none" strike="noStrike" cap="none">
              <a:solidFill>
                <a:srgbClr val="000000"/>
              </a:solidFill>
              <a:latin typeface="Century Gothic"/>
              <a:ea typeface="Century Gothic"/>
              <a:cs typeface="Century Gothic"/>
              <a:sym typeface="Century Gothic"/>
            </a:endParaRPr>
          </a:p>
        </p:txBody>
      </p:sp>
      <p:pic>
        <p:nvPicPr>
          <p:cNvPr id="261" name="Google Shape;261;p49"/>
          <p:cNvPicPr preferRelativeResize="0"/>
          <p:nvPr/>
        </p:nvPicPr>
        <p:blipFill rotWithShape="1">
          <a:blip r:embed="rId3">
            <a:alphaModFix/>
          </a:blip>
          <a:srcRect/>
          <a:stretch/>
        </p:blipFill>
        <p:spPr>
          <a:xfrm>
            <a:off x="5124397" y="1557450"/>
            <a:ext cx="3707909" cy="2814125"/>
          </a:xfrm>
          <a:prstGeom prst="rect">
            <a:avLst/>
          </a:prstGeom>
          <a:noFill/>
          <a:ln w="9525" cap="flat" cmpd="sng">
            <a:solidFill>
              <a:schemeClr val="dk2"/>
            </a:solidFill>
            <a:prstDash val="solid"/>
            <a:round/>
            <a:headEnd type="none" w="sm" len="sm"/>
            <a:tailEnd type="none" w="sm" len="sm"/>
          </a:ln>
        </p:spPr>
      </p:pic>
      <p:pic>
        <p:nvPicPr>
          <p:cNvPr id="6" name="Google Shape;161;p30"/>
          <p:cNvPicPr preferRelativeResize="0"/>
          <p:nvPr/>
        </p:nvPicPr>
        <p:blipFill>
          <a:blip r:embed="rId4">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1301517"/>
            <a:ext cx="7886700" cy="634073"/>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8650" y="2490670"/>
            <a:ext cx="7886700" cy="1069192"/>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and Reading Ahead</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378FAA06-73B5-42B8-A2FD-4E128CEA9C86}"/>
              </a:ext>
            </a:extLst>
          </p:cNvPr>
          <p:cNvPicPr>
            <a:picLocks noChangeAspect="1"/>
          </p:cNvPicPr>
          <p:nvPr/>
        </p:nvPicPr>
        <p:blipFill>
          <a:blip r:embed="rId3"/>
          <a:stretch>
            <a:fillRect/>
          </a:stretch>
        </p:blipFill>
        <p:spPr>
          <a:xfrm>
            <a:off x="3741351" y="389756"/>
            <a:ext cx="1661297" cy="763525"/>
          </a:xfrm>
          <a:prstGeom prst="rect">
            <a:avLst/>
          </a:prstGeom>
        </p:spPr>
      </p:pic>
    </p:spTree>
    <p:extLst>
      <p:ext uri="{BB962C8B-B14F-4D97-AF65-F5344CB8AC3E}">
        <p14:creationId xmlns:p14="http://schemas.microsoft.com/office/powerpoint/2010/main" val="9709381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1900" i="0" u="none" strike="noStrike" cap="none" dirty="0">
                <a:solidFill>
                  <a:schemeClr val="dk1"/>
                </a:solidFill>
                <a:latin typeface="Century Gothic"/>
                <a:ea typeface="Century Gothic"/>
                <a:cs typeface="Century Gothic"/>
                <a:sym typeface="Century Gothic"/>
              </a:rPr>
              <a:t>Here’s what we’ll do:</a:t>
            </a:r>
            <a:endParaRPr sz="1900" i="0" u="none" strike="noStrike" cap="none" dirty="0">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1900" dirty="0">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I’m going to read aloud </a:t>
            </a:r>
            <a:r>
              <a:rPr lang="en" sz="1900" dirty="0">
                <a:latin typeface="Century Gothic"/>
                <a:ea typeface="Century Gothic"/>
                <a:cs typeface="Century Gothic"/>
                <a:sym typeface="Century Gothic"/>
              </a:rPr>
              <a:t>a section of our text we’ll be reading carefully in our next class.</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You will read in your head while I read, following along with a pencil in your hand.</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Every now and then, I’ll say “Put a dot lightly over this word.”</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I’ll continue reading aloud, while you read with me in your head and get ready for the next dot. </a:t>
            </a:r>
            <a:endParaRPr sz="1900"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900" i="0" u="none" strike="noStrike" cap="none" dirty="0">
              <a:solidFill>
                <a:schemeClr val="dk1"/>
              </a:solidFill>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2061634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628650" y="1369219"/>
            <a:ext cx="8135700" cy="28944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dirty="0">
                <a:latin typeface="Century Gothic"/>
                <a:ea typeface="Century Gothic"/>
                <a:cs typeface="Century Gothic"/>
                <a:sym typeface="Century Gothic"/>
              </a:rPr>
              <a:t>Let’s see if you dotted the right words.</a:t>
            </a:r>
            <a:endParaRPr sz="2000" dirty="0">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Now, we’re going to read that passage again…</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BUT this time we’re going to think about what the gist of the passage is.</a:t>
            </a:r>
            <a:endParaRPr sz="2000" i="0" u="none" strike="noStrike" cap="none" dirty="0">
              <a:solidFill>
                <a:schemeClr val="dk1"/>
              </a:solidFill>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11034728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628650" y="1369219"/>
            <a:ext cx="7886700" cy="27366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What’s the gist?</a:t>
            </a:r>
            <a:endParaRPr sz="2000" i="0" u="none" strike="noStrike" cap="none">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Turn and talk with your partner</a:t>
            </a:r>
            <a:r>
              <a:rPr lang="en" sz="2000">
                <a:latin typeface="Century Gothic"/>
                <a:ea typeface="Century Gothic"/>
                <a:cs typeface="Century Gothic"/>
                <a:sym typeface="Century Gothic"/>
              </a:rPr>
              <a:t> about </a:t>
            </a:r>
            <a:r>
              <a:rPr lang="en" sz="2000" i="0" u="none" strike="noStrike" cap="none">
                <a:solidFill>
                  <a:schemeClr val="dk1"/>
                </a:solidFill>
                <a:latin typeface="Century Gothic"/>
                <a:ea typeface="Century Gothic"/>
                <a:cs typeface="Century Gothic"/>
                <a:sym typeface="Century Gothic"/>
              </a:rPr>
              <a:t>what the gist of this </a:t>
            </a:r>
            <a:r>
              <a:rPr lang="en" sz="2000">
                <a:latin typeface="Century Gothic"/>
                <a:ea typeface="Century Gothic"/>
                <a:cs typeface="Century Gothic"/>
                <a:sym typeface="Century Gothic"/>
              </a:rPr>
              <a:t>section</a:t>
            </a:r>
            <a:r>
              <a:rPr lang="en" sz="2000" i="0" u="none" strike="noStrike" cap="none">
                <a:solidFill>
                  <a:schemeClr val="dk1"/>
                </a:solidFill>
                <a:latin typeface="Century Gothic"/>
                <a:ea typeface="Century Gothic"/>
                <a:cs typeface="Century Gothic"/>
                <a:sym typeface="Century Gothic"/>
              </a:rPr>
              <a:t> seems to be.</a:t>
            </a:r>
            <a:endParaRPr sz="2000" i="0" u="none" strike="noStrike" cap="none">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Finally, let’s talk as a class about that gist of the passage.</a:t>
            </a:r>
            <a:endParaRPr sz="2000" i="0" u="none" strike="noStrike" cap="none">
              <a:solidFill>
                <a:schemeClr val="dk1"/>
              </a:solidFill>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B2C9A662-792F-474F-9026-07376A78DAA7}"/>
              </a:ext>
            </a:extLst>
          </p:cNvPr>
          <p:cNvPicPr>
            <a:picLocks noChangeAspect="1"/>
          </p:cNvPicPr>
          <p:nvPr/>
        </p:nvPicPr>
        <p:blipFill>
          <a:blip r:embed="rId3"/>
          <a:stretch>
            <a:fillRect/>
          </a:stretch>
        </p:blipFill>
        <p:spPr>
          <a:xfrm>
            <a:off x="8316281" y="4401312"/>
            <a:ext cx="615308" cy="615308"/>
          </a:xfrm>
          <a:prstGeom prst="rect">
            <a:avLst/>
          </a:prstGeom>
        </p:spPr>
      </p:pic>
    </p:spTree>
    <p:extLst>
      <p:ext uri="{BB962C8B-B14F-4D97-AF65-F5344CB8AC3E}">
        <p14:creationId xmlns:p14="http://schemas.microsoft.com/office/powerpoint/2010/main" val="20421922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628650" y="1268125"/>
            <a:ext cx="80274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12700" marR="0" lvl="0" indent="0" algn="l" rtl="0">
              <a:lnSpc>
                <a:spcPct val="90000"/>
              </a:lnSpc>
              <a:spcBef>
                <a:spcPts val="0"/>
              </a:spcBef>
              <a:spcAft>
                <a:spcPts val="0"/>
              </a:spcAft>
              <a:buClr>
                <a:schemeClr val="dk1"/>
              </a:buClr>
              <a:buSzPts val="2100"/>
              <a:buFont typeface="Arial"/>
              <a:buNone/>
            </a:pPr>
            <a:endParaRPr sz="1900" b="1">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3142369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None/>
            </a:pPr>
            <a:endParaRPr sz="3200">
              <a:latin typeface="Century Gothic"/>
              <a:ea typeface="Century Gothic"/>
              <a:cs typeface="Century Gothic"/>
              <a:sym typeface="Century Gothic"/>
            </a:endParaRPr>
          </a:p>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914400" lvl="0" indent="0" rtl="0">
              <a:spcBef>
                <a:spcPts val="800"/>
              </a:spcBef>
              <a:spcAft>
                <a:spcPts val="0"/>
              </a:spcAft>
              <a:buNone/>
            </a:pPr>
            <a:endParaRPr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457200" lvl="0" indent="-361950" rtl="0">
              <a:spcBef>
                <a:spcPts val="800"/>
              </a:spcBef>
              <a:spcAft>
                <a:spcPts val="0"/>
              </a:spcAft>
              <a:buSzPts val="2100"/>
              <a:buFont typeface="Century Gothic"/>
              <a:buAutoNum type="arabicPeriod"/>
            </a:pPr>
            <a:endParaRPr lang="en"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31636863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8"/>
          <p:cNvSpPr txBox="1">
            <a:spLocks noGrp="1"/>
          </p:cNvSpPr>
          <p:nvPr>
            <p:ph type="title"/>
          </p:nvPr>
        </p:nvSpPr>
        <p:spPr>
          <a:xfrm>
            <a:off x="311700" y="334175"/>
            <a:ext cx="88323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Grade 8: Module 1: Unit 2: Lesson 14</a:t>
            </a:r>
            <a:br>
              <a:rPr lang="en" sz="3600" b="0" i="0" u="none" strike="noStrike" cap="none">
                <a:solidFill>
                  <a:schemeClr val="dk1"/>
                </a:solidFill>
                <a:latin typeface="Century Gothic"/>
                <a:ea typeface="Century Gothic"/>
                <a:cs typeface="Century Gothic"/>
                <a:sym typeface="Century Gothic"/>
              </a:rPr>
            </a:b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81" name="Google Shape;181;p38"/>
          <p:cNvSpPr txBox="1">
            <a:spLocks noGrp="1"/>
          </p:cNvSpPr>
          <p:nvPr>
            <p:ph type="body" id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2200" b="1" i="0" u="none" strike="noStrike" cap="none" dirty="0">
                <a:solidFill>
                  <a:schemeClr val="dk1"/>
                </a:solidFill>
                <a:sym typeface="Century Gothic"/>
              </a:rPr>
              <a:t>Preparing for Lesson 14</a:t>
            </a:r>
            <a:endParaRPr sz="2200" dirty="0"/>
          </a:p>
          <a:p>
            <a:pPr marL="342900" marR="0" lvl="0" indent="-342900" algn="l" rtl="0">
              <a:lnSpc>
                <a:spcPct val="90000"/>
              </a:lnSpc>
              <a:spcBef>
                <a:spcPts val="0"/>
              </a:spcBef>
              <a:spcAft>
                <a:spcPts val="0"/>
              </a:spcAft>
              <a:buClr>
                <a:schemeClr val="dk1"/>
              </a:buClr>
              <a:buSzPct val="100000"/>
              <a:buFont typeface="Century Gothic"/>
              <a:buChar char="●"/>
            </a:pPr>
            <a:r>
              <a:rPr lang="en" sz="2200" b="0" i="0" u="none" strike="noStrike" cap="none" dirty="0">
                <a:solidFill>
                  <a:schemeClr val="dk1"/>
                </a:solidFill>
                <a:sym typeface="Century Gothic"/>
              </a:rPr>
              <a:t>Reread Paragraphs 4 of the section “Refugee and Immigrant Children: A Comparison” </a:t>
            </a:r>
            <a:br>
              <a:rPr lang="en" sz="2200" b="0" i="0" u="none" strike="noStrike" cap="none" dirty="0">
                <a:solidFill>
                  <a:schemeClr val="dk1"/>
                </a:solidFill>
                <a:sym typeface="Century Gothic"/>
              </a:rPr>
            </a:br>
            <a:endParaRPr sz="2200" b="0" i="0" u="none" strike="noStrike" cap="none" dirty="0">
              <a:solidFill>
                <a:schemeClr val="dk1"/>
              </a:solidFill>
              <a:sym typeface="Century Gothic"/>
            </a:endParaRPr>
          </a:p>
          <a:p>
            <a:pPr marL="342900" marR="0" lvl="0" indent="-342900" algn="l" rtl="0">
              <a:lnSpc>
                <a:spcPct val="90000"/>
              </a:lnSpc>
              <a:spcBef>
                <a:spcPts val="0"/>
              </a:spcBef>
              <a:spcAft>
                <a:spcPts val="0"/>
              </a:spcAft>
              <a:buClr>
                <a:schemeClr val="dk1"/>
              </a:buClr>
              <a:buSzPct val="100000"/>
              <a:buFont typeface="Century Gothic"/>
              <a:buChar char="●"/>
            </a:pPr>
            <a:r>
              <a:rPr lang="en" sz="2200" b="0" i="0" u="none" strike="noStrike" cap="none" dirty="0">
                <a:solidFill>
                  <a:schemeClr val="dk1"/>
                </a:solidFill>
                <a:sym typeface="Century Gothic"/>
              </a:rPr>
              <a:t>Reread these poems used in the Jigsaw: “Not the Same” (232), “Can’t Help” (173),“Eternal Peace” (251) </a:t>
            </a:r>
            <a:endParaRPr sz="2200" dirty="0"/>
          </a:p>
          <a:p>
            <a:pPr marL="0" marR="0" lvl="0" indent="0" algn="l" rtl="0">
              <a:lnSpc>
                <a:spcPct val="90000"/>
              </a:lnSpc>
              <a:spcBef>
                <a:spcPts val="0"/>
              </a:spcBef>
              <a:spcAft>
                <a:spcPts val="0"/>
              </a:spcAft>
              <a:buClr>
                <a:schemeClr val="dk1"/>
              </a:buClr>
              <a:buSzPct val="100000"/>
              <a:buFont typeface="Century Gothic"/>
              <a:buNone/>
            </a:pPr>
            <a:endParaRPr sz="2200" b="0" i="0" u="none" strike="noStrike" cap="none" dirty="0">
              <a:solidFill>
                <a:schemeClr val="dk1"/>
              </a:solidFill>
              <a:sym typeface="Century Gothic"/>
            </a:endParaRPr>
          </a:p>
          <a:p>
            <a:pPr marL="342900" marR="0" lvl="0" indent="-342900" algn="l" rtl="0">
              <a:lnSpc>
                <a:spcPct val="90000"/>
              </a:lnSpc>
              <a:spcBef>
                <a:spcPts val="0"/>
              </a:spcBef>
              <a:spcAft>
                <a:spcPts val="0"/>
              </a:spcAft>
              <a:buClr>
                <a:schemeClr val="dk1"/>
              </a:buClr>
              <a:buSzPct val="100000"/>
              <a:buFont typeface="Century Gothic"/>
              <a:buChar char="●"/>
            </a:pPr>
            <a:r>
              <a:rPr lang="en" sz="2200" b="0" i="0" u="none" strike="noStrike" cap="none" dirty="0">
                <a:solidFill>
                  <a:schemeClr val="dk1"/>
                </a:solidFill>
                <a:sym typeface="Century Gothic"/>
              </a:rPr>
              <a:t>Reread pages 18–49 of the novel in preparation for the homework</a:t>
            </a:r>
            <a:endParaRPr sz="2200" b="0" i="0" u="none" strike="noStrike" cap="none" dirty="0">
              <a:solidFill>
                <a:schemeClr val="dk1"/>
              </a:solidFill>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Grade 8: Module 1: Unit 2: Lesson 14</a:t>
            </a:r>
            <a:br>
              <a:rPr lang="en" sz="3600" b="0" i="0" u="none" strike="noStrike" cap="none">
                <a:solidFill>
                  <a:schemeClr val="dk1"/>
                </a:solidFill>
                <a:latin typeface="Century Gothic"/>
                <a:ea typeface="Century Gothic"/>
                <a:cs typeface="Century Gothic"/>
                <a:sym typeface="Century Gothic"/>
              </a:rPr>
            </a:b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87" name="Google Shape;187;p39"/>
          <p:cNvSpPr txBox="1">
            <a:spLocks noGrp="1"/>
          </p:cNvSpPr>
          <p:nvPr>
            <p:ph type="body" idx="1"/>
          </p:nvPr>
        </p:nvSpPr>
        <p:spPr>
          <a:xfrm>
            <a:off x="311700" y="1307805"/>
            <a:ext cx="8520600" cy="3557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2000" b="1" i="0" u="none" strike="noStrike" cap="none" dirty="0">
                <a:solidFill>
                  <a:schemeClr val="dk1"/>
                </a:solidFill>
                <a:latin typeface="Century Gothic"/>
                <a:ea typeface="Century Gothic"/>
                <a:cs typeface="Century Gothic"/>
                <a:sym typeface="Century Gothic"/>
              </a:rPr>
              <a:t>Preparing for Lesson 14: </a:t>
            </a:r>
            <a:r>
              <a:rPr lang="en" sz="2000" b="0" i="1" u="none" strike="noStrike" cap="none" dirty="0">
                <a:solidFill>
                  <a:schemeClr val="dk1"/>
                </a:solidFill>
                <a:latin typeface="Century Gothic"/>
                <a:ea typeface="Century Gothic"/>
                <a:cs typeface="Century Gothic"/>
                <a:sym typeface="Century Gothic"/>
              </a:rPr>
              <a:t>Materials and Student Pairings</a:t>
            </a:r>
            <a:endParaRPr sz="20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br>
              <a:rPr lang="en" sz="2000" b="0" i="0" u="none" strike="noStrike" cap="none" dirty="0">
                <a:solidFill>
                  <a:schemeClr val="dk1"/>
                </a:solidFill>
                <a:latin typeface="Century Gothic"/>
                <a:ea typeface="Century Gothic"/>
                <a:cs typeface="Century Gothic"/>
                <a:sym typeface="Century Gothic"/>
              </a:rPr>
            </a:br>
            <a:r>
              <a:rPr lang="en" sz="2000" b="0" i="0" u="none" strike="noStrike" cap="none" dirty="0">
                <a:solidFill>
                  <a:schemeClr val="dk1"/>
                </a:solidFill>
                <a:latin typeface="Century Gothic"/>
                <a:ea typeface="Century Gothic"/>
                <a:cs typeface="Century Gothic"/>
                <a:sym typeface="Century Gothic"/>
              </a:rPr>
              <a:t>Please have the following materials prepared prior to the lesson.</a:t>
            </a:r>
            <a:endParaRPr dirty="0"/>
          </a:p>
          <a:p>
            <a:pPr marL="342900" marR="0" lvl="0" indent="-342900" algn="l" rtl="0">
              <a:lnSpc>
                <a:spcPct val="90000"/>
              </a:lnSpc>
              <a:spcBef>
                <a:spcPts val="1000"/>
              </a:spcBef>
              <a:spcAft>
                <a:spcPts val="0"/>
              </a:spcAft>
              <a:buClr>
                <a:srgbClr val="000000"/>
              </a:buClr>
              <a:buSzPts val="1800"/>
              <a:buFont typeface="Arial"/>
              <a:buAutoNum type="arabicPeriod"/>
            </a:pPr>
            <a:r>
              <a:rPr lang="en" sz="1800" b="0" i="0" u="none" strike="noStrike" cap="none" dirty="0">
                <a:solidFill>
                  <a:schemeClr val="dk1"/>
                </a:solidFill>
                <a:latin typeface="Century Gothic"/>
                <a:ea typeface="Century Gothic"/>
                <a:cs typeface="Century Gothic"/>
                <a:sym typeface="Century Gothic"/>
              </a:rPr>
              <a:t>“Refugee and Immigrant Children: A Comparison”: Paragraphs 2 and 3 Text-Dependent Questions, Part B (one per student and one to display)</a:t>
            </a:r>
            <a:endParaRPr lang="en" dirty="0"/>
          </a:p>
          <a:p>
            <a:pPr marL="342900" marR="0" lvl="0" indent="-342900" algn="l" rtl="0">
              <a:lnSpc>
                <a:spcPct val="90000"/>
              </a:lnSpc>
              <a:spcBef>
                <a:spcPts val="1000"/>
              </a:spcBef>
              <a:spcAft>
                <a:spcPts val="0"/>
              </a:spcAft>
              <a:buClr>
                <a:srgbClr val="000000"/>
              </a:buClr>
              <a:buSzPts val="1800"/>
              <a:buFont typeface="Arial"/>
              <a:buAutoNum type="arabicPeriod"/>
            </a:pPr>
            <a:endParaRPr lang="en" sz="1800" b="0" i="0" u="none" strike="noStrike" cap="none" dirty="0">
              <a:solidFill>
                <a:schemeClr val="dk1"/>
              </a:solidFill>
              <a:latin typeface="Century Gothic"/>
              <a:ea typeface="Century Gothic"/>
              <a:cs typeface="Century Gothic"/>
              <a:sym typeface="Century Gothic"/>
            </a:endParaRPr>
          </a:p>
          <a:p>
            <a:pPr marL="342900" marR="0" lvl="0" indent="-342900" algn="l" rtl="0">
              <a:lnSpc>
                <a:spcPct val="90000"/>
              </a:lnSpc>
              <a:spcBef>
                <a:spcPts val="1000"/>
              </a:spcBef>
              <a:spcAft>
                <a:spcPts val="0"/>
              </a:spcAft>
              <a:buClr>
                <a:srgbClr val="000000"/>
              </a:buClr>
              <a:buSzPts val="1800"/>
              <a:buFont typeface="Arial"/>
              <a:buAutoNum type="arabicPeriod"/>
            </a:pPr>
            <a:r>
              <a:rPr lang="en" sz="1800" b="0" i="0" u="none" strike="noStrike" cap="none" dirty="0">
                <a:solidFill>
                  <a:schemeClr val="dk1"/>
                </a:solidFill>
                <a:latin typeface="Century Gothic"/>
                <a:ea typeface="Century Gothic"/>
                <a:cs typeface="Century Gothic"/>
                <a:sym typeface="Century Gothic"/>
              </a:rPr>
              <a:t>Students will be referencing both the </a:t>
            </a:r>
            <a:r>
              <a:rPr lang="en" sz="1800" b="1" i="0" u="none" strike="noStrike" cap="none" dirty="0">
                <a:solidFill>
                  <a:schemeClr val="dk1"/>
                </a:solidFill>
                <a:latin typeface="Century Gothic"/>
                <a:ea typeface="Century Gothic"/>
                <a:cs typeface="Century Gothic"/>
                <a:sym typeface="Century Gothic"/>
              </a:rPr>
              <a:t>Inside Out </a:t>
            </a:r>
            <a:r>
              <a:rPr lang="en" sz="1800" b="0" i="0" u="none" strike="noStrike" cap="none" dirty="0">
                <a:solidFill>
                  <a:schemeClr val="dk1"/>
                </a:solidFill>
                <a:latin typeface="Century Gothic"/>
                <a:ea typeface="Century Gothic"/>
                <a:cs typeface="Century Gothic"/>
                <a:sym typeface="Century Gothic"/>
              </a:rPr>
              <a:t>and </a:t>
            </a:r>
            <a:r>
              <a:rPr lang="en" sz="1800" b="1" i="0" u="none" strike="noStrike" cap="none" dirty="0">
                <a:solidFill>
                  <a:schemeClr val="dk1"/>
                </a:solidFill>
                <a:latin typeface="Century Gothic"/>
                <a:ea typeface="Century Gothic"/>
                <a:cs typeface="Century Gothic"/>
                <a:sym typeface="Century Gothic"/>
              </a:rPr>
              <a:t>Back Again </a:t>
            </a:r>
            <a:r>
              <a:rPr lang="en" sz="1800" b="0" i="0" u="none" strike="noStrike" cap="none" dirty="0">
                <a:solidFill>
                  <a:schemeClr val="dk1"/>
                </a:solidFill>
                <a:latin typeface="Century Gothic"/>
                <a:ea typeface="Century Gothic"/>
                <a:cs typeface="Century Gothic"/>
                <a:sym typeface="Century Gothic"/>
              </a:rPr>
              <a:t>and the </a:t>
            </a:r>
            <a:r>
              <a:rPr lang="en" sz="1800" b="1" i="0" u="none" strike="noStrike" cap="none" dirty="0">
                <a:solidFill>
                  <a:schemeClr val="dk1"/>
                </a:solidFill>
                <a:latin typeface="Century Gothic"/>
                <a:ea typeface="Century Gothic"/>
                <a:cs typeface="Century Gothic"/>
                <a:sym typeface="Century Gothic"/>
              </a:rPr>
              <a:t>Similarities and Differences in How Refugees and Immigrants Adapt anchor charts </a:t>
            </a:r>
            <a:r>
              <a:rPr lang="en" sz="1800" b="0" i="0" u="none" strike="noStrike" cap="none" dirty="0">
                <a:solidFill>
                  <a:schemeClr val="dk1"/>
                </a:solidFill>
                <a:latin typeface="Century Gothic"/>
                <a:ea typeface="Century Gothic"/>
                <a:cs typeface="Century Gothic"/>
                <a:sym typeface="Century Gothic"/>
              </a:rPr>
              <a:t>during this lesson. Have them posted in preparation.</a:t>
            </a: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40"/>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None/>
            </a:pPr>
            <a:r>
              <a:rPr lang="en" sz="4000" b="1" i="0" u="none" strike="noStrike" cap="none">
                <a:solidFill>
                  <a:srgbClr val="000000"/>
                </a:solidFill>
                <a:latin typeface="Century Gothic"/>
                <a:ea typeface="Century Gothic"/>
                <a:cs typeface="Century Gothic"/>
                <a:sym typeface="Century Gothic"/>
              </a:rPr>
              <a:t>Grade 8: Module 1: Unit 2: Lesson 14</a:t>
            </a:r>
            <a:endParaRPr sz="4000" b="1" i="0" u="none" strike="noStrike" cap="none">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552CDEAD-EDD5-464C-9029-5E86273188DB}"/>
              </a:ext>
            </a:extLst>
          </p:cNvPr>
          <p:cNvPicPr>
            <a:picLocks noChangeAspect="1"/>
          </p:cNvPicPr>
          <p:nvPr/>
        </p:nvPicPr>
        <p:blipFill>
          <a:blip r:embed="rId3"/>
          <a:stretch>
            <a:fillRect/>
          </a:stretch>
        </p:blipFill>
        <p:spPr>
          <a:xfrm>
            <a:off x="3495985" y="198139"/>
            <a:ext cx="2152030" cy="989064"/>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4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600" b="1" i="0" u="none" strike="noStrike" cap="none" dirty="0">
                <a:solidFill>
                  <a:schemeClr val="dk1"/>
                </a:solidFill>
                <a:latin typeface="Century Gothic"/>
                <a:ea typeface="Century Gothic"/>
                <a:cs typeface="Century Gothic"/>
                <a:sym typeface="Century Gothic"/>
              </a:rPr>
              <a:t>Hello, Students!</a:t>
            </a:r>
            <a:endParaRPr sz="3600" b="1" i="0" u="none" strike="noStrike" cap="none" dirty="0">
              <a:solidFill>
                <a:schemeClr val="dk1"/>
              </a:solidFill>
              <a:latin typeface="Century Gothic"/>
              <a:ea typeface="Century Gothic"/>
              <a:cs typeface="Century Gothic"/>
              <a:sym typeface="Century Gothic"/>
            </a:endParaRPr>
          </a:p>
        </p:txBody>
      </p:sp>
      <p:sp>
        <p:nvSpPr>
          <p:cNvPr id="198" name="Google Shape;198;p4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000" b="0" i="0" u="none" strike="noStrike" cap="none" dirty="0">
                <a:solidFill>
                  <a:srgbClr val="000000"/>
                </a:solidFill>
                <a:latin typeface="Century Gothic"/>
                <a:ea typeface="Century Gothic"/>
                <a:cs typeface="Century Gothic"/>
                <a:sym typeface="Century Gothic"/>
              </a:rPr>
              <a:t>Today’s lesson will wrap up our study of “Refugee and               Immigrant Children: A Comparison.” You will continue to use the Jigsaw protocol from previous lessons to </a:t>
            </a:r>
            <a:r>
              <a:rPr lang="en" sz="2000" dirty="0"/>
              <a:t>connect ideas from</a:t>
            </a:r>
            <a:r>
              <a:rPr lang="en" sz="2000" b="0" i="0" u="none" strike="noStrike" cap="none" dirty="0">
                <a:solidFill>
                  <a:srgbClr val="000000"/>
                </a:solidFill>
                <a:latin typeface="Century Gothic"/>
                <a:ea typeface="Century Gothic"/>
                <a:cs typeface="Century Gothic"/>
                <a:sym typeface="Century Gothic"/>
              </a:rPr>
              <a:t> the last paragraph of the text to poems from the novel. </a:t>
            </a:r>
            <a:endParaRPr dirty="0"/>
          </a:p>
          <a:p>
            <a:pPr marL="0" marR="0" lvl="0" indent="0" algn="l" rtl="0">
              <a:lnSpc>
                <a:spcPct val="100000"/>
              </a:lnSpc>
              <a:spcBef>
                <a:spcPts val="0"/>
              </a:spcBef>
              <a:spcAft>
                <a:spcPts val="0"/>
              </a:spcAft>
              <a:buClr>
                <a:srgbClr val="000000"/>
              </a:buClr>
              <a:buSzPts val="1800"/>
              <a:buFont typeface="Century Gothic"/>
              <a:buNone/>
            </a:pPr>
            <a:endParaRPr sz="20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2000" b="1" i="0" u="none" strike="noStrike" cap="none" dirty="0">
                <a:solidFill>
                  <a:srgbClr val="000000"/>
                </a:solidFill>
              </a:rPr>
              <a:t>Here is what you’ll do today:</a:t>
            </a:r>
            <a:endParaRPr b="1" dirty="0"/>
          </a:p>
          <a:p>
            <a:pPr marL="285750" marR="0" lvl="0" indent="-285750" algn="l" rtl="0">
              <a:lnSpc>
                <a:spcPct val="100000"/>
              </a:lnSpc>
              <a:spcBef>
                <a:spcPts val="0"/>
              </a:spcBef>
              <a:spcAft>
                <a:spcPts val="0"/>
              </a:spcAft>
              <a:buClr>
                <a:srgbClr val="000000"/>
              </a:buClr>
              <a:buSzPts val="1800"/>
              <a:buFont typeface="Century Gothic"/>
              <a:buChar char="●"/>
            </a:pPr>
            <a:r>
              <a:rPr lang="en" sz="2000" b="0" i="0" u="none" strike="noStrike" cap="none" dirty="0">
                <a:solidFill>
                  <a:srgbClr val="000000"/>
                </a:solidFill>
                <a:latin typeface="Century Gothic"/>
                <a:ea typeface="Century Gothic"/>
                <a:cs typeface="Century Gothic"/>
                <a:sym typeface="Century Gothic"/>
              </a:rPr>
              <a:t>Engage in a Jigsaw activity to find connections between the informational text and a poem from the novel</a:t>
            </a:r>
            <a:endParaRPr dirty="0"/>
          </a:p>
          <a:p>
            <a:pPr marL="285750" marR="0" lvl="0" indent="-285750" algn="l" rtl="0">
              <a:lnSpc>
                <a:spcPct val="100000"/>
              </a:lnSpc>
              <a:spcBef>
                <a:spcPts val="0"/>
              </a:spcBef>
              <a:spcAft>
                <a:spcPts val="0"/>
              </a:spcAft>
              <a:buClr>
                <a:srgbClr val="000000"/>
              </a:buClr>
              <a:buSzPts val="1800"/>
              <a:buFont typeface="Century Gothic"/>
              <a:buChar char="●"/>
            </a:pPr>
            <a:r>
              <a:rPr lang="en" sz="2000" b="0" i="0" u="none" strike="noStrike" cap="none" dirty="0">
                <a:solidFill>
                  <a:srgbClr val="000000"/>
                </a:solidFill>
                <a:latin typeface="Century Gothic"/>
                <a:ea typeface="Century Gothic"/>
                <a:cs typeface="Century Gothic"/>
                <a:sym typeface="Century Gothic"/>
              </a:rPr>
              <a:t>Add details to our </a:t>
            </a:r>
            <a:r>
              <a:rPr lang="en" sz="2000" b="1" i="0" u="none" strike="noStrike" cap="none" dirty="0">
                <a:solidFill>
                  <a:srgbClr val="000000"/>
                </a:solidFill>
                <a:latin typeface="Century Gothic"/>
                <a:ea typeface="Century Gothic"/>
                <a:cs typeface="Century Gothic"/>
                <a:sym typeface="Century Gothic"/>
              </a:rPr>
              <a:t>Inside Out </a:t>
            </a:r>
            <a:r>
              <a:rPr lang="en" sz="2000" b="1" i="0" u="none" strike="noStrike" cap="none" dirty="0">
                <a:solidFill>
                  <a:srgbClr val="000000"/>
                </a:solidFill>
                <a:sym typeface="Century Gothic"/>
              </a:rPr>
              <a:t>and Back Again anchor charts</a:t>
            </a:r>
            <a:endParaRPr b="1" dirty="0"/>
          </a:p>
          <a:p>
            <a:pPr marL="285750" marR="0" lvl="0" indent="-285750" algn="l" rtl="0">
              <a:lnSpc>
                <a:spcPct val="100000"/>
              </a:lnSpc>
              <a:spcBef>
                <a:spcPts val="0"/>
              </a:spcBef>
              <a:spcAft>
                <a:spcPts val="0"/>
              </a:spcAft>
              <a:buClr>
                <a:srgbClr val="000000"/>
              </a:buClr>
              <a:buSzPts val="1800"/>
              <a:buFont typeface="Century Gothic"/>
              <a:buChar char="●"/>
            </a:pPr>
            <a:r>
              <a:rPr lang="en" sz="2000" b="0" i="0" u="none" strike="noStrike" cap="none" dirty="0">
                <a:solidFill>
                  <a:srgbClr val="000000"/>
                </a:solidFill>
                <a:latin typeface="Century Gothic"/>
                <a:ea typeface="Century Gothic"/>
                <a:cs typeface="Century Gothic"/>
                <a:sym typeface="Century Gothic"/>
              </a:rPr>
              <a:t>Revisit the predictions you made in Lesson 9</a:t>
            </a:r>
            <a:endParaRPr dirty="0"/>
          </a:p>
          <a:p>
            <a:pPr marL="285750" marR="0" lvl="0" indent="-285750" algn="l" rtl="0">
              <a:lnSpc>
                <a:spcPct val="100000"/>
              </a:lnSpc>
              <a:spcBef>
                <a:spcPts val="0"/>
              </a:spcBef>
              <a:spcAft>
                <a:spcPts val="0"/>
              </a:spcAft>
              <a:buClr>
                <a:srgbClr val="000000"/>
              </a:buClr>
              <a:buSzPts val="1800"/>
              <a:buFont typeface="Century Gothic"/>
              <a:buChar char="●"/>
            </a:pPr>
            <a:r>
              <a:rPr lang="en" sz="2000" b="0" i="0" u="none" strike="noStrike" cap="none" dirty="0">
                <a:solidFill>
                  <a:srgbClr val="000000"/>
                </a:solidFill>
                <a:latin typeface="Century Gothic"/>
                <a:ea typeface="Century Gothic"/>
                <a:cs typeface="Century Gothic"/>
                <a:sym typeface="Century Gothic"/>
              </a:rPr>
              <a:t>Reread pgs. 18–49 of the novel for homework to prepare for the End of Unit Essay</a:t>
            </a:r>
            <a:endParaRPr dirty="0"/>
          </a:p>
          <a:p>
            <a:pPr marL="285750" marR="0" lvl="0" indent="-171450" algn="l" rtl="0">
              <a:lnSpc>
                <a:spcPct val="100000"/>
              </a:lnSpc>
              <a:spcBef>
                <a:spcPts val="0"/>
              </a:spcBef>
              <a:spcAft>
                <a:spcPts val="0"/>
              </a:spcAft>
              <a:buClr>
                <a:srgbClr val="000000"/>
              </a:buClr>
              <a:buSzPts val="1800"/>
              <a:buFont typeface="Century Gothic"/>
              <a:buNone/>
            </a:pPr>
            <a:endParaRPr sz="22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4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latin typeface="Century Gothic"/>
                <a:ea typeface="Century Gothic"/>
                <a:cs typeface="Century Gothic"/>
                <a:sym typeface="Century Gothic"/>
              </a:rPr>
              <a:t>Let’s Review Our Learning Targets</a:t>
            </a:r>
            <a:endParaRPr b="0" i="0" u="none" strike="noStrike" cap="none" dirty="0">
              <a:solidFill>
                <a:schemeClr val="dk1"/>
              </a:solidFill>
              <a:latin typeface="Century Gothic"/>
              <a:ea typeface="Century Gothic"/>
              <a:cs typeface="Century Gothic"/>
              <a:sym typeface="Century Gothic"/>
            </a:endParaRPr>
          </a:p>
        </p:txBody>
      </p:sp>
      <p:sp>
        <p:nvSpPr>
          <p:cNvPr id="205" name="Google Shape;205;p4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Arial"/>
              <a:buNone/>
            </a:pPr>
            <a:endParaRPr sz="2200" b="0" i="0" u="none" strike="noStrike" cap="none" dirty="0">
              <a:solidFill>
                <a:srgbClr val="0000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ct val="100000"/>
              <a:buFont typeface="Arial"/>
              <a:buAutoNum type="arabicPeriod"/>
            </a:pPr>
            <a:r>
              <a:rPr lang="en" sz="2200" b="0" i="0" u="none" strike="noStrike" cap="none" dirty="0">
                <a:solidFill>
                  <a:srgbClr val="000000"/>
                </a:solidFill>
                <a:latin typeface="Century Gothic"/>
                <a:ea typeface="Century Gothic"/>
                <a:cs typeface="Century Gothic"/>
                <a:sym typeface="Century Gothic"/>
              </a:rPr>
              <a:t>I can use the </a:t>
            </a:r>
            <a:r>
              <a:rPr lang="en" sz="2200" b="1" i="0" u="none" strike="noStrike" cap="none" dirty="0">
                <a:solidFill>
                  <a:srgbClr val="000000"/>
                </a:solidFill>
                <a:latin typeface="Century Gothic"/>
                <a:ea typeface="Century Gothic"/>
                <a:cs typeface="Century Gothic"/>
                <a:sym typeface="Century Gothic"/>
              </a:rPr>
              <a:t>strongest evidence </a:t>
            </a:r>
            <a:r>
              <a:rPr lang="en" sz="2200" b="0" i="0" u="none" strike="noStrike" cap="none" dirty="0">
                <a:solidFill>
                  <a:srgbClr val="000000"/>
                </a:solidFill>
                <a:latin typeface="Century Gothic"/>
                <a:ea typeface="Century Gothic"/>
                <a:cs typeface="Century Gothic"/>
                <a:sym typeface="Century Gothic"/>
              </a:rPr>
              <a:t>from the novel and from the informational text to support my answers to questions.</a:t>
            </a:r>
            <a:endParaRPr lang="en" dirty="0"/>
          </a:p>
          <a:p>
            <a:pPr marL="342900" marR="0" lvl="0" indent="-342900" algn="l" rtl="0">
              <a:lnSpc>
                <a:spcPct val="100000"/>
              </a:lnSpc>
              <a:spcBef>
                <a:spcPts val="0"/>
              </a:spcBef>
              <a:spcAft>
                <a:spcPts val="0"/>
              </a:spcAft>
              <a:buClr>
                <a:srgbClr val="000000"/>
              </a:buClr>
              <a:buSzPct val="100000"/>
              <a:buFont typeface="Arial"/>
              <a:buAutoNum type="arabicPeriod"/>
            </a:pPr>
            <a:endParaRPr lang="en" sz="2200" b="0" i="0" u="none" strike="noStrike" cap="none" dirty="0">
              <a:solidFill>
                <a:srgbClr val="0000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ct val="100000"/>
              <a:buFont typeface="Arial"/>
              <a:buAutoNum type="arabicPeriod"/>
            </a:pPr>
            <a:r>
              <a:rPr lang="en" sz="2200" b="0" i="0" u="none" strike="noStrike" cap="none" dirty="0">
                <a:solidFill>
                  <a:srgbClr val="000000"/>
                </a:solidFill>
                <a:latin typeface="Century Gothic"/>
                <a:ea typeface="Century Gothic"/>
                <a:cs typeface="Century Gothic"/>
                <a:sym typeface="Century Gothic"/>
              </a:rPr>
              <a:t>I can make connections between evidence of the universal refugee experience and the title of the novel </a:t>
            </a:r>
            <a:r>
              <a:rPr lang="en" sz="2200" b="0" i="1" u="none" strike="noStrike" cap="none" dirty="0">
                <a:solidFill>
                  <a:srgbClr val="000000"/>
                </a:solidFill>
                <a:latin typeface="Century Gothic"/>
                <a:ea typeface="Century Gothic"/>
                <a:cs typeface="Century Gothic"/>
                <a:sym typeface="Century Gothic"/>
              </a:rPr>
              <a:t>Inside Out &amp; Back Again</a:t>
            </a:r>
            <a:r>
              <a:rPr lang="en" sz="2200" b="0" i="0" u="none" strike="noStrike" cap="none" dirty="0">
                <a:solidFill>
                  <a:srgbClr val="000000"/>
                </a:solidFill>
                <a:latin typeface="Century Gothic"/>
                <a:ea typeface="Century Gothic"/>
                <a:cs typeface="Century Gothic"/>
                <a:sym typeface="Century Gothic"/>
              </a:rPr>
              <a:t>.</a:t>
            </a:r>
            <a:endParaRPr sz="22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2200" dirty="0"/>
          </a:p>
          <a:p>
            <a:pPr marL="0" marR="0" lvl="0" indent="0" algn="l" rtl="0">
              <a:lnSpc>
                <a:spcPct val="100000"/>
              </a:lnSpc>
              <a:spcBef>
                <a:spcPts val="0"/>
              </a:spcBef>
              <a:spcAft>
                <a:spcPts val="0"/>
              </a:spcAft>
              <a:buNone/>
            </a:pPr>
            <a:endParaRPr sz="2200" dirty="0"/>
          </a:p>
          <a:p>
            <a:pPr marL="0" marR="0" lvl="0" indent="0" algn="l" rtl="0">
              <a:lnSpc>
                <a:spcPct val="100000"/>
              </a:lnSpc>
              <a:spcBef>
                <a:spcPts val="0"/>
              </a:spcBef>
              <a:spcAft>
                <a:spcPts val="0"/>
              </a:spcAft>
              <a:buNone/>
            </a:pPr>
            <a:r>
              <a:rPr lang="en" sz="2200" dirty="0"/>
              <a:t>																</a:t>
            </a:r>
            <a:endParaRPr sz="2200" dirty="0"/>
          </a:p>
          <a:p>
            <a:pPr marL="342900" marR="0" lvl="0" indent="-228600" algn="l" rtl="0">
              <a:lnSpc>
                <a:spcPct val="100000"/>
              </a:lnSpc>
              <a:spcBef>
                <a:spcPts val="0"/>
              </a:spcBef>
              <a:spcAft>
                <a:spcPts val="0"/>
              </a:spcAft>
              <a:buClr>
                <a:srgbClr val="000000"/>
              </a:buClr>
              <a:buSzPts val="1800"/>
              <a:buFont typeface="Arial"/>
              <a:buNone/>
            </a:pPr>
            <a:endParaRPr sz="2200" b="0" i="0" u="none" strike="noStrike" cap="none" dirty="0">
              <a:solidFill>
                <a:srgbClr val="000000"/>
              </a:solidFill>
              <a:latin typeface="Century Gothic"/>
              <a:ea typeface="Century Gothic"/>
              <a:cs typeface="Century Gothic"/>
              <a:sym typeface="Century Gothic"/>
            </a:endParaRPr>
          </a:p>
          <a:p>
            <a:pPr marL="342900" marR="0" lvl="0" indent="-22860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entury Gothic"/>
              <a:ea typeface="Century Gothic"/>
              <a:cs typeface="Century Gothic"/>
              <a:sym typeface="Century Gothic"/>
            </a:endParaRPr>
          </a:p>
        </p:txBody>
      </p:sp>
      <p:pic>
        <p:nvPicPr>
          <p:cNvPr id="207" name="Google Shape;207;p42"/>
          <p:cNvPicPr preferRelativeResize="0"/>
          <p:nvPr/>
        </p:nvPicPr>
        <p:blipFill>
          <a:blip r:embed="rId3">
            <a:alphaModFix/>
          </a:blip>
          <a:stretch>
            <a:fillRect/>
          </a:stretch>
        </p:blipFill>
        <p:spPr>
          <a:xfrm>
            <a:off x="8238168" y="4397829"/>
            <a:ext cx="665614" cy="541196"/>
          </a:xfrm>
          <a:prstGeom prst="rect">
            <a:avLst/>
          </a:prstGeom>
          <a:noFill/>
          <a:ln>
            <a:noFill/>
          </a:ln>
        </p:spPr>
      </p:pic>
      <p:pic>
        <p:nvPicPr>
          <p:cNvPr id="6" name="Google Shape;161;p30"/>
          <p:cNvPicPr preferRelativeResize="0"/>
          <p:nvPr/>
        </p:nvPicPr>
        <p:blipFill>
          <a:blip r:embed="rId4">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43"/>
          <p:cNvSpPr txBox="1">
            <a:spLocks noGrp="1"/>
          </p:cNvSpPr>
          <p:nvPr>
            <p:ph type="title"/>
          </p:nvPr>
        </p:nvSpPr>
        <p:spPr>
          <a:xfrm>
            <a:off x="311700" y="334175"/>
            <a:ext cx="8520600" cy="1356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latin typeface="Century Gothic"/>
                <a:ea typeface="Century Gothic"/>
                <a:cs typeface="Century Gothic"/>
                <a:sym typeface="Century Gothic"/>
              </a:rPr>
              <a:t>Let’s Focus on an Important Detail</a:t>
            </a:r>
            <a:endParaRPr b="0" i="0" u="none" strike="noStrike" cap="none" dirty="0">
              <a:solidFill>
                <a:schemeClr val="dk1"/>
              </a:solidFill>
              <a:latin typeface="Century Gothic"/>
              <a:ea typeface="Century Gothic"/>
              <a:cs typeface="Century Gothic"/>
              <a:sym typeface="Century Gothic"/>
            </a:endParaRPr>
          </a:p>
        </p:txBody>
      </p:sp>
      <p:sp>
        <p:nvSpPr>
          <p:cNvPr id="213" name="Google Shape;213;p43"/>
          <p:cNvSpPr txBox="1">
            <a:spLocks noGrp="1"/>
          </p:cNvSpPr>
          <p:nvPr>
            <p:ph type="body" idx="1"/>
          </p:nvPr>
        </p:nvSpPr>
        <p:spPr>
          <a:xfrm>
            <a:off x="311700" y="1317276"/>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200" i="0" u="none" strike="noStrike" cap="none" dirty="0">
                <a:solidFill>
                  <a:srgbClr val="000000"/>
                </a:solidFill>
              </a:rPr>
              <a:t>Reread sentence 2 from the last paragraph:</a:t>
            </a:r>
            <a:br>
              <a:rPr lang="en" sz="2200" i="0" u="none" strike="noStrike" cap="none" dirty="0">
                <a:solidFill>
                  <a:srgbClr val="000000"/>
                </a:solidFill>
              </a:rPr>
            </a:br>
            <a:endParaRPr sz="2200" i="0" u="none" strike="noStrike" cap="none" dirty="0">
              <a:solidFill>
                <a:srgbClr val="000000"/>
              </a:solidFill>
            </a:endParaRPr>
          </a:p>
          <a:p>
            <a:pPr marL="0" marR="0" lvl="0" indent="0" algn="l" rtl="0">
              <a:lnSpc>
                <a:spcPct val="100000"/>
              </a:lnSpc>
              <a:spcBef>
                <a:spcPts val="0"/>
              </a:spcBef>
              <a:spcAft>
                <a:spcPts val="0"/>
              </a:spcAft>
              <a:buClr>
                <a:srgbClr val="000000"/>
              </a:buClr>
              <a:buSzPts val="1800"/>
              <a:buFont typeface="Century Gothic"/>
              <a:buNone/>
            </a:pPr>
            <a:r>
              <a:rPr lang="en" sz="2200" b="1" i="0" u="none" strike="noStrike" cap="none" dirty="0">
                <a:solidFill>
                  <a:srgbClr val="000000"/>
                </a:solidFill>
              </a:rPr>
              <a:t>“It is only natural that refugee children, along with their families, go through a process of mourning those losses.”</a:t>
            </a:r>
            <a:r>
              <a:rPr lang="en" sz="2200" b="0" i="0" u="none" strike="noStrike" cap="none" dirty="0">
                <a:solidFill>
                  <a:srgbClr val="000000"/>
                </a:solidFill>
                <a:sym typeface="Century Gothic"/>
              </a:rPr>
              <a:t> </a:t>
            </a:r>
            <a:endParaRPr sz="2200" dirty="0"/>
          </a:p>
          <a:p>
            <a:pPr marL="0" marR="0" lvl="0" indent="0" algn="l" rtl="0">
              <a:lnSpc>
                <a:spcPct val="100000"/>
              </a:lnSpc>
              <a:spcBef>
                <a:spcPts val="0"/>
              </a:spcBef>
              <a:spcAft>
                <a:spcPts val="0"/>
              </a:spcAft>
              <a:buClr>
                <a:srgbClr val="000000"/>
              </a:buClr>
              <a:buSzPts val="1800"/>
              <a:buFont typeface="Century Gothic"/>
              <a:buNone/>
            </a:pPr>
            <a:endParaRPr sz="2200" b="1" i="0" u="none" strike="noStrike" cap="none" dirty="0">
              <a:solidFill>
                <a:srgbClr val="000000"/>
              </a:solidFill>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2200" i="0" u="none" strike="noStrike" cap="none" dirty="0">
                <a:solidFill>
                  <a:srgbClr val="000000"/>
                </a:solidFill>
              </a:rPr>
              <a:t>Think about how this statement relates to our homework question: </a:t>
            </a:r>
            <a:endParaRPr sz="2200" dirty="0"/>
          </a:p>
          <a:p>
            <a:pPr marL="457200" marR="0" lvl="0" indent="-381000" algn="l" rtl="0">
              <a:lnSpc>
                <a:spcPct val="100000"/>
              </a:lnSpc>
              <a:spcBef>
                <a:spcPts val="0"/>
              </a:spcBef>
              <a:spcAft>
                <a:spcPts val="0"/>
              </a:spcAft>
              <a:buClr>
                <a:srgbClr val="000000"/>
              </a:buClr>
              <a:buSzPct val="100000"/>
              <a:buChar char="●"/>
            </a:pPr>
            <a:r>
              <a:rPr lang="en" sz="2200" i="1" u="none" strike="noStrike" cap="none" dirty="0">
                <a:solidFill>
                  <a:srgbClr val="000000"/>
                </a:solidFill>
              </a:rPr>
              <a:t>What do Ha and her family mourn the loss of? How do you know?</a:t>
            </a:r>
            <a:endParaRPr sz="2200" i="1" dirty="0"/>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pic>
        <p:nvPicPr>
          <p:cNvPr id="1026" name="Picture 2" descr="https://lh3.googleusercontent.com/-kHZ6dyXMigmKv8KR8MUiDe1Okqs58w_L7IAMkF4jo2wzzYdIftr7UjRPqTXuK-bpiP8wpkdq6qUvMN31GfH2URF2rUVVFDY6Z_KZycIeIWfCV3QUeSC12ouz2d9qJlFRNXgAwe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97962" y="4462213"/>
            <a:ext cx="542925" cy="5429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4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000" b="0" i="0" u="none" strike="noStrike" cap="none" dirty="0">
                <a:solidFill>
                  <a:schemeClr val="dk1"/>
                </a:solidFill>
                <a:sym typeface="Century Gothic"/>
              </a:rPr>
              <a:t>Let’s Prepare</a:t>
            </a:r>
            <a:r>
              <a:rPr lang="en" sz="3000" dirty="0"/>
              <a:t> to Answer Text-Dependent Questions</a:t>
            </a:r>
            <a:endParaRPr sz="3000" b="0" i="0" u="none" strike="noStrike" cap="none" dirty="0">
              <a:solidFill>
                <a:schemeClr val="dk1"/>
              </a:solidFill>
              <a:sym typeface="Century Gothic"/>
            </a:endParaRPr>
          </a:p>
        </p:txBody>
      </p:sp>
      <p:sp>
        <p:nvSpPr>
          <p:cNvPr id="220" name="Google Shape;220;p44"/>
          <p:cNvSpPr txBox="1">
            <a:spLocks noGrp="1"/>
          </p:cNvSpPr>
          <p:nvPr>
            <p:ph type="body" idx="1"/>
          </p:nvPr>
        </p:nvSpPr>
        <p:spPr>
          <a:xfrm>
            <a:off x="219650" y="1529763"/>
            <a:ext cx="8520600" cy="3315300"/>
          </a:xfrm>
          <a:prstGeom prst="rect">
            <a:avLst/>
          </a:prstGeom>
          <a:noFill/>
          <a:ln>
            <a:noFill/>
          </a:ln>
        </p:spPr>
        <p:txBody>
          <a:bodyPr spcFirstLastPara="1" wrap="square" lIns="91425" tIns="91425" rIns="91425" bIns="91425" anchor="t" anchorCtr="0">
            <a:noAutofit/>
          </a:bodyPr>
          <a:lstStyle/>
          <a:p>
            <a:pPr marL="342900" marR="0" lvl="0" indent="-342900" algn="l" rtl="0">
              <a:lnSpc>
                <a:spcPct val="100000"/>
              </a:lnSpc>
              <a:spcBef>
                <a:spcPts val="0"/>
              </a:spcBef>
              <a:spcAft>
                <a:spcPts val="0"/>
              </a:spcAft>
              <a:buClr>
                <a:srgbClr val="000000"/>
              </a:buClr>
              <a:buSzPts val="1800"/>
              <a:buFont typeface="Arial"/>
              <a:buAutoNum type="arabicPeriod"/>
            </a:pPr>
            <a:r>
              <a:rPr lang="en" sz="1600" b="0" i="0" u="none" strike="noStrike" cap="none">
                <a:solidFill>
                  <a:srgbClr val="000000"/>
                </a:solidFill>
                <a:latin typeface="Century Gothic"/>
                <a:ea typeface="Century Gothic"/>
                <a:cs typeface="Century Gothic"/>
                <a:sym typeface="Century Gothic"/>
              </a:rPr>
              <a:t>Reread paragraph 4 of the text.</a:t>
            </a:r>
            <a:endParaRPr/>
          </a:p>
          <a:p>
            <a:pPr marL="342900" marR="0" lvl="0" indent="-342900" algn="l" rtl="0">
              <a:lnSpc>
                <a:spcPct val="100000"/>
              </a:lnSpc>
              <a:spcBef>
                <a:spcPts val="0"/>
              </a:spcBef>
              <a:spcAft>
                <a:spcPts val="0"/>
              </a:spcAft>
              <a:buClr>
                <a:srgbClr val="000000"/>
              </a:buClr>
              <a:buSzPts val="1800"/>
              <a:buFont typeface="Arial"/>
              <a:buAutoNum type="arabicPeriod"/>
            </a:pPr>
            <a:r>
              <a:rPr lang="en" sz="1600" b="0" i="0" u="none" strike="noStrike" cap="none">
                <a:solidFill>
                  <a:srgbClr val="000000"/>
                </a:solidFill>
                <a:latin typeface="Century Gothic"/>
                <a:ea typeface="Century Gothic"/>
                <a:cs typeface="Century Gothic"/>
                <a:sym typeface="Century Gothic"/>
              </a:rPr>
              <a:t>Think about the questions.</a:t>
            </a:r>
            <a:endParaRPr/>
          </a:p>
          <a:p>
            <a:pPr marL="342900" marR="0" lvl="0" indent="-342900" algn="l" rtl="0">
              <a:lnSpc>
                <a:spcPct val="100000"/>
              </a:lnSpc>
              <a:spcBef>
                <a:spcPts val="0"/>
              </a:spcBef>
              <a:spcAft>
                <a:spcPts val="0"/>
              </a:spcAft>
              <a:buClr>
                <a:srgbClr val="000000"/>
              </a:buClr>
              <a:buSzPts val="1800"/>
              <a:buFont typeface="Arial"/>
              <a:buAutoNum type="arabicPeriod"/>
            </a:pPr>
            <a:r>
              <a:rPr lang="en" sz="1600" b="0" i="0" u="none" strike="noStrike" cap="none">
                <a:solidFill>
                  <a:srgbClr val="000000"/>
                </a:solidFill>
                <a:latin typeface="Century Gothic"/>
                <a:ea typeface="Century Gothic"/>
                <a:cs typeface="Century Gothic"/>
                <a:sym typeface="Century Gothic"/>
              </a:rPr>
              <a:t>Discuss your thinking with your partner. </a:t>
            </a:r>
            <a:endParaRPr/>
          </a:p>
          <a:p>
            <a:pPr marL="342900" marR="0" lvl="0" indent="-342900" algn="l" rtl="0">
              <a:lnSpc>
                <a:spcPct val="100000"/>
              </a:lnSpc>
              <a:spcBef>
                <a:spcPts val="0"/>
              </a:spcBef>
              <a:spcAft>
                <a:spcPts val="0"/>
              </a:spcAft>
              <a:buClr>
                <a:srgbClr val="000000"/>
              </a:buClr>
              <a:buSzPts val="1800"/>
              <a:buFont typeface="Arial"/>
              <a:buAutoNum type="arabicPeriod"/>
            </a:pPr>
            <a:r>
              <a:rPr lang="en" sz="1600" b="0" i="0" u="none" strike="noStrike" cap="none">
                <a:solidFill>
                  <a:srgbClr val="000000"/>
                </a:solidFill>
                <a:latin typeface="Century Gothic"/>
                <a:ea typeface="Century Gothic"/>
                <a:cs typeface="Century Gothic"/>
                <a:sym typeface="Century Gothic"/>
              </a:rPr>
              <a:t>Write your thinking down in the </a:t>
            </a:r>
            <a:r>
              <a:rPr lang="en" sz="1600" b="1" i="0" u="none" strike="noStrike" cap="none">
                <a:solidFill>
                  <a:srgbClr val="000000"/>
                </a:solidFill>
                <a:latin typeface="Century Gothic"/>
                <a:ea typeface="Century Gothic"/>
                <a:cs typeface="Century Gothic"/>
                <a:sym typeface="Century Gothic"/>
              </a:rPr>
              <a:t>center</a:t>
            </a:r>
            <a:r>
              <a:rPr lang="en" sz="1600" b="0" i="0" u="none" strike="noStrike" cap="none">
                <a:solidFill>
                  <a:srgbClr val="000000"/>
                </a:solidFill>
                <a:latin typeface="Century Gothic"/>
                <a:ea typeface="Century Gothic"/>
                <a:cs typeface="Century Gothic"/>
                <a:sym typeface="Century Gothic"/>
              </a:rPr>
              <a:t> column.</a:t>
            </a:r>
            <a:endParaRPr/>
          </a:p>
          <a:p>
            <a:pPr marL="342900" marR="0" lvl="0" indent="-342900" algn="l" rtl="0">
              <a:lnSpc>
                <a:spcPct val="100000"/>
              </a:lnSpc>
              <a:spcBef>
                <a:spcPts val="0"/>
              </a:spcBef>
              <a:spcAft>
                <a:spcPts val="0"/>
              </a:spcAft>
              <a:buClr>
                <a:srgbClr val="000000"/>
              </a:buClr>
              <a:buSzPts val="1800"/>
              <a:buFont typeface="Arial"/>
              <a:buAutoNum type="arabicPeriod"/>
            </a:pPr>
            <a:r>
              <a:rPr lang="en" sz="1600" b="0" i="0" u="none" strike="noStrike" cap="none">
                <a:solidFill>
                  <a:srgbClr val="000000"/>
                </a:solidFill>
                <a:latin typeface="Century Gothic"/>
                <a:ea typeface="Century Gothic"/>
                <a:cs typeface="Century Gothic"/>
                <a:sym typeface="Century Gothic"/>
              </a:rPr>
              <a:t>On your own, reread your pair’s assigned poem.</a:t>
            </a:r>
            <a:endParaRPr/>
          </a:p>
          <a:p>
            <a:pPr marL="342900" marR="0" lvl="0" indent="-342900" algn="l" rtl="0">
              <a:lnSpc>
                <a:spcPct val="100000"/>
              </a:lnSpc>
              <a:spcBef>
                <a:spcPts val="0"/>
              </a:spcBef>
              <a:spcAft>
                <a:spcPts val="0"/>
              </a:spcAft>
              <a:buClr>
                <a:srgbClr val="000000"/>
              </a:buClr>
              <a:buSzPts val="1800"/>
              <a:buFont typeface="Arial"/>
              <a:buAutoNum type="arabicPeriod"/>
            </a:pPr>
            <a:r>
              <a:rPr lang="en" sz="1600" b="0" i="0" u="none" strike="noStrike" cap="none">
                <a:solidFill>
                  <a:srgbClr val="000000"/>
                </a:solidFill>
                <a:latin typeface="Century Gothic"/>
                <a:ea typeface="Century Gothic"/>
                <a:cs typeface="Century Gothic"/>
                <a:sym typeface="Century Gothic"/>
              </a:rPr>
              <a:t>With your partner, discuss your thinking about                                                                       the key details in the poem. </a:t>
            </a:r>
            <a:endParaRPr/>
          </a:p>
          <a:p>
            <a:pPr marL="342900" marR="0" lvl="0" indent="-342900" algn="l" rtl="0">
              <a:lnSpc>
                <a:spcPct val="100000"/>
              </a:lnSpc>
              <a:spcBef>
                <a:spcPts val="0"/>
              </a:spcBef>
              <a:spcAft>
                <a:spcPts val="0"/>
              </a:spcAft>
              <a:buClr>
                <a:srgbClr val="000000"/>
              </a:buClr>
              <a:buSzPts val="1800"/>
              <a:buFont typeface="Arial"/>
              <a:buAutoNum type="arabicPeriod"/>
            </a:pPr>
            <a:r>
              <a:rPr lang="en" sz="1600" b="0" i="0" u="none" strike="noStrike" cap="none">
                <a:solidFill>
                  <a:srgbClr val="000000"/>
                </a:solidFill>
                <a:latin typeface="Century Gothic"/>
                <a:ea typeface="Century Gothic"/>
                <a:cs typeface="Century Gothic"/>
                <a:sym typeface="Century Gothic"/>
              </a:rPr>
              <a:t>Then write your thinking down in the </a:t>
            </a:r>
            <a:r>
              <a:rPr lang="en" sz="1600" b="1" i="0" u="none" strike="noStrike" cap="none">
                <a:solidFill>
                  <a:srgbClr val="000000"/>
                </a:solidFill>
                <a:latin typeface="Century Gothic"/>
                <a:ea typeface="Century Gothic"/>
                <a:cs typeface="Century Gothic"/>
                <a:sym typeface="Century Gothic"/>
              </a:rPr>
              <a:t>right-hand                                                                </a:t>
            </a:r>
            <a:r>
              <a:rPr lang="en" sz="1600" b="0" i="0" u="none" strike="noStrike" cap="none">
                <a:solidFill>
                  <a:srgbClr val="000000"/>
                </a:solidFill>
                <a:latin typeface="Century Gothic"/>
                <a:ea typeface="Century Gothic"/>
                <a:cs typeface="Century Gothic"/>
                <a:sym typeface="Century Gothic"/>
              </a:rPr>
              <a:t>column.</a:t>
            </a:r>
            <a:endParaRPr/>
          </a:p>
          <a:p>
            <a:pPr marL="0" marR="0" lvl="0" indent="0" algn="l" rtl="0">
              <a:lnSpc>
                <a:spcPct val="100000"/>
              </a:lnSpc>
              <a:spcBef>
                <a:spcPts val="0"/>
              </a:spcBef>
              <a:spcAft>
                <a:spcPts val="0"/>
              </a:spcAft>
              <a:buClr>
                <a:srgbClr val="000000"/>
              </a:buClr>
              <a:buSzPts val="1800"/>
              <a:buFont typeface="Century Gothic"/>
              <a:buNone/>
            </a:pPr>
            <a:br>
              <a:rPr lang="en" sz="1600" b="0" i="0" u="none" strike="noStrike" cap="none">
                <a:solidFill>
                  <a:srgbClr val="000000"/>
                </a:solidFill>
                <a:latin typeface="Century Gothic"/>
                <a:ea typeface="Century Gothic"/>
                <a:cs typeface="Century Gothic"/>
                <a:sym typeface="Century Gothic"/>
              </a:rPr>
            </a:br>
            <a:endParaRPr sz="1600" b="0" i="0" u="none" strike="noStrike" cap="none">
              <a:solidFill>
                <a:srgbClr val="000000"/>
              </a:solidFill>
              <a:latin typeface="Century Gothic"/>
              <a:ea typeface="Century Gothic"/>
              <a:cs typeface="Century Gothic"/>
              <a:sym typeface="Century Gothic"/>
            </a:endParaRPr>
          </a:p>
        </p:txBody>
      </p:sp>
      <p:pic>
        <p:nvPicPr>
          <p:cNvPr id="222" name="Google Shape;222;p44"/>
          <p:cNvPicPr preferRelativeResize="0"/>
          <p:nvPr/>
        </p:nvPicPr>
        <p:blipFill rotWithShape="1">
          <a:blip r:embed="rId3">
            <a:alphaModFix/>
          </a:blip>
          <a:srcRect/>
          <a:stretch/>
        </p:blipFill>
        <p:spPr>
          <a:xfrm>
            <a:off x="5458691" y="1823800"/>
            <a:ext cx="3532909" cy="3157617"/>
          </a:xfrm>
          <a:prstGeom prst="rect">
            <a:avLst/>
          </a:prstGeom>
          <a:noFill/>
          <a:ln w="9525" cap="flat" cmpd="sng">
            <a:solidFill>
              <a:schemeClr val="dk2"/>
            </a:solidFill>
            <a:prstDash val="solid"/>
            <a:round/>
            <a:headEnd type="none" w="sm" len="sm"/>
            <a:tailEnd type="none" w="sm" len="sm"/>
          </a:ln>
        </p:spPr>
      </p:pic>
      <p:pic>
        <p:nvPicPr>
          <p:cNvPr id="6" name="Google Shape;161;p30"/>
          <p:cNvPicPr preferRelativeResize="0"/>
          <p:nvPr/>
        </p:nvPicPr>
        <p:blipFill>
          <a:blip r:embed="rId4">
            <a:alphaModFix/>
          </a:blip>
          <a:stretch>
            <a:fillRect/>
          </a:stretch>
        </p:blipFill>
        <p:spPr>
          <a:xfrm>
            <a:off x="7963625" y="187575"/>
            <a:ext cx="868675" cy="1286900"/>
          </a:xfrm>
          <a:prstGeom prst="rect">
            <a:avLst/>
          </a:prstGeom>
          <a:noFill/>
          <a:ln>
            <a:noFill/>
          </a:ln>
        </p:spPr>
      </p:pic>
      <p:pic>
        <p:nvPicPr>
          <p:cNvPr id="7" name="Picture 2" descr="https://lh3.googleusercontent.com/-kHZ6dyXMigmKv8KR8MUiDe1Okqs58w_L7IAMkF4jo2wzzYdIftr7UjRPqTXuK-bpiP8wpkdq6qUvMN31GfH2URF2rUVVFDY6Z_KZycIeIWfCV3QUeSC12ouz2d9qJlFRNXgAwe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97962" y="4462213"/>
            <a:ext cx="542925" cy="5429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4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Let’s Discuss How Refugees Adapt</a:t>
            </a:r>
            <a:endParaRPr sz="3400" b="0" i="0" u="none" strike="noStrike" cap="none">
              <a:solidFill>
                <a:schemeClr val="dk1"/>
              </a:solidFill>
              <a:latin typeface="Century Gothic"/>
              <a:ea typeface="Century Gothic"/>
              <a:cs typeface="Century Gothic"/>
              <a:sym typeface="Century Gothic"/>
            </a:endParaRPr>
          </a:p>
        </p:txBody>
      </p:sp>
      <p:sp>
        <p:nvSpPr>
          <p:cNvPr id="229" name="Google Shape;229;p45"/>
          <p:cNvSpPr txBox="1"/>
          <p:nvPr/>
        </p:nvSpPr>
        <p:spPr>
          <a:xfrm>
            <a:off x="320127" y="1255409"/>
            <a:ext cx="3375900" cy="923400"/>
          </a:xfrm>
          <a:prstGeom prst="rect">
            <a:avLst/>
          </a:prstGeom>
          <a:noFill/>
          <a:ln w="9525" cap="flat" cmpd="sng">
            <a:solidFill>
              <a:schemeClr val="dk2"/>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800" b="0" i="0" u="none" strike="noStrike" cap="none">
                <a:solidFill>
                  <a:srgbClr val="000000"/>
                </a:solidFill>
                <a:latin typeface="Century Gothic"/>
                <a:ea typeface="Century Gothic"/>
                <a:cs typeface="Century Gothic"/>
                <a:sym typeface="Century Gothic"/>
              </a:rPr>
              <a:t>“Not the Same” (page 232),</a:t>
            </a:r>
            <a:endParaRPr/>
          </a:p>
          <a:p>
            <a:pPr marL="0" marR="0" lvl="0" indent="0" algn="l" rtl="0">
              <a:lnSpc>
                <a:spcPct val="100000"/>
              </a:lnSpc>
              <a:spcBef>
                <a:spcPts val="0"/>
              </a:spcBef>
              <a:spcAft>
                <a:spcPts val="0"/>
              </a:spcAft>
              <a:buNone/>
            </a:pPr>
            <a:r>
              <a:rPr lang="en" sz="1800" b="0" i="0" u="none" strike="noStrike" cap="none">
                <a:solidFill>
                  <a:srgbClr val="000000"/>
                </a:solidFill>
                <a:latin typeface="Century Gothic"/>
                <a:ea typeface="Century Gothic"/>
                <a:cs typeface="Century Gothic"/>
                <a:sym typeface="Century Gothic"/>
              </a:rPr>
              <a:t>“Can’t Help” (page 173) “Eternal Peace” (page 251) </a:t>
            </a:r>
            <a:endParaRPr/>
          </a:p>
        </p:txBody>
      </p:sp>
      <p:pic>
        <p:nvPicPr>
          <p:cNvPr id="230" name="Google Shape;230;p45"/>
          <p:cNvPicPr preferRelativeResize="0"/>
          <p:nvPr/>
        </p:nvPicPr>
        <p:blipFill rotWithShape="1">
          <a:blip r:embed="rId3">
            <a:alphaModFix/>
          </a:blip>
          <a:srcRect/>
          <a:stretch/>
        </p:blipFill>
        <p:spPr>
          <a:xfrm>
            <a:off x="5444839" y="1717109"/>
            <a:ext cx="3560374" cy="3182387"/>
          </a:xfrm>
          <a:prstGeom prst="rect">
            <a:avLst/>
          </a:prstGeom>
          <a:noFill/>
          <a:ln>
            <a:noFill/>
          </a:ln>
        </p:spPr>
      </p:pic>
      <p:pic>
        <p:nvPicPr>
          <p:cNvPr id="231" name="Google Shape;231;p45"/>
          <p:cNvPicPr preferRelativeResize="0"/>
          <p:nvPr/>
        </p:nvPicPr>
        <p:blipFill rotWithShape="1">
          <a:blip r:embed="rId4">
            <a:alphaModFix/>
          </a:blip>
          <a:srcRect/>
          <a:stretch/>
        </p:blipFill>
        <p:spPr>
          <a:xfrm>
            <a:off x="176975" y="2298150"/>
            <a:ext cx="5146139" cy="2476000"/>
          </a:xfrm>
          <a:prstGeom prst="rect">
            <a:avLst/>
          </a:prstGeom>
          <a:noFill/>
          <a:ln w="9525" cap="flat" cmpd="sng">
            <a:solidFill>
              <a:schemeClr val="dk2"/>
            </a:solidFill>
            <a:prstDash val="solid"/>
            <a:round/>
            <a:headEnd type="none" w="sm" len="sm"/>
            <a:tailEnd type="none" w="sm" len="sm"/>
          </a:ln>
        </p:spPr>
      </p:pic>
      <p:pic>
        <p:nvPicPr>
          <p:cNvPr id="7" name="Google Shape;161;p30"/>
          <p:cNvPicPr preferRelativeResize="0"/>
          <p:nvPr/>
        </p:nvPicPr>
        <p:blipFill>
          <a:blip r:embed="rId5">
            <a:alphaModFix/>
          </a:blip>
          <a:stretch>
            <a:fillRect/>
          </a:stretch>
        </p:blipFill>
        <p:spPr>
          <a:xfrm>
            <a:off x="7963625" y="187575"/>
            <a:ext cx="868675" cy="1286900"/>
          </a:xfrm>
          <a:prstGeom prst="rect">
            <a:avLst/>
          </a:prstGeom>
          <a:noFill/>
          <a:ln>
            <a:noFill/>
          </a:ln>
        </p:spPr>
      </p:pic>
      <p:pic>
        <p:nvPicPr>
          <p:cNvPr id="8" name="Picture 2" descr="https://lh3.googleusercontent.com/-kHZ6dyXMigmKv8KR8MUiDe1Okqs58w_L7IAMkF4jo2wzzYdIftr7UjRPqTXuK-bpiP8wpkdq6qUvMN31GfH2URF2rUVVFDY6Z_KZycIeIWfCV3QUeSC12ouz2d9qJlFRNXgAwe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97962" y="4462213"/>
            <a:ext cx="542925" cy="542926"/>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https://lh4.googleusercontent.com/ukO5c-5az-VViQ3hfbbD4UG5CN6KeSkG1QlQuHH_Q_xaBIs2AdddibDUU1r9qOFQYeCLy8vpxs2kdhiLsTLYidDK2pmPWC_dW5FOJIx93QYLyAww0VxulKlmQ3aBpHvdY4XfXerj"/>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07674" y="4364736"/>
            <a:ext cx="676979" cy="67697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3CD35BF-6EC5-4426-93DE-E9E7C57D31C3}">
  <ds:schemaRefs>
    <ds:schemaRef ds:uri="http://schemas.microsoft.com/office/2006/documentManagement/typ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a1502afc-75e6-4a80-976c-76583f90c737"/>
    <ds:schemaRef ds:uri="http://www.w3.org/XML/1998/namespace"/>
  </ds:schemaRefs>
</ds:datastoreItem>
</file>

<file path=customXml/itemProps2.xml><?xml version="1.0" encoding="utf-8"?>
<ds:datastoreItem xmlns:ds="http://schemas.openxmlformats.org/officeDocument/2006/customXml" ds:itemID="{3A7383CC-8982-43EB-B2EC-8DBD5ACF9B1A}">
  <ds:schemaRefs>
    <ds:schemaRef ds:uri="http://schemas.microsoft.com/sharepoint/v3/contenttype/forms"/>
  </ds:schemaRefs>
</ds:datastoreItem>
</file>

<file path=customXml/itemProps3.xml><?xml version="1.0" encoding="utf-8"?>
<ds:datastoreItem xmlns:ds="http://schemas.openxmlformats.org/officeDocument/2006/customXml" ds:itemID="{37EB1089-BF92-4CC1-B05A-1F1F6CA59AE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30</TotalTime>
  <Words>3063</Words>
  <Application>Microsoft Office PowerPoint</Application>
  <PresentationFormat>On-screen Show (16:9)</PresentationFormat>
  <Paragraphs>383</Paragraphs>
  <Slides>19</Slides>
  <Notes>19</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19</vt:i4>
      </vt:variant>
    </vt:vector>
  </HeadingPairs>
  <TitlesOfParts>
    <vt:vector size="25" baseType="lpstr">
      <vt:lpstr>Arial</vt:lpstr>
      <vt:lpstr>Overlock</vt:lpstr>
      <vt:lpstr>Century Gothic</vt:lpstr>
      <vt:lpstr>Calibri</vt:lpstr>
      <vt:lpstr>Simple Light</vt:lpstr>
      <vt:lpstr>Simple Light</vt:lpstr>
      <vt:lpstr>Grade 8: Module 1: Unit 2: Lesson 14 Teacher slide, before teaching.</vt:lpstr>
      <vt:lpstr>Grade 8: Module 1: Unit 2: Lesson 14 Teacher slide, before teaching.</vt:lpstr>
      <vt:lpstr>Grade 8: Module 1: Unit 2: Lesson 14 Teacher slide, before teaching.</vt:lpstr>
      <vt:lpstr>PowerPoint Presentation</vt:lpstr>
      <vt:lpstr>Hello, Students!</vt:lpstr>
      <vt:lpstr>Let’s Review Our Learning Targets</vt:lpstr>
      <vt:lpstr>Let’s Focus on an Important Detail</vt:lpstr>
      <vt:lpstr>Let’s Prepare to Answer Text-Dependent Questions</vt:lpstr>
      <vt:lpstr>Let’s Discuss How Refugees Adapt</vt:lpstr>
      <vt:lpstr>Let’s Discuss Our Evidence</vt:lpstr>
      <vt:lpstr>Let’s Add to Our Anchor Charts</vt:lpstr>
      <vt:lpstr>Homework</vt:lpstr>
      <vt:lpstr>Homework</vt:lpstr>
      <vt:lpstr>Small Group Block</vt:lpstr>
      <vt:lpstr>Fluent Reading Work</vt:lpstr>
      <vt:lpstr>Fluent Reading Work</vt:lpstr>
      <vt:lpstr>Fluent Reading Work</vt:lpstr>
      <vt:lpstr>Fluent Reading Work</vt:lpstr>
      <vt:lpstr> When you finish the fluency practice...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1: Unit 2: Lesson 14 Teacher slide, before teaching.</dc:title>
  <dc:creator>nbravo</dc:creator>
  <cp:lastModifiedBy>Natalie Ivey</cp:lastModifiedBy>
  <cp:revision>10</cp:revision>
  <dcterms:modified xsi:type="dcterms:W3CDTF">2018-09-07T18:39:39Z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