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Century Gothic" panose="020B0502020202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3C26CE1-B348-4DBD-AE1D-A34910245234}">
  <a:tblStyle styleId="{83C26CE1-B348-4DBD-AE1D-A3491024523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51" autoAdjust="0"/>
  </p:normalViewPr>
  <p:slideViewPr>
    <p:cSldViewPr snapToGrid="0">
      <p:cViewPr varScale="1">
        <p:scale>
          <a:sx n="94" d="100"/>
          <a:sy n="94" d="100"/>
        </p:scale>
        <p:origin x="1138"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6.fntdata"/><Relationship Id="rId21" Type="http://schemas.openxmlformats.org/officeDocument/2006/relationships/slide" Target="slides/slide18.xml"/><Relationship Id="rId34" Type="http://schemas.openxmlformats.org/officeDocument/2006/relationships/font" Target="fonts/font1.fntdata"/><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customXml" Target="../customXml/item1.xml"/><Relationship Id="rId20" Type="http://schemas.openxmlformats.org/officeDocument/2006/relationships/slide" Target="slides/slide17.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75535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Sunnyside Gazette: “Bike Over the Bridge” serves to pique students’ interest about the Decodable Reader introduced in Work Time.  </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Consider adjusting differentiated small group instruction time accordingly to accommodate time as needed for comprehension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some irregularly spelled in the Snap or Trap instructional practice. They will analyze each word to determine if it is irregular and why. Students will grapple with this concept until they determine the reason for it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Note that this lesson includes contractions.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The high-frequency words in this cycle are: “meant,” “against,” “receive,” “supposed,” “surprise,” “really,” “anything,” </a:t>
            </a:r>
            <a:r>
              <a:rPr lang="en-US" sz="1200" dirty="0">
                <a:solidFill>
                  <a:schemeClr val="dk1"/>
                </a:solidFill>
                <a:latin typeface="Calibri"/>
                <a:ea typeface="Calibri"/>
                <a:cs typeface="Calibri"/>
                <a:sym typeface="Calibri"/>
              </a:rPr>
              <a:t>and </a:t>
            </a:r>
            <a:r>
              <a:rPr lang="en" sz="1200" dirty="0">
                <a:solidFill>
                  <a:schemeClr val="dk1"/>
                </a:solidFill>
                <a:latin typeface="Calibri"/>
                <a:ea typeface="Calibri"/>
                <a:cs typeface="Calibri"/>
                <a:sym typeface="Calibri"/>
              </a:rPr>
              <a:t>“through.” Once students have learned these words, the words are placed on the classroom Interactive Word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“The Huge Package”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35942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670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9235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know some words can be hard to read and spell because they don’t look and sound like they should. We call those words ‘words that don’t play fair’ or ‘Trap words.’ Today, we’re going to look at words like this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(“meant,” “against,” “receive,” “supposed,” “surprise,” “really,” “through,” “anything”)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“All of these words are high-frequency words, which means we see them a lot when we read and use them a lot when we spell. Some of them are regularly spelled; they ‘play fair.’ Some of them are irregularly spelled, so they ‘don’t play fair.’ We will figure out which ones should go in the Snap column and which ones go in the Trap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Then, reread “meant.”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see the vowel team ‘ea,’ and I know that usually stands for the long vowel sound /ē/, but here it is making the sound /e/. That’s tricky. We’ll put that word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“meant”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This is a difficult job because we will need to use all that we know about letters and sounds to figure out if the word is trap or snap. You may be unsure about the answer. That’s okay! We will help each other think about the words and back up our ideas with evidence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Why?</a:t>
            </a:r>
            <a:r>
              <a:rPr lang="en" sz="1200" dirty="0">
                <a:solidFill>
                  <a:schemeClr val="dk1"/>
                </a:solidFill>
                <a:latin typeface="Calibri"/>
                <a:ea typeface="Calibri"/>
                <a:cs typeface="Calibri"/>
                <a:sym typeface="Calibri"/>
              </a:rPr>
              <a:t>” (Answers will vary based on word selected.)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really is a trap word because it doesn’t sound like it is spelled. It belongs in the Trap category.”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selected trap word to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word as a whole word and analyze it after reading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use the Syllable Sleuth practice to decode the word “surprise.” The syllabication for this word is: “sur-prise.” The first syllable is r-controlled and the second is CVCe.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drawing students’ attention to the /t/ sound made by the “-ed” at the end of “supposed.”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“receive” uses the “ei” vowel team that was examined in the first part of the Words Rule Work Time in Lesson 76. Remind students of this vowel team and the sound it makes.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6678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33099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5499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‘The Huge Package.’”</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4129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“The Huge Package.”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an article from the Sunnyside Gazette: ‘Bike Over the Bridge.’ Now we will read a story about characters from Sunnyside: ‘The Huge Package.’ This story is filled with words that YOU can read! There are decodable words, including words with the ‘-dge’ or ‘-ge’ spelling for /j/, and some words with the ‘ei’ vowel team making the /ē/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words “meant,” “against,” “received,” “supposed,” and “surprise”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The Huge Package</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words ‘don’t play fair,’ which means they are not easily decodable and so we identified them as trap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“The Huge Package”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letters you see in the word, then blend them together to read the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“The Huge Package”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Pre-Alphabetic or Partial Alphabetic phase need additional support to find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need extra practice with words that “don’t play fair,” direct them to the Interactive Word Wall. Or have them read the rest of the sentence and think about which high-frequency word would make sense in the blank.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highlight any patterns from past cycles that you feel need targeted review.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drawing students’ attention to the word “receipt” in the text. This word uses the “ei” vowel team but has a silent “p.” This word may also be unfamiliar to students.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9375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68512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535533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2852717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“The Huge Package”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Gazette: “Bike Over the Bridge.”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1323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378477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15353734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4099153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1561358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3778837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4a1af48c7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g4a1af48c71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b="0" i="0" dirty="0">
                <a:latin typeface="Calibri"/>
                <a:ea typeface="Calibri"/>
                <a:cs typeface="Calibri"/>
                <a:sym typeface="Calibri"/>
              </a:rPr>
              <a:t>Encourage specificity.</a:t>
            </a:r>
            <a:endParaRPr sz="1200" b="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87" name="Google Shape;387;g4a1af48c71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8" name="Google Shape;388;g4a1af48c71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8077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8380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endParaRPr lang="en-US" sz="1200" dirty="0"/>
          </a:p>
        </p:txBody>
      </p:sp>
    </p:spTree>
    <p:extLst>
      <p:ext uri="{BB962C8B-B14F-4D97-AF65-F5344CB8AC3E}">
        <p14:creationId xmlns:p14="http://schemas.microsoft.com/office/powerpoint/2010/main" val="26921830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The Huge Package”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0" dirty="0">
                <a:solidFill>
                  <a:schemeClr val="dk1"/>
                </a:solidFill>
                <a:latin typeface="Calibri"/>
                <a:ea typeface="Calibri"/>
                <a:cs typeface="Calibri"/>
                <a:sym typeface="Calibri"/>
              </a:rPr>
              <a:t>: 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 for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“Bike Over Bridge” for independent reading in place of or in addition to the decodable text “The Huge Package.”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as needed for decoding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2320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4a7f76fc0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4a7f76fc0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Student Supports/Meeting Student Needs: None.</a:t>
            </a:r>
            <a:endParaRPr lang="en-US" sz="1200"/>
          </a:p>
        </p:txBody>
      </p:sp>
    </p:spTree>
    <p:extLst>
      <p:ext uri="{BB962C8B-B14F-4D97-AF65-F5344CB8AC3E}">
        <p14:creationId xmlns:p14="http://schemas.microsoft.com/office/powerpoint/2010/main" val="1978257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Sunnyside Gazette: “Bike Over the Bridge.”</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8568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Decodable Reader, “The Huge Package,” students must apply what they have learned about the sound spelling pattern(s) from the current cycle (“-dge” and “-ge,” and “ei”) and previous cycles to read words with vowel teams, multisyllabic words,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read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independently find a given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decode two-syllable words, words containing vowel teams (one- or two-syllable) and other vowel patterns (examples: “-dge” and “-ge”),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annual, Civic Association, donations, pledges, participants, proceeds, right around the corner, route, sponsor (T)</a:t>
            </a:r>
            <a:endParaRPr sz="1200" dirty="0">
              <a:latin typeface="Calibri"/>
              <a:ea typeface="Calibri"/>
              <a:cs typeface="Calibri"/>
              <a:sym typeface="Calibri"/>
            </a:endParaRPr>
          </a:p>
        </p:txBody>
      </p:sp>
    </p:spTree>
    <p:extLst>
      <p:ext uri="{BB962C8B-B14F-4D97-AF65-F5344CB8AC3E}">
        <p14:creationId xmlns:p14="http://schemas.microsoft.com/office/powerpoint/2010/main" val="71479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0689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2522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Sunnyside Gazette: “Bike Over the Bridge.”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edition of the Sunnyside Gazette: ‘Bike Over the Bridge.’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“pledges”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t>
            </a:r>
            <a:r>
              <a:rPr lang="en" sz="1200" dirty="0">
                <a:latin typeface="Calibri" panose="020F0502020204030204" pitchFamily="34" charset="0"/>
                <a:sym typeface="Calibri"/>
              </a:rPr>
              <a:t>and retell the story in their own words. If time allows, cold call a student to share his/her retell. Finally, summarize what students have contributed for the entire class.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Sunnyside Gazette: “Bike Over the Bridge” to support comprehension.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787801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“Bike Over the Bridge.”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will be happening in Sunnyside in a few weeks?”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bike race)</a:t>
            </a:r>
            <a:endParaRPr sz="1200" b="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is this happening?”</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 gather money to plant new trees and flowers)</a:t>
            </a:r>
            <a:endParaRPr sz="1200" b="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“Is there a prize for finishing? If so, what is it?”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first 3 to finish get a medal; everyone that finishes the race receives a badge of completion)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None.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events like this benefit (support) the community?”</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(Text-supported answers will vary. Example: “Money is used to do something good for the community like plant new trees or flowers.”)</a:t>
            </a:r>
            <a:endParaRPr sz="1200" b="0" dirty="0">
              <a:solidFill>
                <a:schemeClr val="dk1"/>
              </a:solidFill>
              <a:latin typeface="Calibri"/>
              <a:ea typeface="Calibri"/>
              <a:cs typeface="Calibri"/>
              <a:sym typeface="Calibri"/>
            </a:endParaRPr>
          </a:p>
          <a:p>
            <a:pPr marL="13716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7661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4 -6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“Bike Over the Bridge” Questions on slide are in order of occurrence in story.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writer mean that spring is ‘right around the corner’?”</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(coming soon, just about here)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“This is an ‘annual’ bike race. What does ‘annual’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(yearly)</a:t>
            </a:r>
            <a:endParaRPr sz="1200" b="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next sentence in the article starts ‘for the tenth year in a row.’ How can that help us figure out what ‘annual’ means?”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(tells us it’s been happening every year for a long time)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participants in the race need to gather pledges and receive donations to raise money. What are pledges and donations?”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(money people give them for doing the ride)</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proceeds will be used to plant new trees and flowers in the Sunnyside City Park. What must ‘proceeds’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money people collected for the race)</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7482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3" name="Google Shape;11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7" name="Google Shape;11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0" name="Google Shape;12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 name="Google Shape;12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9" name="Google Shape;12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0" name="Google Shape;13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1"/>
        <p:cNvGrpSpPr/>
        <p:nvPr/>
      </p:nvGrpSpPr>
      <p:grpSpPr>
        <a:xfrm>
          <a:off x="0" y="0"/>
          <a:ext cx="0" cy="0"/>
          <a:chOff x="0" y="0"/>
          <a:chExt cx="0" cy="0"/>
        </a:xfrm>
      </p:grpSpPr>
      <p:sp>
        <p:nvSpPr>
          <p:cNvPr id="132" name="Google Shape;13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33" name="Google Shape;13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4"/>
        <p:cNvGrpSpPr/>
        <p:nvPr/>
      </p:nvGrpSpPr>
      <p:grpSpPr>
        <a:xfrm>
          <a:off x="0" y="0"/>
          <a:ext cx="0" cy="0"/>
          <a:chOff x="0" y="0"/>
          <a:chExt cx="0" cy="0"/>
        </a:xfrm>
      </p:grpSpPr>
      <p:sp>
        <p:nvSpPr>
          <p:cNvPr id="135" name="Google Shape;13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6" name="Google Shape;13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8"/>
        <p:cNvGrpSpPr/>
        <p:nvPr/>
      </p:nvGrpSpPr>
      <p:grpSpPr>
        <a:xfrm>
          <a:off x="0" y="0"/>
          <a:ext cx="0" cy="0"/>
          <a:chOff x="0" y="0"/>
          <a:chExt cx="0" cy="0"/>
        </a:xfrm>
      </p:grpSpPr>
      <p:sp>
        <p:nvSpPr>
          <p:cNvPr id="139" name="Google Shape;13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9"/>
        <p:cNvGrpSpPr/>
        <p:nvPr/>
      </p:nvGrpSpPr>
      <p:grpSpPr>
        <a:xfrm>
          <a:off x="0" y="0"/>
          <a:ext cx="0" cy="0"/>
          <a:chOff x="0" y="0"/>
          <a:chExt cx="0" cy="0"/>
        </a:xfrm>
      </p:grpSpPr>
      <p:sp>
        <p:nvSpPr>
          <p:cNvPr id="150" name="Google Shape;150;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5" name="Google Shape;155;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6" name="Google Shape;156;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7" name="Google Shape;157;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61" name="Google Shape;16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7" name="Google Shape;16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0" name="Google Shape;180;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1" name="Google Shape;181;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2" name="Google Shape;182;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1"/>
        <p:cNvGrpSpPr/>
        <p:nvPr/>
      </p:nvGrpSpPr>
      <p:grpSpPr>
        <a:xfrm>
          <a:off x="0" y="0"/>
          <a:ext cx="0" cy="0"/>
          <a:chOff x="0" y="0"/>
          <a:chExt cx="0" cy="0"/>
        </a:xfrm>
      </p:grpSpPr>
      <p:sp>
        <p:nvSpPr>
          <p:cNvPr id="192" name="Google Shape;192;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6" name="Google Shape;206;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2" name="Google Shape;21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7" name="Google Shape;217;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7"/>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7" name="Google Shape;147;p27"/>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8" name="Google Shape;148;p27"/>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6.xml"/><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16: Lesson 77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30" name="Google Shape;230;p40"/>
          <p:cNvSpPr txBox="1">
            <a:spLocks noGrp="1"/>
          </p:cNvSpPr>
          <p:nvPr>
            <p:ph type="body" idx="1"/>
          </p:nvPr>
        </p:nvSpPr>
        <p:spPr>
          <a:xfrm>
            <a:off x="311700" y="1015500"/>
            <a:ext cx="8671200" cy="3748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600" dirty="0"/>
              <a:t>This lesson includes three instructional practices: Irregular Word Snap or Trap, Engagement Text Read Aloud, and Decodable Reader Partner Search and Read. Students work with the spelling pattern “-dge” and “-ge” and contractions. The Read Aloud Engagement Text is Sunnyside Gazette: “Bike Over the Bridge” and the Student Decodable Text is “The Huge Package.”</a:t>
            </a:r>
          </a:p>
          <a:p>
            <a:pPr marL="0" lvl="0" indent="0" algn="l" rtl="0">
              <a:lnSpc>
                <a:spcPct val="90000"/>
              </a:lnSpc>
              <a:spcBef>
                <a:spcPts val="1000"/>
              </a:spcBef>
              <a:spcAft>
                <a:spcPts val="0"/>
              </a:spcAft>
              <a:buClr>
                <a:schemeClr val="dk1"/>
              </a:buClr>
              <a:buSzPts val="1100"/>
              <a:buFont typeface="Arial"/>
              <a:buNone/>
            </a:pPr>
            <a:endParaRPr sz="1600" b="1" i="1" dirty="0"/>
          </a:p>
          <a:p>
            <a:pPr marL="0" lvl="0" indent="0" algn="l" rtl="0">
              <a:lnSpc>
                <a:spcPct val="90000"/>
              </a:lnSpc>
              <a:spcBef>
                <a:spcPts val="800"/>
              </a:spcBef>
              <a:spcAft>
                <a:spcPts val="0"/>
              </a:spcAft>
              <a:buClr>
                <a:schemeClr val="dk1"/>
              </a:buClr>
              <a:buSzPts val="1100"/>
              <a:buFont typeface="Arial"/>
              <a:buNone/>
            </a:pPr>
            <a:r>
              <a:rPr lang="en" sz="1600" b="1" dirty="0"/>
              <a:t>Be sure that students pay careful attention to:</a:t>
            </a:r>
            <a:endParaRPr sz="1600" b="1" dirty="0"/>
          </a:p>
          <a:p>
            <a:pPr marL="457200" lvl="0" indent="-330200" algn="l" rtl="0">
              <a:lnSpc>
                <a:spcPct val="90000"/>
              </a:lnSpc>
              <a:spcBef>
                <a:spcPts val="1000"/>
              </a:spcBef>
              <a:spcAft>
                <a:spcPts val="0"/>
              </a:spcAft>
              <a:buSzPts val="1600"/>
              <a:buChar char="•"/>
            </a:pPr>
            <a:r>
              <a:rPr lang="en" sz="1600" dirty="0"/>
              <a:t>Understanding what happens in the Engagement Text</a:t>
            </a:r>
            <a:endParaRPr sz="1600" dirty="0"/>
          </a:p>
          <a:p>
            <a:pPr marL="457200" lvl="0" indent="-330200" algn="l" rtl="0">
              <a:lnSpc>
                <a:spcPct val="90000"/>
              </a:lnSpc>
              <a:spcBef>
                <a:spcPts val="0"/>
              </a:spcBef>
              <a:spcAft>
                <a:spcPts val="0"/>
              </a:spcAft>
              <a:buSzPts val="1600"/>
              <a:buChar char="•"/>
            </a:pPr>
            <a:r>
              <a:rPr lang="en" sz="1600" dirty="0"/>
              <a:t>Decoding words with the patterns worked with in this cycle (“-dge” and “-ge”) and previous cycles</a:t>
            </a:r>
            <a:endParaRPr sz="1600" dirty="0"/>
          </a:p>
          <a:p>
            <a:pPr marL="457200" lvl="0" indent="-330200" algn="l" rtl="0">
              <a:lnSpc>
                <a:spcPct val="90000"/>
              </a:lnSpc>
              <a:spcBef>
                <a:spcPts val="0"/>
              </a:spcBef>
              <a:spcAft>
                <a:spcPts val="0"/>
              </a:spcAft>
              <a:buSzPts val="1600"/>
              <a:buChar char="•"/>
            </a:pPr>
            <a:r>
              <a:rPr lang="en" sz="1600" dirty="0"/>
              <a:t>High-Frequency words (“meant,” “against,” “receive,” “supposed,” “surprise,” “really,” “anything,” “through”)</a:t>
            </a:r>
            <a:endParaRPr sz="1600" b="1"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8" name="Google Shape;288;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4" name="Google Shape;294;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95" name="Google Shape;295;p50"/>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1" name="Google Shape;301;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meant 	against	  receive    supposed	  </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02" name="Google Shape;302;p51"/>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surprise    really	anything   through		</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08" name="Google Shape;308;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09" name="Google Shape;309;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0" name="Google Shape;310;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dirty="0"/>
          </a:p>
          <a:p>
            <a:pPr marL="0" lvl="0" indent="0" algn="l" rtl="0">
              <a:spcBef>
                <a:spcPts val="0"/>
              </a:spcBef>
              <a:spcAft>
                <a:spcPts val="0"/>
              </a:spcAft>
              <a:buNone/>
            </a:pPr>
            <a:r>
              <a:rPr lang="en" sz="3000" dirty="0">
                <a:latin typeface="Century Gothic" panose="020B0502020202020204" pitchFamily="34" charset="0"/>
              </a:rPr>
              <a:t>meant</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really</a:t>
            </a:r>
            <a:endParaRPr sz="3000" dirty="0">
              <a:latin typeface="Century Gothic" panose="020B0502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9"/>
                                        </p:tgtEl>
                                        <p:attrNameLst>
                                          <p:attrName>style.visibility</p:attrName>
                                        </p:attrNameLst>
                                      </p:cBhvr>
                                      <p:to>
                                        <p:strVal val="visible"/>
                                      </p:to>
                                    </p:set>
                                    <p:animEffect transition="in" filter="fade">
                                      <p:cBhvr>
                                        <p:cTn id="7" dur="1000"/>
                                        <p:tgtEl>
                                          <p:spTgt spid="3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0"/>
                                        </p:tgtEl>
                                        <p:attrNameLst>
                                          <p:attrName>style.visibility</p:attrName>
                                        </p:attrNameLst>
                                      </p:cBhvr>
                                      <p:to>
                                        <p:strVal val="visible"/>
                                      </p:to>
                                    </p:set>
                                    <p:animEffect transition="in" filter="fade">
                                      <p:cBhvr>
                                        <p:cTn id="12" dur="10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6" name="Google Shape;316;p53"/>
          <p:cNvSpPr txBox="1">
            <a:spLocks noGrp="1"/>
          </p:cNvSpPr>
          <p:nvPr>
            <p:ph type="body" idx="1"/>
          </p:nvPr>
        </p:nvSpPr>
        <p:spPr>
          <a:xfrm>
            <a:off x="449036" y="1152475"/>
            <a:ext cx="8245928"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2" name="Google Shape;322;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The Huge Package.</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3" name="Google Shape;323;p54"/>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29" name="Google Shape;329;p55"/>
          <p:cNvPicPr preferRelativeResize="0"/>
          <p:nvPr/>
        </p:nvPicPr>
        <p:blipFill rotWithShape="1">
          <a:blip r:embed="rId3">
            <a:alphaModFix/>
          </a:blip>
          <a:srcRect l="36052" t="33610" r="42499" b="19191"/>
          <a:stretch/>
        </p:blipFill>
        <p:spPr>
          <a:xfrm rot="5400000">
            <a:off x="5054186" y="1001225"/>
            <a:ext cx="2538701" cy="3141076"/>
          </a:xfrm>
          <a:prstGeom prst="rect">
            <a:avLst/>
          </a:prstGeom>
          <a:noFill/>
          <a:ln>
            <a:noFill/>
          </a:ln>
        </p:spPr>
      </p:pic>
      <p:pic>
        <p:nvPicPr>
          <p:cNvPr id="330" name="Google Shape;330;p55"/>
          <p:cNvPicPr preferRelativeResize="0"/>
          <p:nvPr/>
        </p:nvPicPr>
        <p:blipFill rotWithShape="1">
          <a:blip r:embed="rId4">
            <a:alphaModFix/>
          </a:blip>
          <a:srcRect l="14747" t="47183" r="65035" b="12813"/>
          <a:stretch/>
        </p:blipFill>
        <p:spPr>
          <a:xfrm rot="5400000">
            <a:off x="982837" y="781975"/>
            <a:ext cx="3217575" cy="35795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6" name="Google Shape;336;p56"/>
          <p:cNvPicPr preferRelativeResize="0"/>
          <p:nvPr/>
        </p:nvPicPr>
        <p:blipFill rotWithShape="1">
          <a:blip r:embed="rId3">
            <a:alphaModFix/>
          </a:blip>
          <a:srcRect l="30142" t="29898" r="46451" b="10088"/>
          <a:stretch/>
        </p:blipFill>
        <p:spPr>
          <a:xfrm rot="5400000">
            <a:off x="1678499" y="512125"/>
            <a:ext cx="2857501" cy="4119251"/>
          </a:xfrm>
          <a:prstGeom prst="rect">
            <a:avLst/>
          </a:prstGeom>
          <a:noFill/>
          <a:ln>
            <a:noFill/>
          </a:ln>
        </p:spPr>
      </p:pic>
      <p:pic>
        <p:nvPicPr>
          <p:cNvPr id="337" name="Google Shape;337;p56"/>
          <p:cNvPicPr preferRelativeResize="0"/>
          <p:nvPr/>
        </p:nvPicPr>
        <p:blipFill rotWithShape="1">
          <a:blip r:embed="rId4">
            <a:alphaModFix/>
          </a:blip>
          <a:srcRect l="36052" t="33610" r="42499" b="19191"/>
          <a:stretch/>
        </p:blipFill>
        <p:spPr>
          <a:xfrm rot="5400000">
            <a:off x="5680711" y="1097687"/>
            <a:ext cx="2538701" cy="3141076"/>
          </a:xfrm>
          <a:prstGeom prst="rect">
            <a:avLst/>
          </a:prstGeom>
          <a:noFill/>
          <a:ln>
            <a:noFill/>
          </a:ln>
        </p:spPr>
      </p:pic>
      <p:sp>
        <p:nvSpPr>
          <p:cNvPr id="6" name="Google Shape;342;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3" name="Google Shape;343;p57"/>
          <p:cNvPicPr preferRelativeResize="0"/>
          <p:nvPr/>
        </p:nvPicPr>
        <p:blipFill rotWithShape="1">
          <a:blip r:embed="rId3">
            <a:alphaModFix/>
          </a:blip>
          <a:srcRect l="47806" t="24592" r="28621" b="11697"/>
          <a:stretch/>
        </p:blipFill>
        <p:spPr>
          <a:xfrm rot="5400000">
            <a:off x="5007125" y="565026"/>
            <a:ext cx="2838951" cy="4314050"/>
          </a:xfrm>
          <a:prstGeom prst="rect">
            <a:avLst/>
          </a:prstGeom>
          <a:noFill/>
          <a:ln>
            <a:noFill/>
          </a:ln>
        </p:spPr>
      </p:pic>
      <p:pic>
        <p:nvPicPr>
          <p:cNvPr id="344" name="Google Shape;344;p57"/>
          <p:cNvPicPr preferRelativeResize="0"/>
          <p:nvPr/>
        </p:nvPicPr>
        <p:blipFill rotWithShape="1">
          <a:blip r:embed="rId4">
            <a:alphaModFix/>
          </a:blip>
          <a:srcRect l="36052" t="33610" r="42499" b="19191"/>
          <a:stretch/>
        </p:blipFill>
        <p:spPr>
          <a:xfrm rot="5400000">
            <a:off x="908636" y="1285087"/>
            <a:ext cx="2538701" cy="31410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0" name="Google Shape;350;p58"/>
          <p:cNvPicPr preferRelativeResize="0"/>
          <p:nvPr/>
        </p:nvPicPr>
        <p:blipFill rotWithShape="1">
          <a:blip r:embed="rId3">
            <a:alphaModFix/>
          </a:blip>
          <a:srcRect l="29980" t="26293" r="44707" b="12827"/>
          <a:stretch/>
        </p:blipFill>
        <p:spPr>
          <a:xfrm rot="5400007">
            <a:off x="4527290" y="439613"/>
            <a:ext cx="3318000" cy="4486644"/>
          </a:xfrm>
          <a:prstGeom prst="rect">
            <a:avLst/>
          </a:prstGeom>
          <a:noFill/>
          <a:ln>
            <a:noFill/>
          </a:ln>
        </p:spPr>
      </p:pic>
      <p:pic>
        <p:nvPicPr>
          <p:cNvPr id="351" name="Google Shape;351;p58"/>
          <p:cNvPicPr preferRelativeResize="0"/>
          <p:nvPr/>
        </p:nvPicPr>
        <p:blipFill rotWithShape="1">
          <a:blip r:embed="rId4">
            <a:alphaModFix/>
          </a:blip>
          <a:srcRect l="13898" t="49229" r="47255" b="23020"/>
          <a:stretch/>
        </p:blipFill>
        <p:spPr>
          <a:xfrm rot="5400000">
            <a:off x="-389699" y="2064774"/>
            <a:ext cx="4167973" cy="1674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“The Huge Package”</a:t>
            </a:r>
            <a:r>
              <a:rPr lang="en" sz="1500" dirty="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Sunnyside Gazette: “Bike Over the Bridge.</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 Teacher Guide, write on index cards, list on board or show slide) </a:t>
            </a:r>
            <a:endParaRPr sz="1500" dirty="0">
              <a:solidFill>
                <a:schemeClr val="dk1"/>
              </a:solidFill>
            </a:endParaRPr>
          </a:p>
          <a:p>
            <a:pPr marL="457200" lvl="0" indent="-323850" algn="l" rtl="0">
              <a:spcBef>
                <a:spcPts val="0"/>
              </a:spcBef>
              <a:spcAft>
                <a:spcPts val="0"/>
              </a:spcAft>
              <a:buSzPts val="1500"/>
              <a:buChar char="•"/>
            </a:pPr>
            <a:r>
              <a:rPr lang="en" sz="1500" dirty="0"/>
              <a:t>Snap or Trap T-chart (on board, chart paper or shown on slide)</a:t>
            </a:r>
            <a:endParaRPr sz="1500" dirty="0"/>
          </a:p>
          <a:p>
            <a:pPr marL="457200" lvl="0" indent="-323850" algn="l" rtl="0">
              <a:spcBef>
                <a:spcPts val="0"/>
              </a:spcBef>
              <a:spcAft>
                <a:spcPts val="0"/>
              </a:spcAft>
              <a:buClr>
                <a:schemeClr val="dk1"/>
              </a:buClr>
              <a:buSzPts val="1500"/>
              <a:buChar char="•"/>
            </a:pPr>
            <a:r>
              <a:rPr lang="en" sz="1500" dirty="0">
                <a:solidFill>
                  <a:schemeClr val="dk1"/>
                </a:solidFill>
              </a:rPr>
              <a:t>Snapshot Assessment (Supporting Materials: Teacher Guide, optional; one per student)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 (optional)</a:t>
            </a:r>
            <a:endParaRPr sz="1500" dirty="0">
              <a:solidFill>
                <a:schemeClr val="dk1"/>
              </a:solidFill>
            </a:endParaRPr>
          </a:p>
        </p:txBody>
      </p:sp>
      <p:sp>
        <p:nvSpPr>
          <p:cNvPr id="236" name="Google Shape;236;p41"/>
          <p:cNvSpPr txBox="1">
            <a:spLocks noGrp="1"/>
          </p:cNvSpPr>
          <p:nvPr>
            <p:ph type="title"/>
          </p:nvPr>
        </p:nvSpPr>
        <p:spPr>
          <a:xfrm>
            <a:off x="311700" y="1417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2800"/>
          </a:p>
          <a:p>
            <a:pPr marL="0" lvl="0" indent="0" algn="l" rtl="0">
              <a:spcBef>
                <a:spcPts val="0"/>
              </a:spcBef>
              <a:spcAft>
                <a:spcPts val="0"/>
              </a:spcAft>
              <a:buClr>
                <a:schemeClr val="dk1"/>
              </a:buClr>
              <a:buSzPts val="1100"/>
              <a:buFont typeface="Arial"/>
              <a:buNone/>
            </a:pPr>
            <a:r>
              <a:rPr lang="en" sz="2800"/>
              <a:t>Grade 2: Module 3: Part 2: Cycle 16: Lesson 77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7" name="Google Shape;357;p59"/>
          <p:cNvPicPr preferRelativeResize="0"/>
          <p:nvPr/>
        </p:nvPicPr>
        <p:blipFill rotWithShape="1">
          <a:blip r:embed="rId3">
            <a:alphaModFix/>
          </a:blip>
          <a:srcRect l="31570" t="26569" r="45187" b="10002"/>
          <a:stretch/>
        </p:blipFill>
        <p:spPr>
          <a:xfrm rot="5400000">
            <a:off x="3281263" y="366737"/>
            <a:ext cx="2822774" cy="43308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3" name="Google Shape;363;p60"/>
          <p:cNvPicPr preferRelativeResize="0"/>
          <p:nvPr/>
        </p:nvPicPr>
        <p:blipFill rotWithShape="1">
          <a:blip r:embed="rId3">
            <a:alphaModFix/>
          </a:blip>
          <a:srcRect l="28543" t="21474" r="47735" b="15008"/>
          <a:stretch/>
        </p:blipFill>
        <p:spPr>
          <a:xfrm rot="5400000">
            <a:off x="3026162" y="291887"/>
            <a:ext cx="2898775" cy="43639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9" name="Google Shape;369;p61"/>
          <p:cNvPicPr preferRelativeResize="0"/>
          <p:nvPr/>
        </p:nvPicPr>
        <p:blipFill rotWithShape="1">
          <a:blip r:embed="rId3">
            <a:alphaModFix/>
          </a:blip>
          <a:srcRect l="28227" t="26571" r="44868" b="9432"/>
          <a:stretch/>
        </p:blipFill>
        <p:spPr>
          <a:xfrm rot="5400000">
            <a:off x="1820500" y="620661"/>
            <a:ext cx="2917974" cy="3902175"/>
          </a:xfrm>
          <a:prstGeom prst="rect">
            <a:avLst/>
          </a:prstGeom>
          <a:noFill/>
          <a:ln>
            <a:noFill/>
          </a:ln>
        </p:spPr>
      </p:pic>
      <p:pic>
        <p:nvPicPr>
          <p:cNvPr id="370" name="Google Shape;370;p61"/>
          <p:cNvPicPr preferRelativeResize="0"/>
          <p:nvPr/>
        </p:nvPicPr>
        <p:blipFill rotWithShape="1">
          <a:blip r:embed="rId4">
            <a:alphaModFix/>
          </a:blip>
          <a:srcRect l="13898" t="49229" r="47255" b="23020"/>
          <a:stretch/>
        </p:blipFill>
        <p:spPr>
          <a:xfrm rot="5400000">
            <a:off x="4569651" y="1581149"/>
            <a:ext cx="4167973" cy="16740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6" name="Google Shape;376;p62"/>
          <p:cNvPicPr preferRelativeResize="0"/>
          <p:nvPr/>
        </p:nvPicPr>
        <p:blipFill rotWithShape="1">
          <a:blip r:embed="rId3">
            <a:alphaModFix/>
          </a:blip>
          <a:srcRect l="13898" t="49229" r="47255" b="23020"/>
          <a:stretch/>
        </p:blipFill>
        <p:spPr>
          <a:xfrm rot="5400000">
            <a:off x="-211574" y="2153849"/>
            <a:ext cx="4167973" cy="1674025"/>
          </a:xfrm>
          <a:prstGeom prst="rect">
            <a:avLst/>
          </a:prstGeom>
          <a:noFill/>
          <a:ln>
            <a:noFill/>
          </a:ln>
        </p:spPr>
      </p:pic>
      <p:pic>
        <p:nvPicPr>
          <p:cNvPr id="377" name="Google Shape;377;p62"/>
          <p:cNvPicPr preferRelativeResize="0"/>
          <p:nvPr/>
        </p:nvPicPr>
        <p:blipFill rotWithShape="1">
          <a:blip r:embed="rId3">
            <a:alphaModFix/>
          </a:blip>
          <a:srcRect l="52633" t="36007" r="29376" b="8211"/>
          <a:stretch/>
        </p:blipFill>
        <p:spPr>
          <a:xfrm rot="5400000">
            <a:off x="4801202" y="665100"/>
            <a:ext cx="2493824" cy="43476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6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3" name="Google Shape;383;p63"/>
          <p:cNvPicPr preferRelativeResize="0"/>
          <p:nvPr/>
        </p:nvPicPr>
        <p:blipFill rotWithShape="1">
          <a:blip r:embed="rId3">
            <a:alphaModFix/>
          </a:blip>
          <a:srcRect l="32682" t="29971" r="48372" b="13681"/>
          <a:stretch/>
        </p:blipFill>
        <p:spPr>
          <a:xfrm rot="5400000">
            <a:off x="3258288" y="374876"/>
            <a:ext cx="2627426" cy="43937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91" name="Google Shape;391;p6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92" name="Google Shape;392;p6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8" name="Google Shape;398;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4" name="Google Shape;404;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words with spelling pattern “–dge” and “-ge.”</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The Huge Package.</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05" name="Google Shape;405;p66"/>
          <p:cNvPicPr preferRelativeResize="0"/>
          <p:nvPr/>
        </p:nvPicPr>
        <p:blipFill>
          <a:blip r:embed="rId3">
            <a:alphaModFix/>
          </a:blip>
          <a:stretch>
            <a:fillRect/>
          </a:stretch>
        </p:blipFill>
        <p:spPr>
          <a:xfrm>
            <a:off x="8301558" y="4269572"/>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graphicFrame>
        <p:nvGraphicFramePr>
          <p:cNvPr id="410" name="Google Shape;410;p67"/>
          <p:cNvGraphicFramePr/>
          <p:nvPr>
            <p:extLst>
              <p:ext uri="{D42A27DB-BD31-4B8C-83A1-F6EECF244321}">
                <p14:modId xmlns:p14="http://schemas.microsoft.com/office/powerpoint/2010/main" val="3159821852"/>
              </p:ext>
            </p:extLst>
          </p:nvPr>
        </p:nvGraphicFramePr>
        <p:xfrm>
          <a:off x="0" y="0"/>
          <a:ext cx="9144000" cy="5274445"/>
        </p:xfrm>
        <a:graphic>
          <a:graphicData uri="http://schemas.openxmlformats.org/drawingml/2006/table">
            <a:tbl>
              <a:tblPr>
                <a:noFill/>
                <a:tableStyleId>{83C26CE1-B348-4DBD-AE1D-A34910245234}</a:tableStyleId>
              </a:tblPr>
              <a:tblGrid>
                <a:gridCol w="3120125">
                  <a:extLst>
                    <a:ext uri="{9D8B030D-6E8A-4147-A177-3AD203B41FA5}">
                      <a16:colId xmlns:a16="http://schemas.microsoft.com/office/drawing/2014/main" val="20000"/>
                    </a:ext>
                  </a:extLst>
                </a:gridCol>
                <a:gridCol w="3231689">
                  <a:extLst>
                    <a:ext uri="{9D8B030D-6E8A-4147-A177-3AD203B41FA5}">
                      <a16:colId xmlns:a16="http://schemas.microsoft.com/office/drawing/2014/main" val="20001"/>
                    </a:ext>
                  </a:extLst>
                </a:gridCol>
                <a:gridCol w="2792186">
                  <a:extLst>
                    <a:ext uri="{9D8B030D-6E8A-4147-A177-3AD203B41FA5}">
                      <a16:colId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the high-frequency words “meant,” “against,” “receive,” “supposed,” </a:t>
                      </a:r>
                      <a:r>
                        <a:rPr lang="en-US" sz="1500" dirty="0">
                          <a:solidFill>
                            <a:schemeClr val="dk1"/>
                          </a:solidFill>
                          <a:latin typeface="Century Gothic"/>
                          <a:ea typeface="Century Gothic"/>
                          <a:cs typeface="Century Gothic"/>
                          <a:sym typeface="Century Gothic"/>
                        </a:rPr>
                        <a:t>and</a:t>
                      </a:r>
                      <a:r>
                        <a:rPr lang="en" sz="1500" dirty="0">
                          <a:solidFill>
                            <a:schemeClr val="dk1"/>
                          </a:solidFill>
                          <a:latin typeface="Century Gothic"/>
                          <a:ea typeface="Century Gothic"/>
                          <a:cs typeface="Century Gothic"/>
                          <a:sym typeface="Century Gothic"/>
                        </a:rPr>
                        <a:t> “surprise.”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all the multisyllabic  words with the “-dge” and “-ge.”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Read the first page of “The Huge Package” together, using the same voice.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Take turns reading the other pages of “The Huge Package.”</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Follow the Rules of Fluency! Read </a:t>
                      </a:r>
                      <a:r>
                        <a:rPr lang="en" i="1" dirty="0">
                          <a:solidFill>
                            <a:schemeClr val="dk1"/>
                          </a:solidFill>
                          <a:latin typeface="Century Gothic"/>
                          <a:ea typeface="Century Gothic"/>
                          <a:cs typeface="Century Gothic"/>
                          <a:sym typeface="Century Gothic"/>
                        </a:rPr>
                        <a:t>smoothly</a:t>
                      </a:r>
                      <a:r>
                        <a:rPr lang="en" dirty="0">
                          <a:solidFill>
                            <a:schemeClr val="dk1"/>
                          </a:solidFill>
                          <a:latin typeface="Century Gothic"/>
                          <a:ea typeface="Century Gothic"/>
                          <a:cs typeface="Century Gothic"/>
                          <a:sym typeface="Century Gothic"/>
                        </a:rPr>
                        <a:t>, </a:t>
                      </a:r>
                      <a:r>
                        <a:rPr lang="en" i="1" dirty="0">
                          <a:solidFill>
                            <a:schemeClr val="dk1"/>
                          </a:solidFill>
                          <a:latin typeface="Century Gothic"/>
                          <a:ea typeface="Century Gothic"/>
                          <a:cs typeface="Century Gothic"/>
                          <a:sym typeface="Century Gothic"/>
                        </a:rPr>
                        <a:t>with expression </a:t>
                      </a:r>
                      <a:r>
                        <a:rPr lang="en-US" i="1" dirty="0">
                          <a:solidFill>
                            <a:schemeClr val="dk1"/>
                          </a:solidFill>
                          <a:latin typeface="Century Gothic"/>
                          <a:ea typeface="Century Gothic"/>
                          <a:cs typeface="Century Gothic"/>
                          <a:sym typeface="Century Gothic"/>
                        </a:rPr>
                        <a:t>and</a:t>
                      </a:r>
                      <a:r>
                        <a:rPr lang="en" i="1" dirty="0">
                          <a:solidFill>
                            <a:schemeClr val="dk1"/>
                          </a:solidFill>
                          <a:latin typeface="Century Gothic"/>
                          <a:ea typeface="Century Gothic"/>
                          <a:cs typeface="Century Gothic"/>
                          <a:sym typeface="Century Gothic"/>
                        </a:rPr>
                        <a:t> meaning</a:t>
                      </a:r>
                      <a:r>
                        <a:rPr lang="en" dirty="0">
                          <a:solidFill>
                            <a:schemeClr val="dk1"/>
                          </a:solidFill>
                          <a:latin typeface="Century Gothic"/>
                          <a:ea typeface="Century Gothic"/>
                          <a:cs typeface="Century Gothic"/>
                          <a:sym typeface="Century Gothic"/>
                        </a:rPr>
                        <a:t> and at </a:t>
                      </a:r>
                      <a:r>
                        <a:rPr lang="en" i="1" dirty="0">
                          <a:solidFill>
                            <a:schemeClr val="dk1"/>
                          </a:solidFill>
                          <a:latin typeface="Century Gothic"/>
                          <a:ea typeface="Century Gothic"/>
                          <a:cs typeface="Century Gothic"/>
                          <a:sym typeface="Century Gothic"/>
                        </a:rPr>
                        <a:t>just the right speed</a:t>
                      </a:r>
                      <a:r>
                        <a:rPr lang="en"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time allows, read the story again and act out what happens as you take turns reading.</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Read “The Huge Package.”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As you read, circle all the words that have the spelling pattern “-dge” and “-ge” and the high-frequency words “meant,” “against,” “receive,” “supposed,” </a:t>
                      </a:r>
                      <a:r>
                        <a:rPr lang="en-US" sz="1400" dirty="0">
                          <a:solidFill>
                            <a:schemeClr val="dk1"/>
                          </a:solidFill>
                          <a:latin typeface="Century Gothic"/>
                          <a:ea typeface="Century Gothic"/>
                          <a:cs typeface="Century Gothic"/>
                          <a:sym typeface="Century Gothic"/>
                        </a:rPr>
                        <a:t>and </a:t>
                      </a:r>
                      <a:r>
                        <a:rPr lang="en" sz="1400" dirty="0">
                          <a:solidFill>
                            <a:schemeClr val="dk1"/>
                          </a:solidFill>
                          <a:latin typeface="Century Gothic"/>
                          <a:ea typeface="Century Gothic"/>
                          <a:cs typeface="Century Gothic"/>
                          <a:sym typeface="Century Gothic"/>
                        </a:rPr>
                        <a:t>“surprise.”</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411" name="Google Shape;411;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2" name="Google Shape;412;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13" name="Google Shape;413;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19" name="Google Shape;419;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0" name="Google Shape;420;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1" name="Google Shape;421;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2" name="Google Shape;422;p68"/>
          <p:cNvGraphicFramePr/>
          <p:nvPr>
            <p:extLst>
              <p:ext uri="{D42A27DB-BD31-4B8C-83A1-F6EECF244321}">
                <p14:modId xmlns:p14="http://schemas.microsoft.com/office/powerpoint/2010/main" val="1705991941"/>
              </p:ext>
            </p:extLst>
          </p:nvPr>
        </p:nvGraphicFramePr>
        <p:xfrm>
          <a:off x="4572000" y="19125"/>
          <a:ext cx="4328900" cy="4941495"/>
        </p:xfrm>
        <a:graphic>
          <a:graphicData uri="http://schemas.openxmlformats.org/drawingml/2006/table">
            <a:tbl>
              <a:tblPr>
                <a:noFill/>
                <a:tableStyleId>{83C26CE1-B348-4DBD-AE1D-A34910245234}</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23" name="Google Shape;423;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24" name="Google Shape;424;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5" name="Google Shape;425;p6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26" name="Google Shape;426;p68"/>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427" name="Google Shape;427;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77: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Gazette: “Bike Over the Bridge.</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2: Cycle 16: Lesson 77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 Cycle 16: Lesson 77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I can retell the events from </a:t>
            </a:r>
            <a:r>
              <a:rPr lang="en" sz="2400" dirty="0"/>
              <a:t>Sunnyside Gazette: “Bike</a:t>
            </a:r>
            <a:br>
              <a:rPr lang="en" sz="2400" dirty="0"/>
            </a:br>
            <a:r>
              <a:rPr lang="en" sz="2400" dirty="0"/>
              <a:t>Over the Bridge.</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dirty="0">
                <a:solidFill>
                  <a:schemeClr val="dk1"/>
                </a:solidFill>
              </a:rPr>
              <a:t>Using evidence from the text, I can answer questions about the</a:t>
            </a:r>
            <a:r>
              <a:rPr lang="en" sz="2400" dirty="0"/>
              <a:t> Sunnyside Gazette: “Bike Over the Bridge.”</a:t>
            </a:r>
            <a:endParaRPr sz="24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64" name="Google Shape;264;p45"/>
          <p:cNvPicPr preferRelativeResize="0"/>
          <p:nvPr/>
        </p:nvPicPr>
        <p:blipFill>
          <a:blip r:embed="rId3">
            <a:alphaModFix/>
          </a:blip>
          <a:stretch>
            <a:fillRect/>
          </a:stretch>
        </p:blipFill>
        <p:spPr>
          <a:xfrm>
            <a:off x="8271150"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46"/>
          <p:cNvPicPr preferRelativeResize="0"/>
          <p:nvPr/>
        </p:nvPicPr>
        <p:blipFill rotWithShape="1">
          <a:blip r:embed="rId3">
            <a:alphaModFix/>
          </a:blip>
          <a:srcRect l="46924" t="60809" r="31160" b="8584"/>
          <a:stretch/>
        </p:blipFill>
        <p:spPr>
          <a:xfrm>
            <a:off x="5356725" y="872225"/>
            <a:ext cx="2402500" cy="1886475"/>
          </a:xfrm>
          <a:prstGeom prst="rect">
            <a:avLst/>
          </a:prstGeom>
          <a:noFill/>
          <a:ln>
            <a:noFill/>
          </a:ln>
        </p:spPr>
      </p:pic>
      <p:pic>
        <p:nvPicPr>
          <p:cNvPr id="270" name="Google Shape;270;p46"/>
          <p:cNvPicPr preferRelativeResize="0"/>
          <p:nvPr/>
        </p:nvPicPr>
        <p:blipFill rotWithShape="1">
          <a:blip r:embed="rId4">
            <a:alphaModFix/>
          </a:blip>
          <a:srcRect l="26852" t="25232" r="34439" b="9680"/>
          <a:stretch/>
        </p:blipFill>
        <p:spPr>
          <a:xfrm>
            <a:off x="600807" y="348343"/>
            <a:ext cx="4505573" cy="42591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293914" y="20569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76" name="Google Shape;276;p47"/>
          <p:cNvSpPr txBox="1">
            <a:spLocks noGrp="1"/>
          </p:cNvSpPr>
          <p:nvPr>
            <p:ph type="body" idx="1"/>
          </p:nvPr>
        </p:nvSpPr>
        <p:spPr>
          <a:xfrm>
            <a:off x="293914" y="997600"/>
            <a:ext cx="8766343" cy="3563514"/>
          </a:xfrm>
          <a:prstGeom prst="rect">
            <a:avLst/>
          </a:prstGeom>
        </p:spPr>
        <p:txBody>
          <a:bodyPr spcFirstLastPara="1" wrap="square" lIns="68575" tIns="34275" rIns="68575" bIns="34275" anchor="t" anchorCtr="0">
            <a:noAutofit/>
          </a:bodyPr>
          <a:lstStyle/>
          <a:p>
            <a:pPr marL="457200" lvl="0" indent="-355600" algn="l" rtl="0">
              <a:lnSpc>
                <a:spcPct val="115000"/>
              </a:lnSpc>
              <a:spcBef>
                <a:spcPts val="800"/>
              </a:spcBef>
              <a:spcAft>
                <a:spcPts val="0"/>
              </a:spcAft>
              <a:buSzPts val="2000"/>
              <a:buAutoNum type="arabicPeriod"/>
            </a:pPr>
            <a:r>
              <a:rPr lang="en" sz="2000" dirty="0"/>
              <a:t>What will be happening in Sunnyside in a few weeks?</a:t>
            </a:r>
          </a:p>
          <a:p>
            <a:pPr marL="457200" lvl="0" indent="-355600" algn="l" rtl="0">
              <a:lnSpc>
                <a:spcPct val="115000"/>
              </a:lnSpc>
              <a:spcBef>
                <a:spcPts val="800"/>
              </a:spcBef>
              <a:spcAft>
                <a:spcPts val="0"/>
              </a:spcAft>
              <a:buSzPts val="2000"/>
              <a:buAutoNum type="arabicPeriod"/>
            </a:pPr>
            <a:endParaRPr lang="en" sz="2000" dirty="0"/>
          </a:p>
          <a:p>
            <a:pPr marL="457200" lvl="0" indent="-355600" algn="l" rtl="0">
              <a:lnSpc>
                <a:spcPct val="115000"/>
              </a:lnSpc>
              <a:spcBef>
                <a:spcPts val="800"/>
              </a:spcBef>
              <a:spcAft>
                <a:spcPts val="0"/>
              </a:spcAft>
              <a:buSzPts val="2000"/>
              <a:buAutoNum type="arabicPeriod"/>
            </a:pPr>
            <a:r>
              <a:rPr lang="en" sz="2000" dirty="0"/>
              <a:t>Why is this happening?</a:t>
            </a:r>
          </a:p>
          <a:p>
            <a:pPr marL="457200" lvl="0" indent="-355600" algn="l" rtl="0">
              <a:lnSpc>
                <a:spcPct val="115000"/>
              </a:lnSpc>
              <a:spcBef>
                <a:spcPts val="800"/>
              </a:spcBef>
              <a:spcAft>
                <a:spcPts val="0"/>
              </a:spcAft>
              <a:buSzPts val="2000"/>
              <a:buAutoNum type="arabicPeriod"/>
            </a:pPr>
            <a:endParaRPr lang="en" sz="2000" dirty="0"/>
          </a:p>
          <a:p>
            <a:pPr marL="457200" lvl="0" indent="-355600" algn="l" rtl="0">
              <a:lnSpc>
                <a:spcPct val="115000"/>
              </a:lnSpc>
              <a:spcBef>
                <a:spcPts val="800"/>
              </a:spcBef>
              <a:spcAft>
                <a:spcPts val="0"/>
              </a:spcAft>
              <a:buSzPts val="2000"/>
              <a:buAutoNum type="arabicPeriod"/>
            </a:pPr>
            <a:r>
              <a:rPr lang="en" sz="2000" dirty="0"/>
              <a:t>Is there a prize for finishing? If so, what is it?</a:t>
            </a:r>
          </a:p>
          <a:p>
            <a:pPr marL="457200" lvl="0" indent="-355600" algn="l" rtl="0">
              <a:lnSpc>
                <a:spcPct val="115000"/>
              </a:lnSpc>
              <a:spcBef>
                <a:spcPts val="800"/>
              </a:spcBef>
              <a:spcAft>
                <a:spcPts val="0"/>
              </a:spcAft>
              <a:buSzPts val="2000"/>
              <a:buAutoNum type="arabicPeriod"/>
            </a:pPr>
            <a:endParaRPr lang="en" sz="2000" dirty="0"/>
          </a:p>
          <a:p>
            <a:pPr marL="457200" lvl="0" indent="-355600" algn="l" rtl="0">
              <a:lnSpc>
                <a:spcPct val="115000"/>
              </a:lnSpc>
              <a:spcBef>
                <a:spcPts val="800"/>
              </a:spcBef>
              <a:spcAft>
                <a:spcPts val="0"/>
              </a:spcAft>
              <a:buSzPts val="2000"/>
              <a:buAutoNum type="arabicPeriod"/>
            </a:pPr>
            <a:r>
              <a:rPr lang="en" sz="2000" dirty="0"/>
              <a:t>How do events like this benefit or support the community?</a:t>
            </a:r>
            <a:endParaRPr sz="20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a:spLocks noGrp="1"/>
          </p:cNvSpPr>
          <p:nvPr>
            <p:ph type="title"/>
          </p:nvPr>
        </p:nvSpPr>
        <p:spPr>
          <a:xfrm>
            <a:off x="306257" y="1959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2" name="Google Shape;282;p48"/>
          <p:cNvSpPr txBox="1">
            <a:spLocks noGrp="1"/>
          </p:cNvSpPr>
          <p:nvPr>
            <p:ph type="body" idx="1"/>
          </p:nvPr>
        </p:nvSpPr>
        <p:spPr>
          <a:xfrm>
            <a:off x="163286" y="870856"/>
            <a:ext cx="8806543" cy="4086943"/>
          </a:xfrm>
          <a:prstGeom prst="rect">
            <a:avLst/>
          </a:prstGeom>
        </p:spPr>
        <p:txBody>
          <a:bodyPr spcFirstLastPara="1" wrap="square" lIns="68575" tIns="34275" rIns="68575" bIns="34275" anchor="t" anchorCtr="0">
            <a:noAutofit/>
          </a:bodyPr>
          <a:lstStyle/>
          <a:p>
            <a:pPr marL="457200" lvl="0" indent="-342900" algn="l" rtl="0">
              <a:lnSpc>
                <a:spcPct val="120000"/>
              </a:lnSpc>
              <a:spcBef>
                <a:spcPts val="800"/>
              </a:spcBef>
              <a:spcAft>
                <a:spcPts val="0"/>
              </a:spcAft>
              <a:buSzPts val="1800"/>
              <a:buAutoNum type="arabicPeriod"/>
            </a:pPr>
            <a:r>
              <a:rPr lang="en" sz="1800" dirty="0"/>
              <a:t>What does the writer mean that spring is “right around the corner?”</a:t>
            </a:r>
            <a:endParaRPr sz="1800" dirty="0"/>
          </a:p>
          <a:p>
            <a:pPr marL="457200" lvl="0" indent="-342900" algn="l" rtl="0">
              <a:lnSpc>
                <a:spcPct val="120000"/>
              </a:lnSpc>
              <a:spcBef>
                <a:spcPts val="0"/>
              </a:spcBef>
              <a:spcAft>
                <a:spcPts val="0"/>
              </a:spcAft>
              <a:buSzPts val="1800"/>
              <a:buAutoNum type="arabicPeriod"/>
            </a:pPr>
            <a:r>
              <a:rPr lang="en" sz="1800" dirty="0"/>
              <a:t>This is an “annual” bike race. What does “annual” mean?</a:t>
            </a:r>
            <a:endParaRPr sz="1800" dirty="0"/>
          </a:p>
          <a:p>
            <a:pPr marL="457200" lvl="0" indent="-342900" algn="l" rtl="0">
              <a:lnSpc>
                <a:spcPct val="120000"/>
              </a:lnSpc>
              <a:spcBef>
                <a:spcPts val="0"/>
              </a:spcBef>
              <a:spcAft>
                <a:spcPts val="0"/>
              </a:spcAft>
              <a:buSzPts val="1800"/>
              <a:buAutoNum type="arabicPeriod"/>
            </a:pPr>
            <a:r>
              <a:rPr lang="en" sz="1800" dirty="0"/>
              <a:t>The next sentence in the article starts “for the tenth year in a row.” How can that help us figure out what “annual” means?</a:t>
            </a:r>
            <a:endParaRPr sz="1800" dirty="0"/>
          </a:p>
          <a:p>
            <a:pPr marL="457200" lvl="0" indent="-342900" algn="l" rtl="0">
              <a:lnSpc>
                <a:spcPct val="120000"/>
              </a:lnSpc>
              <a:spcBef>
                <a:spcPts val="0"/>
              </a:spcBef>
              <a:spcAft>
                <a:spcPts val="0"/>
              </a:spcAft>
              <a:buSzPts val="1800"/>
              <a:buAutoNum type="arabicPeriod"/>
            </a:pPr>
            <a:r>
              <a:rPr lang="en" sz="1800" dirty="0"/>
              <a:t>The participants in the race need to gather pledges and receive donations to raise money. What are pledges and donations?</a:t>
            </a:r>
            <a:endParaRPr sz="1800" dirty="0"/>
          </a:p>
          <a:p>
            <a:pPr marL="457200" lvl="0" indent="-342900" algn="l" rtl="0">
              <a:lnSpc>
                <a:spcPct val="120000"/>
              </a:lnSpc>
              <a:spcBef>
                <a:spcPts val="0"/>
              </a:spcBef>
              <a:spcAft>
                <a:spcPts val="0"/>
              </a:spcAft>
              <a:buSzPts val="1800"/>
              <a:buAutoNum type="arabicPeriod"/>
            </a:pPr>
            <a:r>
              <a:rPr lang="en" sz="1800" dirty="0"/>
              <a:t>The proceeds will be used to plant new trees and flowers in the Sunnyside City Park. What must “proceeds” mean?</a:t>
            </a:r>
            <a:endParaRPr sz="1800"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D359A70-1A25-4292-8046-E8FEB94BC847}"/>
</file>

<file path=customXml/itemProps2.xml><?xml version="1.0" encoding="utf-8"?>
<ds:datastoreItem xmlns:ds="http://schemas.openxmlformats.org/officeDocument/2006/customXml" ds:itemID="{2D1DEC0D-26E1-419D-B043-3AFE3FACF79A}"/>
</file>

<file path=customXml/itemProps3.xml><?xml version="1.0" encoding="utf-8"?>
<ds:datastoreItem xmlns:ds="http://schemas.openxmlformats.org/officeDocument/2006/customXml" ds:itemID="{F4162231-75D6-4632-B1C1-807BD50A9EB4}"/>
</file>

<file path=docProps/app.xml><?xml version="1.0" encoding="utf-8"?>
<Properties xmlns="http://schemas.openxmlformats.org/officeDocument/2006/extended-properties" xmlns:vt="http://schemas.openxmlformats.org/officeDocument/2006/docPropsVTypes">
  <TotalTime>159</TotalTime>
  <Words>6675</Words>
  <Application>Microsoft Office PowerPoint</Application>
  <PresentationFormat>On-screen Show (16:9)</PresentationFormat>
  <Paragraphs>553</Paragraphs>
  <Slides>29</Slides>
  <Notes>29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29</vt:i4>
      </vt:variant>
    </vt:vector>
  </HeadingPairs>
  <TitlesOfParts>
    <vt:vector size="36" baseType="lpstr">
      <vt:lpstr>Century Gothic</vt:lpstr>
      <vt:lpstr>Arial</vt:lpstr>
      <vt:lpstr>Calibri</vt:lpstr>
      <vt:lpstr>Times New Roman</vt:lpstr>
      <vt:lpstr>Office Theme</vt:lpstr>
      <vt:lpstr>Simple Light</vt:lpstr>
      <vt:lpstr>Office Theme</vt:lpstr>
      <vt:lpstr>Grade 2: Module 3: Part 2: Cycle 16: Lesson 77 Teacher slide, before teaching.</vt:lpstr>
      <vt:lpstr> Grade 2: Module 3: Part 2: Cycle 16: Lesson 77 Teacher slide, before teaching.</vt:lpstr>
      <vt:lpstr>Grade 2: Module 3: Part 2: Cycle 16: Lesson 77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16: Lesson 77 Teacher slide, before teaching.</dc:title>
  <dc:creator>nbravo</dc:creator>
  <cp:lastModifiedBy>me@briannadasilva.com</cp:lastModifiedBy>
  <cp:revision>6</cp:revision>
  <dcterms:modified xsi:type="dcterms:W3CDTF">2019-01-04T23:05:13Z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