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 id="2147483673"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Georgia" panose="02040502050405020303" pitchFamily="18"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8D8A05-2986-4E1A-BEC7-66AD49E8B606}" v="61" dt="2018-08-30T14:16:08.978"/>
  </p1510:revLst>
</p1510:revInfo>
</file>

<file path=ppt/tableStyles.xml><?xml version="1.0" encoding="utf-8"?>
<a:tblStyleLst xmlns:a="http://schemas.openxmlformats.org/drawingml/2006/main" def="{46CB4AB7-D4A2-41D6-97D5-11B2DF010F38}">
  <a:tblStyle styleId="{46CB4AB7-D4A2-41D6-97D5-11B2DF010F3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9CB49B4-EBBD-44D8-97A9-26C17447B27D}"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44" autoAdjust="0"/>
  </p:normalViewPr>
  <p:slideViewPr>
    <p:cSldViewPr snapToGrid="0">
      <p:cViewPr varScale="1">
        <p:scale>
          <a:sx n="76" d="100"/>
          <a:sy n="76" d="100"/>
        </p:scale>
        <p:origin x="101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12.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escha Malone" userId="S::deniescha.malone@detroitk12.org::9beeb3ea-6cc3-4273-8119-e4c5603b3ca3" providerId="AD" clId="Web-{D0D7B183-2622-943C-10F1-8213F6102BFB}"/>
    <pc:docChg chg="modSld">
      <pc:chgData name="Deniescha Malone" userId="S::deniescha.malone@detroitk12.org::9beeb3ea-6cc3-4273-8119-e4c5603b3ca3" providerId="AD" clId="Web-{D0D7B183-2622-943C-10F1-8213F6102BFB}" dt="2018-09-25T02:11:08.068" v="1" actId="1076"/>
      <pc:docMkLst>
        <pc:docMk/>
      </pc:docMkLst>
      <pc:sldChg chg="modSp">
        <pc:chgData name="Deniescha Malone" userId="S::deniescha.malone@detroitk12.org::9beeb3ea-6cc3-4273-8119-e4c5603b3ca3" providerId="AD" clId="Web-{D0D7B183-2622-943C-10F1-8213F6102BFB}" dt="2018-09-25T02:11:08.068" v="1" actId="1076"/>
        <pc:sldMkLst>
          <pc:docMk/>
          <pc:sldMk cId="0" sldId="256"/>
        </pc:sldMkLst>
        <pc:spChg chg="mod">
          <ac:chgData name="Deniescha Malone" userId="S::deniescha.malone@detroitk12.org::9beeb3ea-6cc3-4273-8119-e4c5603b3ca3" providerId="AD" clId="Web-{D0D7B183-2622-943C-10F1-8213F6102BFB}" dt="2018-09-25T02:11:05.662" v="0" actId="1076"/>
          <ac:spMkLst>
            <pc:docMk/>
            <pc:sldMk cId="0" sldId="256"/>
            <ac:spMk id="112" creationId="{00000000-0000-0000-0000-000000000000}"/>
          </ac:spMkLst>
        </pc:spChg>
        <pc:spChg chg="mod">
          <ac:chgData name="Deniescha Malone" userId="S::deniescha.malone@detroitk12.org::9beeb3ea-6cc3-4273-8119-e4c5603b3ca3" providerId="AD" clId="Web-{D0D7B183-2622-943C-10F1-8213F6102BFB}" dt="2018-09-25T02:11:08.068" v="1" actId="1076"/>
          <ac:spMkLst>
            <pc:docMk/>
            <pc:sldMk cId="0" sldId="256"/>
            <ac:spMk id="113" creationId="{00000000-0000-0000-0000-000000000000}"/>
          </ac:spMkLst>
        </pc:spChg>
      </pc:sldChg>
    </pc:docChg>
  </pc:docChgLst>
  <pc:docChgLst>
    <pc:chgData name="Natalie Ivey" userId="2c81a4b0-7596-4a42-b4da-e7aac4dfeff9" providerId="ADAL" clId="{318D8A05-2986-4E1A-BEC7-66AD49E8B606}"/>
    <pc:docChg chg="modSld modMainMaster">
      <pc:chgData name="Natalie Ivey" userId="2c81a4b0-7596-4a42-b4da-e7aac4dfeff9" providerId="ADAL" clId="{318D8A05-2986-4E1A-BEC7-66AD49E8B606}" dt="2018-08-30T14:16:08.978" v="60" actId="1076"/>
      <pc:docMkLst>
        <pc:docMk/>
      </pc:docMkLst>
      <pc:sldChg chg="addSp modSp">
        <pc:chgData name="Natalie Ivey" userId="2c81a4b0-7596-4a42-b4da-e7aac4dfeff9" providerId="ADAL" clId="{318D8A05-2986-4E1A-BEC7-66AD49E8B606}" dt="2018-08-30T14:09:41.513" v="3" actId="14100"/>
        <pc:sldMkLst>
          <pc:docMk/>
          <pc:sldMk cId="0" sldId="259"/>
        </pc:sldMkLst>
        <pc:picChg chg="add mod">
          <ac:chgData name="Natalie Ivey" userId="2c81a4b0-7596-4a42-b4da-e7aac4dfeff9" providerId="ADAL" clId="{318D8A05-2986-4E1A-BEC7-66AD49E8B606}" dt="2018-08-30T14:09:41.513" v="3" actId="14100"/>
          <ac:picMkLst>
            <pc:docMk/>
            <pc:sldMk cId="0" sldId="259"/>
            <ac:picMk id="3" creationId="{086D17C9-706A-4469-9C01-B8345A3BF069}"/>
          </ac:picMkLst>
        </pc:picChg>
      </pc:sldChg>
      <pc:sldChg chg="addSp modSp">
        <pc:chgData name="Natalie Ivey" userId="2c81a4b0-7596-4a42-b4da-e7aac4dfeff9" providerId="ADAL" clId="{318D8A05-2986-4E1A-BEC7-66AD49E8B606}" dt="2018-08-30T14:14:21.077" v="42" actId="1076"/>
        <pc:sldMkLst>
          <pc:docMk/>
          <pc:sldMk cId="0" sldId="266"/>
        </pc:sldMkLst>
        <pc:picChg chg="add mod">
          <ac:chgData name="Natalie Ivey" userId="2c81a4b0-7596-4a42-b4da-e7aac4dfeff9" providerId="ADAL" clId="{318D8A05-2986-4E1A-BEC7-66AD49E8B606}" dt="2018-08-30T14:13:13.124" v="30" actId="1076"/>
          <ac:picMkLst>
            <pc:docMk/>
            <pc:sldMk cId="0" sldId="266"/>
            <ac:picMk id="3" creationId="{54D4FBE0-D146-4CDA-9557-DD9E9C408293}"/>
          </ac:picMkLst>
        </pc:picChg>
        <pc:picChg chg="add mod">
          <ac:chgData name="Natalie Ivey" userId="2c81a4b0-7596-4a42-b4da-e7aac4dfeff9" providerId="ADAL" clId="{318D8A05-2986-4E1A-BEC7-66AD49E8B606}" dt="2018-08-30T14:13:47.989" v="36" actId="1076"/>
          <ac:picMkLst>
            <pc:docMk/>
            <pc:sldMk cId="0" sldId="266"/>
            <ac:picMk id="5" creationId="{17DE1C4C-8092-42F7-8618-5F92562BCEA4}"/>
          </ac:picMkLst>
        </pc:picChg>
        <pc:picChg chg="add mod">
          <ac:chgData name="Natalie Ivey" userId="2c81a4b0-7596-4a42-b4da-e7aac4dfeff9" providerId="ADAL" clId="{318D8A05-2986-4E1A-BEC7-66AD49E8B606}" dt="2018-08-30T14:14:21.077" v="42" actId="1076"/>
          <ac:picMkLst>
            <pc:docMk/>
            <pc:sldMk cId="0" sldId="266"/>
            <ac:picMk id="8" creationId="{C120008D-A9B7-4EBC-8BF9-080325223E73}"/>
          </ac:picMkLst>
        </pc:picChg>
        <pc:picChg chg="mod">
          <ac:chgData name="Natalie Ivey" userId="2c81a4b0-7596-4a42-b4da-e7aac4dfeff9" providerId="ADAL" clId="{318D8A05-2986-4E1A-BEC7-66AD49E8B606}" dt="2018-08-30T14:14:05.659" v="40" actId="14100"/>
          <ac:picMkLst>
            <pc:docMk/>
            <pc:sldMk cId="0" sldId="266"/>
            <ac:picMk id="182" creationId="{00000000-0000-0000-0000-000000000000}"/>
          </ac:picMkLst>
        </pc:picChg>
      </pc:sldChg>
      <pc:sldChg chg="addSp modSp">
        <pc:chgData name="Natalie Ivey" userId="2c81a4b0-7596-4a42-b4da-e7aac4dfeff9" providerId="ADAL" clId="{318D8A05-2986-4E1A-BEC7-66AD49E8B606}" dt="2018-08-30T14:16:08.978" v="60" actId="1076"/>
        <pc:sldMkLst>
          <pc:docMk/>
          <pc:sldMk cId="0" sldId="267"/>
        </pc:sldMkLst>
        <pc:spChg chg="mod">
          <ac:chgData name="Natalie Ivey" userId="2c81a4b0-7596-4a42-b4da-e7aac4dfeff9" providerId="ADAL" clId="{318D8A05-2986-4E1A-BEC7-66AD49E8B606}" dt="2018-08-30T14:15:42.688" v="55" actId="14100"/>
          <ac:spMkLst>
            <pc:docMk/>
            <pc:sldMk cId="0" sldId="267"/>
            <ac:spMk id="192" creationId="{00000000-0000-0000-0000-000000000000}"/>
          </ac:spMkLst>
        </pc:spChg>
        <pc:picChg chg="add mod">
          <ac:chgData name="Natalie Ivey" userId="2c81a4b0-7596-4a42-b4da-e7aac4dfeff9" providerId="ADAL" clId="{318D8A05-2986-4E1A-BEC7-66AD49E8B606}" dt="2018-08-30T14:14:46.245" v="44" actId="1076"/>
          <ac:picMkLst>
            <pc:docMk/>
            <pc:sldMk cId="0" sldId="267"/>
            <ac:picMk id="3" creationId="{869FA3EF-330C-4B86-96F8-6EB220CFA247}"/>
          </ac:picMkLst>
        </pc:picChg>
        <pc:picChg chg="add mod">
          <ac:chgData name="Natalie Ivey" userId="2c81a4b0-7596-4a42-b4da-e7aac4dfeff9" providerId="ADAL" clId="{318D8A05-2986-4E1A-BEC7-66AD49E8B606}" dt="2018-08-30T14:15:55.884" v="58" actId="1076"/>
          <ac:picMkLst>
            <pc:docMk/>
            <pc:sldMk cId="0" sldId="267"/>
            <ac:picMk id="5" creationId="{6DDEFE6C-339F-4251-A887-D4941A12E495}"/>
          </ac:picMkLst>
        </pc:picChg>
        <pc:picChg chg="add mod">
          <ac:chgData name="Natalie Ivey" userId="2c81a4b0-7596-4a42-b4da-e7aac4dfeff9" providerId="ADAL" clId="{318D8A05-2986-4E1A-BEC7-66AD49E8B606}" dt="2018-08-30T14:16:08.978" v="60" actId="1076"/>
          <ac:picMkLst>
            <pc:docMk/>
            <pc:sldMk cId="0" sldId="267"/>
            <ac:picMk id="7" creationId="{BC1BCFE7-ABB8-48D0-BE29-318EAF276AE9}"/>
          </ac:picMkLst>
        </pc:picChg>
      </pc:sldChg>
      <pc:sldChg chg="modSp">
        <pc:chgData name="Natalie Ivey" userId="2c81a4b0-7596-4a42-b4da-e7aac4dfeff9" providerId="ADAL" clId="{318D8A05-2986-4E1A-BEC7-66AD49E8B606}" dt="2018-08-30T14:11:17.945" v="17" actId="1076"/>
        <pc:sldMkLst>
          <pc:docMk/>
          <pc:sldMk cId="0" sldId="268"/>
        </pc:sldMkLst>
        <pc:picChg chg="mod">
          <ac:chgData name="Natalie Ivey" userId="2c81a4b0-7596-4a42-b4da-e7aac4dfeff9" providerId="ADAL" clId="{318D8A05-2986-4E1A-BEC7-66AD49E8B606}" dt="2018-08-30T14:11:17.945" v="17" actId="1076"/>
          <ac:picMkLst>
            <pc:docMk/>
            <pc:sldMk cId="0" sldId="268"/>
            <ac:picMk id="203" creationId="{00000000-0000-0000-0000-000000000000}"/>
          </ac:picMkLst>
        </pc:picChg>
      </pc:sldChg>
      <pc:sldChg chg="modSp">
        <pc:chgData name="Natalie Ivey" userId="2c81a4b0-7596-4a42-b4da-e7aac4dfeff9" providerId="ADAL" clId="{318D8A05-2986-4E1A-BEC7-66AD49E8B606}" dt="2018-08-30T14:11:36.876" v="18" actId="14100"/>
        <pc:sldMkLst>
          <pc:docMk/>
          <pc:sldMk cId="0" sldId="270"/>
        </pc:sldMkLst>
        <pc:picChg chg="mod">
          <ac:chgData name="Natalie Ivey" userId="2c81a4b0-7596-4a42-b4da-e7aac4dfeff9" providerId="ADAL" clId="{318D8A05-2986-4E1A-BEC7-66AD49E8B606}" dt="2018-08-30T14:11:36.876" v="18" actId="14100"/>
          <ac:picMkLst>
            <pc:docMk/>
            <pc:sldMk cId="0" sldId="270"/>
            <ac:picMk id="219" creationId="{00000000-0000-0000-0000-000000000000}"/>
          </ac:picMkLst>
        </pc:picChg>
      </pc:sldChg>
      <pc:sldChg chg="addSp modSp">
        <pc:chgData name="Natalie Ivey" userId="2c81a4b0-7596-4a42-b4da-e7aac4dfeff9" providerId="ADAL" clId="{318D8A05-2986-4E1A-BEC7-66AD49E8B606}" dt="2018-08-30T14:12:38.243" v="28" actId="1076"/>
        <pc:sldMkLst>
          <pc:docMk/>
          <pc:sldMk cId="0" sldId="271"/>
        </pc:sldMkLst>
        <pc:picChg chg="add mod">
          <ac:chgData name="Natalie Ivey" userId="2c81a4b0-7596-4a42-b4da-e7aac4dfeff9" providerId="ADAL" clId="{318D8A05-2986-4E1A-BEC7-66AD49E8B606}" dt="2018-08-30T14:12:38.243" v="28" actId="1076"/>
          <ac:picMkLst>
            <pc:docMk/>
            <pc:sldMk cId="0" sldId="271"/>
            <ac:picMk id="3" creationId="{C357B9C3-A4D0-4F71-93DB-166A6FC773EC}"/>
          </ac:picMkLst>
        </pc:picChg>
        <pc:picChg chg="add mod">
          <ac:chgData name="Natalie Ivey" userId="2c81a4b0-7596-4a42-b4da-e7aac4dfeff9" providerId="ADAL" clId="{318D8A05-2986-4E1A-BEC7-66AD49E8B606}" dt="2018-08-30T14:12:20.210" v="25" actId="1076"/>
          <ac:picMkLst>
            <pc:docMk/>
            <pc:sldMk cId="0" sldId="271"/>
            <ac:picMk id="5" creationId="{D22D33EF-F224-4D7D-95A6-FFA9AC863F1D}"/>
          </ac:picMkLst>
        </pc:picChg>
        <pc:picChg chg="add mod">
          <ac:chgData name="Natalie Ivey" userId="2c81a4b0-7596-4a42-b4da-e7aac4dfeff9" providerId="ADAL" clId="{318D8A05-2986-4E1A-BEC7-66AD49E8B606}" dt="2018-08-30T14:12:32.093" v="27" actId="1076"/>
          <ac:picMkLst>
            <pc:docMk/>
            <pc:sldMk cId="0" sldId="271"/>
            <ac:picMk id="7" creationId="{17FCB9D2-34E5-4CF9-BAD1-4C312C4C1057}"/>
          </ac:picMkLst>
        </pc:picChg>
      </pc:sldChg>
      <pc:sldMasterChg chg="addSp modSp">
        <pc:chgData name="Natalie Ivey" userId="2c81a4b0-7596-4a42-b4da-e7aac4dfeff9" providerId="ADAL" clId="{318D8A05-2986-4E1A-BEC7-66AD49E8B606}" dt="2018-08-30T14:10:49.995" v="13" actId="1076"/>
        <pc:sldMasterMkLst>
          <pc:docMk/>
          <pc:sldMasterMk cId="0" sldId="2147483672"/>
        </pc:sldMasterMkLst>
        <pc:picChg chg="add mod">
          <ac:chgData name="Natalie Ivey" userId="2c81a4b0-7596-4a42-b4da-e7aac4dfeff9" providerId="ADAL" clId="{318D8A05-2986-4E1A-BEC7-66AD49E8B606}" dt="2018-08-30T14:10:08.977" v="5" actId="1076"/>
          <ac:picMkLst>
            <pc:docMk/>
            <pc:sldMasterMk cId="0" sldId="2147483672"/>
            <ac:picMk id="3" creationId="{C62E103D-95A4-4573-A69B-679A9C259FFB}"/>
          </ac:picMkLst>
        </pc:picChg>
        <pc:picChg chg="add mod">
          <ac:chgData name="Natalie Ivey" userId="2c81a4b0-7596-4a42-b4da-e7aac4dfeff9" providerId="ADAL" clId="{318D8A05-2986-4E1A-BEC7-66AD49E8B606}" dt="2018-08-30T14:10:38.208" v="11" actId="1076"/>
          <ac:picMkLst>
            <pc:docMk/>
            <pc:sldMasterMk cId="0" sldId="2147483672"/>
            <ac:picMk id="5" creationId="{DB43C606-433A-463E-920D-9B887ED7EE9F}"/>
          </ac:picMkLst>
        </pc:picChg>
        <pc:picChg chg="add mod">
          <ac:chgData name="Natalie Ivey" userId="2c81a4b0-7596-4a42-b4da-e7aac4dfeff9" providerId="ADAL" clId="{318D8A05-2986-4E1A-BEC7-66AD49E8B606}" dt="2018-08-30T14:10:49.995" v="13" actId="1076"/>
          <ac:picMkLst>
            <pc:docMk/>
            <pc:sldMasterMk cId="0" sldId="2147483672"/>
            <ac:picMk id="10" creationId="{BC8A0D41-F893-4B0E-9A67-6562DA25E356}"/>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5533945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1/unit-1/lesson-9"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curriculum.eleducation.org/curriculum/ela/grade-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909398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highlight>
                <a:srgbClr val="F8F8F1"/>
              </a:highlight>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You will have multiple think-pair shares in this section. Leave adequate time for students to think, repeat the question and share after you pose each question.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Answers from the teacher reference sheet are added to the bottom.</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i="0" dirty="0">
                <a:solidFill>
                  <a:schemeClr val="dk1"/>
                </a:solidFill>
                <a:latin typeface="Calibri"/>
                <a:ea typeface="Calibri"/>
                <a:cs typeface="Calibri"/>
                <a:sym typeface="Calibri"/>
              </a:rPr>
              <a:t>characteristic</a:t>
            </a:r>
            <a:r>
              <a:rPr lang="en" sz="1200" dirty="0">
                <a:solidFill>
                  <a:schemeClr val="dk1"/>
                </a:solidFill>
                <a:latin typeface="Calibri"/>
                <a:ea typeface="Calibri"/>
                <a:cs typeface="Calibri"/>
                <a:sym typeface="Calibri"/>
              </a:rPr>
              <a:t> of poetry recorded so far in the third column of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partners with the following prompts.  Once finished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cold call to share out. Record their responses in the second column of the chart.  </a:t>
            </a:r>
            <a:r>
              <a:rPr lang="en" sz="1200" i="1" dirty="0">
                <a:solidFill>
                  <a:schemeClr val="dk1"/>
                </a:solidFill>
                <a:latin typeface="Calibri"/>
                <a:ea typeface="Calibri"/>
                <a:cs typeface="Calibri"/>
                <a:sym typeface="Calibri"/>
              </a:rPr>
              <a:t>What do you notice about the structure?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(share and capture responses) </a:t>
            </a:r>
            <a:r>
              <a:rPr lang="en" sz="1200" i="1" dirty="0">
                <a:solidFill>
                  <a:schemeClr val="dk1"/>
                </a:solidFill>
                <a:latin typeface="Calibri"/>
                <a:ea typeface="Calibri"/>
                <a:cs typeface="Calibri"/>
                <a:sym typeface="Calibri"/>
              </a:rPr>
              <a:t>What do you notice about imagery?</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(share and capture responses) </a:t>
            </a:r>
            <a:r>
              <a:rPr lang="en" sz="1200" i="1" dirty="0">
                <a:solidFill>
                  <a:schemeClr val="dk1"/>
                </a:solidFill>
                <a:latin typeface="Calibri"/>
                <a:ea typeface="Calibri"/>
                <a:cs typeface="Calibri"/>
                <a:sym typeface="Calibri"/>
              </a:rPr>
              <a:t>What do you notice about rhyme and meter?</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(share and capture responses)  </a:t>
            </a:r>
            <a:r>
              <a:rPr lang="en" sz="1200" i="1" dirty="0">
                <a:solidFill>
                  <a:schemeClr val="dk1"/>
                </a:solidFill>
                <a:latin typeface="Calibri"/>
                <a:ea typeface="Calibri"/>
                <a:cs typeface="Calibri"/>
                <a:sym typeface="Calibri"/>
              </a:rPr>
              <a:t>What do you notice about repetition? </a:t>
            </a:r>
            <a:r>
              <a:rPr lang="en" sz="1200" b="1" dirty="0">
                <a:solidFill>
                  <a:schemeClr val="dk1"/>
                </a:solidFill>
                <a:latin typeface="Calibri"/>
                <a:ea typeface="Calibri"/>
                <a:cs typeface="Calibri"/>
                <a:sym typeface="Calibri"/>
              </a:rPr>
              <a:t>(share and capture responses)  </a:t>
            </a:r>
            <a:r>
              <a:rPr lang="en" sz="1200" i="1" dirty="0">
                <a:solidFill>
                  <a:schemeClr val="dk1"/>
                </a:solidFill>
                <a:latin typeface="Calibri"/>
                <a:ea typeface="Calibri"/>
                <a:cs typeface="Calibri"/>
                <a:sym typeface="Calibri"/>
              </a:rPr>
              <a:t>What does the authors use of these characteristics help us understand from the poem? What is the theme?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i="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responses similar to these: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Structure (how the poem is organized): No stanzas  Lines that are together are shaped like an apple.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Rhyme and Meter (whether the poem rhymes and the rhythm or beat): Free Verse,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Imagery: Words that help me see: “Stem” “red yellow green”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Imagery: words that help me taste: “ yum”  “crunchy” “delicious” “juicy”</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Repetition: Each line has a word or phrase that is repeated across the line.</a:t>
            </a:r>
            <a:endParaRPr sz="1200" b="1" dirty="0">
              <a:latin typeface="Calibri"/>
              <a:ea typeface="Calibri"/>
              <a:cs typeface="Calibri"/>
              <a:sym typeface="Calibri"/>
            </a:endParaRPr>
          </a:p>
          <a:p>
            <a:pPr marL="9144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Ask: </a:t>
            </a:r>
            <a:r>
              <a:rPr lang="en" sz="1200" i="1" dirty="0">
                <a:latin typeface="Calibri"/>
                <a:ea typeface="Calibri"/>
                <a:cs typeface="Calibri"/>
                <a:sym typeface="Calibri"/>
              </a:rPr>
              <a:t>“What is the same in Jack’s shape poem as in the poem ‘The Apple?’ What is different?” (Same = no stanzas, free verse, use of imagery. Different = Jack also draws lines to help convey the shape; Jack’s includes movement words, but not taste or texture.)</a:t>
            </a:r>
            <a:endParaRPr sz="1200" dirty="0">
              <a:latin typeface="Calibri"/>
              <a:ea typeface="Calibri"/>
              <a:cs typeface="Calibri"/>
              <a:sym typeface="Calibri"/>
            </a:endParaRPr>
          </a:p>
        </p:txBody>
      </p:sp>
    </p:spTree>
    <p:extLst>
      <p:ext uri="{BB962C8B-B14F-4D97-AF65-F5344CB8AC3E}">
        <p14:creationId xmlns:p14="http://schemas.microsoft.com/office/powerpoint/2010/main" val="2088991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nSpc>
                <a:spcPct val="100000"/>
              </a:lnSpc>
              <a:spcBef>
                <a:spcPts val="0"/>
              </a:spcBef>
              <a:spcAft>
                <a:spcPts val="0"/>
              </a:spcAft>
              <a:buNone/>
            </a:pPr>
            <a:r>
              <a:rPr lang="en" sz="1200" b="1" dirty="0">
                <a:latin typeface="Calibri"/>
                <a:ea typeface="Calibri"/>
                <a:cs typeface="Calibri"/>
                <a:sym typeface="Calibri"/>
              </a:rPr>
              <a:t>Suggested slide pacing:   17-20 minutes</a:t>
            </a:r>
            <a:endParaRPr sz="1200" b="1" dirty="0">
              <a:latin typeface="Calibri"/>
              <a:ea typeface="Calibri"/>
              <a:cs typeface="Calibri"/>
              <a:sym typeface="Calibri"/>
            </a:endParaRPr>
          </a:p>
          <a:p>
            <a:pPr marL="0" lvl="0" indent="0">
              <a:lnSpc>
                <a:spcPct val="100000"/>
              </a:lnSpc>
              <a:spcBef>
                <a:spcPts val="0"/>
              </a:spcBef>
              <a:spcAft>
                <a:spcPts val="0"/>
              </a:spcAft>
              <a:buNone/>
            </a:pPr>
            <a:r>
              <a:rPr lang="en" sz="1200" b="1" dirty="0">
                <a:latin typeface="Calibri"/>
                <a:ea typeface="Calibri"/>
                <a:cs typeface="Calibri"/>
                <a:sym typeface="Calibri"/>
              </a:rPr>
              <a:t>Grouping: Partners </a:t>
            </a:r>
            <a:endParaRPr sz="1200" b="1"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second learning target and tell them that the poet they are going to focus on in this lesson is Jack.</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If turn and talk is </a:t>
            </a:r>
            <a:r>
              <a:rPr lang="en-US" sz="1200" dirty="0">
                <a:latin typeface="Calibri"/>
                <a:ea typeface="Calibri"/>
                <a:cs typeface="Calibri"/>
                <a:sym typeface="Calibri"/>
              </a:rPr>
              <a:t>productive </a:t>
            </a:r>
            <a:r>
              <a:rPr lang="en" sz="1200" dirty="0">
                <a:latin typeface="Calibri"/>
                <a:ea typeface="Calibri"/>
                <a:cs typeface="Calibri"/>
                <a:sym typeface="Calibri"/>
              </a:rPr>
              <a:t>consider cueing students to expand conversation by saying more; “</a:t>
            </a:r>
            <a:r>
              <a:rPr lang="en" sz="1200" i="1" dirty="0">
                <a:latin typeface="Calibri"/>
                <a:ea typeface="Calibri"/>
                <a:cs typeface="Calibri"/>
                <a:sym typeface="Calibri"/>
              </a:rPr>
              <a:t>Can you say more about that?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throughout </a:t>
            </a:r>
            <a:r>
              <a:rPr lang="en" sz="1200" i="1" dirty="0">
                <a:latin typeface="Calibri"/>
                <a:ea typeface="Calibri"/>
                <a:cs typeface="Calibri"/>
                <a:sym typeface="Calibri"/>
              </a:rPr>
              <a:t>Love That Dog</a:t>
            </a:r>
            <a:r>
              <a:rPr lang="en" sz="1200" dirty="0">
                <a:latin typeface="Calibri"/>
                <a:ea typeface="Calibri"/>
                <a:cs typeface="Calibri"/>
                <a:sym typeface="Calibri"/>
              </a:rPr>
              <a:t>, Jack has been writing poetry. The whole journal is written in verse, but explain that they are going to focus specifically on the poems that Miss Stretchberry posted on the board.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 may want to assign different poem partnerships for the new information share.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turn to page 37 “My Yellow Dog</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r>
              <a:rPr lang="en" sz="1200" b="1" dirty="0">
                <a:latin typeface="Calibri"/>
                <a:ea typeface="Calibri"/>
                <a:cs typeface="Calibri"/>
                <a:sym typeface="Calibri"/>
              </a:rPr>
              <a:t> </a:t>
            </a:r>
            <a:r>
              <a:rPr lang="en" sz="1200" i="1" dirty="0">
                <a:latin typeface="Calibri"/>
                <a:ea typeface="Calibri"/>
                <a:cs typeface="Calibri"/>
                <a:sym typeface="Calibri"/>
              </a:rPr>
              <a:t>What inspired Jack to write this poem? How do you know? What evidence can you find?</a:t>
            </a:r>
            <a:r>
              <a:rPr lang="en" sz="1200" dirty="0">
                <a:latin typeface="Calibri"/>
                <a:ea typeface="Calibri"/>
                <a:cs typeface="Calibri"/>
                <a:sym typeface="Calibri"/>
              </a:rPr>
              <a:t> </a:t>
            </a:r>
            <a:r>
              <a:rPr lang="en" sz="1200" b="1" dirty="0">
                <a:latin typeface="Calibri"/>
                <a:ea typeface="Calibri"/>
                <a:cs typeface="Calibri"/>
                <a:sym typeface="Calibri"/>
              </a:rPr>
              <a:t>(Jack’s yellow dog inspired him to write this poem, and also looking at shape poems by other poets, including “The Apple” by S.C. Rigg.)</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Refer back to characteristic of poetry determined for “The Apple” as a way to model the first line of the note -catcher.</a:t>
            </a:r>
            <a:r>
              <a:rPr lang="en" sz="1200" i="1" dirty="0">
                <a:latin typeface="Calibri"/>
                <a:ea typeface="Calibri"/>
                <a:cs typeface="Calibri"/>
                <a:sym typeface="Calibri"/>
              </a:rPr>
              <a:t> </a:t>
            </a:r>
            <a:endParaRPr sz="1200" i="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work with </a:t>
            </a:r>
            <a:r>
              <a:rPr lang="en-US" sz="1200" dirty="0">
                <a:latin typeface="Calibri"/>
                <a:ea typeface="Calibri"/>
                <a:cs typeface="Calibri"/>
                <a:sym typeface="Calibri"/>
              </a:rPr>
              <a:t>partners </a:t>
            </a:r>
            <a:r>
              <a:rPr lang="en" sz="1200" dirty="0">
                <a:latin typeface="Calibri"/>
                <a:ea typeface="Calibri"/>
                <a:cs typeface="Calibri"/>
                <a:sym typeface="Calibri"/>
              </a:rPr>
              <a:t>to analyze  one of Jack’s poem and find what inspired him, including  famous poems he reads and their characteristics.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fill out their note-catcher with partners. Bring back after 10-12 minutes.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with their partner they are going to find another partnership with a different poem</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have 2 minutes each to share their discoveries and add/update their note catcher.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the process until students have filled out their note catching sheet. </a:t>
            </a:r>
            <a:endParaRPr sz="1200" dirty="0">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finding evidence of what inspired the poet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a:t>
            </a:r>
            <a:r>
              <a:rPr lang="en-US" sz="1200" dirty="0">
                <a:latin typeface="Calibri"/>
                <a:ea typeface="Calibri"/>
                <a:cs typeface="Calibri"/>
                <a:sym typeface="Calibri"/>
              </a:rPr>
              <a:t>discussing </a:t>
            </a:r>
            <a:r>
              <a:rPr lang="en" sz="1200" dirty="0">
                <a:latin typeface="Calibri"/>
                <a:ea typeface="Calibri"/>
                <a:cs typeface="Calibri"/>
                <a:sym typeface="Calibri"/>
              </a:rPr>
              <a:t>evidence in both Jack’s poems and famous poems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Circulate to support students in analyzing the poem and recording on their note-catchers. Refer students to the characteristics of poetry on the </a:t>
            </a: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Minimize the complexity of this task by highlighting a few poems for students to address on the note-catcher. Set this as their goal and allow them to exceed it if they have time. </a:t>
            </a:r>
            <a:endParaRPr sz="1200" dirty="0">
              <a:latin typeface="Calibri"/>
              <a:ea typeface="Calibri"/>
              <a:cs typeface="Calibri"/>
              <a:sym typeface="Calibri"/>
            </a:endParaRPr>
          </a:p>
          <a:p>
            <a:pPr marL="0" lvl="0" indent="0">
              <a:spcBef>
                <a:spcPts val="0"/>
              </a:spcBef>
              <a:spcAft>
                <a:spcPts val="0"/>
              </a:spcAft>
              <a:buNone/>
            </a:pPr>
            <a:endParaRPr dirty="0"/>
          </a:p>
        </p:txBody>
      </p:sp>
    </p:spTree>
    <p:extLst>
      <p:ext uri="{BB962C8B-B14F-4D97-AF65-F5344CB8AC3E}">
        <p14:creationId xmlns:p14="http://schemas.microsoft.com/office/powerpoint/2010/main" val="392316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Shape 18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learning target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red, yellow and green objects.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topic students think about how comfortable you are or how much you know about this topic.</a:t>
            </a:r>
            <a:endParaRPr sz="1200" dirty="0">
              <a:latin typeface="Calibri"/>
              <a:ea typeface="Calibri"/>
              <a:cs typeface="Calibri"/>
              <a:sym typeface="Calibri"/>
            </a:endParaRPr>
          </a:p>
          <a:p>
            <a:pPr marL="457200" lvl="0" indent="-304800" rtl="0">
              <a:lnSpc>
                <a:spcPct val="100000"/>
              </a:lnSpc>
              <a:spcBef>
                <a:spcPts val="400"/>
              </a:spcBef>
              <a:spcAft>
                <a:spcPts val="0"/>
              </a:spcAft>
              <a:buSzPts val="1200"/>
              <a:buFont typeface="Calibri"/>
              <a:buAutoNum type="arabicPeriod"/>
            </a:pPr>
            <a:r>
              <a:rPr lang="en" sz="1200" dirty="0">
                <a:latin typeface="Calibri"/>
                <a:ea typeface="Calibri"/>
                <a:cs typeface="Calibri"/>
                <a:sym typeface="Calibri"/>
              </a:rPr>
              <a:t>When signaled, place the color on their desk that describes their comfort level or readiness (red: stuck or not ready; yellow: need support soon; green: ready to start).</a:t>
            </a:r>
            <a:endParaRPr sz="1200" dirty="0">
              <a:latin typeface="Calibri"/>
              <a:ea typeface="Calibri"/>
              <a:cs typeface="Calibri"/>
              <a:sym typeface="Calibri"/>
            </a:endParaRPr>
          </a:p>
          <a:p>
            <a:pPr marL="0" lvl="0" indent="0" rtl="0">
              <a:lnSpc>
                <a:spcPct val="100000"/>
              </a:lnSpc>
              <a:spcBef>
                <a:spcPts val="800"/>
              </a:spcBef>
              <a:spcAft>
                <a:spcPts val="0"/>
              </a:spcAft>
              <a:buClr>
                <a:schemeClr val="dk1"/>
              </a:buClr>
              <a:buSzPts val="12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Look for students show their comfort level with the target or topic, especially those with red</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None</a:t>
            </a:r>
            <a:endParaRPr sz="1200" dirty="0">
              <a:latin typeface="Calibri"/>
              <a:ea typeface="Calibri"/>
              <a:cs typeface="Calibri"/>
              <a:sym typeface="Calibri"/>
            </a:endParaRPr>
          </a:p>
        </p:txBody>
      </p:sp>
      <p:sp>
        <p:nvSpPr>
          <p:cNvPr id="189" name="Shape 18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7690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highlight>
                <a:srgbClr val="FFFFFF"/>
              </a:highlight>
              <a:latin typeface="Calibri"/>
              <a:ea typeface="Calibri"/>
              <a:cs typeface="Calibri"/>
              <a:sym typeface="Calibri"/>
            </a:endParaRPr>
          </a:p>
          <a:p>
            <a:pPr marL="0" lvl="0" indent="0" rtl="0">
              <a:spcBef>
                <a:spcPts val="0"/>
              </a:spcBef>
              <a:spcAft>
                <a:spcPts val="0"/>
              </a:spcAft>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SzPts val="1200"/>
              <a:buFont typeface="Calibri"/>
              <a:buAutoNum type="arabicPeriod"/>
            </a:pPr>
            <a:r>
              <a:rPr lang="en" sz="1200" dirty="0">
                <a:latin typeface="Calibri" panose="020F0502020204030204" pitchFamily="34" charset="0"/>
                <a:sym typeface="Calibri"/>
              </a:rPr>
              <a:t>Explain to students that to behave with integrity means that you are honest and do the right thing, even when it's difficult. Remind them that this includes doing homework even when there may be other things they want to do after school. </a:t>
            </a:r>
            <a:endParaRPr sz="1200" dirty="0">
              <a:latin typeface="Calibri" panose="020F0502020204030204" pitchFamily="34" charset="0"/>
              <a:sym typeface="Calibri"/>
            </a:endParaRPr>
          </a:p>
          <a:p>
            <a:pPr marL="457200" lvl="0" indent="-304800" rtl="0">
              <a:spcBef>
                <a:spcPts val="0"/>
              </a:spcBef>
              <a:spcAft>
                <a:spcPts val="0"/>
              </a:spcAft>
              <a:buSzPts val="1200"/>
              <a:buFont typeface="Calibri"/>
              <a:buAutoNum type="arabicPeriod"/>
            </a:pPr>
            <a:r>
              <a:rPr lang="en" sz="1200" dirty="0">
                <a:latin typeface="Calibri" panose="020F0502020204030204" pitchFamily="34" charset="0"/>
                <a:sym typeface="Calibri"/>
              </a:rPr>
              <a:t>Focus students on the </a:t>
            </a:r>
            <a:r>
              <a:rPr lang="en" sz="1200" b="1" dirty="0">
                <a:latin typeface="Calibri" panose="020F0502020204030204" pitchFamily="34" charset="0"/>
                <a:sym typeface="Calibri"/>
              </a:rPr>
              <a:t>Working to Become Ethical People anchor chart. </a:t>
            </a:r>
            <a:endParaRPr sz="1200" b="1" dirty="0">
              <a:latin typeface="Calibri" panose="020F0502020204030204" pitchFamily="34" charset="0"/>
              <a:sym typeface="Calibri"/>
            </a:endParaRPr>
          </a:p>
          <a:p>
            <a:pPr marL="457200" lvl="0" indent="-304800" rtl="0">
              <a:spcBef>
                <a:spcPts val="0"/>
              </a:spcBef>
              <a:spcAft>
                <a:spcPts val="0"/>
              </a:spcAft>
              <a:buSzPts val="1200"/>
              <a:buFont typeface="Calibri"/>
              <a:buAutoNum type="arabicPeriod"/>
            </a:pPr>
            <a:r>
              <a:rPr lang="en" sz="1200" dirty="0">
                <a:latin typeface="Calibri" panose="020F0502020204030204" pitchFamily="34" charset="0"/>
                <a:sym typeface="Calibri"/>
              </a:rPr>
              <a:t>Remind students that t the purpose of research reading is to build background knowledge and vocabulary on a topic so that they can gradually read more and more complex texts on that topic.</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Student Look-fors/Listen-fors: None</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a:p>
            <a:pPr marL="0" lvl="0" indent="0"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1624008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Shape 20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14-15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 model reading journal entry. Tell students that this is a successful model of a reading journal entry.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directions on the screen.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the model with a partner and discuss: </a:t>
            </a:r>
            <a:r>
              <a:rPr lang="en" sz="1200" i="1" dirty="0">
                <a:solidFill>
                  <a:schemeClr val="dk1"/>
                </a:solidFill>
                <a:latin typeface="Calibri"/>
                <a:ea typeface="Calibri"/>
                <a:cs typeface="Calibri"/>
                <a:sym typeface="Calibri"/>
              </a:rPr>
              <a:t>“What makes this a successful model?” </a:t>
            </a:r>
            <a:r>
              <a:rPr lang="en" sz="1200" b="1" dirty="0">
                <a:solidFill>
                  <a:schemeClr val="dk1"/>
                </a:solidFill>
                <a:latin typeface="Calibri"/>
                <a:ea typeface="Calibri"/>
                <a:cs typeface="Calibri"/>
                <a:sym typeface="Calibri"/>
              </a:rPr>
              <a:t>(responses will vary as it it a co-created chart, but can include complete sentences, legible writing, text evidence, quotes, answering prompts accurately, etc.)</a:t>
            </a:r>
            <a:r>
              <a:rPr lang="en" sz="1200"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using equity sticks, select students to share 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Effective Reading Journal Entry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independent reading journals and distribute sticky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criteria on the anchor chart to self-assess their most recent reading journal entry.  Add two sticky notes to their journal entry: one thing they did well and one thing to do better next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discuss the characteristics that make this a successful model.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8746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Shape 2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These are the prompts you just read.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will explain that students will have homework on research reading tonight on their topic in the journal you distributed in class.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starters for prompts to help struggling learner</a:t>
            </a:r>
            <a:r>
              <a:rPr lang="en-US" sz="1200" dirty="0">
                <a:solidFill>
                  <a:schemeClr val="dk1"/>
                </a:solidFill>
                <a:latin typeface="Calibri"/>
                <a:ea typeface="Calibri"/>
                <a:cs typeface="Calibri"/>
                <a:sym typeface="Calibri"/>
              </a:rPr>
              <a:t>s.</a:t>
            </a:r>
            <a:endParaRPr dirty="0"/>
          </a:p>
        </p:txBody>
      </p:sp>
    </p:spTree>
    <p:extLst>
      <p:ext uri="{BB962C8B-B14F-4D97-AF65-F5344CB8AC3E}">
        <p14:creationId xmlns:p14="http://schemas.microsoft.com/office/powerpoint/2010/main" val="3486627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slide can be customized with the group assignments for ALL block for today’s lesson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focus on ALL block in Module 1 is on building fluency and allowing time for independent reading.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Refer to the ALL Block Teacher Guide and Supporting Materials document found here: </a:t>
            </a:r>
            <a:r>
              <a:rPr lang="en" sz="1200" u="sng">
                <a:solidFill>
                  <a:schemeClr val="hlink"/>
                </a:solidFill>
                <a:latin typeface="Calibri"/>
                <a:ea typeface="Calibri"/>
                <a:cs typeface="Calibri"/>
                <a:sym typeface="Calibri"/>
                <a:hlinkClick r:id="rId3"/>
              </a:rPr>
              <a:t>http://curriculum.eleducation.org/sites/default/files/g4m1u1_all-block_072017.pdf</a:t>
            </a:r>
            <a:r>
              <a:rPr lang="en" sz="1200">
                <a:latin typeface="Calibri"/>
                <a:ea typeface="Calibri"/>
                <a:cs typeface="Calibri"/>
                <a:sym typeface="Calibri"/>
              </a:rPr>
              <a:t> </a:t>
            </a:r>
            <a:endParaRPr sz="1200">
              <a:latin typeface="Calibri"/>
              <a:ea typeface="Calibri"/>
              <a:cs typeface="Calibri"/>
              <a:sym typeface="Calibri"/>
            </a:endParaRPr>
          </a:p>
        </p:txBody>
      </p:sp>
      <p:sp>
        <p:nvSpPr>
          <p:cNvPr id="224" name="Shape 224"/>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16</a:t>
            </a:fld>
            <a:endParaRPr/>
          </a:p>
        </p:txBody>
      </p:sp>
    </p:spTree>
    <p:extLst>
      <p:ext uri="{BB962C8B-B14F-4D97-AF65-F5344CB8AC3E}">
        <p14:creationId xmlns:p14="http://schemas.microsoft.com/office/powerpoint/2010/main" val="531407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i="1" dirty="0">
                <a:latin typeface="Calibri"/>
                <a:ea typeface="Calibri"/>
                <a:cs typeface="Calibri"/>
                <a:sym typeface="Calibri"/>
              </a:rPr>
              <a:t>Love That Dog</a:t>
            </a:r>
            <a:r>
              <a:rPr lang="en" sz="1200" dirty="0">
                <a:latin typeface="Calibri"/>
                <a:ea typeface="Calibri"/>
                <a:cs typeface="Calibri"/>
                <a:sym typeface="Calibri"/>
              </a:rPr>
              <a:t> (from Lesson 2;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Red, yellow, and green objects (one of each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Inspires Poets to Write Poetry? note-catcher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Georgia"/>
              <a:buChar char="●"/>
            </a:pPr>
            <a:r>
              <a:rPr lang="en" sz="1200" dirty="0">
                <a:latin typeface="Calibri"/>
                <a:ea typeface="Calibri"/>
                <a:cs typeface="Calibri"/>
                <a:sym typeface="Calibri"/>
              </a:rPr>
              <a:t>Independent Reading: Sample Plan (see the </a:t>
            </a:r>
            <a:r>
              <a:rPr lang="en" sz="1200" u="sng" dirty="0">
                <a:solidFill>
                  <a:srgbClr val="0000FF"/>
                </a:solidFill>
                <a:latin typeface="Calibri"/>
                <a:ea typeface="Calibri"/>
                <a:cs typeface="Calibri"/>
                <a:sym typeface="Calibri"/>
              </a:rPr>
              <a:t>h</a:t>
            </a:r>
            <a:r>
              <a:rPr lang="en" sz="1200" u="sng" dirty="0">
                <a:solidFill>
                  <a:srgbClr val="0000FF"/>
                </a:solidFill>
                <a:latin typeface="Calibri"/>
                <a:ea typeface="Calibri"/>
                <a:cs typeface="Calibri"/>
                <a:sym typeface="Calibri"/>
                <a:hlinkClick r:id="rId3"/>
              </a:rPr>
              <a:t>ttps://eleducation.org/resources/independent-reading-sample-plans page</a:t>
            </a:r>
            <a:r>
              <a:rPr lang="en" sz="1200" dirty="0">
                <a:latin typeface="Calibri"/>
                <a:ea typeface="Calibri"/>
                <a:cs typeface="Calibri"/>
                <a:sym typeface="Calibri"/>
              </a:rPr>
              <a:t>; for teacher reference)  Model reading journal entry (selected and copied from a student independent reading journal; one to display)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Effective Reading Journal Entry anchor chart (new; co-created with students)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Independent reading journal (one per student)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Sticky notes (two colors; one of each per student)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Happens and How Does Jack Feel about It? anchor chart </a:t>
            </a:r>
            <a:r>
              <a:rPr lang="en" sz="1200" dirty="0">
                <a:latin typeface="Calibri"/>
                <a:ea typeface="Calibri"/>
                <a:cs typeface="Calibri"/>
                <a:sym typeface="Calibri"/>
              </a:rPr>
              <a:t>(begun in Lesson 2; added to during Opening A; see supporting materials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(begun in Lesson 3; added to during Work Time A; see supporting materials)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(begun in in Lesson 2)</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Reference Materials: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Happens and How Does Jack Feel about It?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Inspires Poets to Write Poetry? note-catcher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Teacher reference materials can be found at:</a:t>
            </a:r>
            <a:r>
              <a:rPr lang="en" sz="1200" dirty="0">
                <a:solidFill>
                  <a:srgbClr val="444444"/>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4"/>
              </a:rPr>
              <a:t>http://curriculum.eleducation.org/curriculum/ela/grade-4/module-1/unit-1/lesson-9</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1426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a:ea typeface="Calibri"/>
                <a:cs typeface="Calibri"/>
                <a:sym typeface="Calibri"/>
              </a:rPr>
              <a:t>Materials to read and review in preparation:</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Preview the poem “The Apple” and review the example anchor charts and note-catchers to determine what students need to understand from reading the poem.</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entury Gothic"/>
              <a:buChar char="●"/>
            </a:pPr>
            <a:r>
              <a:rPr lang="en" sz="1200" dirty="0">
                <a:latin typeface="Calibri"/>
                <a:ea typeface="Calibri"/>
                <a:cs typeface="Calibri"/>
                <a:sym typeface="Calibri"/>
              </a:rPr>
              <a:t>Prepare a research reading share using the Independent Reading: Sample Plans (see the Tools page), or using your own independent reading routine.  http://curriculum.eleducation.org/tools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Review these protocols before teaching. They are used  in this lesson:</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Red light, Green light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Link to protocol : </a:t>
            </a:r>
            <a:r>
              <a:rPr lang="en" sz="1200" u="sng" dirty="0">
                <a:solidFill>
                  <a:srgbClr val="0000FF"/>
                </a:solidFill>
                <a:latin typeface="Calibri"/>
                <a:ea typeface="Calibri"/>
                <a:cs typeface="Calibri"/>
                <a:sym typeface="Calibri"/>
                <a:hlinkClick r:id="rId3"/>
              </a:rPr>
              <a:t>https://eleducation.org/resources/general-protocols-and-strategies-from-management-in-the-active-classroom</a:t>
            </a:r>
            <a:endParaRPr sz="1200" dirty="0">
              <a:solidFill>
                <a:srgbClr val="0000FF"/>
              </a:solidFill>
              <a:latin typeface="Calibri"/>
              <a:ea typeface="Calibri"/>
              <a:cs typeface="Calibri"/>
              <a:sym typeface="Calibri"/>
            </a:endParaRPr>
          </a:p>
        </p:txBody>
      </p:sp>
    </p:spTree>
    <p:extLst>
      <p:ext uri="{BB962C8B-B14F-4D97-AF65-F5344CB8AC3E}">
        <p14:creationId xmlns:p14="http://schemas.microsoft.com/office/powerpoint/2010/main" val="999749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28141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and reading along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0713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5-6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Partners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Encourage students to follow along and ensure they are tracking the print.  This is fluency work for the students.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Invite students to follow along as you read pages aloud</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Move students into their pairs: A and B</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to the students that today we are going to participate in a reading of “</a:t>
            </a:r>
            <a:r>
              <a:rPr lang="en" sz="1200" i="1" dirty="0">
                <a:latin typeface="Calibri"/>
                <a:ea typeface="Calibri"/>
                <a:cs typeface="Calibri"/>
                <a:sym typeface="Calibri"/>
              </a:rPr>
              <a:t>Love That Dog</a:t>
            </a:r>
            <a:r>
              <a:rPr lang="en" sz="1200" dirty="0">
                <a:latin typeface="Calibri"/>
                <a:ea typeface="Calibri"/>
                <a:cs typeface="Calibri"/>
                <a:sym typeface="Calibri"/>
              </a:rPr>
              <a:t>” by Sharon Creech pages 35-41.</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as you read aloud they are to track the print and read silently as you go along</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Divide classroom students in half.  1st half will work on pages 35-37, 2nd half will work on pages 38-41</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Each half will reread their assigned pages </a:t>
            </a:r>
            <a:r>
              <a:rPr lang="en-US" sz="1200" dirty="0">
                <a:latin typeface="Calibri"/>
                <a:ea typeface="Calibri"/>
                <a:cs typeface="Calibri"/>
                <a:sym typeface="Calibri"/>
              </a:rPr>
              <a:t>focusing on </a:t>
            </a:r>
            <a:r>
              <a:rPr lang="en" sz="1200" b="0" dirty="0">
                <a:latin typeface="Calibri"/>
                <a:ea typeface="Calibri"/>
                <a:cs typeface="Calibri"/>
                <a:sym typeface="Calibri"/>
              </a:rPr>
              <a:t>“What Happens and How Does Jack feel about it?”</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3 minutes </a:t>
            </a:r>
            <a:r>
              <a:rPr lang="en-US" sz="1200" dirty="0">
                <a:latin typeface="Calibri"/>
                <a:ea typeface="Calibri"/>
                <a:cs typeface="Calibri"/>
                <a:sym typeface="Calibri"/>
              </a:rPr>
              <a:t>have passed </a:t>
            </a:r>
            <a:r>
              <a:rPr lang="en" sz="1200" dirty="0">
                <a:latin typeface="Calibri"/>
                <a:ea typeface="Calibri"/>
                <a:cs typeface="Calibri"/>
                <a:sym typeface="Calibri"/>
              </a:rPr>
              <a:t>focus </a:t>
            </a:r>
            <a:r>
              <a:rPr lang="en-US" sz="1200" dirty="0">
                <a:latin typeface="Calibri"/>
                <a:ea typeface="Calibri"/>
                <a:cs typeface="Calibri"/>
                <a:sym typeface="Calibri"/>
              </a:rPr>
              <a:t>students’ </a:t>
            </a:r>
            <a:r>
              <a:rPr lang="en" sz="1200" dirty="0">
                <a:latin typeface="Calibri"/>
                <a:ea typeface="Calibri"/>
                <a:cs typeface="Calibri"/>
                <a:sym typeface="Calibri"/>
              </a:rPr>
              <a:t>attention to the anchor chart  and cold call to have students share out. (Anchor chart on next slide)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engaged and following along as the teacher reads the text.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reading their sections with with pairs and writing down their evidence.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focus their attention to specific chunks form the text. Write and display student responses next to specific chunks.</a:t>
            </a:r>
            <a:endParaRPr sz="1200" dirty="0">
              <a:latin typeface="Calibri"/>
              <a:ea typeface="Calibri"/>
              <a:cs typeface="Calibri"/>
              <a:sym typeface="Calibri"/>
            </a:endParaRPr>
          </a:p>
        </p:txBody>
      </p:sp>
    </p:spTree>
    <p:extLst>
      <p:ext uri="{BB962C8B-B14F-4D97-AF65-F5344CB8AC3E}">
        <p14:creationId xmlns:p14="http://schemas.microsoft.com/office/powerpoint/2010/main" val="3856825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download the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at URL: </a:t>
            </a:r>
            <a:r>
              <a:rPr lang="en" sz="1200" u="sng" dirty="0">
                <a:solidFill>
                  <a:srgbClr val="0000FF"/>
                </a:solidFill>
                <a:latin typeface="Calibri"/>
                <a:ea typeface="Calibri"/>
                <a:cs typeface="Calibri"/>
                <a:sym typeface="Calibri"/>
                <a:hlinkClick r:id="rId3"/>
              </a:rPr>
              <a:t>http://curriculum.eleducation.org/curriculum/ela/grade-4</a:t>
            </a:r>
            <a:r>
              <a:rPr lang="en" sz="1200" dirty="0">
                <a:solidFill>
                  <a:schemeClr val="dk1"/>
                </a:solidFill>
                <a:latin typeface="Calibri"/>
                <a:ea typeface="Calibri"/>
                <a:cs typeface="Calibri"/>
                <a:sym typeface="Calibri"/>
              </a:rPr>
              <a:t> . Just click “download materials” under the module 1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of discussion time direct students’ attention to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for responses. As students share out, capture their responses on the </a:t>
            </a:r>
            <a:r>
              <a:rPr lang="en" sz="1200" b="1" dirty="0">
                <a:solidFill>
                  <a:schemeClr val="dk1"/>
                </a:solidFill>
                <a:latin typeface="Calibri"/>
                <a:ea typeface="Calibri"/>
                <a:cs typeface="Calibri"/>
                <a:sym typeface="Calibri"/>
              </a:rPr>
              <a:t>What Happens and How Does Jack Feel about It? anchor chart.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 in Module 1 Teacher Supporting Materials). </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discussion. Student using evidence from the text.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3463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Select students who volunteer to read the targets aloud.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Remind students they’ve been working on the first learning target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Remind students of what the word </a:t>
            </a:r>
            <a:r>
              <a:rPr lang="en" sz="1200" i="1" dirty="0">
                <a:latin typeface="Calibri"/>
                <a:ea typeface="Calibri"/>
                <a:cs typeface="Calibri"/>
                <a:sym typeface="Calibri"/>
              </a:rPr>
              <a:t>inspired</a:t>
            </a:r>
            <a:r>
              <a:rPr lang="en" sz="1200" dirty="0">
                <a:latin typeface="Calibri"/>
                <a:ea typeface="Calibri"/>
                <a:cs typeface="Calibri"/>
                <a:sym typeface="Calibri"/>
              </a:rPr>
              <a:t> means and point out what inspired Jack in the previous lesson when they analyzed Jack’s street poem for evidence. (example: Jack used sound words in his poem that were inspired by“Street Music” by Arnold Adoff like clash, flash, screeching/screech, whisp, meow, swish.</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 participation in the conversation and understanding of the targets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Beginning use of academic and domain specific vocabulary</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adding simpler synonyms to the </a:t>
            </a:r>
            <a:r>
              <a:rPr lang="en" sz="1200" b="1" dirty="0">
                <a:latin typeface="Calibri"/>
                <a:ea typeface="Calibri"/>
                <a:cs typeface="Calibri"/>
                <a:sym typeface="Calibri"/>
              </a:rPr>
              <a:t>Word Wall </a:t>
            </a:r>
            <a:r>
              <a:rPr lang="en" sz="1200" dirty="0">
                <a:latin typeface="Calibri"/>
                <a:ea typeface="Calibri"/>
                <a:cs typeface="Calibri"/>
                <a:sym typeface="Calibri"/>
              </a:rPr>
              <a:t>in a lighter color next to the target vocabulary (e.g., excited, encouraged).</a:t>
            </a:r>
            <a:endParaRPr sz="1200" dirty="0">
              <a:latin typeface="Calibri"/>
              <a:ea typeface="Calibri"/>
              <a:cs typeface="Calibri"/>
              <a:sym typeface="Calibri"/>
            </a:endParaRPr>
          </a:p>
          <a:p>
            <a:pPr marL="0" lvl="0" indent="0" rtl="0">
              <a:spcBef>
                <a:spcPts val="0"/>
              </a:spcBef>
              <a:spcAft>
                <a:spcPts val="0"/>
              </a:spcAft>
              <a:buNone/>
            </a:pPr>
            <a:endParaRPr b="1" i="1" dirty="0"/>
          </a:p>
        </p:txBody>
      </p:sp>
    </p:spTree>
    <p:extLst>
      <p:ext uri="{BB962C8B-B14F-4D97-AF65-F5344CB8AC3E}">
        <p14:creationId xmlns:p14="http://schemas.microsoft.com/office/powerpoint/2010/main" val="4174964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4-5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Group/Partners</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“The Apple” is the seventh of the poems used by Miss Stretchberry. Tell students that it is by S.C. Rigg. You may or may not want to tell them that S.C. Rigg is actually a pseudonym for Sharon Creech.</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This will be the same routine used in previous lessons</a:t>
            </a:r>
            <a:r>
              <a:rPr lang="en-US" sz="1200" dirty="0">
                <a:latin typeface="Calibri" panose="020F0502020204030204" pitchFamily="34" charset="0"/>
                <a:sym typeface="Calibri"/>
              </a:rPr>
              <a:t>.</a:t>
            </a:r>
            <a:r>
              <a:rPr lang="en" sz="1200" dirty="0">
                <a:latin typeface="Calibri" panose="020F0502020204030204" pitchFamily="34" charset="0"/>
                <a:sym typeface="Calibri"/>
              </a:rPr>
              <a:t> </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Note that you will remind students of the characteristics of poetry recorded so far, and refer to the third column of </a:t>
            </a:r>
            <a:r>
              <a:rPr lang="en" sz="1200" b="1" dirty="0">
                <a:latin typeface="Calibri" panose="020F0502020204030204" pitchFamily="34" charset="0"/>
                <a:sym typeface="Calibri"/>
              </a:rPr>
              <a:t>What makes a Poem a Poem anchor chart</a:t>
            </a:r>
            <a:r>
              <a:rPr lang="en" sz="1200" dirty="0">
                <a:latin typeface="Calibri" panose="020F0502020204030204" pitchFamily="34" charset="0"/>
                <a:sym typeface="Calibri"/>
              </a:rPr>
              <a:t>. </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You will have multiple think-pair shares in this section. Leave adequate time for students to think, repeat the question</a:t>
            </a:r>
            <a:r>
              <a:rPr lang="en-US" sz="1200" dirty="0">
                <a:latin typeface="Calibri" panose="020F0502020204030204" pitchFamily="34" charset="0"/>
                <a:sym typeface="Calibri"/>
              </a:rPr>
              <a:t>,</a:t>
            </a:r>
            <a:r>
              <a:rPr lang="en" sz="1200" dirty="0">
                <a:latin typeface="Calibri" panose="020F0502020204030204" pitchFamily="34" charset="0"/>
                <a:sym typeface="Calibri"/>
              </a:rPr>
              <a:t> and share after you pose each question. </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Answers from the teacher reference sheet are added to the bottom.</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poem in the back of the book “The Apple” by Arnold Adoff</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Have them chorally read the poem twice.</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Have students turn and talk with a partner answering: “</a:t>
            </a:r>
            <a:r>
              <a:rPr lang="en" sz="1200" i="1" dirty="0">
                <a:latin typeface="Calibri"/>
                <a:ea typeface="Calibri"/>
                <a:cs typeface="Calibri"/>
                <a:sym typeface="Calibri"/>
              </a:rPr>
              <a:t>What is the gist of this poem?”</a:t>
            </a:r>
            <a:endParaRPr sz="1200" i="1"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Listen for students chorally reading along with the class.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Listen for students discussing the gist of the poem. </a:t>
            </a:r>
            <a:endParaRPr sz="1200" dirty="0">
              <a:latin typeface="Calibri"/>
              <a:ea typeface="Calibri"/>
              <a:cs typeface="Calibri"/>
              <a:sym typeface="Calibri"/>
            </a:endParaRPr>
          </a:p>
          <a:p>
            <a:pPr marL="0" lvl="0" indent="0" rtl="0">
              <a:lnSpc>
                <a:spcPct val="115000"/>
              </a:lnSpc>
              <a:spcBef>
                <a:spcPts val="0"/>
              </a:spcBef>
              <a:spcAft>
                <a:spcPts val="0"/>
              </a:spcAft>
              <a:buNone/>
            </a:pPr>
            <a:endParaRPr sz="1200" dirty="0">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rtl="0">
              <a:lnSpc>
                <a:spcPct val="115000"/>
              </a:lnSpc>
              <a:spcBef>
                <a:spcPts val="0"/>
              </a:spcBef>
              <a:spcAft>
                <a:spcPts val="0"/>
              </a:spcAft>
              <a:buNone/>
            </a:pPr>
            <a:endParaRPr dirty="0"/>
          </a:p>
        </p:txBody>
      </p:sp>
    </p:spTree>
    <p:extLst>
      <p:ext uri="{BB962C8B-B14F-4D97-AF65-F5344CB8AC3E}">
        <p14:creationId xmlns:p14="http://schemas.microsoft.com/office/powerpoint/2010/main" val="2325563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Shape 5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Shape 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Shape 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Shape 6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Shape 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Shape 6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Shape 6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Shape 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Shape 7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Shape 75"/>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Shape 7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Shape 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Shape 8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Shape 8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Shape 84"/>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Shape 8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Shape 8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Shape 9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Shape 9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97" name="Shape 9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04" name="Shape 10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62E103D-95A4-4573-A69B-679A9C259FFB}"/>
              </a:ext>
            </a:extLst>
          </p:cNvPr>
          <p:cNvPicPr>
            <a:picLocks noChangeAspect="1"/>
          </p:cNvPicPr>
          <p:nvPr userDrawn="1"/>
        </p:nvPicPr>
        <p:blipFill>
          <a:blip r:embed="rId13"/>
          <a:stretch>
            <a:fillRect/>
          </a:stretch>
        </p:blipFill>
        <p:spPr>
          <a:xfrm>
            <a:off x="8323704" y="4925235"/>
            <a:ext cx="762000" cy="142875"/>
          </a:xfrm>
          <a:prstGeom prst="rect">
            <a:avLst/>
          </a:prstGeom>
        </p:spPr>
      </p:pic>
      <p:pic>
        <p:nvPicPr>
          <p:cNvPr id="5" name="Picture 4">
            <a:extLst>
              <a:ext uri="{FF2B5EF4-FFF2-40B4-BE49-F238E27FC236}">
                <a16:creationId xmlns:a16="http://schemas.microsoft.com/office/drawing/2014/main" id="{DB43C606-433A-463E-920D-9B887ED7EE9F}"/>
              </a:ext>
            </a:extLst>
          </p:cNvPr>
          <p:cNvPicPr>
            <a:picLocks noChangeAspect="1"/>
          </p:cNvPicPr>
          <p:nvPr userDrawn="1"/>
        </p:nvPicPr>
        <p:blipFill>
          <a:blip r:embed="rId14"/>
          <a:stretch>
            <a:fillRect/>
          </a:stretch>
        </p:blipFill>
        <p:spPr>
          <a:xfrm>
            <a:off x="4172121" y="4476092"/>
            <a:ext cx="799758" cy="666465"/>
          </a:xfrm>
          <a:prstGeom prst="rect">
            <a:avLst/>
          </a:prstGeom>
        </p:spPr>
      </p:pic>
      <p:pic>
        <p:nvPicPr>
          <p:cNvPr id="10" name="Picture 9">
            <a:extLst>
              <a:ext uri="{FF2B5EF4-FFF2-40B4-BE49-F238E27FC236}">
                <a16:creationId xmlns:a16="http://schemas.microsoft.com/office/drawing/2014/main" id="{BC8A0D41-F893-4B0E-9A67-6562DA25E356}"/>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2.jpg"/><Relationship Id="rId5" Type="http://schemas.openxmlformats.org/officeDocument/2006/relationships/image" Target="../media/image1.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2.jpg"/><Relationship Id="rId5" Type="http://schemas.openxmlformats.org/officeDocument/2006/relationships/image" Target="../media/image1.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311700" y="103266"/>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10</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13" name="Shape 113"/>
          <p:cNvSpPr txBox="1">
            <a:spLocks noGrp="1"/>
          </p:cNvSpPr>
          <p:nvPr>
            <p:ph type="body" idx="1"/>
          </p:nvPr>
        </p:nvSpPr>
        <p:spPr>
          <a:xfrm>
            <a:off x="311700" y="1007230"/>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600" dirty="0">
                <a:solidFill>
                  <a:schemeClr val="dk1"/>
                </a:solidFill>
              </a:rPr>
              <a:t>This lesson will take </a:t>
            </a:r>
            <a:r>
              <a:rPr lang="en" sz="1600">
                <a:solidFill>
                  <a:schemeClr val="dk1"/>
                </a:solidFill>
              </a:rPr>
              <a:t>approximately 60-90 </a:t>
            </a:r>
            <a:r>
              <a:rPr lang="en" sz="1600" dirty="0">
                <a:solidFill>
                  <a:schemeClr val="dk1"/>
                </a:solidFill>
              </a:rPr>
              <a:t>minutes to complete.</a:t>
            </a:r>
            <a:endParaRPr sz="1600" dirty="0">
              <a:solidFill>
                <a:schemeClr val="dk1"/>
              </a:solidFill>
            </a:endParaRPr>
          </a:p>
          <a:p>
            <a:pPr marL="0" lvl="0" indent="0" rtl="0">
              <a:lnSpc>
                <a:spcPct val="10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10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100000"/>
              </a:lnSpc>
              <a:spcBef>
                <a:spcPts val="0"/>
              </a:spcBef>
              <a:spcAft>
                <a:spcPts val="0"/>
              </a:spcAft>
              <a:buClr>
                <a:srgbClr val="444444"/>
              </a:buClr>
              <a:buSzPts val="1600"/>
              <a:buChar char="●"/>
            </a:pPr>
            <a:r>
              <a:rPr lang="en" sz="1600" dirty="0">
                <a:solidFill>
                  <a:srgbClr val="444444"/>
                </a:solidFill>
              </a:rPr>
              <a:t>Continue reading Love that dog, analyzing what happened and how Jack felt about it. </a:t>
            </a:r>
            <a:endParaRPr sz="1600" dirty="0">
              <a:solidFill>
                <a:srgbClr val="444444"/>
              </a:solidFill>
            </a:endParaRPr>
          </a:p>
          <a:p>
            <a:pPr marL="457200" lvl="0" indent="-330200" rtl="0">
              <a:lnSpc>
                <a:spcPct val="100000"/>
              </a:lnSpc>
              <a:spcBef>
                <a:spcPts val="0"/>
              </a:spcBef>
              <a:spcAft>
                <a:spcPts val="0"/>
              </a:spcAft>
              <a:buClr>
                <a:srgbClr val="444444"/>
              </a:buClr>
              <a:buSzPts val="1600"/>
              <a:buChar char="●"/>
            </a:pPr>
            <a:r>
              <a:rPr lang="en" sz="1600" dirty="0">
                <a:solidFill>
                  <a:srgbClr val="444444"/>
                </a:solidFill>
              </a:rPr>
              <a:t>Close read and identifying characteristics of poetry from “The Apple” by S.C. Rigg (Sharon Creech’s pseudonym) (in the back of </a:t>
            </a:r>
            <a:r>
              <a:rPr lang="en" sz="1600" i="1" dirty="0">
                <a:solidFill>
                  <a:srgbClr val="444444"/>
                </a:solidFill>
              </a:rPr>
              <a:t>Love That Dog</a:t>
            </a:r>
            <a:r>
              <a:rPr lang="en" sz="1600" dirty="0">
                <a:solidFill>
                  <a:srgbClr val="444444"/>
                </a:solidFill>
              </a:rPr>
              <a:t>)</a:t>
            </a:r>
            <a:r>
              <a:rPr lang="en-US" sz="1600" dirty="0">
                <a:solidFill>
                  <a:srgbClr val="444444"/>
                </a:solidFill>
              </a:rPr>
              <a:t>.</a:t>
            </a:r>
            <a:endParaRPr sz="1600" dirty="0">
              <a:solidFill>
                <a:srgbClr val="444444"/>
              </a:solidFill>
            </a:endParaRPr>
          </a:p>
          <a:p>
            <a:pPr marL="457200" lvl="0" indent="-330200" rtl="0">
              <a:lnSpc>
                <a:spcPct val="100000"/>
              </a:lnSpc>
              <a:spcBef>
                <a:spcPts val="0"/>
              </a:spcBef>
              <a:spcAft>
                <a:spcPts val="0"/>
              </a:spcAft>
              <a:buClr>
                <a:srgbClr val="444444"/>
              </a:buClr>
              <a:buSzPts val="1600"/>
              <a:buChar char="●"/>
            </a:pPr>
            <a:r>
              <a:rPr lang="en" sz="1600" dirty="0">
                <a:solidFill>
                  <a:srgbClr val="444444"/>
                </a:solidFill>
              </a:rPr>
              <a:t>Have students  use the poetry characteristics in the famous poems to explain what inspired Jack in </a:t>
            </a:r>
            <a:r>
              <a:rPr lang="en" sz="1600" i="1" dirty="0">
                <a:solidFill>
                  <a:srgbClr val="444444"/>
                </a:solidFill>
              </a:rPr>
              <a:t>Love That Dog</a:t>
            </a:r>
            <a:r>
              <a:rPr lang="en" sz="1600" dirty="0">
                <a:solidFill>
                  <a:srgbClr val="444444"/>
                </a:solidFill>
              </a:rPr>
              <a:t> to write poetry. </a:t>
            </a:r>
            <a:endParaRPr sz="1600" dirty="0">
              <a:solidFill>
                <a:schemeClr val="dk1"/>
              </a:solidFill>
            </a:endParaRPr>
          </a:p>
          <a:p>
            <a:pPr marL="0" lvl="0" indent="0" rtl="0">
              <a:lnSpc>
                <a:spcPct val="10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10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100000"/>
              </a:lnSpc>
              <a:spcBef>
                <a:spcPts val="0"/>
              </a:spcBef>
              <a:spcAft>
                <a:spcPts val="0"/>
              </a:spcAft>
              <a:buClr>
                <a:srgbClr val="444444"/>
              </a:buClr>
              <a:buSzPts val="1600"/>
              <a:buFont typeface="Century Gothic"/>
              <a:buAutoNum type="arabicPeriod"/>
            </a:pPr>
            <a:r>
              <a:rPr lang="en" sz="1600" dirty="0">
                <a:solidFill>
                  <a:srgbClr val="444444"/>
                </a:solidFill>
              </a:rPr>
              <a:t>I can identify the characteristics of poetry in “The Apple.” </a:t>
            </a:r>
            <a:endParaRPr sz="1600" dirty="0">
              <a:solidFill>
                <a:srgbClr val="444444"/>
              </a:solidFill>
            </a:endParaRPr>
          </a:p>
          <a:p>
            <a:pPr marL="457200" lvl="0" indent="-330200" rtl="0">
              <a:lnSpc>
                <a:spcPct val="100000"/>
              </a:lnSpc>
              <a:spcBef>
                <a:spcPts val="0"/>
              </a:spcBef>
              <a:spcAft>
                <a:spcPts val="0"/>
              </a:spcAft>
              <a:buClr>
                <a:srgbClr val="444444"/>
              </a:buClr>
              <a:buSzPts val="1600"/>
              <a:buFont typeface="Century Gothic"/>
              <a:buAutoNum type="arabicPeriod"/>
            </a:pPr>
            <a:r>
              <a:rPr lang="en" sz="1600" dirty="0">
                <a:solidFill>
                  <a:srgbClr val="444444"/>
                </a:solidFill>
              </a:rPr>
              <a:t>I can identify what inspired Jack to write poetry and find evidence of this in his poems.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aphicFrame>
        <p:nvGraphicFramePr>
          <p:cNvPr id="176" name="Shape 176"/>
          <p:cNvGraphicFramePr/>
          <p:nvPr>
            <p:extLst>
              <p:ext uri="{D42A27DB-BD31-4B8C-83A1-F6EECF244321}">
                <p14:modId xmlns:p14="http://schemas.microsoft.com/office/powerpoint/2010/main" val="813853260"/>
              </p:ext>
            </p:extLst>
          </p:nvPr>
        </p:nvGraphicFramePr>
        <p:xfrm>
          <a:off x="631463" y="1327082"/>
          <a:ext cx="7221625" cy="3277746"/>
        </p:xfrm>
        <a:graphic>
          <a:graphicData uri="http://schemas.openxmlformats.org/drawingml/2006/table">
            <a:tbl>
              <a:tblPr>
                <a:noFill/>
                <a:tableStyleId>{A9CB49B4-EBBD-44D8-97A9-26C17447B27D}</a:tableStyleId>
              </a:tblPr>
              <a:tblGrid>
                <a:gridCol w="1038225">
                  <a:extLst>
                    <a:ext uri="{9D8B030D-6E8A-4147-A177-3AD203B41FA5}">
                      <a16:colId xmlns:a16="http://schemas.microsoft.com/office/drawing/2014/main" val="20000"/>
                    </a:ext>
                  </a:extLst>
                </a:gridCol>
                <a:gridCol w="1695450">
                  <a:extLst>
                    <a:ext uri="{9D8B030D-6E8A-4147-A177-3AD203B41FA5}">
                      <a16:colId xmlns:a16="http://schemas.microsoft.com/office/drawing/2014/main" val="20001"/>
                    </a:ext>
                  </a:extLst>
                </a:gridCol>
                <a:gridCol w="4487950">
                  <a:extLst>
                    <a:ext uri="{9D8B030D-6E8A-4147-A177-3AD203B41FA5}">
                      <a16:colId xmlns:a16="http://schemas.microsoft.com/office/drawing/2014/main" val="20002"/>
                    </a:ext>
                  </a:extLst>
                </a:gridCol>
              </a:tblGrid>
              <a:tr h="538500">
                <a:tc>
                  <a:txBody>
                    <a:bodyPr/>
                    <a:lstStyle/>
                    <a:p>
                      <a:pPr marL="76200" lvl="0" indent="0" rtl="0">
                        <a:lnSpc>
                          <a:spcPct val="115000"/>
                        </a:lnSpc>
                        <a:spcBef>
                          <a:spcPts val="0"/>
                        </a:spcBef>
                        <a:spcAft>
                          <a:spcPts val="0"/>
                        </a:spcAft>
                        <a:buNone/>
                      </a:pPr>
                      <a:r>
                        <a:rPr lang="en" dirty="0">
                          <a:latin typeface="Century Gothic" panose="020B0502020202020204" pitchFamily="34" charset="0"/>
                        </a:rPr>
                        <a:t>Title of Poem</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 dirty="0">
                          <a:latin typeface="Century Gothic" panose="020B0502020202020204" pitchFamily="34" charset="0"/>
                        </a:rPr>
                        <a:t>Notices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
                          <a:latin typeface="Century Gothic" panose="020B0502020202020204" pitchFamily="34" charset="0"/>
                        </a:rPr>
                        <a:t>Characteristics of Poetry</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62875">
                <a:tc>
                  <a:txBody>
                    <a:bodyPr/>
                    <a:lstStyle/>
                    <a:p>
                      <a:pPr marL="76200" lvl="0" indent="0" rtl="0">
                        <a:lnSpc>
                          <a:spcPct val="115000"/>
                        </a:lnSpc>
                        <a:spcBef>
                          <a:spcPts val="0"/>
                        </a:spcBef>
                        <a:spcAft>
                          <a:spcPts val="0"/>
                        </a:spcAft>
                        <a:buNone/>
                      </a:pPr>
                      <a:r>
                        <a:rPr lang="en">
                          <a:latin typeface="Century Gothic" panose="020B0502020202020204" pitchFamily="34" charset="0"/>
                        </a:rPr>
                        <a:t>“The Apple” by S.C. Rigg</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panose="020B0502020202020204" pitchFamily="34" charset="0"/>
                      </a:endParaRPr>
                    </a:p>
                    <a:p>
                      <a:pPr marL="76200" lvl="0" indent="0"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77" name="Shape 177"/>
          <p:cNvSpPr txBox="1"/>
          <p:nvPr/>
        </p:nvSpPr>
        <p:spPr>
          <a:xfrm>
            <a:off x="555263" y="529450"/>
            <a:ext cx="7221600" cy="5166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 sz="3200" dirty="0">
                <a:latin typeface="Century Gothic"/>
                <a:ea typeface="Century Gothic"/>
                <a:cs typeface="Century Gothic"/>
                <a:sym typeface="Century Gothic"/>
              </a:rPr>
              <a:t>What Makes a Poem a Poem? </a:t>
            </a:r>
            <a:endParaRPr sz="3200" dirty="0">
              <a:latin typeface="Century Gothic"/>
              <a:ea typeface="Century Gothic"/>
              <a:cs typeface="Century Gothic"/>
              <a:sym typeface="Century Gothic"/>
            </a:endParaRPr>
          </a:p>
        </p:txBody>
      </p:sp>
      <p:pic>
        <p:nvPicPr>
          <p:cNvPr id="5" name="Shape 170"/>
          <p:cNvPicPr preferRelativeResize="0"/>
          <p:nvPr/>
        </p:nvPicPr>
        <p:blipFill>
          <a:blip r:embed="rId3">
            <a:alphaModFix/>
          </a:blip>
          <a:stretch>
            <a:fillRect/>
          </a:stretch>
        </p:blipFill>
        <p:spPr>
          <a:xfrm>
            <a:off x="8142514" y="4376057"/>
            <a:ext cx="689786" cy="64791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Shape 182"/>
          <p:cNvPicPr preferRelativeResize="0"/>
          <p:nvPr/>
        </p:nvPicPr>
        <p:blipFill rotWithShape="1">
          <a:blip r:embed="rId3">
            <a:alphaModFix/>
          </a:blip>
          <a:srcRect t="1892"/>
          <a:stretch/>
        </p:blipFill>
        <p:spPr>
          <a:xfrm>
            <a:off x="1821313" y="1198884"/>
            <a:ext cx="5544687" cy="3319879"/>
          </a:xfrm>
          <a:prstGeom prst="rect">
            <a:avLst/>
          </a:prstGeom>
          <a:noFill/>
          <a:ln>
            <a:noFill/>
          </a:ln>
        </p:spPr>
      </p:pic>
      <p:sp>
        <p:nvSpPr>
          <p:cNvPr id="184" name="Shape 184"/>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dirty="0">
                <a:latin typeface="Century Gothic"/>
                <a:ea typeface="Century Gothic"/>
                <a:cs typeface="Century Gothic"/>
                <a:sym typeface="Century Gothic"/>
              </a:rPr>
              <a:t>“My Yellow Dog” page 37</a:t>
            </a:r>
            <a:endParaRPr sz="3200" dirty="0">
              <a:latin typeface="Century Gothic"/>
              <a:ea typeface="Century Gothic"/>
              <a:cs typeface="Century Gothic"/>
              <a:sym typeface="Century Gothic"/>
            </a:endParaRPr>
          </a:p>
        </p:txBody>
      </p:sp>
      <p:sp>
        <p:nvSpPr>
          <p:cNvPr id="185" name="Shape 185"/>
          <p:cNvSpPr txBox="1"/>
          <p:nvPr/>
        </p:nvSpPr>
        <p:spPr>
          <a:xfrm>
            <a:off x="2344050" y="2102950"/>
            <a:ext cx="921900" cy="1875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6" name="Shape 170"/>
          <p:cNvPicPr preferRelativeResize="0"/>
          <p:nvPr/>
        </p:nvPicPr>
        <p:blipFill>
          <a:blip r:embed="rId4">
            <a:alphaModFix/>
          </a:blip>
          <a:stretch>
            <a:fillRect/>
          </a:stretch>
        </p:blipFill>
        <p:spPr>
          <a:xfrm>
            <a:off x="8142514" y="4376057"/>
            <a:ext cx="689786" cy="647918"/>
          </a:xfrm>
          <a:prstGeom prst="rect">
            <a:avLst/>
          </a:prstGeom>
          <a:noFill/>
          <a:ln>
            <a:noFill/>
          </a:ln>
        </p:spPr>
      </p:pic>
      <p:pic>
        <p:nvPicPr>
          <p:cNvPr id="3" name="Picture 2">
            <a:extLst>
              <a:ext uri="{FF2B5EF4-FFF2-40B4-BE49-F238E27FC236}">
                <a16:creationId xmlns:a16="http://schemas.microsoft.com/office/drawing/2014/main" id="{54D4FBE0-D146-4CDA-9557-DD9E9C408293}"/>
              </a:ext>
            </a:extLst>
          </p:cNvPr>
          <p:cNvPicPr>
            <a:picLocks noChangeAspect="1"/>
          </p:cNvPicPr>
          <p:nvPr/>
        </p:nvPicPr>
        <p:blipFill>
          <a:blip r:embed="rId5"/>
          <a:stretch>
            <a:fillRect/>
          </a:stretch>
        </p:blipFill>
        <p:spPr>
          <a:xfrm>
            <a:off x="8206014" y="4925550"/>
            <a:ext cx="762000" cy="142875"/>
          </a:xfrm>
          <a:prstGeom prst="rect">
            <a:avLst/>
          </a:prstGeom>
        </p:spPr>
      </p:pic>
      <p:pic>
        <p:nvPicPr>
          <p:cNvPr id="5" name="Picture 4">
            <a:extLst>
              <a:ext uri="{FF2B5EF4-FFF2-40B4-BE49-F238E27FC236}">
                <a16:creationId xmlns:a16="http://schemas.microsoft.com/office/drawing/2014/main" id="{17DE1C4C-8092-42F7-8618-5F92562BCEA4}"/>
              </a:ext>
            </a:extLst>
          </p:cNvPr>
          <p:cNvPicPr>
            <a:picLocks noChangeAspect="1"/>
          </p:cNvPicPr>
          <p:nvPr/>
        </p:nvPicPr>
        <p:blipFill>
          <a:blip r:embed="rId6"/>
          <a:stretch>
            <a:fillRect/>
          </a:stretch>
        </p:blipFill>
        <p:spPr>
          <a:xfrm>
            <a:off x="4111050" y="4518763"/>
            <a:ext cx="921900" cy="624973"/>
          </a:xfrm>
          <a:prstGeom prst="rect">
            <a:avLst/>
          </a:prstGeom>
        </p:spPr>
      </p:pic>
      <p:pic>
        <p:nvPicPr>
          <p:cNvPr id="8" name="Picture 7">
            <a:extLst>
              <a:ext uri="{FF2B5EF4-FFF2-40B4-BE49-F238E27FC236}">
                <a16:creationId xmlns:a16="http://schemas.microsoft.com/office/drawing/2014/main" id="{C120008D-A9B7-4EBC-8BF9-080325223E73}"/>
              </a:ext>
            </a:extLst>
          </p:cNvPr>
          <p:cNvPicPr>
            <a:picLocks noChangeAspect="1"/>
          </p:cNvPicPr>
          <p:nvPr/>
        </p:nvPicPr>
        <p:blipFill>
          <a:blip r:embed="rId7"/>
          <a:stretch>
            <a:fillRect/>
          </a:stretch>
        </p:blipFill>
        <p:spPr>
          <a:xfrm>
            <a:off x="72888" y="4518763"/>
            <a:ext cx="1207113" cy="55478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Red Light, Green Light</a:t>
            </a:r>
            <a:endParaRPr sz="3200">
              <a:latin typeface="Century Gothic"/>
              <a:ea typeface="Century Gothic"/>
              <a:cs typeface="Century Gothic"/>
              <a:sym typeface="Century Gothic"/>
            </a:endParaRPr>
          </a:p>
        </p:txBody>
      </p:sp>
      <p:sp>
        <p:nvSpPr>
          <p:cNvPr id="192" name="Shape 192"/>
          <p:cNvSpPr txBox="1">
            <a:spLocks noGrp="1"/>
          </p:cNvSpPr>
          <p:nvPr>
            <p:ph type="body" idx="1"/>
          </p:nvPr>
        </p:nvSpPr>
        <p:spPr>
          <a:xfrm>
            <a:off x="761895" y="2895600"/>
            <a:ext cx="6575075" cy="1868621"/>
          </a:xfrm>
          <a:prstGeom prst="rect">
            <a:avLst/>
          </a:prstGeom>
          <a:noFill/>
          <a:ln>
            <a:noFill/>
          </a:ln>
        </p:spPr>
        <p:txBody>
          <a:bodyPr spcFirstLastPara="1" wrap="square" lIns="68575" tIns="34275" rIns="68575" bIns="34275" anchor="t" anchorCtr="0">
            <a:noAutofit/>
          </a:bodyPr>
          <a:lstStyle/>
          <a:p>
            <a:pPr marR="0" lvl="0" indent="-342900" algn="l" rtl="0">
              <a:lnSpc>
                <a:spcPct val="90000"/>
              </a:lnSpc>
              <a:spcBef>
                <a:spcPts val="400"/>
              </a:spcBef>
              <a:spcAft>
                <a:spcPts val="0"/>
              </a:spcAft>
              <a:buClr>
                <a:schemeClr val="dk1"/>
              </a:buClr>
              <a:buSzPct val="100000"/>
              <a:buFont typeface="+mj-lt"/>
              <a:buAutoNum type="arabicPeriod"/>
            </a:pPr>
            <a:r>
              <a:rPr lang="en" sz="1600" dirty="0">
                <a:latin typeface="Century Gothic"/>
                <a:ea typeface="Century Gothic"/>
                <a:cs typeface="Century Gothic"/>
                <a:sym typeface="Century Gothic"/>
              </a:rPr>
              <a:t>Your teacher will tell you the topic </a:t>
            </a:r>
            <a:r>
              <a:rPr lang="en-US" sz="1600" dirty="0">
                <a:latin typeface="Century Gothic"/>
                <a:ea typeface="Century Gothic"/>
                <a:cs typeface="Century Gothic"/>
                <a:sym typeface="Century Gothic"/>
              </a:rPr>
              <a:t>that </a:t>
            </a:r>
            <a:r>
              <a:rPr lang="en" sz="1600" dirty="0">
                <a:latin typeface="Century Gothic"/>
                <a:ea typeface="Century Gothic"/>
                <a:cs typeface="Century Gothic"/>
                <a:sym typeface="Century Gothic"/>
              </a:rPr>
              <a:t>you are to think about.</a:t>
            </a:r>
          </a:p>
          <a:p>
            <a:pPr marR="0" lvl="0" indent="-342900" algn="l" rtl="0">
              <a:lnSpc>
                <a:spcPct val="90000"/>
              </a:lnSpc>
              <a:spcBef>
                <a:spcPts val="400"/>
              </a:spcBef>
              <a:spcAft>
                <a:spcPts val="0"/>
              </a:spcAft>
              <a:buClr>
                <a:schemeClr val="dk1"/>
              </a:buClr>
              <a:buSzPct val="100000"/>
              <a:buFont typeface="+mj-lt"/>
              <a:buAutoNum type="arabicPeriod"/>
            </a:pPr>
            <a:r>
              <a:rPr lang="en" sz="1600" dirty="0">
                <a:latin typeface="Century Gothic"/>
                <a:ea typeface="Century Gothic"/>
                <a:cs typeface="Century Gothic"/>
                <a:sym typeface="Century Gothic"/>
              </a:rPr>
              <a:t>Think about how comfortable you are or how much you know about this topic.</a:t>
            </a:r>
          </a:p>
          <a:p>
            <a:pPr marR="0" lvl="0" indent="-342900" algn="l" rtl="0">
              <a:lnSpc>
                <a:spcPct val="90000"/>
              </a:lnSpc>
              <a:spcBef>
                <a:spcPts val="400"/>
              </a:spcBef>
              <a:spcAft>
                <a:spcPts val="0"/>
              </a:spcAft>
              <a:buClr>
                <a:schemeClr val="dk1"/>
              </a:buClr>
              <a:buSzPct val="100000"/>
              <a:buFont typeface="+mj-lt"/>
              <a:buAutoNum type="arabicPeriod"/>
            </a:pPr>
            <a:r>
              <a:rPr lang="en" sz="1600" dirty="0">
                <a:latin typeface="Century Gothic"/>
                <a:ea typeface="Century Gothic"/>
                <a:cs typeface="Century Gothic"/>
                <a:sym typeface="Century Gothic"/>
              </a:rPr>
              <a:t>When signaled, place the color on their desk that describes </a:t>
            </a:r>
            <a:r>
              <a:rPr lang="en-US" sz="1600" dirty="0">
                <a:latin typeface="Century Gothic"/>
                <a:ea typeface="Century Gothic"/>
                <a:cs typeface="Century Gothic"/>
                <a:sym typeface="Century Gothic"/>
              </a:rPr>
              <a:t>your </a:t>
            </a:r>
            <a:r>
              <a:rPr lang="en" sz="1600" dirty="0">
                <a:latin typeface="Century Gothic"/>
                <a:ea typeface="Century Gothic"/>
                <a:cs typeface="Century Gothic"/>
                <a:sym typeface="Century Gothic"/>
              </a:rPr>
              <a:t>comfort level or readiness (red: stuck or not ready; yellow: need support soon; green: ready to start).</a:t>
            </a:r>
            <a:endParaRPr sz="1600" dirty="0">
              <a:latin typeface="Century Gothic"/>
              <a:ea typeface="Century Gothic"/>
              <a:cs typeface="Century Gothic"/>
              <a:sym typeface="Century Gothic"/>
            </a:endParaRPr>
          </a:p>
        </p:txBody>
      </p:sp>
      <p:sp>
        <p:nvSpPr>
          <p:cNvPr id="193" name="Shape 193"/>
          <p:cNvSpPr txBox="1">
            <a:spLocks noGrp="1"/>
          </p:cNvSpPr>
          <p:nvPr>
            <p:ph type="body" idx="1"/>
          </p:nvPr>
        </p:nvSpPr>
        <p:spPr>
          <a:xfrm>
            <a:off x="628649" y="1319675"/>
            <a:ext cx="6998775" cy="1171200"/>
          </a:xfrm>
          <a:prstGeom prst="rect">
            <a:avLst/>
          </a:prstGeom>
          <a:noFill/>
          <a:ln>
            <a:noFill/>
          </a:ln>
        </p:spPr>
        <p:txBody>
          <a:bodyPr spcFirstLastPara="1" wrap="square" lIns="68575" tIns="34275" rIns="68575" bIns="34275" anchor="t" anchorCtr="0">
            <a:noAutofit/>
          </a:bodyPr>
          <a:lstStyle/>
          <a:p>
            <a:pPr marL="457200" lvl="0" indent="-342900"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I can identify the characteristics of “The Apple</a:t>
            </a:r>
            <a:r>
              <a:rPr lang="en-US" sz="1800" dirty="0">
                <a:latin typeface="Century Gothic"/>
                <a:ea typeface="Century Gothic"/>
                <a:cs typeface="Century Gothic"/>
                <a:sym typeface="Century Gothic"/>
              </a:rPr>
              <a:t>.</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rtl="0">
              <a:spcBef>
                <a:spcPts val="600"/>
              </a:spcBef>
              <a:spcAft>
                <a:spcPts val="0"/>
              </a:spcAft>
              <a:buNone/>
            </a:pPr>
            <a:endParaRPr sz="1800" dirty="0">
              <a:latin typeface="Century Gothic"/>
              <a:ea typeface="Century Gothic"/>
              <a:cs typeface="Century Gothic"/>
              <a:sym typeface="Century Gothic"/>
            </a:endParaRPr>
          </a:p>
          <a:p>
            <a:pPr marL="457200" lvl="0" indent="-342900" rtl="0">
              <a:lnSpc>
                <a:spcPct val="90000"/>
              </a:lnSpc>
              <a:spcBef>
                <a:spcPts val="60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I can identify what inspired Jack to write poetry and find evidence of this in his poems. </a:t>
            </a:r>
            <a:endParaRPr sz="1800" dirty="0">
              <a:solidFill>
                <a:srgbClr val="000000"/>
              </a:solidFill>
              <a:latin typeface="Century Gothic"/>
              <a:ea typeface="Century Gothic"/>
              <a:cs typeface="Century Gothic"/>
              <a:sym typeface="Century Gothic"/>
            </a:endParaRPr>
          </a:p>
        </p:txBody>
      </p:sp>
      <p:pic>
        <p:nvPicPr>
          <p:cNvPr id="194" name="Shape 194"/>
          <p:cNvPicPr preferRelativeResize="0"/>
          <p:nvPr/>
        </p:nvPicPr>
        <p:blipFill>
          <a:blip r:embed="rId3">
            <a:alphaModFix/>
          </a:blip>
          <a:stretch>
            <a:fillRect/>
          </a:stretch>
        </p:blipFill>
        <p:spPr>
          <a:xfrm rot="5400000">
            <a:off x="8184403" y="4291192"/>
            <a:ext cx="812586" cy="361949"/>
          </a:xfrm>
          <a:prstGeom prst="rect">
            <a:avLst/>
          </a:prstGeom>
          <a:noFill/>
          <a:ln>
            <a:noFill/>
          </a:ln>
        </p:spPr>
      </p:pic>
      <p:pic>
        <p:nvPicPr>
          <p:cNvPr id="195" name="Shape 195"/>
          <p:cNvPicPr preferRelativeResize="0"/>
          <p:nvPr/>
        </p:nvPicPr>
        <p:blipFill>
          <a:blip r:embed="rId4">
            <a:alphaModFix/>
          </a:blip>
          <a:stretch>
            <a:fillRect/>
          </a:stretch>
        </p:blipFill>
        <p:spPr>
          <a:xfrm>
            <a:off x="7623595" y="4180112"/>
            <a:ext cx="776114" cy="584109"/>
          </a:xfrm>
          <a:prstGeom prst="rect">
            <a:avLst/>
          </a:prstGeom>
          <a:noFill/>
          <a:ln>
            <a:noFill/>
          </a:ln>
        </p:spPr>
      </p:pic>
      <p:pic>
        <p:nvPicPr>
          <p:cNvPr id="3" name="Picture 2">
            <a:extLst>
              <a:ext uri="{FF2B5EF4-FFF2-40B4-BE49-F238E27FC236}">
                <a16:creationId xmlns:a16="http://schemas.microsoft.com/office/drawing/2014/main" id="{869FA3EF-330C-4B86-96F8-6EB220CFA247}"/>
              </a:ext>
            </a:extLst>
          </p:cNvPr>
          <p:cNvPicPr>
            <a:picLocks noChangeAspect="1"/>
          </p:cNvPicPr>
          <p:nvPr/>
        </p:nvPicPr>
        <p:blipFill>
          <a:blip r:embed="rId5"/>
          <a:stretch>
            <a:fillRect/>
          </a:stretch>
        </p:blipFill>
        <p:spPr>
          <a:xfrm>
            <a:off x="8209696" y="4907066"/>
            <a:ext cx="762000" cy="142875"/>
          </a:xfrm>
          <a:prstGeom prst="rect">
            <a:avLst/>
          </a:prstGeom>
        </p:spPr>
      </p:pic>
      <p:pic>
        <p:nvPicPr>
          <p:cNvPr id="5" name="Picture 4">
            <a:extLst>
              <a:ext uri="{FF2B5EF4-FFF2-40B4-BE49-F238E27FC236}">
                <a16:creationId xmlns:a16="http://schemas.microsoft.com/office/drawing/2014/main" id="{6DDEFE6C-339F-4251-A887-D4941A12E495}"/>
              </a:ext>
            </a:extLst>
          </p:cNvPr>
          <p:cNvPicPr>
            <a:picLocks noChangeAspect="1"/>
          </p:cNvPicPr>
          <p:nvPr/>
        </p:nvPicPr>
        <p:blipFill>
          <a:blip r:embed="rId6"/>
          <a:stretch>
            <a:fillRect/>
          </a:stretch>
        </p:blipFill>
        <p:spPr>
          <a:xfrm>
            <a:off x="4340144" y="4671073"/>
            <a:ext cx="549892" cy="458243"/>
          </a:xfrm>
          <a:prstGeom prst="rect">
            <a:avLst/>
          </a:prstGeom>
        </p:spPr>
      </p:pic>
      <p:pic>
        <p:nvPicPr>
          <p:cNvPr id="7" name="Picture 6">
            <a:extLst>
              <a:ext uri="{FF2B5EF4-FFF2-40B4-BE49-F238E27FC236}">
                <a16:creationId xmlns:a16="http://schemas.microsoft.com/office/drawing/2014/main" id="{BC1BCFE7-ABB8-48D0-BE29-318EAF276AE9}"/>
              </a:ext>
            </a:extLst>
          </p:cNvPr>
          <p:cNvPicPr>
            <a:picLocks noChangeAspect="1"/>
          </p:cNvPicPr>
          <p:nvPr/>
        </p:nvPicPr>
        <p:blipFill>
          <a:blip r:embed="rId7"/>
          <a:stretch>
            <a:fillRect/>
          </a:stretch>
        </p:blipFill>
        <p:spPr>
          <a:xfrm>
            <a:off x="132923" y="4495157"/>
            <a:ext cx="1207113" cy="55478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311700" y="1137175"/>
            <a:ext cx="8520600" cy="3416400"/>
          </a:xfrm>
          <a:prstGeom prst="rect">
            <a:avLst/>
          </a:prstGeom>
        </p:spPr>
        <p:txBody>
          <a:bodyPr spcFirstLastPara="1" wrap="square" lIns="91425" tIns="91425" rIns="91425" bIns="91425" anchor="t" anchorCtr="0">
            <a:noAutofit/>
          </a:bodyPr>
          <a:lstStyle/>
          <a:p>
            <a:pPr marL="0" lvl="0" indent="0" rtl="0">
              <a:lnSpc>
                <a:spcPct val="96000"/>
              </a:lnSpc>
              <a:spcBef>
                <a:spcPts val="500"/>
              </a:spcBef>
              <a:spcAft>
                <a:spcPts val="0"/>
              </a:spcAft>
              <a:buNone/>
            </a:pPr>
            <a:endParaRPr sz="1100">
              <a:solidFill>
                <a:schemeClr val="dk1"/>
              </a:solidFill>
            </a:endParaRPr>
          </a:p>
          <a:p>
            <a:pPr marL="0" lvl="0" indent="0" rtl="0">
              <a:lnSpc>
                <a:spcPct val="115000"/>
              </a:lnSpc>
              <a:spcBef>
                <a:spcPts val="0"/>
              </a:spcBef>
              <a:spcAft>
                <a:spcPts val="0"/>
              </a:spcAft>
              <a:buNone/>
            </a:pPr>
            <a:endParaRPr sz="2400">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1000"/>
              </a:spcBef>
              <a:spcAft>
                <a:spcPts val="2100"/>
              </a:spcAft>
              <a:buNone/>
            </a:pPr>
            <a:endParaRPr sz="1400">
              <a:solidFill>
                <a:schemeClr val="dk1"/>
              </a:solidFill>
            </a:endParaRPr>
          </a:p>
        </p:txBody>
      </p:sp>
      <p:sp>
        <p:nvSpPr>
          <p:cNvPr id="201" name="Shape 201"/>
          <p:cNvSpPr txBox="1"/>
          <p:nvPr/>
        </p:nvSpPr>
        <p:spPr>
          <a:xfrm>
            <a:off x="258500" y="1610475"/>
            <a:ext cx="3370800" cy="2121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203" name="Shape 203"/>
          <p:cNvPicPr preferRelativeResize="0"/>
          <p:nvPr/>
        </p:nvPicPr>
        <p:blipFill>
          <a:blip r:embed="rId3">
            <a:alphaModFix/>
          </a:blip>
          <a:stretch>
            <a:fillRect/>
          </a:stretch>
        </p:blipFill>
        <p:spPr>
          <a:xfrm>
            <a:off x="1133350" y="140450"/>
            <a:ext cx="6877300" cy="4432300"/>
          </a:xfrm>
          <a:prstGeom prst="rect">
            <a:avLst/>
          </a:prstGeom>
          <a:noFill/>
          <a:ln w="19050" cap="flat" cmpd="sng">
            <a:solidFill>
              <a:schemeClr val="dk2"/>
            </a:solidFill>
            <a:prstDash val="solid"/>
            <a:round/>
            <a:headEnd type="none" w="sm" len="sm"/>
            <a:tailEnd type="none" w="sm" len="sm"/>
          </a:ln>
        </p:spPr>
      </p:pic>
      <p:pic>
        <p:nvPicPr>
          <p:cNvPr id="6" name="Shape 170"/>
          <p:cNvPicPr preferRelativeResize="0"/>
          <p:nvPr/>
        </p:nvPicPr>
        <p:blipFill>
          <a:blip r:embed="rId4">
            <a:alphaModFix/>
          </a:blip>
          <a:stretch>
            <a:fillRect/>
          </a:stretch>
        </p:blipFill>
        <p:spPr>
          <a:xfrm>
            <a:off x="8142514" y="4376057"/>
            <a:ext cx="689786" cy="64791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Shape 208"/>
          <p:cNvPicPr preferRelativeResize="0"/>
          <p:nvPr/>
        </p:nvPicPr>
        <p:blipFill>
          <a:blip r:embed="rId3">
            <a:alphaModFix/>
          </a:blip>
          <a:stretch>
            <a:fillRect/>
          </a:stretch>
        </p:blipFill>
        <p:spPr>
          <a:xfrm>
            <a:off x="459350" y="978875"/>
            <a:ext cx="4858150" cy="3473382"/>
          </a:xfrm>
          <a:prstGeom prst="rect">
            <a:avLst/>
          </a:prstGeom>
          <a:noFill/>
          <a:ln>
            <a:noFill/>
          </a:ln>
        </p:spPr>
      </p:pic>
      <p:sp>
        <p:nvSpPr>
          <p:cNvPr id="210" name="Shape 210"/>
          <p:cNvSpPr/>
          <p:nvPr/>
        </p:nvSpPr>
        <p:spPr>
          <a:xfrm>
            <a:off x="3622200" y="2366200"/>
            <a:ext cx="1695300" cy="8403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457200" rtl="0">
              <a:spcBef>
                <a:spcPts val="0"/>
              </a:spcBef>
              <a:spcAft>
                <a:spcPts val="0"/>
              </a:spcAft>
              <a:buNone/>
            </a:pPr>
            <a:r>
              <a:rPr lang="en" sz="1800" b="1" dirty="0">
                <a:latin typeface="Century Gothic"/>
                <a:ea typeface="Century Gothic"/>
                <a:cs typeface="Century Gothic"/>
                <a:sym typeface="Century Gothic"/>
              </a:rPr>
              <a:t>MODEL</a:t>
            </a:r>
            <a:endParaRPr sz="1800" b="1" dirty="0">
              <a:latin typeface="Century Gothic"/>
              <a:ea typeface="Century Gothic"/>
              <a:cs typeface="Century Gothic"/>
              <a:sym typeface="Century Gothic"/>
            </a:endParaRPr>
          </a:p>
        </p:txBody>
      </p:sp>
      <p:sp>
        <p:nvSpPr>
          <p:cNvPr id="211" name="Shape 211"/>
          <p:cNvSpPr/>
          <p:nvPr/>
        </p:nvSpPr>
        <p:spPr>
          <a:xfrm>
            <a:off x="2693422" y="1120443"/>
            <a:ext cx="2229300" cy="840300"/>
          </a:xfrm>
          <a:prstGeom prst="lef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b="1" dirty="0">
                <a:solidFill>
                  <a:srgbClr val="FFFFFF"/>
                </a:solidFill>
                <a:latin typeface="Century Gothic" panose="020B0502020202020204" pitchFamily="34" charset="0"/>
              </a:rPr>
              <a:t>Must be included in each entry.</a:t>
            </a:r>
            <a:endParaRPr b="1" dirty="0">
              <a:solidFill>
                <a:srgbClr val="FFFFFF"/>
              </a:solidFill>
              <a:latin typeface="Century Gothic" panose="020B0502020202020204" pitchFamily="34" charset="0"/>
            </a:endParaRPr>
          </a:p>
        </p:txBody>
      </p:sp>
      <p:sp>
        <p:nvSpPr>
          <p:cNvPr id="212" name="Shape 212"/>
          <p:cNvSpPr txBox="1">
            <a:spLocks noGrp="1"/>
          </p:cNvSpPr>
          <p:nvPr>
            <p:ph type="body" idx="1"/>
          </p:nvPr>
        </p:nvSpPr>
        <p:spPr>
          <a:xfrm>
            <a:off x="5244925" y="978900"/>
            <a:ext cx="3637800" cy="3185700"/>
          </a:xfrm>
          <a:prstGeom prst="rect">
            <a:avLst/>
          </a:prstGeom>
          <a:noFill/>
          <a:ln>
            <a:noFill/>
          </a:ln>
        </p:spPr>
        <p:txBody>
          <a:bodyPr spcFirstLastPara="1" wrap="square" lIns="91425" tIns="91425" rIns="91425" bIns="91425" anchor="t" anchorCtr="0">
            <a:noAutofit/>
          </a:bodyPr>
          <a:lstStyle/>
          <a:p>
            <a:pPr marL="457200" lvl="0" indent="-342900" rtl="0">
              <a:spcBef>
                <a:spcPts val="1000"/>
              </a:spcBef>
              <a:spcAft>
                <a:spcPts val="0"/>
              </a:spcAft>
              <a:buSzPts val="1800"/>
              <a:buAutoNum type="arabicPeriod"/>
            </a:pPr>
            <a:r>
              <a:rPr lang="en" dirty="0"/>
              <a:t>With a partner, read the model journal entry.</a:t>
            </a:r>
            <a:endParaRPr dirty="0"/>
          </a:p>
          <a:p>
            <a:pPr marL="457200" lvl="0" indent="0" rtl="0">
              <a:spcBef>
                <a:spcPts val="1000"/>
              </a:spcBef>
              <a:spcAft>
                <a:spcPts val="0"/>
              </a:spcAft>
              <a:buNone/>
            </a:pPr>
            <a:endParaRPr dirty="0"/>
          </a:p>
          <a:p>
            <a:pPr marL="457200" lvl="0" indent="-342900" rtl="0">
              <a:spcBef>
                <a:spcPts val="1000"/>
              </a:spcBef>
              <a:spcAft>
                <a:spcPts val="0"/>
              </a:spcAft>
              <a:buSzPts val="1800"/>
              <a:buFont typeface="+mj-lt"/>
              <a:buAutoNum type="arabicPeriod" startAt="2"/>
            </a:pPr>
            <a:r>
              <a:rPr lang="en" dirty="0"/>
              <a:t>Discuss:</a:t>
            </a:r>
            <a:endParaRPr dirty="0"/>
          </a:p>
          <a:p>
            <a:pPr marL="914400" lvl="1" indent="-317500" rtl="0">
              <a:spcBef>
                <a:spcPts val="0"/>
              </a:spcBef>
              <a:spcAft>
                <a:spcPts val="0"/>
              </a:spcAft>
              <a:buSzPts val="1400"/>
              <a:buAutoNum type="alphaLcPeriod"/>
            </a:pPr>
            <a:r>
              <a:rPr lang="en" dirty="0"/>
              <a:t>What makes this a successful model? </a:t>
            </a:r>
            <a:endParaRPr dirty="0"/>
          </a:p>
        </p:txBody>
      </p:sp>
      <p:pic>
        <p:nvPicPr>
          <p:cNvPr id="213" name="Shape 213" descr="https://d30y9cdsu7xlg0.cloudfront.net/png/709687-200.png"/>
          <p:cNvPicPr preferRelativeResize="0"/>
          <p:nvPr/>
        </p:nvPicPr>
        <p:blipFill rotWithShape="1">
          <a:blip r:embed="rId4">
            <a:alphaModFix/>
          </a:blip>
          <a:srcRect/>
          <a:stretch/>
        </p:blipFill>
        <p:spPr>
          <a:xfrm>
            <a:off x="8327571" y="4343400"/>
            <a:ext cx="640879" cy="661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pic>
        <p:nvPicPr>
          <p:cNvPr id="219" name="Shape 219"/>
          <p:cNvPicPr preferRelativeResize="0"/>
          <p:nvPr/>
        </p:nvPicPr>
        <p:blipFill>
          <a:blip r:embed="rId3">
            <a:alphaModFix/>
          </a:blip>
          <a:stretch>
            <a:fillRect/>
          </a:stretch>
        </p:blipFill>
        <p:spPr>
          <a:xfrm>
            <a:off x="311700" y="1379825"/>
            <a:ext cx="6297401" cy="3293775"/>
          </a:xfrm>
          <a:prstGeom prst="rect">
            <a:avLst/>
          </a:prstGeom>
          <a:noFill/>
          <a:ln>
            <a:noFill/>
          </a:ln>
        </p:spPr>
      </p:pic>
      <p:sp>
        <p:nvSpPr>
          <p:cNvPr id="220" name="Shape 220"/>
          <p:cNvSpPr txBox="1"/>
          <p:nvPr/>
        </p:nvSpPr>
        <p:spPr>
          <a:xfrm>
            <a:off x="3491100" y="147150"/>
            <a:ext cx="5341200" cy="2424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400" b="1" dirty="0">
                <a:latin typeface="Century Gothic"/>
                <a:ea typeface="Century Gothic"/>
                <a:cs typeface="Century Gothic"/>
                <a:sym typeface="Century Gothic"/>
              </a:rPr>
              <a:t>For tonight’s homework, select a prompt from the list and respond in the </a:t>
            </a:r>
            <a:r>
              <a:rPr lang="en" sz="2400" b="1" dirty="0">
                <a:solidFill>
                  <a:srgbClr val="0000FF"/>
                </a:solidFill>
                <a:latin typeface="Century Gothic"/>
                <a:ea typeface="Century Gothic"/>
                <a:cs typeface="Century Gothic"/>
                <a:sym typeface="Century Gothic"/>
              </a:rPr>
              <a:t>front</a:t>
            </a:r>
            <a:r>
              <a:rPr lang="en" sz="2400" b="1" dirty="0">
                <a:latin typeface="Century Gothic"/>
                <a:ea typeface="Century Gothic"/>
                <a:cs typeface="Century Gothic"/>
                <a:sym typeface="Century Gothic"/>
              </a:rPr>
              <a:t> </a:t>
            </a:r>
            <a:r>
              <a:rPr lang="en" sz="2400" dirty="0">
                <a:solidFill>
                  <a:schemeClr val="dk1"/>
                </a:solidFill>
                <a:latin typeface="Century Gothic"/>
                <a:ea typeface="Century Gothic"/>
                <a:cs typeface="Century Gothic"/>
                <a:sym typeface="Century Gothic"/>
              </a:rPr>
              <a:t>(reading research)</a:t>
            </a:r>
            <a:r>
              <a:rPr lang="en" sz="2400" b="1" dirty="0">
                <a:solidFill>
                  <a:schemeClr val="dk1"/>
                </a:solidFill>
                <a:latin typeface="Century Gothic"/>
                <a:ea typeface="Century Gothic"/>
                <a:cs typeface="Century Gothic"/>
                <a:sym typeface="Century Gothic"/>
              </a:rPr>
              <a:t> </a:t>
            </a:r>
            <a:r>
              <a:rPr lang="en" sz="2400" b="1" dirty="0">
                <a:latin typeface="Century Gothic"/>
                <a:ea typeface="Century Gothic"/>
                <a:cs typeface="Century Gothic"/>
                <a:sym typeface="Century Gothic"/>
              </a:rPr>
              <a:t>of your journal.</a:t>
            </a:r>
            <a:endParaRPr sz="24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rtl="0">
              <a:spcBef>
                <a:spcPts val="0"/>
              </a:spcBef>
              <a:spcAft>
                <a:spcPts val="0"/>
              </a:spcAft>
              <a:buNone/>
            </a:pPr>
            <a:r>
              <a:rPr lang="en" sz="3200">
                <a:latin typeface="Century Gothic"/>
                <a:ea typeface="Century Gothic"/>
                <a:cs typeface="Century Gothic"/>
                <a:sym typeface="Century Gothic"/>
              </a:rPr>
              <a:t>Additional Language and Literacy Block</a:t>
            </a:r>
            <a:endParaRPr sz="3200">
              <a:latin typeface="Century Gothic"/>
              <a:ea typeface="Century Gothic"/>
              <a:cs typeface="Century Gothic"/>
              <a:sym typeface="Century Gothic"/>
            </a:endParaRPr>
          </a:p>
        </p:txBody>
      </p:sp>
      <p:sp>
        <p:nvSpPr>
          <p:cNvPr id="227" name="Shape 227"/>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1600"/>
              </a:spcBef>
              <a:spcAft>
                <a:spcPts val="0"/>
              </a:spcAft>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rtl="0">
              <a:spcBef>
                <a:spcPts val="1600"/>
              </a:spcBef>
              <a:spcAft>
                <a:spcPts val="0"/>
              </a:spcAft>
              <a:buNone/>
            </a:pPr>
            <a:r>
              <a:rPr lang="en" sz="1800" dirty="0">
                <a:latin typeface="Century Gothic"/>
                <a:ea typeface="Century Gothic"/>
                <a:cs typeface="Century Gothic"/>
                <a:sym typeface="Century Gothic"/>
              </a:rPr>
              <a:t>Today’s ALL Block Schedule is:</a:t>
            </a:r>
            <a:endParaRPr sz="1800" dirty="0">
              <a:latin typeface="Century Gothic"/>
              <a:ea typeface="Century Gothic"/>
              <a:cs typeface="Century Gothic"/>
              <a:sym typeface="Century Gothic"/>
            </a:endParaRPr>
          </a:p>
          <a:p>
            <a:pPr marL="0" lvl="0" indent="0" rtl="0">
              <a:spcBef>
                <a:spcPts val="1600"/>
              </a:spcBef>
              <a:spcAft>
                <a:spcPts val="1600"/>
              </a:spcAft>
              <a:buNone/>
            </a:pPr>
            <a:endParaRPr sz="1800" dirty="0">
              <a:latin typeface="Century Gothic"/>
              <a:ea typeface="Century Gothic"/>
              <a:cs typeface="Century Gothic"/>
              <a:sym typeface="Century Gothic"/>
            </a:endParaRPr>
          </a:p>
        </p:txBody>
      </p:sp>
      <p:graphicFrame>
        <p:nvGraphicFramePr>
          <p:cNvPr id="228" name="Shape 228"/>
          <p:cNvGraphicFramePr/>
          <p:nvPr>
            <p:extLst>
              <p:ext uri="{D42A27DB-BD31-4B8C-83A1-F6EECF244321}">
                <p14:modId xmlns:p14="http://schemas.microsoft.com/office/powerpoint/2010/main" val="3806830205"/>
              </p:ext>
            </p:extLst>
          </p:nvPr>
        </p:nvGraphicFramePr>
        <p:xfrm>
          <a:off x="714350" y="3441880"/>
          <a:ext cx="7715300" cy="1190739"/>
        </p:xfrm>
        <a:graphic>
          <a:graphicData uri="http://schemas.openxmlformats.org/drawingml/2006/table">
            <a:tbl>
              <a:tblPr>
                <a:noFill/>
                <a:tableStyleId>{46CB4AB7-D4A2-41D6-97D5-11B2DF010F38}</a:tableStyleId>
              </a:tblPr>
              <a:tblGrid>
                <a:gridCol w="1928825">
                  <a:extLst>
                    <a:ext uri="{9D8B030D-6E8A-4147-A177-3AD203B41FA5}">
                      <a16:colId xmlns:a16="http://schemas.microsoft.com/office/drawing/2014/main" val="20000"/>
                    </a:ext>
                  </a:extLst>
                </a:gridCol>
                <a:gridCol w="1928825">
                  <a:extLst>
                    <a:ext uri="{9D8B030D-6E8A-4147-A177-3AD203B41FA5}">
                      <a16:colId xmlns:a16="http://schemas.microsoft.com/office/drawing/2014/main" val="20001"/>
                    </a:ext>
                  </a:extLst>
                </a:gridCol>
                <a:gridCol w="1928825">
                  <a:extLst>
                    <a:ext uri="{9D8B030D-6E8A-4147-A177-3AD203B41FA5}">
                      <a16:colId xmlns:a16="http://schemas.microsoft.com/office/drawing/2014/main" val="20002"/>
                    </a:ext>
                  </a:extLst>
                </a:gridCol>
                <a:gridCol w="1928825">
                  <a:extLst>
                    <a:ext uri="{9D8B030D-6E8A-4147-A177-3AD203B41FA5}">
                      <a16:colId xmlns:a16="http://schemas.microsoft.com/office/drawing/2014/main" val="20003"/>
                    </a:ext>
                  </a:extLst>
                </a:gridCol>
              </a:tblGrid>
              <a:tr h="466530">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1</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2</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3</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4</a:t>
                      </a:r>
                      <a:endParaRPr sz="1400" dirty="0">
                        <a:latin typeface="Century Gothic"/>
                        <a:ea typeface="Century Gothic"/>
                        <a:cs typeface="Century Gothic"/>
                        <a:sym typeface="Century Gothic"/>
                      </a:endParaRPr>
                    </a:p>
                  </a:txBody>
                  <a:tcPr marL="68575" marR="68575" marT="68575" marB="68575"/>
                </a:tc>
                <a:extLst>
                  <a:ext uri="{0D108BD9-81ED-4DB2-BD59-A6C34878D82A}">
                    <a16:rowId xmlns:a16="http://schemas.microsoft.com/office/drawing/2014/main" val="10000"/>
                  </a:ext>
                </a:extLst>
              </a:tr>
              <a:tr h="724209">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dirty="0"/>
                    </a:p>
                  </a:txBody>
                  <a:tcPr marL="68575" marR="68575" marT="68575" marB="68575"/>
                </a:tc>
                <a:tc>
                  <a:txBody>
                    <a:bodyPr/>
                    <a:lstStyle/>
                    <a:p>
                      <a:pPr marL="0" lvl="0" indent="0">
                        <a:spcBef>
                          <a:spcPts val="0"/>
                        </a:spcBef>
                        <a:spcAft>
                          <a:spcPts val="0"/>
                        </a:spcAft>
                        <a:buNone/>
                      </a:pPr>
                      <a:endParaRPr dirty="0"/>
                    </a:p>
                  </a:txBody>
                  <a:tcPr marL="68575" marR="68575" marT="68575" marB="68575"/>
                </a:tc>
                <a:extLst>
                  <a:ext uri="{0D108BD9-81ED-4DB2-BD59-A6C34878D82A}">
                    <a16:rowId xmlns:a16="http://schemas.microsoft.com/office/drawing/2014/main" val="10001"/>
                  </a:ext>
                </a:extLst>
              </a:tr>
            </a:tbl>
          </a:graphicData>
        </a:graphic>
      </p:graphicFrame>
      <p:pic>
        <p:nvPicPr>
          <p:cNvPr id="3" name="Picture 2">
            <a:extLst>
              <a:ext uri="{FF2B5EF4-FFF2-40B4-BE49-F238E27FC236}">
                <a16:creationId xmlns:a16="http://schemas.microsoft.com/office/drawing/2014/main" id="{C357B9C3-A4D0-4F71-93DB-166A6FC773EC}"/>
              </a:ext>
            </a:extLst>
          </p:cNvPr>
          <p:cNvPicPr>
            <a:picLocks noChangeAspect="1"/>
          </p:cNvPicPr>
          <p:nvPr/>
        </p:nvPicPr>
        <p:blipFill>
          <a:blip r:embed="rId3"/>
          <a:stretch>
            <a:fillRect/>
          </a:stretch>
        </p:blipFill>
        <p:spPr>
          <a:xfrm>
            <a:off x="8314056" y="4895849"/>
            <a:ext cx="762000" cy="142875"/>
          </a:xfrm>
          <a:prstGeom prst="rect">
            <a:avLst/>
          </a:prstGeom>
        </p:spPr>
      </p:pic>
      <p:pic>
        <p:nvPicPr>
          <p:cNvPr id="5" name="Picture 4">
            <a:extLst>
              <a:ext uri="{FF2B5EF4-FFF2-40B4-BE49-F238E27FC236}">
                <a16:creationId xmlns:a16="http://schemas.microsoft.com/office/drawing/2014/main" id="{D22D33EF-F224-4D7D-95A6-FFA9AC863F1D}"/>
              </a:ext>
            </a:extLst>
          </p:cNvPr>
          <p:cNvPicPr>
            <a:picLocks noChangeAspect="1"/>
          </p:cNvPicPr>
          <p:nvPr/>
        </p:nvPicPr>
        <p:blipFill>
          <a:blip r:embed="rId4"/>
          <a:stretch>
            <a:fillRect/>
          </a:stretch>
        </p:blipFill>
        <p:spPr>
          <a:xfrm>
            <a:off x="4216400" y="4550833"/>
            <a:ext cx="711200" cy="592667"/>
          </a:xfrm>
          <a:prstGeom prst="rect">
            <a:avLst/>
          </a:prstGeom>
        </p:spPr>
      </p:pic>
      <p:pic>
        <p:nvPicPr>
          <p:cNvPr id="7" name="Picture 6">
            <a:extLst>
              <a:ext uri="{FF2B5EF4-FFF2-40B4-BE49-F238E27FC236}">
                <a16:creationId xmlns:a16="http://schemas.microsoft.com/office/drawing/2014/main" id="{17FCB9D2-34E5-4CF9-BAD1-4C312C4C1057}"/>
              </a:ext>
            </a:extLst>
          </p:cNvPr>
          <p:cNvPicPr>
            <a:picLocks noChangeAspect="1"/>
          </p:cNvPicPr>
          <p:nvPr/>
        </p:nvPicPr>
        <p:blipFill>
          <a:blip r:embed="rId5"/>
          <a:stretch>
            <a:fillRect/>
          </a:stretch>
        </p:blipFill>
        <p:spPr>
          <a:xfrm>
            <a:off x="67944" y="4569774"/>
            <a:ext cx="1207113" cy="55478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19" name="Shape 11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10: </a:t>
            </a:r>
            <a:r>
              <a:rPr lang="en" i="1" dirty="0">
                <a:solidFill>
                  <a:schemeClr val="dk1"/>
                </a:solidFill>
              </a:rPr>
              <a:t>Materials and Student Pairing</a:t>
            </a:r>
            <a:endParaRPr i="1" dirty="0">
              <a:solidFill>
                <a:schemeClr val="dk1"/>
              </a:solidFill>
            </a:endParaRPr>
          </a:p>
          <a:p>
            <a:pPr marL="457200" lvl="0" indent="-317500" rtl="0">
              <a:lnSpc>
                <a:spcPct val="100000"/>
              </a:lnSpc>
              <a:spcBef>
                <a:spcPts val="1800"/>
              </a:spcBef>
              <a:spcAft>
                <a:spcPts val="0"/>
              </a:spcAft>
              <a:buSzPts val="1400"/>
              <a:buChar char="●"/>
            </a:pPr>
            <a:r>
              <a:rPr lang="en" sz="1400" dirty="0"/>
              <a:t>Strategically pair students for work in this lesson, with at least one strong reader in each pair</a:t>
            </a:r>
            <a:r>
              <a:rPr lang="en-US" sz="1400" dirty="0"/>
              <a:t>.</a:t>
            </a:r>
            <a:r>
              <a:rPr lang="en" sz="1400" dirty="0"/>
              <a:t> </a:t>
            </a:r>
            <a:r>
              <a:rPr lang="en-US" sz="1400" dirty="0"/>
              <a:t>P</a:t>
            </a:r>
            <a:r>
              <a:rPr lang="en" sz="1400" dirty="0"/>
              <a:t>lan allocation of poems from </a:t>
            </a:r>
            <a:r>
              <a:rPr lang="en" sz="1400" i="1" dirty="0"/>
              <a:t>Love That Dog</a:t>
            </a:r>
            <a:r>
              <a:rPr lang="en" sz="1400" dirty="0"/>
              <a:t> according to ability, and also with as equal a number</a:t>
            </a:r>
            <a:r>
              <a:rPr lang="en-US" sz="1400" dirty="0"/>
              <a:t> of students</a:t>
            </a:r>
            <a:r>
              <a:rPr lang="en" sz="1400" dirty="0"/>
              <a:t> </a:t>
            </a:r>
            <a:r>
              <a:rPr lang="en-US" sz="1400" dirty="0"/>
              <a:t>as possible </a:t>
            </a:r>
            <a:r>
              <a:rPr lang="en" sz="1400" dirty="0"/>
              <a:t>working on each </a:t>
            </a:r>
            <a:r>
              <a:rPr lang="en-US" sz="1400" dirty="0"/>
              <a:t>poem</a:t>
            </a:r>
            <a:r>
              <a:rPr lang="en" sz="1400" dirty="0"/>
              <a:t>.</a:t>
            </a:r>
            <a:endParaRPr sz="1400" dirty="0"/>
          </a:p>
          <a:p>
            <a:pPr marL="457200" lvl="0" indent="-317500" rtl="0">
              <a:lnSpc>
                <a:spcPct val="100000"/>
              </a:lnSpc>
              <a:spcBef>
                <a:spcPts val="1800"/>
              </a:spcBef>
              <a:spcAft>
                <a:spcPts val="0"/>
              </a:spcAft>
              <a:buSzPts val="1400"/>
              <a:buChar char="●"/>
            </a:pPr>
            <a:r>
              <a:rPr lang="en" sz="1400" dirty="0"/>
              <a:t>Post: Learning targets, What Happens and How Does Jack Feel about It? anchor chart, What Makes a Poem a Poem? anchor chart, and Working to Become Ethical People anchor chart.</a:t>
            </a:r>
            <a:endParaRPr sz="1400" dirty="0"/>
          </a:p>
          <a:p>
            <a:pPr marL="457200" lvl="0" indent="-317500" rtl="0">
              <a:lnSpc>
                <a:spcPct val="100000"/>
              </a:lnSpc>
              <a:spcBef>
                <a:spcPts val="1800"/>
              </a:spcBef>
              <a:spcAft>
                <a:spcPts val="0"/>
              </a:spcAft>
              <a:buSzPts val="1400"/>
              <a:buChar char="●"/>
            </a:pPr>
            <a:r>
              <a:rPr lang="en" sz="1400" dirty="0"/>
              <a:t>Strategically allocate each pair</a:t>
            </a:r>
            <a:r>
              <a:rPr lang="en-US" sz="1400" dirty="0"/>
              <a:t> of students</a:t>
            </a:r>
            <a:r>
              <a:rPr lang="en" sz="1400" dirty="0"/>
              <a:t> a poem of Jack</a:t>
            </a:r>
            <a:r>
              <a:rPr lang="en-US" sz="1400" dirty="0"/>
              <a:t>’</a:t>
            </a:r>
            <a:r>
              <a:rPr lang="en" sz="1400" dirty="0"/>
              <a:t>s. Ensure poems are allocate</a:t>
            </a:r>
            <a:r>
              <a:rPr lang="en-US" sz="1400" dirty="0"/>
              <a:t>d</a:t>
            </a:r>
            <a:r>
              <a:rPr lang="en" sz="1400" dirty="0"/>
              <a:t> so that</a:t>
            </a:r>
            <a:r>
              <a:rPr lang="en-US" sz="1400" dirty="0"/>
              <a:t> approximately an </a:t>
            </a:r>
            <a:r>
              <a:rPr lang="en" sz="1400" dirty="0"/>
              <a:t>equal number of students </a:t>
            </a:r>
            <a:r>
              <a:rPr lang="en-US" sz="1400" dirty="0"/>
              <a:t>are </a:t>
            </a:r>
            <a:r>
              <a:rPr lang="en" sz="1400" dirty="0"/>
              <a:t>working on each poem for Work Time B. </a:t>
            </a:r>
            <a:endParaRPr sz="1400" dirty="0"/>
          </a:p>
          <a:p>
            <a:pPr marL="0" lvl="0" indent="0" rtl="0">
              <a:lnSpc>
                <a:spcPct val="100000"/>
              </a:lnSpc>
              <a:spcBef>
                <a:spcPts val="1700"/>
              </a:spcBef>
              <a:spcAft>
                <a:spcPts val="0"/>
              </a:spcAft>
              <a:buNone/>
            </a:pPr>
            <a:endParaRPr sz="1400" dirty="0"/>
          </a:p>
          <a:p>
            <a:pPr marL="0" lvl="0" indent="0" rtl="0">
              <a:lnSpc>
                <a:spcPct val="90000"/>
              </a:lnSpc>
              <a:spcBef>
                <a:spcPts val="1000"/>
              </a:spcBef>
              <a:spcAft>
                <a:spcPts val="0"/>
              </a:spcAft>
              <a:buNone/>
            </a:pPr>
            <a:endParaRPr i="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25" name="Shape 125"/>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i="1" dirty="0">
                <a:solidFill>
                  <a:schemeClr val="dk1"/>
                </a:solidFill>
              </a:rPr>
              <a:t>Pre-Reading and Protocols</a:t>
            </a:r>
            <a:endParaRPr i="1" dirty="0">
              <a:solidFill>
                <a:schemeClr val="dk1"/>
              </a:solidFill>
            </a:endParaRPr>
          </a:p>
          <a:p>
            <a:pPr marL="457200" lvl="0" indent="-342900" rtl="0">
              <a:lnSpc>
                <a:spcPct val="100000"/>
              </a:lnSpc>
              <a:spcBef>
                <a:spcPts val="1800"/>
              </a:spcBef>
              <a:spcAft>
                <a:spcPts val="0"/>
              </a:spcAft>
              <a:buClr>
                <a:srgbClr val="000000"/>
              </a:buClr>
              <a:buSzPts val="1800"/>
              <a:buChar char="●"/>
            </a:pPr>
            <a:r>
              <a:rPr lang="en" dirty="0"/>
              <a:t>Preview the poem “The Apple” and review the example anchor charts and note-catchers to determine what students need to understand from reading the poem.</a:t>
            </a:r>
            <a:endParaRPr dirty="0"/>
          </a:p>
          <a:p>
            <a:pPr lvl="0">
              <a:spcBef>
                <a:spcPts val="1800"/>
              </a:spcBef>
            </a:pPr>
            <a:r>
              <a:rPr lang="en" dirty="0"/>
              <a:t>Prepare a research reading share using the Independent Reading: Sample Plans (see the Tools page), or using your own independent reading routine.</a:t>
            </a:r>
            <a:endParaRPr dirty="0"/>
          </a:p>
          <a:p>
            <a:pPr marL="0" lvl="0" indent="0" rtl="0">
              <a:lnSpc>
                <a:spcPct val="150000"/>
              </a:lnSpc>
              <a:spcBef>
                <a:spcPts val="1800"/>
              </a:spcBef>
              <a:spcAft>
                <a:spcPts val="0"/>
              </a:spcAft>
              <a:buNone/>
            </a:pPr>
            <a:endParaRPr sz="1200" dirty="0">
              <a:solidFill>
                <a:srgbClr val="444444"/>
              </a:solidFill>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086D17C9-706A-4469-9C01-B8345A3BF069}"/>
              </a:ext>
            </a:extLst>
          </p:cNvPr>
          <p:cNvPicPr>
            <a:picLocks noChangeAspect="1"/>
          </p:cNvPicPr>
          <p:nvPr/>
        </p:nvPicPr>
        <p:blipFill>
          <a:blip r:embed="rId3"/>
          <a:stretch>
            <a:fillRect/>
          </a:stretch>
        </p:blipFill>
        <p:spPr>
          <a:xfrm>
            <a:off x="3480497" y="281837"/>
            <a:ext cx="2094803" cy="96276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Hello, Students!</a:t>
            </a:r>
            <a:endParaRPr b="1" dirty="0"/>
          </a:p>
        </p:txBody>
      </p:sp>
      <p:sp>
        <p:nvSpPr>
          <p:cNvPr id="137" name="Shape 137"/>
          <p:cNvSpPr txBox="1">
            <a:spLocks noGrp="1"/>
          </p:cNvSpPr>
          <p:nvPr>
            <p:ph type="body" idx="1"/>
          </p:nvPr>
        </p:nvSpPr>
        <p:spPr>
          <a:xfrm>
            <a:off x="2603975" y="1152475"/>
            <a:ext cx="6228300" cy="383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Welcome back as we continue to explore the world of poetry and work towards becoming strong poets like Jack.</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What are we learning and doing today?</a:t>
            </a:r>
            <a:endParaRPr dirty="0"/>
          </a:p>
          <a:p>
            <a:pPr marL="457200" lvl="0" indent="-342900" rtl="0">
              <a:lnSpc>
                <a:spcPct val="100000"/>
              </a:lnSpc>
              <a:spcBef>
                <a:spcPts val="0"/>
              </a:spcBef>
              <a:spcAft>
                <a:spcPts val="0"/>
              </a:spcAft>
              <a:buSzPts val="1800"/>
              <a:buChar char="●"/>
            </a:pPr>
            <a:r>
              <a:rPr lang="en" dirty="0"/>
              <a:t>Continuing our reading of Love That Dog and look at another poem called “The Apple</a:t>
            </a:r>
            <a:r>
              <a:rPr lang="en-US" dirty="0"/>
              <a:t>.</a:t>
            </a:r>
            <a:r>
              <a:rPr lang="en" dirty="0"/>
              <a:t>”</a:t>
            </a:r>
            <a:endParaRPr dirty="0"/>
          </a:p>
          <a:p>
            <a:pPr marL="457200" lvl="0" indent="-342900" rtl="0">
              <a:lnSpc>
                <a:spcPct val="100000"/>
              </a:lnSpc>
              <a:spcBef>
                <a:spcPts val="0"/>
              </a:spcBef>
              <a:spcAft>
                <a:spcPts val="0"/>
              </a:spcAft>
              <a:buSzPts val="1800"/>
              <a:buChar char="●"/>
            </a:pPr>
            <a:r>
              <a:rPr lang="en" dirty="0"/>
              <a:t>Identifying the characteristics of poetry. </a:t>
            </a:r>
            <a:endParaRPr dirty="0"/>
          </a:p>
          <a:p>
            <a:pPr marL="457200" lvl="0" indent="-342900" rtl="0">
              <a:lnSpc>
                <a:spcPct val="100000"/>
              </a:lnSpc>
              <a:spcBef>
                <a:spcPts val="0"/>
              </a:spcBef>
              <a:spcAft>
                <a:spcPts val="0"/>
              </a:spcAft>
              <a:buSzPts val="1800"/>
              <a:buChar char="●"/>
            </a:pPr>
            <a:r>
              <a:rPr lang="en" dirty="0"/>
              <a:t>Identifing what inspired Jack to write poetry and find evidence of this in his poems</a:t>
            </a:r>
            <a:r>
              <a:rPr lang="en-US" dirty="0"/>
              <a:t>.</a:t>
            </a:r>
            <a:endParaRPr dirty="0"/>
          </a:p>
          <a:p>
            <a:pPr marL="0" lvl="0" indent="0" rtl="0">
              <a:lnSpc>
                <a:spcPct val="100000"/>
              </a:lnSpc>
              <a:spcBef>
                <a:spcPts val="0"/>
              </a:spcBef>
              <a:spcAft>
                <a:spcPts val="0"/>
              </a:spcAft>
              <a:buNone/>
            </a:pPr>
            <a:endParaRPr dirty="0"/>
          </a:p>
        </p:txBody>
      </p:sp>
      <p:pic>
        <p:nvPicPr>
          <p:cNvPr id="138" name="Shape 138"/>
          <p:cNvPicPr preferRelativeResize="0"/>
          <p:nvPr/>
        </p:nvPicPr>
        <p:blipFill rotWithShape="1">
          <a:blip r:embed="rId3">
            <a:alphaModFix/>
          </a:blip>
          <a:srcRect l="1932" t="39210" r="87038" b="31362"/>
          <a:stretch/>
        </p:blipFill>
        <p:spPr>
          <a:xfrm>
            <a:off x="547582" y="1459863"/>
            <a:ext cx="1738418" cy="2230393"/>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a:t>
            </a:r>
            <a:r>
              <a:rPr lang="en" i="1"/>
              <a:t>Love That Dog</a:t>
            </a:r>
            <a:r>
              <a:rPr lang="en"/>
              <a:t> </a:t>
            </a:r>
            <a:endParaRPr>
              <a:solidFill>
                <a:srgbClr val="FF0000"/>
              </a:solidFill>
            </a:endParaRPr>
          </a:p>
        </p:txBody>
      </p:sp>
      <p:sp>
        <p:nvSpPr>
          <p:cNvPr id="144" name="Shape 144"/>
          <p:cNvSpPr txBox="1">
            <a:spLocks noGrp="1"/>
          </p:cNvSpPr>
          <p:nvPr>
            <p:ph type="body" idx="1"/>
          </p:nvPr>
        </p:nvSpPr>
        <p:spPr>
          <a:xfrm>
            <a:off x="3031350" y="1152475"/>
            <a:ext cx="5800800" cy="1135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a:t>Follow along and read silently as I read aloud pages </a:t>
            </a:r>
            <a:r>
              <a:rPr lang="en" sz="3400">
                <a:solidFill>
                  <a:schemeClr val="dk1"/>
                </a:solidFill>
              </a:rPr>
              <a:t>35-41.</a:t>
            </a:r>
            <a:endParaRPr sz="3400">
              <a:solidFill>
                <a:srgbClr val="FF0000"/>
              </a:solidFill>
            </a:endParaRPr>
          </a:p>
          <a:p>
            <a:pPr marL="0" lvl="0" indent="0" rtl="0">
              <a:spcBef>
                <a:spcPts val="0"/>
              </a:spcBef>
              <a:spcAft>
                <a:spcPts val="0"/>
              </a:spcAft>
              <a:buNone/>
            </a:pPr>
            <a:endParaRPr sz="3000"/>
          </a:p>
          <a:p>
            <a:pPr marL="0" lvl="0" indent="0" rtl="0">
              <a:spcBef>
                <a:spcPts val="0"/>
              </a:spcBef>
              <a:spcAft>
                <a:spcPts val="0"/>
              </a:spcAft>
              <a:buNone/>
            </a:pPr>
            <a:endParaRPr sz="3000"/>
          </a:p>
          <a:p>
            <a:pPr marL="0" lvl="0" indent="0" rtl="0">
              <a:spcBef>
                <a:spcPts val="0"/>
              </a:spcBef>
              <a:spcAft>
                <a:spcPts val="0"/>
              </a:spcAft>
              <a:buNone/>
            </a:pPr>
            <a:endParaRPr sz="3000"/>
          </a:p>
        </p:txBody>
      </p:sp>
      <p:pic>
        <p:nvPicPr>
          <p:cNvPr id="145" name="Shape 145"/>
          <p:cNvPicPr preferRelativeResize="0"/>
          <p:nvPr/>
        </p:nvPicPr>
        <p:blipFill rotWithShape="1">
          <a:blip r:embed="rId3">
            <a:alphaModFix/>
          </a:blip>
          <a:srcRect l="1932" t="39210" r="87038" b="31362"/>
          <a:stretch/>
        </p:blipFill>
        <p:spPr>
          <a:xfrm>
            <a:off x="566057" y="1511704"/>
            <a:ext cx="2095545" cy="2885725"/>
          </a:xfrm>
          <a:prstGeom prst="rect">
            <a:avLst/>
          </a:prstGeom>
          <a:noFill/>
          <a:ln w="19050" cap="flat" cmpd="sng">
            <a:solidFill>
              <a:srgbClr val="595959"/>
            </a:solidFill>
            <a:prstDash val="solid"/>
            <a:round/>
            <a:headEnd type="none" w="sm" len="sm"/>
            <a:tailEnd type="none" w="sm" len="sm"/>
          </a:ln>
        </p:spPr>
      </p:pic>
      <p:sp>
        <p:nvSpPr>
          <p:cNvPr id="146" name="Shape 146"/>
          <p:cNvSpPr txBox="1"/>
          <p:nvPr/>
        </p:nvSpPr>
        <p:spPr>
          <a:xfrm>
            <a:off x="3187800" y="2425075"/>
            <a:ext cx="3520200" cy="2425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3000">
                <a:latin typeface="Century Gothic"/>
                <a:ea typeface="Century Gothic"/>
                <a:cs typeface="Century Gothic"/>
                <a:sym typeface="Century Gothic"/>
              </a:rPr>
              <a:t>Reread </a:t>
            </a:r>
            <a:r>
              <a:rPr lang="en" sz="3000">
                <a:solidFill>
                  <a:schemeClr val="dk1"/>
                </a:solidFill>
                <a:latin typeface="Century Gothic"/>
                <a:ea typeface="Century Gothic"/>
                <a:cs typeface="Century Gothic"/>
                <a:sym typeface="Century Gothic"/>
              </a:rPr>
              <a:t>with your partner.</a:t>
            </a:r>
            <a:endParaRPr sz="300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1st half: 35-37</a:t>
            </a:r>
            <a:endParaRPr sz="300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2nd half: 38-41</a:t>
            </a:r>
            <a:endParaRPr sz="3000">
              <a:solidFill>
                <a:schemeClr val="dk1"/>
              </a:solidFill>
              <a:latin typeface="Century Gothic"/>
              <a:ea typeface="Century Gothic"/>
              <a:cs typeface="Century Gothic"/>
              <a:sym typeface="Century Gothic"/>
            </a:endParaRPr>
          </a:p>
        </p:txBody>
      </p:sp>
      <p:pic>
        <p:nvPicPr>
          <p:cNvPr id="147" name="Shape 147"/>
          <p:cNvPicPr preferRelativeResize="0"/>
          <p:nvPr/>
        </p:nvPicPr>
        <p:blipFill>
          <a:blip r:embed="rId4">
            <a:alphaModFix/>
          </a:blip>
          <a:stretch>
            <a:fillRect/>
          </a:stretch>
        </p:blipFill>
        <p:spPr>
          <a:xfrm>
            <a:off x="8172904" y="4299857"/>
            <a:ext cx="659246" cy="67016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4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What happens and how does Jack feel about it?</a:t>
            </a:r>
            <a:endParaRPr sz="2800" dirty="0"/>
          </a:p>
        </p:txBody>
      </p:sp>
      <p:sp>
        <p:nvSpPr>
          <p:cNvPr id="153" name="Shape 153"/>
          <p:cNvSpPr txBox="1">
            <a:spLocks noGrp="1"/>
          </p:cNvSpPr>
          <p:nvPr>
            <p:ph type="body" idx="1"/>
          </p:nvPr>
        </p:nvSpPr>
        <p:spPr>
          <a:xfrm>
            <a:off x="426946" y="1398075"/>
            <a:ext cx="8520600" cy="8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When instructed by your teacher, you and your triad will complete the Think-Pair-Share protocol to answer the following questions: </a:t>
            </a:r>
            <a:endParaRPr dirty="0"/>
          </a:p>
        </p:txBody>
      </p:sp>
      <p:pic>
        <p:nvPicPr>
          <p:cNvPr id="154" name="Shape 154" descr="Head with Gears"/>
          <p:cNvPicPr preferRelativeResize="0"/>
          <p:nvPr/>
        </p:nvPicPr>
        <p:blipFill>
          <a:blip r:embed="rId3">
            <a:alphaModFix/>
          </a:blip>
          <a:stretch>
            <a:fillRect/>
          </a:stretch>
        </p:blipFill>
        <p:spPr>
          <a:xfrm>
            <a:off x="8374872" y="4361085"/>
            <a:ext cx="572674" cy="582900"/>
          </a:xfrm>
          <a:prstGeom prst="rect">
            <a:avLst/>
          </a:prstGeom>
          <a:noFill/>
          <a:ln>
            <a:noFill/>
          </a:ln>
        </p:spPr>
      </p:pic>
      <p:graphicFrame>
        <p:nvGraphicFramePr>
          <p:cNvPr id="155" name="Shape 155"/>
          <p:cNvGraphicFramePr/>
          <p:nvPr>
            <p:extLst>
              <p:ext uri="{D42A27DB-BD31-4B8C-83A1-F6EECF244321}">
                <p14:modId xmlns:p14="http://schemas.microsoft.com/office/powerpoint/2010/main" val="2313551188"/>
              </p:ext>
            </p:extLst>
          </p:nvPr>
        </p:nvGraphicFramePr>
        <p:xfrm>
          <a:off x="453215" y="2254875"/>
          <a:ext cx="7736600" cy="2272425"/>
        </p:xfrm>
        <a:graphic>
          <a:graphicData uri="http://schemas.openxmlformats.org/drawingml/2006/table">
            <a:tbl>
              <a:tblPr>
                <a:noFill/>
                <a:tableStyleId>{46CB4AB7-D4A2-41D6-97D5-11B2DF010F38}</a:tableStyleId>
              </a:tblPr>
              <a:tblGrid>
                <a:gridCol w="1934150">
                  <a:extLst>
                    <a:ext uri="{9D8B030D-6E8A-4147-A177-3AD203B41FA5}">
                      <a16:colId xmlns:a16="http://schemas.microsoft.com/office/drawing/2014/main" val="20000"/>
                    </a:ext>
                  </a:extLst>
                </a:gridCol>
                <a:gridCol w="1934150">
                  <a:extLst>
                    <a:ext uri="{9D8B030D-6E8A-4147-A177-3AD203B41FA5}">
                      <a16:colId xmlns:a16="http://schemas.microsoft.com/office/drawing/2014/main" val="20001"/>
                    </a:ext>
                  </a:extLst>
                </a:gridCol>
                <a:gridCol w="1934150">
                  <a:extLst>
                    <a:ext uri="{9D8B030D-6E8A-4147-A177-3AD203B41FA5}">
                      <a16:colId xmlns:a16="http://schemas.microsoft.com/office/drawing/2014/main" val="20002"/>
                    </a:ext>
                  </a:extLst>
                </a:gridCol>
                <a:gridCol w="1934150">
                  <a:extLst>
                    <a:ext uri="{9D8B030D-6E8A-4147-A177-3AD203B41FA5}">
                      <a16:colId xmlns:a16="http://schemas.microsoft.com/office/drawing/2014/main" val="20003"/>
                    </a:ext>
                  </a:extLst>
                </a:gridCol>
              </a:tblGrid>
              <a:tr h="1067975">
                <a:tc>
                  <a:txBody>
                    <a:bodyPr/>
                    <a:lstStyle/>
                    <a:p>
                      <a:pPr marL="0" lvl="0" indent="0" rtl="0">
                        <a:spcBef>
                          <a:spcPts val="0"/>
                        </a:spcBef>
                        <a:spcAft>
                          <a:spcPts val="0"/>
                        </a:spcAft>
                        <a:buNone/>
                      </a:pPr>
                      <a:r>
                        <a:rPr lang="en" dirty="0">
                          <a:latin typeface="Century Gothic" panose="020B0502020202020204" pitchFamily="34" charset="0"/>
                        </a:rPr>
                        <a:t>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What happened on these 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did Jack feel about it? </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do you know? Use evidence from the text to support your answer. </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59045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61400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Now let's look at what you are expected to be able to do.</a:t>
            </a:r>
            <a:endParaRPr/>
          </a:p>
        </p:txBody>
      </p:sp>
      <p:sp>
        <p:nvSpPr>
          <p:cNvPr id="161" name="Shape 161"/>
          <p:cNvSpPr txBox="1">
            <a:spLocks noGrp="1"/>
          </p:cNvSpPr>
          <p:nvPr>
            <p:ph type="body" idx="1"/>
          </p:nvPr>
        </p:nvSpPr>
        <p:spPr>
          <a:xfrm>
            <a:off x="393100" y="1999050"/>
            <a:ext cx="8520600" cy="29076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2400" dirty="0"/>
              <a:t>I can identify the characteristics of poetry in “The Apple.” </a:t>
            </a:r>
            <a:endParaRPr sz="2400" dirty="0"/>
          </a:p>
          <a:p>
            <a:pPr marL="0" lvl="0" indent="0" rtl="0">
              <a:lnSpc>
                <a:spcPct val="90000"/>
              </a:lnSpc>
              <a:spcBef>
                <a:spcPts val="1000"/>
              </a:spcBef>
              <a:spcAft>
                <a:spcPts val="0"/>
              </a:spcAft>
              <a:buNone/>
            </a:pPr>
            <a:endParaRPr sz="2400" b="1" dirty="0"/>
          </a:p>
          <a:p>
            <a:pPr marL="0" lvl="0" indent="0" rtl="0">
              <a:lnSpc>
                <a:spcPct val="150000"/>
              </a:lnSpc>
              <a:spcBef>
                <a:spcPts val="1700"/>
              </a:spcBef>
              <a:spcAft>
                <a:spcPts val="0"/>
              </a:spcAft>
              <a:buNone/>
            </a:pPr>
            <a:r>
              <a:rPr lang="en" sz="2400" dirty="0"/>
              <a:t>I can identify what inspired Jack to write poetry and find evidence of this in his poems. </a:t>
            </a:r>
            <a:endParaRPr sz="2400" dirty="0"/>
          </a:p>
          <a:p>
            <a:pPr marL="0" lvl="0" indent="0" rtl="0">
              <a:lnSpc>
                <a:spcPct val="150000"/>
              </a:lnSpc>
              <a:spcBef>
                <a:spcPts val="1700"/>
              </a:spcBef>
              <a:spcAft>
                <a:spcPts val="0"/>
              </a:spcAft>
              <a:buNone/>
            </a:pPr>
            <a:endParaRPr b="1" dirty="0"/>
          </a:p>
          <a:p>
            <a:pPr marL="0" lvl="0" indent="0" rtl="0">
              <a:lnSpc>
                <a:spcPct val="90000"/>
              </a:lnSpc>
              <a:spcBef>
                <a:spcPts val="1000"/>
              </a:spcBef>
              <a:spcAft>
                <a:spcPts val="0"/>
              </a:spcAft>
              <a:buNone/>
            </a:pPr>
            <a:endParaRPr sz="2400" dirty="0">
              <a:solidFill>
                <a:schemeClr val="dk1"/>
              </a:solidFill>
            </a:endParaRPr>
          </a:p>
          <a:p>
            <a:pPr marL="0" lvl="0" indent="0" rtl="0">
              <a:spcBef>
                <a:spcPts val="0"/>
              </a:spcBef>
              <a:spcAft>
                <a:spcPts val="0"/>
              </a:spcAft>
              <a:buNone/>
            </a:pPr>
            <a:endParaRPr dirty="0"/>
          </a:p>
        </p:txBody>
      </p:sp>
      <p:pic>
        <p:nvPicPr>
          <p:cNvPr id="162" name="Shape 162"/>
          <p:cNvPicPr preferRelativeResize="0"/>
          <p:nvPr/>
        </p:nvPicPr>
        <p:blipFill>
          <a:blip r:embed="rId3">
            <a:alphaModFix/>
          </a:blip>
          <a:stretch>
            <a:fillRect/>
          </a:stretch>
        </p:blipFill>
        <p:spPr>
          <a:xfrm>
            <a:off x="8184600" y="4382775"/>
            <a:ext cx="647700" cy="523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Poetry: “The Apple” </a:t>
            </a:r>
            <a:endParaRPr/>
          </a:p>
        </p:txBody>
      </p:sp>
      <p:sp>
        <p:nvSpPr>
          <p:cNvPr id="168" name="Shape 168"/>
          <p:cNvSpPr txBox="1">
            <a:spLocks noGrp="1"/>
          </p:cNvSpPr>
          <p:nvPr>
            <p:ph type="body" idx="1"/>
          </p:nvPr>
        </p:nvSpPr>
        <p:spPr>
          <a:xfrm>
            <a:off x="3344250" y="1321675"/>
            <a:ext cx="5488200" cy="362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Go to the back of your book </a:t>
            </a:r>
            <a:r>
              <a:rPr lang="en" i="1" dirty="0"/>
              <a:t>Love That Dog</a:t>
            </a:r>
            <a:r>
              <a:rPr lang="en" dirty="0"/>
              <a:t> and find the poem “The Apple</a:t>
            </a:r>
            <a:r>
              <a:rPr lang="en-US" dirty="0"/>
              <a:t>.</a:t>
            </a:r>
            <a:r>
              <a:rPr lang="en" dirty="0"/>
              <a:t>”</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We will read the poem together twice. </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Close your eyes and picture what the poem is saying.</a:t>
            </a:r>
            <a:endParaRPr dirty="0"/>
          </a:p>
          <a:p>
            <a:pPr marL="0" lvl="0" indent="0" rtl="0">
              <a:spcBef>
                <a:spcPts val="0"/>
              </a:spcBef>
              <a:spcAft>
                <a:spcPts val="0"/>
              </a:spcAft>
              <a:buNone/>
            </a:pPr>
            <a:endParaRPr dirty="0"/>
          </a:p>
          <a:p>
            <a:pPr marL="457200" lvl="0" indent="-342900" rtl="0">
              <a:spcBef>
                <a:spcPts val="0"/>
              </a:spcBef>
              <a:spcAft>
                <a:spcPts val="0"/>
              </a:spcAft>
              <a:buSzPts val="1800"/>
              <a:buChar char="●"/>
            </a:pPr>
            <a:r>
              <a:rPr lang="en" dirty="0"/>
              <a:t>What is the gist of this poem? </a:t>
            </a:r>
            <a:endParaRPr dirty="0"/>
          </a:p>
          <a:p>
            <a:pPr marL="0" lvl="0" indent="0" rtl="0">
              <a:spcBef>
                <a:spcPts val="0"/>
              </a:spcBef>
              <a:spcAft>
                <a:spcPts val="0"/>
              </a:spcAft>
              <a:buNone/>
            </a:pPr>
            <a:endParaRPr dirty="0"/>
          </a:p>
          <a:p>
            <a:pPr marL="0" lvl="0" indent="0" rtl="0">
              <a:spcBef>
                <a:spcPts val="0"/>
              </a:spcBef>
              <a:spcAft>
                <a:spcPts val="0"/>
              </a:spcAft>
              <a:buNone/>
            </a:pPr>
            <a:endParaRPr dirty="0"/>
          </a:p>
          <a:p>
            <a:pPr marL="0" lvl="0" indent="0" rtl="0">
              <a:spcBef>
                <a:spcPts val="0"/>
              </a:spcBef>
              <a:spcAft>
                <a:spcPts val="0"/>
              </a:spcAft>
              <a:buNone/>
            </a:pPr>
            <a:endParaRPr dirty="0"/>
          </a:p>
        </p:txBody>
      </p:sp>
      <p:pic>
        <p:nvPicPr>
          <p:cNvPr id="169" name="Shape 169"/>
          <p:cNvPicPr preferRelativeResize="0"/>
          <p:nvPr/>
        </p:nvPicPr>
        <p:blipFill>
          <a:blip r:embed="rId3">
            <a:alphaModFix/>
          </a:blip>
          <a:stretch>
            <a:fillRect/>
          </a:stretch>
        </p:blipFill>
        <p:spPr>
          <a:xfrm>
            <a:off x="311700" y="1098700"/>
            <a:ext cx="3039450" cy="3033131"/>
          </a:xfrm>
          <a:prstGeom prst="rect">
            <a:avLst/>
          </a:prstGeom>
          <a:noFill/>
          <a:ln>
            <a:noFill/>
          </a:ln>
        </p:spPr>
      </p:pic>
      <p:pic>
        <p:nvPicPr>
          <p:cNvPr id="170" name="Shape 170"/>
          <p:cNvPicPr preferRelativeResize="0"/>
          <p:nvPr/>
        </p:nvPicPr>
        <p:blipFill>
          <a:blip r:embed="rId4">
            <a:alphaModFix/>
          </a:blip>
          <a:stretch>
            <a:fillRect/>
          </a:stretch>
        </p:blipFill>
        <p:spPr>
          <a:xfrm>
            <a:off x="8142514" y="4376057"/>
            <a:ext cx="689786" cy="64791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6DF849-F3BF-465A-AF27-A6FC552DE2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492D4-2493-4D32-8767-0A185FEDFD93}">
  <ds:schemaRefs>
    <ds:schemaRef ds:uri="http://schemas.microsoft.com/sharepoint/v3/contenttype/forms"/>
  </ds:schemaRefs>
</ds:datastoreItem>
</file>

<file path=customXml/itemProps3.xml><?xml version="1.0" encoding="utf-8"?>
<ds:datastoreItem xmlns:ds="http://schemas.openxmlformats.org/officeDocument/2006/customXml" ds:itemID="{1566B1E3-C7A5-4804-BD69-FB672E593F98}">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40</TotalTime>
  <Words>3221</Words>
  <Application>Microsoft Office PowerPoint</Application>
  <PresentationFormat>On-screen Show (16:9)</PresentationFormat>
  <Paragraphs>323</Paragraphs>
  <Slides>16</Slides>
  <Notes>16</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Simple Light</vt:lpstr>
      <vt:lpstr>Simple Light</vt:lpstr>
      <vt:lpstr>Grade 4: Module 1: Unit 1: Lesson 10 Teacher slide, before teaching.</vt:lpstr>
      <vt:lpstr>Grade 4: Module 1: Unit 1: Lesson 10 Teacher slide, before teaching.</vt:lpstr>
      <vt:lpstr>Grade 4: Module 1: Unit 1: Lesson 10 Teacher slide, before teaching.</vt:lpstr>
      <vt:lpstr>PowerPoint Presentation</vt:lpstr>
      <vt:lpstr>Hello, Students!</vt:lpstr>
      <vt:lpstr>Reading Love That Dog </vt:lpstr>
      <vt:lpstr>What happens and how does Jack feel about it?</vt:lpstr>
      <vt:lpstr>Now let's look at what you are expected to be able to do.</vt:lpstr>
      <vt:lpstr>Analyzing Poetry: “The Apple” </vt:lpstr>
      <vt:lpstr>PowerPoint Presentation</vt:lpstr>
      <vt:lpstr>“My Yellow Dog” page 37</vt:lpstr>
      <vt:lpstr>Red Light, Green Light</vt:lpstr>
      <vt:lpstr>PowerPoint Presentation</vt:lpstr>
      <vt:lpstr>PowerPoint Presentation</vt:lpstr>
      <vt:lpstr>Homework</vt:lpstr>
      <vt:lpstr>Additional Language and Literacy Block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10 Teacher slide, before teaching.</dc:title>
  <dc:creator>nbravo</dc:creator>
  <cp:lastModifiedBy>Natalie Ivey</cp:lastModifiedBy>
  <cp:revision>16</cp:revision>
  <dcterms:modified xsi:type="dcterms:W3CDTF">2018-09-25T02:11:13Z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