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4"/>
    <p:sldMasterId id="2147483682" r:id="rId5"/>
    <p:sldMasterId id="2147483683" r:id="rId6"/>
  </p:sldMasterIdLst>
  <p:notesMasterIdLst>
    <p:notesMasterId r:id="rId34"/>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Lst>
  <p:sldSz cx="9144000" cy="5143500" type="screen16x9"/>
  <p:notesSz cx="6858000" cy="9144000"/>
  <p:embeddedFontLst>
    <p:embeddedFont>
      <p:font typeface="Calibri" panose="020F0502020204030204" pitchFamily="34" charset="0"/>
      <p:regular r:id="rId35"/>
      <p:bold r:id="rId36"/>
      <p:italic r:id="rId37"/>
      <p:boldItalic r:id="rId38"/>
    </p:embeddedFont>
    <p:embeddedFont>
      <p:font typeface="Century Gothic" panose="020B0502020202020204" pitchFamily="34" charset="0"/>
      <p:regular r:id="rId39"/>
      <p:bold r:id="rId40"/>
      <p:italic r:id="rId41"/>
      <p:boldItalic r:id="rId4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66ADCA0-81B1-41E4-959A-787842A8EEE9}" v="12" dt="2018-10-09T13:56:33.172"/>
  </p1510:revLst>
</p1510:revInfo>
</file>

<file path=ppt/tableStyles.xml><?xml version="1.0" encoding="utf-8"?>
<a:tblStyleLst xmlns:a="http://schemas.openxmlformats.org/drawingml/2006/main" def="{79CDFCB3-11C7-4CAF-ACEF-561ACE04B90A}">
  <a:tblStyle styleId="{79CDFCB3-11C7-4CAF-ACEF-561ACE04B90A}"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8454" autoAdjust="0"/>
  </p:normalViewPr>
  <p:slideViewPr>
    <p:cSldViewPr snapToGrid="0">
      <p:cViewPr varScale="1">
        <p:scale>
          <a:sx n="77" d="100"/>
          <a:sy n="77" d="100"/>
        </p:scale>
        <p:origin x="980" y="5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font" Target="fonts/font5.fntdata"/><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notesMaster" Target="notesMasters/notesMaster1.xml"/><Relationship Id="rId42" Type="http://schemas.openxmlformats.org/officeDocument/2006/relationships/font" Target="fonts/font8.fntdata"/><Relationship Id="rId47" Type="http://schemas.microsoft.com/office/2016/11/relationships/changesInfo" Target="changesInfos/changesInfo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font" Target="fonts/font4.fntdata"/><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font" Target="fonts/font7.fntdata"/><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font" Target="fonts/font2.fntdata"/><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font" Target="fonts/font1.fntdata"/><Relationship Id="rId43" Type="http://schemas.openxmlformats.org/officeDocument/2006/relationships/presProps" Target="presProps.xml"/><Relationship Id="rId48"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ven Benson" userId="7888f041-e9c4-484d-a793-6a135ed92492" providerId="ADAL" clId="{F66ADCA0-81B1-41E4-959A-787842A8EEE9}"/>
    <pc:docChg chg="modSld modMainMaster">
      <pc:chgData name="Steven Benson" userId="7888f041-e9c4-484d-a793-6a135ed92492" providerId="ADAL" clId="{F66ADCA0-81B1-41E4-959A-787842A8EEE9}" dt="2018-10-09T13:56:33.172" v="11" actId="1076"/>
      <pc:docMkLst>
        <pc:docMk/>
      </pc:docMkLst>
      <pc:sldChg chg="addSp modSp">
        <pc:chgData name="Steven Benson" userId="7888f041-e9c4-484d-a793-6a135ed92492" providerId="ADAL" clId="{F66ADCA0-81B1-41E4-959A-787842A8EEE9}" dt="2018-10-09T13:56:33.172" v="11" actId="1076"/>
        <pc:sldMkLst>
          <pc:docMk/>
          <pc:sldMk cId="0" sldId="259"/>
        </pc:sldMkLst>
        <pc:picChg chg="add mod">
          <ac:chgData name="Steven Benson" userId="7888f041-e9c4-484d-a793-6a135ed92492" providerId="ADAL" clId="{F66ADCA0-81B1-41E4-959A-787842A8EEE9}" dt="2018-10-09T13:56:33.172" v="11" actId="1076"/>
          <ac:picMkLst>
            <pc:docMk/>
            <pc:sldMk cId="0" sldId="259"/>
            <ac:picMk id="3" creationId="{79E02EA3-A220-4EF3-8D03-5ED5A4638533}"/>
          </ac:picMkLst>
        </pc:picChg>
      </pc:sldChg>
      <pc:sldMasterChg chg="addSp modSp">
        <pc:chgData name="Steven Benson" userId="7888f041-e9c4-484d-a793-6a135ed92492" providerId="ADAL" clId="{F66ADCA0-81B1-41E4-959A-787842A8EEE9}" dt="2018-10-09T13:56:10.148" v="6" actId="1076"/>
        <pc:sldMasterMkLst>
          <pc:docMk/>
          <pc:sldMasterMk cId="0" sldId="2147483681"/>
        </pc:sldMasterMkLst>
        <pc:picChg chg="add mod">
          <ac:chgData name="Steven Benson" userId="7888f041-e9c4-484d-a793-6a135ed92492" providerId="ADAL" clId="{F66ADCA0-81B1-41E4-959A-787842A8EEE9}" dt="2018-10-09T13:56:10.148" v="6" actId="1076"/>
          <ac:picMkLst>
            <pc:docMk/>
            <pc:sldMasterMk cId="0" sldId="2147483681"/>
            <ac:picMk id="5" creationId="{46BA56D1-13F5-4964-B390-AAC02E746DC2}"/>
          </ac:picMkLst>
        </pc:picChg>
        <pc:picChg chg="add mod">
          <ac:chgData name="Steven Benson" userId="7888f041-e9c4-484d-a793-6a135ed92492" providerId="ADAL" clId="{F66ADCA0-81B1-41E4-959A-787842A8EEE9}" dt="2018-10-09T13:56:05.910" v="5" actId="14100"/>
          <ac:picMkLst>
            <pc:docMk/>
            <pc:sldMasterMk cId="0" sldId="2147483681"/>
            <ac:picMk id="9" creationId="{A9052AFA-33ED-4013-AD22-E3935D824F1B}"/>
          </ac:picMkLst>
        </pc:picChg>
        <pc:picChg chg="add mod">
          <ac:chgData name="Steven Benson" userId="7888f041-e9c4-484d-a793-6a135ed92492" providerId="ADAL" clId="{F66ADCA0-81B1-41E4-959A-787842A8EEE9}" dt="2018-10-09T13:55:58.613" v="2" actId="1076"/>
          <ac:picMkLst>
            <pc:docMk/>
            <pc:sldMasterMk cId="0" sldId="2147483681"/>
            <ac:picMk id="10" creationId="{E7815B0B-65F0-47ED-8BFF-2D2713930B8E}"/>
          </ac:picMkLst>
        </pc:picChg>
      </pc:sldMasterChg>
      <pc:sldMasterChg chg="addSp">
        <pc:chgData name="Steven Benson" userId="7888f041-e9c4-484d-a793-6a135ed92492" providerId="ADAL" clId="{F66ADCA0-81B1-41E4-959A-787842A8EEE9}" dt="2018-10-09T13:56:17.279" v="7"/>
        <pc:sldMasterMkLst>
          <pc:docMk/>
          <pc:sldMasterMk cId="0" sldId="2147483682"/>
        </pc:sldMasterMkLst>
        <pc:picChg chg="add">
          <ac:chgData name="Steven Benson" userId="7888f041-e9c4-484d-a793-6a135ed92492" providerId="ADAL" clId="{F66ADCA0-81B1-41E4-959A-787842A8EEE9}" dt="2018-10-09T13:56:17.279" v="7"/>
          <ac:picMkLst>
            <pc:docMk/>
            <pc:sldMasterMk cId="0" sldId="2147483682"/>
            <ac:picMk id="5" creationId="{7A245063-5CD0-4692-9B28-EFD22B8D700C}"/>
          </ac:picMkLst>
        </pc:picChg>
        <pc:picChg chg="add">
          <ac:chgData name="Steven Benson" userId="7888f041-e9c4-484d-a793-6a135ed92492" providerId="ADAL" clId="{F66ADCA0-81B1-41E4-959A-787842A8EEE9}" dt="2018-10-09T13:56:17.279" v="7"/>
          <ac:picMkLst>
            <pc:docMk/>
            <pc:sldMasterMk cId="0" sldId="2147483682"/>
            <ac:picMk id="6" creationId="{02604563-68AF-4BE3-9D0E-9E24778EB92D}"/>
          </ac:picMkLst>
        </pc:picChg>
        <pc:picChg chg="add">
          <ac:chgData name="Steven Benson" userId="7888f041-e9c4-484d-a793-6a135ed92492" providerId="ADAL" clId="{F66ADCA0-81B1-41E4-959A-787842A8EEE9}" dt="2018-10-09T13:56:17.279" v="7"/>
          <ac:picMkLst>
            <pc:docMk/>
            <pc:sldMasterMk cId="0" sldId="2147483682"/>
            <ac:picMk id="7" creationId="{E3048490-C306-458F-B059-06441C2906BD}"/>
          </ac:picMkLst>
        </pc:picChg>
      </pc:sldMasterChg>
      <pc:sldMasterChg chg="addSp">
        <pc:chgData name="Steven Benson" userId="7888f041-e9c4-484d-a793-6a135ed92492" providerId="ADAL" clId="{F66ADCA0-81B1-41E4-959A-787842A8EEE9}" dt="2018-10-09T13:56:21.308" v="8"/>
        <pc:sldMasterMkLst>
          <pc:docMk/>
          <pc:sldMasterMk cId="0" sldId="2147483683"/>
        </pc:sldMasterMkLst>
        <pc:picChg chg="add">
          <ac:chgData name="Steven Benson" userId="7888f041-e9c4-484d-a793-6a135ed92492" providerId="ADAL" clId="{F66ADCA0-81B1-41E4-959A-787842A8EEE9}" dt="2018-10-09T13:56:21.308" v="8"/>
          <ac:picMkLst>
            <pc:docMk/>
            <pc:sldMasterMk cId="0" sldId="2147483683"/>
            <ac:picMk id="7" creationId="{A0911681-8C52-464E-AD70-99E03E2FFD58}"/>
          </ac:picMkLst>
        </pc:picChg>
        <pc:picChg chg="add">
          <ac:chgData name="Steven Benson" userId="7888f041-e9c4-484d-a793-6a135ed92492" providerId="ADAL" clId="{F66ADCA0-81B1-41E4-959A-787842A8EEE9}" dt="2018-10-09T13:56:21.308" v="8"/>
          <ac:picMkLst>
            <pc:docMk/>
            <pc:sldMasterMk cId="0" sldId="2147483683"/>
            <ac:picMk id="8" creationId="{EC8E70BF-9E93-4C12-B687-073BA4AC5DF3}"/>
          </ac:picMkLst>
        </pc:picChg>
        <pc:picChg chg="add">
          <ac:chgData name="Steven Benson" userId="7888f041-e9c4-484d-a793-6a135ed92492" providerId="ADAL" clId="{F66ADCA0-81B1-41E4-959A-787842A8EEE9}" dt="2018-10-09T13:56:21.308" v="8"/>
          <ac:picMkLst>
            <pc:docMk/>
            <pc:sldMasterMk cId="0" sldId="2147483683"/>
            <ac:picMk id="9" creationId="{7D206542-7EFE-445D-A75B-D62E939AC6D6}"/>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6332339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frankwbaker.com/camerashots.htm"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frankwbaker.com/camerashots.htm"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www.ted.com/talks/karen_armstrong_let_s_revive_the_golden_rule.html"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frankwbaker.com/mlc/mockingbird-camera-shots/"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40263c604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2" name="Google Shape;172;g40263c604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Engaging the Reader and Review Learning Targets: Vocabulary Square (10-12  minutes)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Gallery Walk: Golden Rule in World Religions (25-30 minutes)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Text to Film Comparison: Walking around in Another Person’s Skin (32-34 minutes)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Debrief Learning Targets and Preview Homework (5 minutes)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Homework</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Complete a first read of Chapter 4. Take notes using the </a:t>
            </a:r>
            <a:r>
              <a:rPr lang="en" sz="1200" b="1" dirty="0">
                <a:solidFill>
                  <a:schemeClr val="dk1"/>
                </a:solidFill>
                <a:latin typeface="Calibri"/>
                <a:ea typeface="Calibri"/>
                <a:cs typeface="Calibri"/>
                <a:sym typeface="Calibri"/>
              </a:rPr>
              <a:t>Structured Notes graphic organizer</a:t>
            </a:r>
            <a:r>
              <a:rPr lang="en" sz="1200" dirty="0">
                <a:solidFill>
                  <a:schemeClr val="dk1"/>
                </a:solidFill>
                <a:latin typeface="Calibri"/>
                <a:ea typeface="Calibri"/>
                <a:cs typeface="Calibri"/>
                <a:sym typeface="Calibri"/>
              </a:rPr>
              <a:t>.</a:t>
            </a:r>
            <a:endParaRPr sz="1200" dirty="0">
              <a:latin typeface="Calibri"/>
              <a:ea typeface="Calibri"/>
              <a:cs typeface="Calibri"/>
              <a:sym typeface="Calibri"/>
            </a:endParaRPr>
          </a:p>
        </p:txBody>
      </p:sp>
    </p:spTree>
    <p:extLst>
      <p:ext uri="{BB962C8B-B14F-4D97-AF65-F5344CB8AC3E}">
        <p14:creationId xmlns:p14="http://schemas.microsoft.com/office/powerpoint/2010/main" val="8356395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3fab5164cd_1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1" name="Google Shape;231;g3fab5164cd_1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30-40 seconds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Whole Class</a:t>
            </a:r>
            <a:br>
              <a:rPr lang="en" sz="1200" b="1">
                <a:solidFill>
                  <a:schemeClr val="dk1"/>
                </a:solidFill>
                <a:latin typeface="Calibri"/>
                <a:ea typeface="Calibri"/>
                <a:cs typeface="Calibri"/>
                <a:sym typeface="Calibri"/>
              </a:rPr>
            </a:b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Work Time A. Gallery Walk: Golden Rule in World Religions </a:t>
            </a:r>
            <a:br>
              <a:rPr lang="en" sz="1200" b="1">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is slide 3 of 13 in the Gallery Walk.</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Display the slide for students to silently read.</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Circulate to observe and support as needed.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should be viewing and reading the quote.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students have difficulty independently reading the quotes, consider partnering them with a peer and instruct that student to quietly share the quote with him/her.</a:t>
            </a:r>
            <a:endParaRPr>
              <a:solidFill>
                <a:schemeClr val="dk1"/>
              </a:solidFill>
            </a:endParaRPr>
          </a:p>
          <a:p>
            <a:pPr marL="0" lvl="0" indent="0" rtl="0">
              <a:spcBef>
                <a:spcPts val="0"/>
              </a:spcBef>
              <a:spcAft>
                <a:spcPts val="0"/>
              </a:spcAft>
              <a:buClr>
                <a:schemeClr val="dk1"/>
              </a:buClr>
              <a:buSzPts val="1100"/>
              <a:buFont typeface="Arial"/>
              <a:buNone/>
            </a:pPr>
            <a:endParaRPr>
              <a:solidFill>
                <a:schemeClr val="dk1"/>
              </a:solidFill>
            </a:endParaRPr>
          </a:p>
          <a:p>
            <a:pPr marL="0" lvl="0" indent="0">
              <a:spcBef>
                <a:spcPts val="0"/>
              </a:spcBef>
              <a:spcAft>
                <a:spcPts val="0"/>
              </a:spcAft>
              <a:buNone/>
            </a:pPr>
            <a:endParaRPr/>
          </a:p>
        </p:txBody>
      </p:sp>
    </p:spTree>
    <p:extLst>
      <p:ext uri="{BB962C8B-B14F-4D97-AF65-F5344CB8AC3E}">
        <p14:creationId xmlns:p14="http://schemas.microsoft.com/office/powerpoint/2010/main" val="9073067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3fab5164cd_1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8" name="Google Shape;238;g3fab5164cd_1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30-40 seconds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Whole Class</a:t>
            </a:r>
            <a:br>
              <a:rPr lang="en" sz="1200" b="1">
                <a:solidFill>
                  <a:schemeClr val="dk1"/>
                </a:solidFill>
                <a:latin typeface="Calibri"/>
                <a:ea typeface="Calibri"/>
                <a:cs typeface="Calibri"/>
                <a:sym typeface="Calibri"/>
              </a:rPr>
            </a:b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Work Time A. Gallery Walk: Golden Rule in World Religions </a:t>
            </a:r>
            <a:br>
              <a:rPr lang="en" sz="1200" b="1">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is slide 4 of 13 in the Gallery Walk.</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Display the slide for students to silently read.</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Circulate to observe and support as needed.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should be viewing and reading the quote.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students have difficulty independently reading the quotes, consider partnering them with a peer and instruct that student to quietly share the quote with him/her.</a:t>
            </a:r>
            <a:endParaRPr>
              <a:solidFill>
                <a:schemeClr val="dk1"/>
              </a:solidFill>
            </a:endParaRPr>
          </a:p>
          <a:p>
            <a:pPr marL="0" lvl="0" indent="0" rtl="0">
              <a:spcBef>
                <a:spcPts val="0"/>
              </a:spcBef>
              <a:spcAft>
                <a:spcPts val="0"/>
              </a:spcAft>
              <a:buClr>
                <a:schemeClr val="dk1"/>
              </a:buClr>
              <a:buSzPts val="1100"/>
              <a:buFont typeface="Arial"/>
              <a:buNone/>
            </a:pPr>
            <a:endParaRPr>
              <a:solidFill>
                <a:schemeClr val="dk1"/>
              </a:solidFill>
            </a:endParaRPr>
          </a:p>
          <a:p>
            <a:pPr marL="0" lvl="0" indent="0" rtl="0">
              <a:spcBef>
                <a:spcPts val="0"/>
              </a:spcBef>
              <a:spcAft>
                <a:spcPts val="0"/>
              </a:spcAft>
              <a:buNone/>
            </a:pPr>
            <a:endParaRPr/>
          </a:p>
        </p:txBody>
      </p:sp>
    </p:spTree>
    <p:extLst>
      <p:ext uri="{BB962C8B-B14F-4D97-AF65-F5344CB8AC3E}">
        <p14:creationId xmlns:p14="http://schemas.microsoft.com/office/powerpoint/2010/main" val="30672106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3fab5164cd_1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5" name="Google Shape;245;g3fab5164cd_1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30-40 seconds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Whole Class</a:t>
            </a:r>
            <a:br>
              <a:rPr lang="en" sz="1200" b="1">
                <a:solidFill>
                  <a:schemeClr val="dk1"/>
                </a:solidFill>
                <a:latin typeface="Calibri"/>
                <a:ea typeface="Calibri"/>
                <a:cs typeface="Calibri"/>
                <a:sym typeface="Calibri"/>
              </a:rPr>
            </a:b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Work Time A. Gallery Walk: Golden Rule in World Religions </a:t>
            </a:r>
            <a:br>
              <a:rPr lang="en" sz="1200" b="1">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is slide 5 of 13 in the Gallery Walk.</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Display the slide for students to silently read.</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Circulate to observe and support as needed.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should be viewing and reading the quote.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students have difficulty independently reading the quotes, consider partnering them with a peer and instruct that student to quietly share the quote with him/her.</a:t>
            </a:r>
            <a:endParaRPr>
              <a:solidFill>
                <a:schemeClr val="dk1"/>
              </a:solidFill>
            </a:endParaRPr>
          </a:p>
          <a:p>
            <a:pPr marL="0" lvl="0" indent="0" rtl="0">
              <a:spcBef>
                <a:spcPts val="0"/>
              </a:spcBef>
              <a:spcAft>
                <a:spcPts val="0"/>
              </a:spcAft>
              <a:buClr>
                <a:schemeClr val="dk1"/>
              </a:buClr>
              <a:buSzPts val="1100"/>
              <a:buFont typeface="Arial"/>
              <a:buNone/>
            </a:pPr>
            <a:endParaRPr>
              <a:solidFill>
                <a:schemeClr val="dk1"/>
              </a:solidFill>
            </a:endParaRPr>
          </a:p>
          <a:p>
            <a:pPr marL="0" lvl="0" indent="0">
              <a:spcBef>
                <a:spcPts val="0"/>
              </a:spcBef>
              <a:spcAft>
                <a:spcPts val="0"/>
              </a:spcAft>
              <a:buNone/>
            </a:pPr>
            <a:endParaRPr/>
          </a:p>
        </p:txBody>
      </p:sp>
    </p:spTree>
    <p:extLst>
      <p:ext uri="{BB962C8B-B14F-4D97-AF65-F5344CB8AC3E}">
        <p14:creationId xmlns:p14="http://schemas.microsoft.com/office/powerpoint/2010/main" val="23900168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3fab5164cd_1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2" name="Google Shape;252;g3fab5164cd_1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30-40 seconds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Whole Class</a:t>
            </a:r>
            <a:br>
              <a:rPr lang="en" sz="1200" b="1">
                <a:solidFill>
                  <a:schemeClr val="dk1"/>
                </a:solidFill>
                <a:latin typeface="Calibri"/>
                <a:ea typeface="Calibri"/>
                <a:cs typeface="Calibri"/>
                <a:sym typeface="Calibri"/>
              </a:rPr>
            </a:b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Work Time A. Gallery Walk: Golden Rule in World Religions </a:t>
            </a:r>
            <a:br>
              <a:rPr lang="en" sz="1200" b="1">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is slide 6 of 13 in the Gallery Walk.</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Display the slide for students to silently read.</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Circulate to observe and support as needed.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should be viewing and reading the quotes.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students have difficulty independently reading the quotes, consider partnering them with a peer and instruct that student to quietly share the quote with him/her.</a:t>
            </a:r>
            <a:endParaRPr>
              <a:solidFill>
                <a:schemeClr val="dk1"/>
              </a:solidFill>
            </a:endParaRPr>
          </a:p>
          <a:p>
            <a:pPr marL="0" lvl="0" indent="0" rtl="0">
              <a:spcBef>
                <a:spcPts val="0"/>
              </a:spcBef>
              <a:spcAft>
                <a:spcPts val="0"/>
              </a:spcAft>
              <a:buClr>
                <a:schemeClr val="dk1"/>
              </a:buClr>
              <a:buSzPts val="1100"/>
              <a:buFont typeface="Arial"/>
              <a:buNone/>
            </a:pPr>
            <a:endParaRPr>
              <a:solidFill>
                <a:schemeClr val="dk1"/>
              </a:solidFill>
            </a:endParaRPr>
          </a:p>
          <a:p>
            <a:pPr marL="0" lvl="0" indent="0">
              <a:spcBef>
                <a:spcPts val="0"/>
              </a:spcBef>
              <a:spcAft>
                <a:spcPts val="0"/>
              </a:spcAft>
              <a:buNone/>
            </a:pPr>
            <a:endParaRPr/>
          </a:p>
        </p:txBody>
      </p:sp>
    </p:spTree>
    <p:extLst>
      <p:ext uri="{BB962C8B-B14F-4D97-AF65-F5344CB8AC3E}">
        <p14:creationId xmlns:p14="http://schemas.microsoft.com/office/powerpoint/2010/main" val="13743250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3fab5164cd_1_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9" name="Google Shape;259;g3fab5164cd_1_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30-40 seconds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Whole Class</a:t>
            </a:r>
            <a:br>
              <a:rPr lang="en" sz="1200" b="1">
                <a:solidFill>
                  <a:schemeClr val="dk1"/>
                </a:solidFill>
                <a:latin typeface="Calibri"/>
                <a:ea typeface="Calibri"/>
                <a:cs typeface="Calibri"/>
                <a:sym typeface="Calibri"/>
              </a:rPr>
            </a:b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Work Time A. Gallery Walk: Golden Rule in World Religions </a:t>
            </a:r>
            <a:br>
              <a:rPr lang="en" sz="1200" b="1">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is slide 7 of 13 in the Gallery Walk.</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Display the slide for students to silently read.</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Circulate to observe and support as needed.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should be viewing and reading the quotes.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students have difficulty independently reading the quotes, consider partnering them with a peer and instruct that student to quietly share the quote with him/her.</a:t>
            </a:r>
            <a:endParaRPr>
              <a:solidFill>
                <a:schemeClr val="dk1"/>
              </a:solidFill>
            </a:endParaRPr>
          </a:p>
          <a:p>
            <a:pPr marL="0" lvl="0" indent="0" rtl="0">
              <a:spcBef>
                <a:spcPts val="0"/>
              </a:spcBef>
              <a:spcAft>
                <a:spcPts val="0"/>
              </a:spcAft>
              <a:buClr>
                <a:schemeClr val="dk1"/>
              </a:buClr>
              <a:buSzPts val="1100"/>
              <a:buFont typeface="Arial"/>
              <a:buNone/>
            </a:pPr>
            <a:endParaRPr>
              <a:solidFill>
                <a:schemeClr val="dk1"/>
              </a:solidFill>
            </a:endParaRPr>
          </a:p>
          <a:p>
            <a:pPr marL="0" lvl="0" indent="0">
              <a:spcBef>
                <a:spcPts val="0"/>
              </a:spcBef>
              <a:spcAft>
                <a:spcPts val="0"/>
              </a:spcAft>
              <a:buNone/>
            </a:pPr>
            <a:endParaRPr/>
          </a:p>
        </p:txBody>
      </p:sp>
    </p:spTree>
    <p:extLst>
      <p:ext uri="{BB962C8B-B14F-4D97-AF65-F5344CB8AC3E}">
        <p14:creationId xmlns:p14="http://schemas.microsoft.com/office/powerpoint/2010/main" val="27893231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g3fab5164cd_1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6" name="Google Shape;266;g3fab5164cd_1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30-40 seconds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Whole Class</a:t>
            </a:r>
            <a:br>
              <a:rPr lang="en" sz="1200" b="1">
                <a:solidFill>
                  <a:schemeClr val="dk1"/>
                </a:solidFill>
                <a:latin typeface="Calibri"/>
                <a:ea typeface="Calibri"/>
                <a:cs typeface="Calibri"/>
                <a:sym typeface="Calibri"/>
              </a:rPr>
            </a:b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Work Time A. Gallery Walk: Golden Rule in World Religions </a:t>
            </a:r>
            <a:br>
              <a:rPr lang="en" sz="1200" b="1">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is slide 8 of 13 in the Gallery Walk.</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Display the slide for students to silently read.</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Circulate to observe and support as needed.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should be viewing and reading the quotes.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students have difficulty independently reading the quotes, consider partnering them with a peer and instruct that student to quietly share the quote with him/her.</a:t>
            </a:r>
            <a:endParaRPr>
              <a:solidFill>
                <a:schemeClr val="dk1"/>
              </a:solidFill>
            </a:endParaRPr>
          </a:p>
          <a:p>
            <a:pPr marL="0" lvl="0" indent="0" rtl="0">
              <a:spcBef>
                <a:spcPts val="0"/>
              </a:spcBef>
              <a:spcAft>
                <a:spcPts val="0"/>
              </a:spcAft>
              <a:buClr>
                <a:schemeClr val="dk1"/>
              </a:buClr>
              <a:buSzPts val="1100"/>
              <a:buFont typeface="Arial"/>
              <a:buNone/>
            </a:pPr>
            <a:endParaRPr>
              <a:solidFill>
                <a:schemeClr val="dk1"/>
              </a:solidFill>
            </a:endParaRPr>
          </a:p>
          <a:p>
            <a:pPr marL="0" lvl="0" indent="0">
              <a:spcBef>
                <a:spcPts val="0"/>
              </a:spcBef>
              <a:spcAft>
                <a:spcPts val="0"/>
              </a:spcAft>
              <a:buNone/>
            </a:pPr>
            <a:endParaRPr/>
          </a:p>
        </p:txBody>
      </p:sp>
    </p:spTree>
    <p:extLst>
      <p:ext uri="{BB962C8B-B14F-4D97-AF65-F5344CB8AC3E}">
        <p14:creationId xmlns:p14="http://schemas.microsoft.com/office/powerpoint/2010/main" val="569074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3fab5164cd_1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3" name="Google Shape;273;g3fab5164cd_1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30-40 seconds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Whole Class</a:t>
            </a:r>
            <a:br>
              <a:rPr lang="en" sz="1200" b="1">
                <a:solidFill>
                  <a:schemeClr val="dk1"/>
                </a:solidFill>
                <a:latin typeface="Calibri"/>
                <a:ea typeface="Calibri"/>
                <a:cs typeface="Calibri"/>
                <a:sym typeface="Calibri"/>
              </a:rPr>
            </a:b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Work Time A. Gallery Walk: Golden Rule in World Religions </a:t>
            </a:r>
            <a:br>
              <a:rPr lang="en" sz="1200" b="1">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is slide 9 of 13 in the Gallery Walk.</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Display the slide for students to silently read.</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Circulate to observe and support as needed.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should be viewing and reading the quotes.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students have difficulty independently reading the quotes, consider partnering them with a peer and instruct that student to quietly share the quote with him/her.</a:t>
            </a:r>
            <a:endParaRPr>
              <a:solidFill>
                <a:schemeClr val="dk1"/>
              </a:solidFill>
            </a:endParaRPr>
          </a:p>
          <a:p>
            <a:pPr marL="0" lvl="0" indent="0" rtl="0">
              <a:spcBef>
                <a:spcPts val="0"/>
              </a:spcBef>
              <a:spcAft>
                <a:spcPts val="0"/>
              </a:spcAft>
              <a:buClr>
                <a:schemeClr val="dk1"/>
              </a:buClr>
              <a:buSzPts val="1100"/>
              <a:buFont typeface="Arial"/>
              <a:buNone/>
            </a:pPr>
            <a:endParaRPr>
              <a:solidFill>
                <a:schemeClr val="dk1"/>
              </a:solidFill>
            </a:endParaRPr>
          </a:p>
          <a:p>
            <a:pPr marL="0" lvl="0" indent="0">
              <a:spcBef>
                <a:spcPts val="0"/>
              </a:spcBef>
              <a:spcAft>
                <a:spcPts val="0"/>
              </a:spcAft>
              <a:buNone/>
            </a:pPr>
            <a:endParaRPr/>
          </a:p>
        </p:txBody>
      </p:sp>
    </p:spTree>
    <p:extLst>
      <p:ext uri="{BB962C8B-B14F-4D97-AF65-F5344CB8AC3E}">
        <p14:creationId xmlns:p14="http://schemas.microsoft.com/office/powerpoint/2010/main" val="29407525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g3fab5164cd_1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0" name="Google Shape;280;g3fab5164cd_1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30-40 seconds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Whole Class</a:t>
            </a:r>
            <a:br>
              <a:rPr lang="en" sz="1200" b="1">
                <a:solidFill>
                  <a:schemeClr val="dk1"/>
                </a:solidFill>
                <a:latin typeface="Calibri"/>
                <a:ea typeface="Calibri"/>
                <a:cs typeface="Calibri"/>
                <a:sym typeface="Calibri"/>
              </a:rPr>
            </a:b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Work Time A. Gallery Walk: Golden Rule in World Religions </a:t>
            </a:r>
            <a:br>
              <a:rPr lang="en" sz="1200" b="1">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is slide 10 of 13 in the Gallery Walk.</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Display the slide for students to silently read.</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Circulate to observe and support as needed.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should be viewing and reading the quotes.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students have difficulty independently reading the quotes, consider partnering them with a peer and instruct that student to quietly share the quote with him/her.</a:t>
            </a:r>
            <a:endParaRPr>
              <a:solidFill>
                <a:schemeClr val="dk1"/>
              </a:solidFill>
            </a:endParaRPr>
          </a:p>
          <a:p>
            <a:pPr marL="0" lvl="0" indent="0" rtl="0">
              <a:spcBef>
                <a:spcPts val="0"/>
              </a:spcBef>
              <a:spcAft>
                <a:spcPts val="0"/>
              </a:spcAft>
              <a:buClr>
                <a:schemeClr val="dk1"/>
              </a:buClr>
              <a:buSzPts val="1100"/>
              <a:buFont typeface="Arial"/>
              <a:buNone/>
            </a:pPr>
            <a:endParaRPr>
              <a:solidFill>
                <a:schemeClr val="dk1"/>
              </a:solidFill>
            </a:endParaRPr>
          </a:p>
          <a:p>
            <a:pPr marL="0" lvl="0" indent="0">
              <a:spcBef>
                <a:spcPts val="0"/>
              </a:spcBef>
              <a:spcAft>
                <a:spcPts val="0"/>
              </a:spcAft>
              <a:buNone/>
            </a:pPr>
            <a:endParaRPr/>
          </a:p>
        </p:txBody>
      </p:sp>
    </p:spTree>
    <p:extLst>
      <p:ext uri="{BB962C8B-B14F-4D97-AF65-F5344CB8AC3E}">
        <p14:creationId xmlns:p14="http://schemas.microsoft.com/office/powerpoint/2010/main" val="16568974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3fab5164cd_1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7" name="Google Shape;287;g3fab5164cd_1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30-40 seconds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Whole Class</a:t>
            </a:r>
            <a:br>
              <a:rPr lang="en" sz="1200" b="1">
                <a:solidFill>
                  <a:schemeClr val="dk1"/>
                </a:solidFill>
                <a:latin typeface="Calibri"/>
                <a:ea typeface="Calibri"/>
                <a:cs typeface="Calibri"/>
                <a:sym typeface="Calibri"/>
              </a:rPr>
            </a:b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Work Time A. Gallery Walk: Golden Rule in World Religions </a:t>
            </a:r>
            <a:br>
              <a:rPr lang="en" sz="1200" b="1">
                <a:solidFill>
                  <a:schemeClr val="dk1"/>
                </a:solidFill>
                <a:latin typeface="Calibri"/>
                <a:ea typeface="Calibri"/>
                <a:cs typeface="Calibri"/>
                <a:sym typeface="Calibri"/>
              </a:rPr>
            </a:br>
            <a:endParaRPr sz="1200" b="1">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is slide 11 of 13 in the Gallery Walk.</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Display the slide for students to silently read.</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Circulate to observe and support as needed.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should be viewing and reading the quotes.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students have difficulty independently reading the quotes, consider partnering them with a peer and instruct that student to quietly share the quote with him/her.</a:t>
            </a:r>
            <a:endParaRPr>
              <a:solidFill>
                <a:schemeClr val="dk1"/>
              </a:solidFill>
            </a:endParaRPr>
          </a:p>
          <a:p>
            <a:pPr marL="0" lvl="0" indent="0" rtl="0">
              <a:spcBef>
                <a:spcPts val="0"/>
              </a:spcBef>
              <a:spcAft>
                <a:spcPts val="0"/>
              </a:spcAft>
              <a:buClr>
                <a:schemeClr val="dk1"/>
              </a:buClr>
              <a:buSzPts val="1100"/>
              <a:buFont typeface="Arial"/>
              <a:buNone/>
            </a:pPr>
            <a:endParaRPr>
              <a:solidFill>
                <a:schemeClr val="dk1"/>
              </a:solidFill>
            </a:endParaRPr>
          </a:p>
          <a:p>
            <a:pPr marL="0" lvl="0" indent="0">
              <a:spcBef>
                <a:spcPts val="0"/>
              </a:spcBef>
              <a:spcAft>
                <a:spcPts val="0"/>
              </a:spcAft>
              <a:buNone/>
            </a:pPr>
            <a:endParaRPr/>
          </a:p>
        </p:txBody>
      </p:sp>
    </p:spTree>
    <p:extLst>
      <p:ext uri="{BB962C8B-B14F-4D97-AF65-F5344CB8AC3E}">
        <p14:creationId xmlns:p14="http://schemas.microsoft.com/office/powerpoint/2010/main" val="26807680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3fb2565bd7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4" name="Google Shape;294;g3fb2565bd7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a:solidFill>
                  <a:schemeClr val="dk1"/>
                </a:solidFill>
                <a:latin typeface="Calibri"/>
                <a:ea typeface="Calibri"/>
                <a:cs typeface="Calibri"/>
                <a:sym typeface="Calibri"/>
              </a:rPr>
              <a:t>Suggested slide pacing: 5-7 minutes </a:t>
            </a: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Grouping:  Individual/Partners (Discussion Appointment)</a:t>
            </a:r>
            <a:endParaRPr sz="1200">
              <a:solidFill>
                <a:schemeClr val="dk1"/>
              </a:solidFill>
              <a:latin typeface="Calibri"/>
              <a:ea typeface="Calibri"/>
              <a:cs typeface="Calibri"/>
              <a:sym typeface="Calibri"/>
            </a:endParaRPr>
          </a:p>
          <a:p>
            <a:pPr marL="0" lvl="0" indent="0" rtl="0">
              <a:spcBef>
                <a:spcPts val="0"/>
              </a:spcBef>
              <a:spcAft>
                <a:spcPts val="0"/>
              </a:spcAft>
              <a:buNone/>
            </a:pPr>
            <a:br>
              <a:rPr lang="en" sz="1200" b="1">
                <a:solidFill>
                  <a:schemeClr val="dk1"/>
                </a:solidFill>
                <a:latin typeface="Calibri"/>
                <a:ea typeface="Calibri"/>
                <a:cs typeface="Calibri"/>
                <a:sym typeface="Calibri"/>
              </a:rPr>
            </a:br>
            <a:r>
              <a:rPr lang="en" sz="1200" b="1">
                <a:solidFill>
                  <a:schemeClr val="dk1"/>
                </a:solidFill>
                <a:latin typeface="Calibri"/>
                <a:ea typeface="Calibri"/>
                <a:cs typeface="Calibri"/>
                <a:sym typeface="Calibri"/>
              </a:rPr>
              <a:t>Work Time A. Gallery Walk: Golden Rule in World Religions </a:t>
            </a:r>
            <a:br>
              <a:rPr lang="en" sz="1200" b="1">
                <a:solidFill>
                  <a:schemeClr val="dk1"/>
                </a:solidFill>
                <a:latin typeface="Calibri"/>
                <a:ea typeface="Calibri"/>
                <a:cs typeface="Calibri"/>
                <a:sym typeface="Calibri"/>
              </a:rPr>
            </a:br>
            <a:br>
              <a:rPr lang="en" sz="1200" b="1">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is slide 12 of 13 in the Gallery Walk.</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Once students have observed the gallery for 4 minutes, ask them to return to their seats and complete the same and different chart on their Note-catcher.</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first instruction on the slide and allow time for students to note their thoughts on the chart.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second instruction and the questions on the slide.</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Circulate around the room while they discuss.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 on student pairs to share their thinking.</a:t>
            </a:r>
            <a:endParaRPr sz="1200">
              <a:solidFill>
                <a:schemeClr val="dk1"/>
              </a:solidFill>
              <a:latin typeface="Calibri"/>
              <a:ea typeface="Calibri"/>
              <a:cs typeface="Calibri"/>
              <a:sym typeface="Calibri"/>
            </a:endParaRPr>
          </a:p>
          <a:p>
            <a:pPr marL="45720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Listen for students to identify that the quotes are all about how to  treat others.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key difference is that some are framed in negative terms (don’t do to others what you wouldn’t want done to you) and some are positive (treat others like yourself).</a:t>
            </a:r>
            <a:endParaRPr sz="1200">
              <a:solidFill>
                <a:schemeClr val="dk1"/>
              </a:solidFill>
              <a:latin typeface="Calibri"/>
              <a:ea typeface="Calibri"/>
              <a:cs typeface="Calibri"/>
              <a:sym typeface="Calibri"/>
            </a:endParaRPr>
          </a:p>
          <a:p>
            <a:pPr marL="45720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Support for Any Students Who Need It: None</a:t>
            </a:r>
            <a:endParaRPr/>
          </a:p>
        </p:txBody>
      </p:sp>
    </p:spTree>
    <p:extLst>
      <p:ext uri="{BB962C8B-B14F-4D97-AF65-F5344CB8AC3E}">
        <p14:creationId xmlns:p14="http://schemas.microsoft.com/office/powerpoint/2010/main" val="8300297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0263c604e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40263c604e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Vocabulary square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“Golden Rule” quotes </a:t>
            </a:r>
            <a:r>
              <a:rPr lang="en" sz="1200" dirty="0">
                <a:solidFill>
                  <a:schemeClr val="dk1"/>
                </a:solidFill>
                <a:latin typeface="Calibri"/>
                <a:ea typeface="Calibri"/>
                <a:cs typeface="Calibri"/>
                <a:sym typeface="Calibri"/>
              </a:rPr>
              <a:t>written on chart paper  for use in Gallery Walk (new; teacher-created; see quotes in supporting materials)  </a:t>
            </a:r>
            <a:r>
              <a:rPr lang="en" sz="1200" i="0" dirty="0">
                <a:solidFill>
                  <a:schemeClr val="dk1"/>
                </a:solidFill>
                <a:latin typeface="Calibri"/>
                <a:ea typeface="Calibri"/>
                <a:cs typeface="Calibri"/>
                <a:sym typeface="Calibri"/>
              </a:rPr>
              <a:t>Note: Each of the quotes has been placed on a slide for a virtual Gallery Walk if your classroom is not conducive to this protocol.</a:t>
            </a:r>
            <a:endParaRPr sz="1200" i="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“Golden Rule” Note-catcher </a:t>
            </a:r>
            <a:r>
              <a:rPr lang="en" sz="1200" dirty="0">
                <a:solidFill>
                  <a:schemeClr val="dk1"/>
                </a:solidFill>
                <a:latin typeface="Calibri"/>
                <a:ea typeface="Calibri"/>
                <a:cs typeface="Calibri"/>
                <a:sym typeface="Calibri"/>
              </a:rPr>
              <a:t>(one per student and one for display)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DVD of </a:t>
            </a:r>
            <a:r>
              <a:rPr lang="en" sz="1200" i="1" dirty="0">
                <a:solidFill>
                  <a:schemeClr val="dk1"/>
                </a:solidFill>
                <a:latin typeface="Calibri"/>
                <a:ea typeface="Calibri"/>
                <a:cs typeface="Calibri"/>
                <a:sym typeface="Calibri"/>
              </a:rPr>
              <a:t>To Kill a Mockingbird</a:t>
            </a:r>
            <a:r>
              <a:rPr lang="en" sz="1200" dirty="0">
                <a:solidFill>
                  <a:schemeClr val="dk1"/>
                </a:solidFill>
                <a:latin typeface="Calibri"/>
                <a:ea typeface="Calibri"/>
                <a:cs typeface="Calibri"/>
                <a:sym typeface="Calibri"/>
              </a:rPr>
              <a:t> film (segment where Atticus and Sc</a:t>
            </a:r>
            <a:r>
              <a:rPr lang="en" dirty="0">
                <a:solidFill>
                  <a:schemeClr val="dk1"/>
                </a:solidFill>
              </a:rPr>
              <a:t>out discuss walking around in another’s skin, 39:00-41:55)</a:t>
            </a:r>
            <a:endParaRPr dirty="0">
              <a:solidFill>
                <a:schemeClr val="dk1"/>
              </a:solidFill>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Text to Film Comparison Note-catcher, </a:t>
            </a: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Part 1</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Structured Notes graphic organizer, Chapter 4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Supported Structured Notes Graphic Organizer, Chapter 4</a:t>
            </a:r>
            <a:r>
              <a:rPr lang="en" sz="1200" dirty="0">
                <a:solidFill>
                  <a:schemeClr val="dk1"/>
                </a:solidFill>
                <a:latin typeface="Calibri"/>
                <a:ea typeface="Calibri"/>
                <a:cs typeface="Calibri"/>
                <a:sym typeface="Calibri"/>
              </a:rPr>
              <a:t> (optional for students needing more support)</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To Kill a Mockingbird</a:t>
            </a:r>
            <a:r>
              <a:rPr lang="en" sz="1200" dirty="0">
                <a:solidFill>
                  <a:schemeClr val="dk1"/>
                </a:solidFill>
                <a:latin typeface="Calibri"/>
                <a:ea typeface="Calibri"/>
                <a:cs typeface="Calibri"/>
                <a:sym typeface="Calibri"/>
              </a:rPr>
              <a:t> (book;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Structured Notes graphic organizer, Chapter 3 </a:t>
            </a:r>
            <a:r>
              <a:rPr lang="en" sz="1200" dirty="0">
                <a:solidFill>
                  <a:schemeClr val="dk1"/>
                </a:solidFill>
                <a:latin typeface="Calibri"/>
                <a:ea typeface="Calibri"/>
                <a:cs typeface="Calibri"/>
                <a:sym typeface="Calibri"/>
              </a:rPr>
              <a:t>(from Lesson 11)</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advance: Decide which Discussion Appointment to use today.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Timer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 chart paper, or other means of modeling student answers.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Technology to view scenes from the film</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Quotes for Gallery Walk (if not using those on the slides)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389682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40263c604e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40263c604e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12-15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A. Gallery Walk: Golden Rule in World Religions </a:t>
            </a:r>
            <a:br>
              <a:rPr lang="en" sz="1200" b="1" dirty="0">
                <a:solidFill>
                  <a:schemeClr val="dk1"/>
                </a:solidFill>
                <a:latin typeface="Calibri"/>
                <a:ea typeface="Calibri"/>
                <a:cs typeface="Calibri"/>
                <a:sym typeface="Calibri"/>
              </a:rPr>
            </a:b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12 of 13 in the Gallery Walk.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You’ll need a document camera, chart paper, or the white board as you model a student’s paraphrase of the Golden Rule.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t>
            </a:r>
            <a:endParaRPr dirty="0">
              <a:solidFill>
                <a:schemeClr val="dk1"/>
              </a:solidFill>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Think-Write-Pair-Share.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students to share their response.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Chose a response to use as a model on the displayed copy.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Finally, direct students to the last part of the Note-catcher, identifying examples in the novel and explaining how the scenes illustrate the Golden Rule.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take a few moments to identify a scene from Chapter 3 and explain how that scene illustrates the Golden Rule.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Then invite students to turn and talk about their thinking.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students to share their thinking.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Probe for thorough explanations of how scenes throughout the chapter illustrate the idea of the Golden Rule. Possible probing questions might include:</a:t>
            </a:r>
            <a:r>
              <a:rPr lang="en" sz="1200" i="1" dirty="0">
                <a:solidFill>
                  <a:schemeClr val="dk1"/>
                </a:solidFill>
                <a:latin typeface="Calibri"/>
                <a:ea typeface="Calibri"/>
                <a:cs typeface="Calibri"/>
                <a:sym typeface="Calibri"/>
              </a:rPr>
              <a:t> </a:t>
            </a:r>
            <a:r>
              <a:rPr lang="en" sz="1200" i="0" dirty="0">
                <a:solidFill>
                  <a:schemeClr val="dk1"/>
                </a:solidFill>
                <a:latin typeface="Calibri"/>
                <a:ea typeface="Calibri"/>
                <a:cs typeface="Calibri"/>
                <a:sym typeface="Calibri"/>
              </a:rPr>
              <a:t>“Why does Scout invite Walter home for lunch?” “How does Calpurnia explain the idea of treating others the way you would want to be treated to Scout?” “How is Little Chuck a ‘born gentleman?</a:t>
            </a:r>
            <a:r>
              <a:rPr lang="en-US" sz="1200" i="0" dirty="0">
                <a:solidFill>
                  <a:schemeClr val="dk1"/>
                </a:solidFill>
                <a:latin typeface="Calibri"/>
                <a:ea typeface="Calibri"/>
                <a:cs typeface="Calibri"/>
                <a:sym typeface="Calibri"/>
              </a:rPr>
              <a:t>’”</a:t>
            </a:r>
            <a:r>
              <a:rPr lang="en" sz="1200" i="0" dirty="0">
                <a:solidFill>
                  <a:schemeClr val="dk1"/>
                </a:solidFill>
                <a:latin typeface="Calibri"/>
                <a:ea typeface="Calibri"/>
                <a:cs typeface="Calibri"/>
                <a:sym typeface="Calibri"/>
              </a:rPr>
              <a:t> “How does this reflect the Golden Rule?” and “How is climbing in someone else’s skin an example of the Golden Rule?”</a:t>
            </a:r>
            <a:endParaRPr sz="1200" i="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paraphrasing may include the idea:</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Treat others the way that you want to be treated.</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 When students identify a scene from Chapter 3, listen for them to mention: Scout bringing Walter home for lunch, Calpurnia telling Scout that anyone who sets foot in the house is company and deserves to be treated as such, Little Chuck trying to help Miss Caroline, and Atticus explaining to Scout that she should consider things from another person’s point of view.</a:t>
            </a:r>
            <a:endParaRPr sz="1200" b="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dirty="0"/>
          </a:p>
        </p:txBody>
      </p:sp>
    </p:spTree>
    <p:extLst>
      <p:ext uri="{BB962C8B-B14F-4D97-AF65-F5344CB8AC3E}">
        <p14:creationId xmlns:p14="http://schemas.microsoft.com/office/powerpoint/2010/main" val="16251384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g40263c604e_0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1" name="Google Shape;311;g40263c604e_0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5</a:t>
            </a:r>
            <a:r>
              <a:rPr lang="en-US" sz="1200" b="1" dirty="0">
                <a:solidFill>
                  <a:schemeClr val="dk1"/>
                </a:solidFill>
                <a:latin typeface="Calibri"/>
                <a:ea typeface="Calibri"/>
                <a:cs typeface="Calibri"/>
                <a:sym typeface="Calibri"/>
              </a:rPr>
              <a:t>-7</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Class/Partners (Discussion Appointment)</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B. Text to Film Comparison: Walking around in Another Person’s Skin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begin to use the new </a:t>
            </a:r>
            <a:r>
              <a:rPr lang="en" sz="1200" b="1" dirty="0">
                <a:solidFill>
                  <a:schemeClr val="dk1"/>
                </a:solidFill>
                <a:latin typeface="Calibri"/>
                <a:ea typeface="Calibri"/>
                <a:cs typeface="Calibri"/>
                <a:sym typeface="Calibri"/>
              </a:rPr>
              <a:t>Text to Film Comparison Note-catcher</a:t>
            </a:r>
            <a:r>
              <a:rPr lang="en" sz="1200" dirty="0">
                <a:solidFill>
                  <a:schemeClr val="dk1"/>
                </a:solidFill>
                <a:latin typeface="Calibri"/>
                <a:ea typeface="Calibri"/>
                <a:cs typeface="Calibri"/>
                <a:sym typeface="Calibri"/>
              </a:rPr>
              <a:t>. Note that Work Time Part B includes time to ensure that students understand two phrases that are crucial academic vocabulary related to RL.8.9: “stays faithful to” and “departs from.” Continue to reinforce these phrases across the unit. Note also that RL.8.9 requires students not only to notice similarities and differences, but specifically to evaluate the effectiveness of the changes made by the director and actors.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4 in Work Time B.</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the </a:t>
            </a:r>
            <a:r>
              <a:rPr lang="en" sz="1200" b="1" dirty="0">
                <a:solidFill>
                  <a:schemeClr val="dk1"/>
                </a:solidFill>
                <a:latin typeface="Calibri"/>
                <a:ea typeface="Calibri"/>
                <a:cs typeface="Calibri"/>
                <a:sym typeface="Calibri"/>
              </a:rPr>
              <a:t>Text to Film Comparison Note-catcher </a:t>
            </a:r>
            <a:r>
              <a:rPr lang="en" sz="1200" b="1" i="1" dirty="0">
                <a:solidFill>
                  <a:schemeClr val="dk1"/>
                </a:solidFill>
                <a:latin typeface="Calibri"/>
                <a:ea typeface="Calibri"/>
                <a:cs typeface="Calibri"/>
                <a:sym typeface="Calibri"/>
              </a:rPr>
              <a:t>To Kill a Mockingbird </a:t>
            </a:r>
            <a:r>
              <a:rPr lang="en" sz="1200" b="1" dirty="0">
                <a:solidFill>
                  <a:schemeClr val="dk1"/>
                </a:solidFill>
                <a:latin typeface="Calibri"/>
                <a:ea typeface="Calibri"/>
                <a:cs typeface="Calibri"/>
                <a:sym typeface="Calibri"/>
              </a:rPr>
              <a:t>Part 1 </a:t>
            </a:r>
            <a:r>
              <a:rPr lang="en" sz="1200" dirty="0">
                <a:solidFill>
                  <a:schemeClr val="dk1"/>
                </a:solidFill>
                <a:latin typeface="Calibri"/>
                <a:ea typeface="Calibri"/>
                <a:cs typeface="Calibri"/>
                <a:sym typeface="Calibri"/>
              </a:rPr>
              <a:t>using the document camera.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 third learning target was about comparing and contrasting the text with the film.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second column and cold call on a student to read the questions in that column aloud:</a:t>
            </a:r>
            <a:r>
              <a:rPr lang="en" sz="1200" i="1" dirty="0">
                <a:solidFill>
                  <a:schemeClr val="dk1"/>
                </a:solidFill>
                <a:latin typeface="Calibri"/>
                <a:ea typeface="Calibri"/>
                <a:cs typeface="Calibri"/>
                <a:sym typeface="Calibri"/>
              </a:rPr>
              <a:t> “What is the same? How does the film version stay faithful to the novel?”</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think and then talk with a partner:</a:t>
            </a:r>
            <a:r>
              <a:rPr lang="en" sz="1200" i="1" dirty="0">
                <a:solidFill>
                  <a:schemeClr val="dk1"/>
                </a:solidFill>
                <a:latin typeface="Calibri"/>
                <a:ea typeface="Calibri"/>
                <a:cs typeface="Calibri"/>
                <a:sym typeface="Calibri"/>
              </a:rPr>
              <a:t> “What do you think stay faithful means?”</a:t>
            </a:r>
            <a:endParaRPr sz="1200" i="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a student to respond. Clarify as needed: Be sure students understand that in this context,</a:t>
            </a:r>
            <a:r>
              <a:rPr lang="en" sz="1200" i="1" dirty="0">
                <a:solidFill>
                  <a:schemeClr val="dk1"/>
                </a:solidFill>
                <a:latin typeface="Calibri"/>
                <a:ea typeface="Calibri"/>
                <a:cs typeface="Calibri"/>
                <a:sym typeface="Calibri"/>
              </a:rPr>
              <a:t> </a:t>
            </a:r>
            <a:r>
              <a:rPr lang="en" sz="1200" i="0" dirty="0">
                <a:solidFill>
                  <a:schemeClr val="dk1"/>
                </a:solidFill>
                <a:latin typeface="Calibri"/>
                <a:ea typeface="Calibri"/>
                <a:cs typeface="Calibri"/>
                <a:sym typeface="Calibri"/>
              </a:rPr>
              <a:t>to stay faithful means to stay the same, to stick to the original.</a:t>
            </a:r>
            <a:endParaRPr sz="1200" i="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third column and cold call on a student volunteer to read the questions in that column aloud: </a:t>
            </a:r>
            <a:r>
              <a:rPr lang="en" sz="1200" i="1" dirty="0">
                <a:solidFill>
                  <a:schemeClr val="dk1"/>
                </a:solidFill>
                <a:latin typeface="Calibri"/>
                <a:ea typeface="Calibri"/>
                <a:cs typeface="Calibri"/>
                <a:sym typeface="Calibri"/>
              </a:rPr>
              <a:t>“What is different? How does the film version depart from the novel?”</a:t>
            </a:r>
            <a:endParaRPr sz="1200" i="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do you think depart means?”</a:t>
            </a:r>
            <a:endParaRPr sz="1200" i="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Call on a student volunteer.</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question in the last column: </a:t>
            </a:r>
            <a:r>
              <a:rPr lang="en" sz="1200" i="1" dirty="0">
                <a:solidFill>
                  <a:schemeClr val="dk1"/>
                </a:solidFill>
                <a:latin typeface="Calibri"/>
                <a:ea typeface="Calibri"/>
                <a:cs typeface="Calibri"/>
                <a:sym typeface="Calibri"/>
              </a:rPr>
              <a:t>“Evaluation: Do the choices of the director or actors effectively convey the central message of the text? Why or why not?”</a:t>
            </a:r>
            <a:endParaRPr sz="1200" i="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a:t>
            </a:r>
            <a:r>
              <a:rPr lang="en" sz="1200" i="1" dirty="0">
                <a:solidFill>
                  <a:schemeClr val="dk1"/>
                </a:solidFill>
                <a:latin typeface="Calibri"/>
                <a:ea typeface="Calibri"/>
                <a:cs typeface="Calibri"/>
                <a:sym typeface="Calibri"/>
              </a:rPr>
              <a:t>“When we read, we often get an idea in our minds of what characters look like or how they are supposed to act. We imagine scenes and settings. Directors, actors, and even the screenwriter make decisions about how a novel is going to be portrayed on screen, including changing things dramatically on occasion. The director also uses camera angles, lighting, music, and different types of shots to tell the story. After you identify what is the same and different, you will have to determine if the film stays true to the central message of the scene and evaluate the choices of the director or actors in conveying the scene.”</a:t>
            </a:r>
            <a:endParaRPr sz="1200" i="1" dirty="0">
              <a:solidFill>
                <a:schemeClr val="dk1"/>
              </a:solidFill>
              <a:latin typeface="Calibri"/>
              <a:ea typeface="Calibri"/>
              <a:cs typeface="Calibri"/>
              <a:sym typeface="Calibri"/>
            </a:endParaRPr>
          </a:p>
          <a:p>
            <a:pPr marL="228600" lvl="0" indent="-15240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connect staying faithful to their religious faith or remaining faithful to a friend.</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explain that </a:t>
            </a:r>
            <a:r>
              <a:rPr lang="en" sz="1200" b="0" dirty="0">
                <a:solidFill>
                  <a:schemeClr val="dk1"/>
                </a:solidFill>
                <a:latin typeface="Calibri"/>
                <a:ea typeface="Calibri"/>
                <a:cs typeface="Calibri"/>
                <a:sym typeface="Calibri"/>
              </a:rPr>
              <a:t>to depart means to change or go away from.</a:t>
            </a:r>
            <a:endParaRPr sz="1200" b="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definitions for any academic or technical terms that students may need assistance with such as: evaluation, convey, central message, screenwriter, director, camera angles, etc.</a:t>
            </a:r>
            <a:endParaRPr dirty="0"/>
          </a:p>
        </p:txBody>
      </p:sp>
    </p:spTree>
    <p:extLst>
      <p:ext uri="{BB962C8B-B14F-4D97-AF65-F5344CB8AC3E}">
        <p14:creationId xmlns:p14="http://schemas.microsoft.com/office/powerpoint/2010/main" val="16667993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g40263c604e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0" name="Google Shape;320;g40263c604e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8-10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Text to Film Comparison: Walking around in Another Person’s Skin</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need their novel, </a:t>
            </a:r>
            <a:r>
              <a:rPr lang="en" sz="1200" i="1" dirty="0">
                <a:solidFill>
                  <a:schemeClr val="dk1"/>
                </a:solidFill>
                <a:latin typeface="Calibri"/>
                <a:ea typeface="Calibri"/>
                <a:cs typeface="Calibri"/>
                <a:sym typeface="Calibri"/>
              </a:rPr>
              <a:t>To Kill a Mockingbird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Hearing a complex text read slowly, fluently, and without interruption or explanation promotes fluency for students. This strategy also supports students’ comprehension by allowing them to make initial meaning without working so hard to read the text. Be sure to set clear expectations that students read along silently in their heads as you read the text aloud.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should be a true read-aloud—smooth, fluent, and with appropriate feeling.</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Viewing film clips serves two purposes. First, it helps struggling readers make sense of this complex text. The interplay of reading, rereading, and viewing is an engaging way to present this material. (</a:t>
            </a:r>
            <a:r>
              <a:rPr lang="en" sz="1200" i="0" dirty="0">
                <a:solidFill>
                  <a:schemeClr val="dk1"/>
                </a:solidFill>
                <a:latin typeface="Calibri"/>
                <a:ea typeface="Calibri"/>
                <a:cs typeface="Calibri"/>
                <a:sym typeface="Calibri"/>
              </a:rPr>
              <a:t>Note: Do not play the entire film for students. Strategically designed lessons incorporate film at critical junctures in student learning</a:t>
            </a:r>
            <a:r>
              <a:rPr lang="en" sz="1200" i="1"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For this first purpose, the film is a supplement; working with the text is the goal. The second purpose for using the film clips is to directly address RL.7.9. Students compare the film version of certain scenes to the novel.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analyze the types of shots the director uses in this scene. A resource with stills from the film of the various shot types and camera angles can be found at the following website: </a:t>
            </a:r>
            <a:r>
              <a:rPr lang="en" sz="1200" u="sng" dirty="0">
                <a:solidFill>
                  <a:schemeClr val="hlink"/>
                </a:solidFill>
                <a:latin typeface="Calibri"/>
                <a:ea typeface="Calibri"/>
                <a:cs typeface="Calibri"/>
                <a:sym typeface="Calibri"/>
                <a:hlinkClick r:id="rId3"/>
              </a:rPr>
              <a:t>http://www.frankwbaker.com/camerashots.htm</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4.</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to the scene in the novel where Scout explains to Atticus that she doesn’t want to go to school anymore.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should read and follow along in their heads while they hear the novel being read out loud.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from </a:t>
            </a:r>
            <a:r>
              <a:rPr lang="en" sz="1200" i="1" dirty="0">
                <a:solidFill>
                  <a:schemeClr val="dk1"/>
                </a:solidFill>
                <a:latin typeface="Calibri"/>
                <a:ea typeface="Calibri"/>
                <a:cs typeface="Calibri"/>
                <a:sym typeface="Calibri"/>
              </a:rPr>
              <a:t>“Something wrong, Scout?” </a:t>
            </a:r>
            <a:r>
              <a:rPr lang="en" sz="1200" dirty="0">
                <a:solidFill>
                  <a:schemeClr val="dk1"/>
                </a:solidFill>
                <a:latin typeface="Calibri"/>
                <a:ea typeface="Calibri"/>
                <a:cs typeface="Calibri"/>
                <a:sym typeface="Calibri"/>
              </a:rPr>
              <a:t>(39) to “</a:t>
            </a:r>
            <a:r>
              <a:rPr lang="en" sz="1200" i="1" dirty="0">
                <a:solidFill>
                  <a:schemeClr val="dk1"/>
                </a:solidFill>
                <a:latin typeface="Calibri"/>
                <a:ea typeface="Calibri"/>
                <a:cs typeface="Calibri"/>
                <a:sym typeface="Calibri"/>
              </a:rPr>
              <a:t>I never went to school” </a:t>
            </a:r>
            <a:r>
              <a:rPr lang="en" sz="1200" dirty="0">
                <a:solidFill>
                  <a:schemeClr val="dk1"/>
                </a:solidFill>
                <a:latin typeface="Calibri"/>
                <a:ea typeface="Calibri"/>
                <a:cs typeface="Calibri"/>
                <a:sym typeface="Calibri"/>
              </a:rPr>
              <a:t>(42).</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Show the DVD of </a:t>
            </a:r>
            <a:r>
              <a:rPr lang="en" sz="1200" i="1" dirty="0">
                <a:latin typeface="Calibri"/>
                <a:ea typeface="Calibri"/>
                <a:cs typeface="Calibri"/>
                <a:sym typeface="Calibri"/>
              </a:rPr>
              <a:t>To Kill a Mockingbird </a:t>
            </a:r>
            <a:r>
              <a:rPr lang="en" sz="1200" dirty="0">
                <a:latin typeface="Calibri"/>
                <a:ea typeface="Calibri"/>
                <a:cs typeface="Calibri"/>
                <a:sym typeface="Calibri"/>
              </a:rPr>
              <a:t>(beginning at 39:00 and ending at 41:55).</a:t>
            </a:r>
            <a:endParaRPr sz="1200" dirty="0">
              <a:latin typeface="Calibri"/>
              <a:ea typeface="Calibri"/>
              <a:cs typeface="Calibri"/>
              <a:sym typeface="Calibri"/>
            </a:endParaRPr>
          </a:p>
          <a:p>
            <a:pPr marL="0" lvl="0" indent="0" rtl="0">
              <a:lnSpc>
                <a:spcPct val="100000"/>
              </a:lnSpc>
              <a:spcBef>
                <a:spcPts val="0"/>
              </a:spcBef>
              <a:spcAft>
                <a:spcPts val="0"/>
              </a:spcAft>
              <a:buNone/>
            </a:pPr>
            <a:br>
              <a:rPr lang="en" sz="1200" dirty="0">
                <a:latin typeface="Calibri"/>
                <a:ea typeface="Calibri"/>
                <a:cs typeface="Calibri"/>
                <a:sym typeface="Calibri"/>
              </a:rPr>
            </a:b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dirty="0"/>
          </a:p>
        </p:txBody>
      </p:sp>
    </p:spTree>
    <p:extLst>
      <p:ext uri="{BB962C8B-B14F-4D97-AF65-F5344CB8AC3E}">
        <p14:creationId xmlns:p14="http://schemas.microsoft.com/office/powerpoint/2010/main" val="28842918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g3fb630d0b4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8" name="Google Shape;328;g3fb630d0b4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 sz="1200" b="1" dirty="0">
                <a:solidFill>
                  <a:schemeClr val="dk1"/>
                </a:solidFill>
                <a:latin typeface="Calibri"/>
                <a:ea typeface="Calibri"/>
                <a:cs typeface="Calibri"/>
                <a:sym typeface="Calibri"/>
              </a:rPr>
              <a:t>Grouping: Partners (Discussion Appointment)</a:t>
            </a:r>
            <a:endParaRPr lang="en-US"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Work Time B. Text to Film Comparison: Walking around in Another Person’s Skin</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You’ll need a document camera, chart paper, or the white board as you model answers on the Note-catcher.</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3 of 4.</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Cold call on students to share details. </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On the displayed Note-catcher, model adding these notes on the “same” column. </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Call on students for details to add to the “different” column on the teacher model. </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Instruct students to add details from the model onto their Note-Catcher.</a:t>
            </a:r>
            <a:endParaRPr sz="1200" dirty="0">
              <a:latin typeface="Calibri"/>
              <a:ea typeface="Calibri"/>
              <a:cs typeface="Calibri"/>
              <a:sym typeface="Calibri"/>
            </a:endParaRPr>
          </a:p>
          <a:p>
            <a:pPr marL="228600" lvl="0" indent="-15240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Details for the “same” column should include: </a:t>
            </a:r>
            <a:r>
              <a:rPr lang="en" sz="1200" b="0" dirty="0">
                <a:solidFill>
                  <a:schemeClr val="dk1"/>
                </a:solidFill>
                <a:latin typeface="Calibri"/>
                <a:ea typeface="Calibri"/>
                <a:cs typeface="Calibri"/>
                <a:sym typeface="Calibri"/>
              </a:rPr>
              <a:t>takes place on the porch, sitting on the swing, and some similar dialogue.</a:t>
            </a:r>
            <a:endParaRPr sz="1200" b="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Details for the “different”  include that the two scenes—Walter eating lunch and Atticus and Scout talking—did not happen one right before the other in the novel</a:t>
            </a:r>
            <a:r>
              <a:rPr lang="en-US" sz="1200" b="0" dirty="0">
                <a:solidFill>
                  <a:schemeClr val="dk1"/>
                </a:solidFill>
                <a:latin typeface="Calibri"/>
                <a:ea typeface="Calibri"/>
                <a:cs typeface="Calibri"/>
                <a:sym typeface="Calibri"/>
              </a:rPr>
              <a:t>.</a:t>
            </a:r>
            <a:r>
              <a:rPr lang="en" sz="1200" b="0" dirty="0">
                <a:solidFill>
                  <a:schemeClr val="dk1"/>
                </a:solidFill>
                <a:latin typeface="Calibri"/>
                <a:ea typeface="Calibri"/>
                <a:cs typeface="Calibri"/>
                <a:sym typeface="Calibri"/>
              </a:rPr>
              <a:t> </a:t>
            </a:r>
            <a:r>
              <a:rPr lang="en-US" sz="1200" b="0" dirty="0">
                <a:solidFill>
                  <a:schemeClr val="dk1"/>
                </a:solidFill>
                <a:latin typeface="Calibri"/>
                <a:ea typeface="Calibri"/>
                <a:cs typeface="Calibri"/>
                <a:sym typeface="Calibri"/>
              </a:rPr>
              <a:t>D</a:t>
            </a:r>
            <a:r>
              <a:rPr lang="en" sz="1200" b="0" dirty="0">
                <a:solidFill>
                  <a:schemeClr val="dk1"/>
                </a:solidFill>
                <a:latin typeface="Calibri"/>
                <a:ea typeface="Calibri"/>
                <a:cs typeface="Calibri"/>
                <a:sym typeface="Calibri"/>
              </a:rPr>
              <a:t>uring much of the film scene the camera is on Atticus</a:t>
            </a:r>
            <a:r>
              <a:rPr lang="en-US" sz="1200" b="0" dirty="0">
                <a:solidFill>
                  <a:schemeClr val="dk1"/>
                </a:solidFill>
                <a:latin typeface="Calibri"/>
                <a:ea typeface="Calibri"/>
                <a:cs typeface="Calibri"/>
                <a:sym typeface="Calibri"/>
              </a:rPr>
              <a:t>.</a:t>
            </a:r>
            <a:r>
              <a:rPr lang="en" sz="1200" b="0" dirty="0">
                <a:solidFill>
                  <a:schemeClr val="dk1"/>
                </a:solidFill>
                <a:latin typeface="Calibri"/>
                <a:ea typeface="Calibri"/>
                <a:cs typeface="Calibri"/>
                <a:sym typeface="Calibri"/>
              </a:rPr>
              <a:t> Atticus does not lecture Scout on why she must go to school, Atticus doesn’t talk about Mr. Ewell hunting out of season, Scout doesn’t attempt to spit in her hand to “seal the bargain.”</a:t>
            </a:r>
            <a:endParaRPr sz="1200" b="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dirty="0"/>
          </a:p>
        </p:txBody>
      </p:sp>
    </p:spTree>
    <p:extLst>
      <p:ext uri="{BB962C8B-B14F-4D97-AF65-F5344CB8AC3E}">
        <p14:creationId xmlns:p14="http://schemas.microsoft.com/office/powerpoint/2010/main" val="28955525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g3fb630d0b4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7" name="Google Shape;337;g3fb630d0b4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10-12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endParaRPr lang="en-US"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Work Time B. Text to Film Comparison: Walking around in Another Person’s Skin</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analyze the types of shots the director uses in this scene. A resource with stills from the film of the various shot types and camera angles can be found at the following website: </a:t>
            </a:r>
            <a:r>
              <a:rPr lang="en" sz="1200" u="sng" dirty="0">
                <a:solidFill>
                  <a:schemeClr val="hlink"/>
                </a:solidFill>
                <a:latin typeface="Calibri"/>
                <a:ea typeface="Calibri"/>
                <a:cs typeface="Calibri"/>
                <a:sym typeface="Calibri"/>
                <a:hlinkClick r:id="rId3"/>
              </a:rPr>
              <a:t>http://www.frankwbaker.com/camerashots.htm</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You’ll need a document camera, chart paper, or the white board as you model answers on the Note-catcher.</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4 of 4.</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Read the slide. </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“Do the choices effectively convey the central message of the text? Why or why not?”</a:t>
            </a:r>
            <a:endParaRPr sz="1200" i="1"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Explain that in this scene, the director makes use of close-ups—where the camera is focused on the actors’ faces. </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Ask: </a:t>
            </a:r>
            <a:r>
              <a:rPr lang="en-US" sz="1200" dirty="0">
                <a:latin typeface="Calibri"/>
                <a:ea typeface="Calibri"/>
                <a:cs typeface="Calibri"/>
                <a:sym typeface="Calibri"/>
              </a:rPr>
              <a:t>“</a:t>
            </a:r>
            <a:r>
              <a:rPr lang="en" sz="1200" i="1" dirty="0">
                <a:latin typeface="Calibri"/>
                <a:ea typeface="Calibri"/>
                <a:cs typeface="Calibri"/>
                <a:sym typeface="Calibri"/>
              </a:rPr>
              <a:t>Why might a director want to use a close-up? What do you think it shows the viewer?”</a:t>
            </a:r>
            <a:endParaRPr sz="1200" i="1"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Cold call on students to provide answers.</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Ask students to pay special attention to those close ups as they watch the scene again.</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Show the same film clip again.</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Invite students to respond to the final question on their Note-catcher then have students share with their partner.</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Circulate around the room and probe with individuals or pairs to be sure they are actually evaluating. Probing questions might include: </a:t>
            </a:r>
            <a:endParaRPr sz="1200" dirty="0">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i="1" dirty="0">
                <a:latin typeface="Calibri"/>
                <a:ea typeface="Calibri"/>
                <a:cs typeface="Calibri"/>
                <a:sym typeface="Calibri"/>
              </a:rPr>
              <a:t>“What do we learn from Atticus’s lecture?” </a:t>
            </a:r>
            <a:r>
              <a:rPr lang="en" sz="1200" i="0" dirty="0">
                <a:latin typeface="Calibri"/>
                <a:ea typeface="Calibri"/>
                <a:cs typeface="Calibri"/>
                <a:sym typeface="Calibri"/>
              </a:rPr>
              <a:t>(background information on the Ewells, when it’s OK to bend the law and when it isn’t)</a:t>
            </a:r>
            <a:endParaRPr sz="1200" i="0" dirty="0">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i="1" dirty="0">
                <a:latin typeface="Calibri"/>
                <a:ea typeface="Calibri"/>
                <a:cs typeface="Calibri"/>
                <a:sym typeface="Calibri"/>
              </a:rPr>
              <a:t>“Does the scene provide necessary information for the viewer?”</a:t>
            </a:r>
            <a:endParaRPr sz="1200" i="1" dirty="0">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i="1" dirty="0">
                <a:latin typeface="Calibri"/>
                <a:ea typeface="Calibri"/>
                <a:cs typeface="Calibri"/>
                <a:sym typeface="Calibri"/>
              </a:rPr>
              <a:t>“What does the reader learn from the rest of Scout’s first day of school?” </a:t>
            </a:r>
            <a:r>
              <a:rPr lang="en" sz="1200" i="0" dirty="0">
                <a:latin typeface="Calibri"/>
                <a:ea typeface="Calibri"/>
                <a:cs typeface="Calibri"/>
                <a:sym typeface="Calibri"/>
              </a:rPr>
              <a:t>(the Ewells have no respect for school, they are dirty, Little Chuck is a gentleman)</a:t>
            </a:r>
            <a:endParaRPr sz="1200" i="0" dirty="0">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i="1" dirty="0">
                <a:latin typeface="Calibri"/>
                <a:ea typeface="Calibri"/>
                <a:cs typeface="Calibri"/>
                <a:sym typeface="Calibri"/>
              </a:rPr>
              <a:t>“Is it necessary information or do we still understand what is going on?”</a:t>
            </a:r>
            <a:endParaRPr sz="1200" i="1" dirty="0">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i="1" dirty="0">
                <a:latin typeface="Calibri"/>
                <a:ea typeface="Calibri"/>
                <a:cs typeface="Calibri"/>
                <a:sym typeface="Calibri"/>
              </a:rPr>
              <a:t>“What do those close-ups of Atticus and Scout show the viewer? </a:t>
            </a:r>
            <a:r>
              <a:rPr lang="en" sz="1200" i="0" dirty="0">
                <a:latin typeface="Calibri"/>
                <a:ea typeface="Calibri"/>
                <a:cs typeface="Calibri"/>
                <a:sym typeface="Calibri"/>
              </a:rPr>
              <a:t>(The viewer witnesses Atticus’s kindness up close, from Scout’s perspective; seeing both characters together helps the viewer understand the closeness of their char</a:t>
            </a:r>
            <a:r>
              <a:rPr lang="en" i="0" dirty="0"/>
              <a:t>acters—</a:t>
            </a:r>
            <a:r>
              <a:rPr lang="en" sz="1200" i="0" dirty="0">
                <a:latin typeface="Calibri"/>
                <a:ea typeface="Calibri"/>
                <a:cs typeface="Calibri"/>
                <a:sym typeface="Calibri"/>
              </a:rPr>
              <a:t>they have a special bond)</a:t>
            </a:r>
            <a:endParaRPr sz="1200" i="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choices directors or actors make can be positive (they help the viewer understand the scene), negative (they make the scene less clear than in the text), or neutral (they are neither better nor worse).</a:t>
            </a:r>
            <a:endParaRPr sz="1200" dirty="0">
              <a:solidFill>
                <a:schemeClr val="dk1"/>
              </a:solidFill>
              <a:latin typeface="Calibri"/>
              <a:ea typeface="Calibri"/>
              <a:cs typeface="Calibri"/>
              <a:sym typeface="Calibri"/>
            </a:endParaRPr>
          </a:p>
          <a:p>
            <a:pPr marL="228600" lvl="0" indent="-15240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indicate that directors may use close-ups for reasons such as</a:t>
            </a:r>
            <a:r>
              <a:rPr lang="en" sz="1200" b="0" dirty="0">
                <a:solidFill>
                  <a:schemeClr val="dk1"/>
                </a:solidFill>
                <a:latin typeface="Calibri"/>
                <a:ea typeface="Calibri"/>
                <a:cs typeface="Calibri"/>
                <a:sym typeface="Calibri"/>
              </a:rPr>
              <a:t>: it lets the viewer feel like they are close, it shows intimacy or closeness between characters, it allows the viewer to understand a characters emotions because you are looking at their face.</a:t>
            </a:r>
            <a:endParaRPr sz="1200" b="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Answers to the final column will vary, but students should see that the film does stay true to the central ideas of the scene in the text because the lecture about why Scout needs to attend school is unnecessary. However, students might point out that skipping what happened at school after lunch results in the loss of details about some of the people living in Maycomb. Student explanations must be logical and based on the film and text. </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the same probing questions listed above to try to elicit evaluation of the changes made.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the camera stills resource to direct students’ attention to specific shots from the film.</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781818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g40263c604e_0_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6" name="Google Shape;346;g40263c604e_0_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3</a:t>
            </a:r>
            <a:r>
              <a:rPr lang="en-US" sz="1200" b="1" dirty="0">
                <a:solidFill>
                  <a:schemeClr val="dk1"/>
                </a:solidFill>
                <a:latin typeface="Calibri"/>
                <a:ea typeface="Calibri"/>
                <a:cs typeface="Calibri"/>
                <a:sym typeface="Calibri"/>
              </a:rPr>
              <a:t>-5</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Class</a:t>
            </a:r>
            <a:endParaRPr lang="en-US" sz="1200" b="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 Closing: Debrief Learning Targets and Preview Homework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students to read each learning target and ask students to self-assess using Fist to Five.</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indicate a 3 or higher with their performance on the targets.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Note students that indicate a 2 or below on the Fist to Five. Plan ways to support those students with these targets in future lessons (reteaching, additional modeling, peer tutoring,etc.)</a:t>
            </a:r>
            <a:endParaRPr dirty="0"/>
          </a:p>
        </p:txBody>
      </p:sp>
    </p:spTree>
    <p:extLst>
      <p:ext uri="{BB962C8B-B14F-4D97-AF65-F5344CB8AC3E}">
        <p14:creationId xmlns:p14="http://schemas.microsoft.com/office/powerpoint/2010/main" val="41573702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g40263c604e_0_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4" name="Google Shape;354;g40263c604e_0_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Class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Note: Be sure to test the TED Talk clip needed for Lesson 13, </a:t>
            </a:r>
            <a:br>
              <a:rPr lang="en" sz="1200" dirty="0">
                <a:solidFill>
                  <a:schemeClr val="dk1"/>
                </a:solidFill>
                <a:latin typeface="Calibri"/>
                <a:ea typeface="Calibri"/>
                <a:cs typeface="Calibri"/>
                <a:sym typeface="Calibri"/>
              </a:rPr>
            </a:br>
            <a:r>
              <a:rPr lang="en" sz="1200" u="sng" dirty="0">
                <a:solidFill>
                  <a:schemeClr val="hlink"/>
                </a:solidFill>
                <a:latin typeface="Calibri"/>
                <a:ea typeface="Calibri"/>
                <a:cs typeface="Calibri"/>
                <a:sym typeface="Calibri"/>
                <a:hlinkClick r:id="rId3"/>
              </a:rPr>
              <a:t>http://www.ted.com/talks/karen_armstrong_let_s_revive_the_golden_rule.html</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Homework: </a:t>
            </a:r>
            <a:r>
              <a:rPr lang="en" sz="1200" b="1" i="1" dirty="0">
                <a:solidFill>
                  <a:schemeClr val="dk1"/>
                </a:solidFill>
                <a:latin typeface="Calibri"/>
                <a:ea typeface="Calibri"/>
                <a:cs typeface="Calibri"/>
                <a:sym typeface="Calibri"/>
              </a:rPr>
              <a:t>To Kill a Mockingbird </a:t>
            </a:r>
            <a:r>
              <a:rPr lang="en" sz="1200" b="1" dirty="0">
                <a:solidFill>
                  <a:schemeClr val="dk1"/>
                </a:solidFill>
                <a:latin typeface="Calibri"/>
                <a:ea typeface="Calibri"/>
                <a:cs typeface="Calibri"/>
                <a:sym typeface="Calibri"/>
              </a:rPr>
              <a:t>Structured Notes, Chapter 4 </a:t>
            </a:r>
            <a:r>
              <a:rPr lang="en" sz="1200" dirty="0">
                <a:solidFill>
                  <a:schemeClr val="dk1"/>
                </a:solidFill>
                <a:latin typeface="Calibri"/>
                <a:ea typeface="Calibri"/>
                <a:cs typeface="Calibri"/>
                <a:sym typeface="Calibri"/>
              </a:rPr>
              <a:t>or </a:t>
            </a:r>
            <a:r>
              <a:rPr lang="en" sz="1200" b="1" dirty="0">
                <a:solidFill>
                  <a:schemeClr val="dk1"/>
                </a:solidFill>
                <a:latin typeface="Calibri"/>
                <a:ea typeface="Calibri"/>
                <a:cs typeface="Calibri"/>
                <a:sym typeface="Calibri"/>
              </a:rPr>
              <a:t>Homework: </a:t>
            </a:r>
            <a:r>
              <a:rPr lang="en" sz="1200" b="1" i="1" dirty="0">
                <a:solidFill>
                  <a:schemeClr val="dk1"/>
                </a:solidFill>
                <a:latin typeface="Calibri"/>
                <a:ea typeface="Calibri"/>
                <a:cs typeface="Calibri"/>
                <a:sym typeface="Calibri"/>
              </a:rPr>
              <a:t>To Kill a Mockingbird</a:t>
            </a:r>
            <a:r>
              <a:rPr lang="en" sz="1200" b="1" dirty="0">
                <a:solidFill>
                  <a:schemeClr val="dk1"/>
                </a:solidFill>
                <a:latin typeface="Calibri"/>
                <a:ea typeface="Calibri"/>
                <a:cs typeface="Calibri"/>
                <a:sym typeface="Calibri"/>
              </a:rPr>
              <a:t> Supported Structured Notes, Chapter 4 </a:t>
            </a:r>
            <a:r>
              <a:rPr lang="en" sz="1200" dirty="0">
                <a:solidFill>
                  <a:schemeClr val="dk1"/>
                </a:solidFill>
                <a:latin typeface="Calibri"/>
                <a:ea typeface="Calibri"/>
                <a:cs typeface="Calibri"/>
                <a:sym typeface="Calibri"/>
              </a:rPr>
              <a:t>and briefly preview the homework.</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struggling learners with the supported structured notes for additional scaffolding as they read the novel.</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40990266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Google Shape;359;g3ff9e1788d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0" name="Google Shape;360;g3ff9e1788d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will vary, but 30-50 minutes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p:txBody>
      </p:sp>
      <p:sp>
        <p:nvSpPr>
          <p:cNvPr id="361" name="Google Shape;361;g3ff9e1788d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029961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40263c604e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40263c604e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summaries of Chapter 2</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Preview: </a:t>
            </a:r>
            <a:r>
              <a:rPr lang="en" sz="1200" i="1" dirty="0">
                <a:solidFill>
                  <a:schemeClr val="dk1"/>
                </a:solidFill>
                <a:latin typeface="Calibri"/>
                <a:ea typeface="Calibri"/>
                <a:cs typeface="Calibri"/>
                <a:sym typeface="Calibri"/>
              </a:rPr>
              <a:t>To Kill a Mockingbird</a:t>
            </a:r>
            <a:r>
              <a:rPr lang="en" sz="1200" dirty="0">
                <a:solidFill>
                  <a:schemeClr val="dk1"/>
                </a:solidFill>
                <a:latin typeface="Calibri"/>
                <a:ea typeface="Calibri"/>
                <a:cs typeface="Calibri"/>
                <a:sym typeface="Calibri"/>
              </a:rPr>
              <a:t> film clip, 39:00–41:55.</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Preview the camera stills from this scene and determine if they’ll be useful to display during the lesson. A resource with stills from the film of the various shot types and camera angles can be found at the following website: </a:t>
            </a:r>
            <a:r>
              <a:rPr lang="en" sz="1200" u="sng" dirty="0">
                <a:solidFill>
                  <a:schemeClr val="hlink"/>
                </a:solidFill>
                <a:latin typeface="Calibri"/>
                <a:ea typeface="Calibri"/>
                <a:cs typeface="Calibri"/>
                <a:sym typeface="Calibri"/>
                <a:hlinkClick r:id="rId3"/>
              </a:rPr>
              <a:t>http://frankwbaker.com/mlc/mockingbird-camera-shots/</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Gallery Walk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Think-Pair-Share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Turn and Talk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Discussion Appointments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Fist to Five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535718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40263c604e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0" name="Google Shape;190;g40263c604e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Display the slide.</a:t>
            </a:r>
            <a:endParaRPr sz="1200">
              <a:solidFill>
                <a:schemeClr val="dk1"/>
              </a:solidFill>
              <a:latin typeface="Calibri"/>
              <a:ea typeface="Calibri"/>
              <a:cs typeface="Calibri"/>
              <a:sym typeface="Calibri"/>
            </a:endParaRPr>
          </a:p>
          <a:p>
            <a:pPr marL="228600" lvl="0" indent="-15240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Support for Any Students Who Need It: None</a:t>
            </a:r>
            <a:endParaRPr>
              <a:solidFill>
                <a:schemeClr val="dk1"/>
              </a:solidFill>
            </a:endParaRPr>
          </a:p>
          <a:p>
            <a:pPr marL="45720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34640381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40263c604e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 name="Google Shape;196;g40263c604e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228600" lvl="0" indent="-152400"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SzPts val="1100"/>
              <a:buFont typeface="Arial"/>
              <a:buNone/>
            </a:pPr>
            <a:r>
              <a:rPr lang="en" sz="1200" dirty="0">
                <a:solidFill>
                  <a:schemeClr val="dk1"/>
                </a:solidFill>
                <a:latin typeface="Calibri"/>
                <a:ea typeface="Calibri"/>
                <a:cs typeface="Calibri"/>
                <a:sym typeface="Calibri"/>
              </a:rPr>
              <a:t>Support for Any Students Who Need It: None</a:t>
            </a:r>
            <a:endParaRPr dirty="0">
              <a:solidFill>
                <a:schemeClr val="dk1"/>
              </a:solidFill>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347866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40263c604e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 name="Google Shape;202;g40263c604e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Partners (Discussion Appointment)</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Opening A. Engaging the Reader and Review Learning Target: </a:t>
            </a:r>
            <a:endParaRPr sz="1200" b="1" dirty="0">
              <a:solidFill>
                <a:schemeClr val="dk1"/>
              </a:solidFill>
              <a:latin typeface="Calibri"/>
              <a:ea typeface="Calibri"/>
              <a:cs typeface="Calibri"/>
              <a:sym typeface="Calibri"/>
            </a:endParaRPr>
          </a:p>
          <a:p>
            <a:pPr marL="0" lvl="0" indent="0" rtl="0">
              <a:spcBef>
                <a:spcPts val="0"/>
              </a:spcBef>
              <a:spcAft>
                <a:spcPts val="0"/>
              </a:spcAft>
              <a:buNone/>
            </a:pP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Prior to work time, determine which Discussion Appointment you’d like students to work with during the lesson. Students should sit with this Discussion Appointment partner. </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 sure that students have their </a:t>
            </a:r>
            <a:r>
              <a:rPr lang="en-US" sz="1200" b="1" dirty="0">
                <a:solidFill>
                  <a:schemeClr val="dk1"/>
                </a:solidFill>
                <a:latin typeface="Calibri"/>
                <a:ea typeface="Calibri"/>
                <a:cs typeface="Calibri"/>
                <a:sym typeface="Calibri"/>
              </a:rPr>
              <a:t>S</a:t>
            </a:r>
            <a:r>
              <a:rPr lang="en" sz="1200" b="1" dirty="0">
                <a:solidFill>
                  <a:schemeClr val="dk1"/>
                </a:solidFill>
                <a:latin typeface="Calibri"/>
                <a:ea typeface="Calibri"/>
                <a:cs typeface="Calibri"/>
                <a:sym typeface="Calibri"/>
              </a:rPr>
              <a:t>tructured </a:t>
            </a:r>
            <a:r>
              <a:rPr lang="en-US" sz="1200" b="1" dirty="0">
                <a:solidFill>
                  <a:schemeClr val="dk1"/>
                </a:solidFill>
                <a:latin typeface="Calibri"/>
                <a:ea typeface="Calibri"/>
                <a:cs typeface="Calibri"/>
                <a:sym typeface="Calibri"/>
              </a:rPr>
              <a:t>N</a:t>
            </a:r>
            <a:r>
              <a:rPr lang="en" sz="1200" b="1" dirty="0">
                <a:solidFill>
                  <a:schemeClr val="dk1"/>
                </a:solidFill>
                <a:latin typeface="Calibri"/>
                <a:ea typeface="Calibri"/>
                <a:cs typeface="Calibri"/>
                <a:sym typeface="Calibri"/>
              </a:rPr>
              <a:t>otes </a:t>
            </a:r>
            <a:r>
              <a:rPr lang="en" sz="1200" dirty="0">
                <a:solidFill>
                  <a:schemeClr val="dk1"/>
                </a:solidFill>
                <a:latin typeface="Calibri"/>
                <a:ea typeface="Calibri"/>
                <a:cs typeface="Calibri"/>
                <a:sym typeface="Calibri"/>
              </a:rPr>
              <a:t>from their homework and distribute a vocabulary square to each student.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and monitor students as they work.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the vocabulary squares as a formative assessment.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Consider displaying exemplars of each word from the chapter.</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be working together to complete their vocabulary square based on the word they have selected.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Each student should be completing his/her own handout.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ELLs may be unfamiliar with more vocabulary words than are mentioned in this lesson. Check for comprehension of general words that most students would know.</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ELLs and readers who struggle will benefit from the optional </a:t>
            </a:r>
            <a:r>
              <a:rPr lang="en-US" sz="1200" b="1" dirty="0">
                <a:solidFill>
                  <a:schemeClr val="dk1"/>
                </a:solidFill>
                <a:latin typeface="Calibri"/>
                <a:ea typeface="Calibri"/>
                <a:cs typeface="Calibri"/>
                <a:sym typeface="Calibri"/>
              </a:rPr>
              <a:t>S</a:t>
            </a:r>
            <a:r>
              <a:rPr lang="en" sz="1200" b="1" dirty="0">
                <a:solidFill>
                  <a:schemeClr val="dk1"/>
                </a:solidFill>
                <a:latin typeface="Calibri"/>
                <a:ea typeface="Calibri"/>
                <a:cs typeface="Calibri"/>
                <a:sym typeface="Calibri"/>
              </a:rPr>
              <a:t>upported </a:t>
            </a:r>
            <a:r>
              <a:rPr lang="en-US" sz="1200" b="1" dirty="0">
                <a:solidFill>
                  <a:schemeClr val="dk1"/>
                </a:solidFill>
                <a:latin typeface="Calibri"/>
                <a:ea typeface="Calibri"/>
                <a:cs typeface="Calibri"/>
                <a:sym typeface="Calibri"/>
              </a:rPr>
              <a:t>S</a:t>
            </a:r>
            <a:r>
              <a:rPr lang="en" sz="1200" b="1" dirty="0">
                <a:solidFill>
                  <a:schemeClr val="dk1"/>
                </a:solidFill>
                <a:latin typeface="Calibri"/>
                <a:ea typeface="Calibri"/>
                <a:cs typeface="Calibri"/>
                <a:sym typeface="Calibri"/>
              </a:rPr>
              <a:t>tructured </a:t>
            </a:r>
            <a:r>
              <a:rPr lang="en-US" sz="1200" b="1" dirty="0">
                <a:solidFill>
                  <a:schemeClr val="dk1"/>
                </a:solidFill>
                <a:latin typeface="Calibri"/>
                <a:ea typeface="Calibri"/>
                <a:cs typeface="Calibri"/>
                <a:sym typeface="Calibri"/>
              </a:rPr>
              <a:t>N</a:t>
            </a:r>
            <a:r>
              <a:rPr lang="en" sz="1200" b="1" dirty="0">
                <a:solidFill>
                  <a:schemeClr val="dk1"/>
                </a:solidFill>
                <a:latin typeface="Calibri"/>
                <a:ea typeface="Calibri"/>
                <a:cs typeface="Calibri"/>
                <a:sym typeface="Calibri"/>
              </a:rPr>
              <a:t>otes</a:t>
            </a:r>
            <a:r>
              <a:rPr lang="en" sz="1200" dirty="0">
                <a:solidFill>
                  <a:schemeClr val="dk1"/>
                </a:solidFill>
                <a:latin typeface="Calibri"/>
                <a:ea typeface="Calibri"/>
                <a:cs typeface="Calibri"/>
                <a:sym typeface="Calibri"/>
              </a:rPr>
              <a:t>, which provide a summary of the chapter and the vocabulary words defined.</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844954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3fb167bd1e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 name="Google Shape;210;g3fb167bd1e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a:solidFill>
                  <a:schemeClr val="dk1"/>
                </a:solidFill>
                <a:latin typeface="Calibri"/>
                <a:ea typeface="Calibri"/>
                <a:cs typeface="Calibri"/>
                <a:sym typeface="Calibri"/>
              </a:rPr>
              <a:t>Suggested slide pacing: 3-5 minutes </a:t>
            </a: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Grouping: Partners (Discussion Appointment)</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br>
              <a:rPr lang="en" sz="1200" b="1">
                <a:solidFill>
                  <a:schemeClr val="dk1"/>
                </a:solidFill>
                <a:latin typeface="Calibri"/>
                <a:ea typeface="Calibri"/>
                <a:cs typeface="Calibri"/>
                <a:sym typeface="Calibri"/>
              </a:rPr>
            </a:br>
            <a:r>
              <a:rPr lang="en" sz="1200" b="1">
                <a:solidFill>
                  <a:schemeClr val="dk1"/>
                </a:solidFill>
                <a:latin typeface="Calibri"/>
                <a:ea typeface="Calibri"/>
                <a:cs typeface="Calibri"/>
                <a:sym typeface="Calibri"/>
              </a:rPr>
              <a:t>A. Engaging the Reader and Review Learning Target: </a:t>
            </a:r>
            <a:endParaRPr sz="1200" b="1">
              <a:solidFill>
                <a:schemeClr val="dk1"/>
              </a:solidFill>
              <a:latin typeface="Calibri"/>
              <a:ea typeface="Calibri"/>
              <a:cs typeface="Calibri"/>
              <a:sym typeface="Calibri"/>
            </a:endParaRPr>
          </a:p>
          <a:p>
            <a:pPr marL="0" lvl="0" indent="0" rtl="0">
              <a:spcBef>
                <a:spcPts val="0"/>
              </a:spcBef>
              <a:spcAft>
                <a:spcPts val="0"/>
              </a:spcAft>
              <a:buNone/>
            </a:pP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Learning targets should be posted in the classroom.</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Some students may be unfamiliar with the Golden Rule which is fine at this point in the lesson. Avoid defining or explaining this term since students will be building knowledge about that theme through the Gallery Walk.</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Direct students’ attention to the learning targets. Read the first two aloud.</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students that they have already been working with these targets. Today they will also work with two new learning targets.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third target.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Explain that this new target will involve watching scenes from the movie and finding the similarities and differences between the film and novel. They will also be asked to evaluate the changes the director or actors made. This means they will judge or determine whether or not those changes were effective and why or why not.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Focus on the last target.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Explain that they will revisit this target throughout the novel, as this is another important theme.</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Return the student summaries of Chapter 2 and invite students to look at the feedback and note what their strengths are for the next time they write a summary.</a:t>
            </a:r>
            <a:br>
              <a:rPr lang="en" sz="1200">
                <a:solidFill>
                  <a:schemeClr val="dk1"/>
                </a:solidFill>
                <a:latin typeface="Calibri"/>
                <a:ea typeface="Calibri"/>
                <a:cs typeface="Calibri"/>
                <a:sym typeface="Calibri"/>
              </a:rPr>
            </a:b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should be familiar with most of these targets. Look for their understanding of the academic terms: evaluate, analyze, and inference.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Define academic terms for students as needed: </a:t>
            </a:r>
            <a:r>
              <a:rPr lang="en" sz="1200" i="1">
                <a:solidFill>
                  <a:schemeClr val="dk1"/>
                </a:solidFill>
                <a:latin typeface="Calibri"/>
                <a:ea typeface="Calibri"/>
                <a:cs typeface="Calibri"/>
                <a:sym typeface="Calibri"/>
              </a:rPr>
              <a:t>evaluate, analyze, inference.</a:t>
            </a:r>
            <a:endParaRPr sz="1200" i="1">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533182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40263c604e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7" name="Google Shape;217;g40263c604e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5-</a:t>
            </a:r>
            <a:r>
              <a:rPr lang="en" sz="1200" b="1" dirty="0">
                <a:solidFill>
                  <a:schemeClr val="dk1"/>
                </a:solidFill>
                <a:latin typeface="Calibri"/>
                <a:ea typeface="Calibri"/>
                <a:cs typeface="Calibri"/>
                <a:sym typeface="Calibri"/>
              </a:rPr>
              <a:t>7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A. Gallery Walk: Golden Rule in World Religions </a:t>
            </a:r>
            <a:br>
              <a:rPr lang="en" sz="1200" b="1" dirty="0">
                <a:solidFill>
                  <a:schemeClr val="dk1"/>
                </a:solidFill>
                <a:latin typeface="Calibri"/>
                <a:ea typeface="Calibri"/>
                <a:cs typeface="Calibri"/>
                <a:sym typeface="Calibri"/>
              </a:rPr>
            </a:br>
            <a:br>
              <a:rPr lang="en" sz="1200" b="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introduces an important theme in the novel, the Golden Rule. The Gallery Walk introduction of this theme incorporates a wide variety of worldviews, philosophies, and religions.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which method of conducting a Gallery Walk works best for your students. You may want to post the quotes around the classroom or along the hallway, or you may want to display them using the slides. If you opt to use the slides rather than post the quotes for the Gallery Walk, teacher actions 3 &amp; 4 will not apply.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Establish and communicate your expectations for behavior during the activity.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13 in the Gallery Walk.  The next 10 slides (slide #9-18) are the various quotes.  Skip to slide #19 for the next set of directions if you are displaying these quotes around the room for the Gallery Walk.</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distribute the </a:t>
            </a:r>
            <a:r>
              <a:rPr lang="en" sz="1200" b="1" dirty="0">
                <a:solidFill>
                  <a:schemeClr val="dk1"/>
                </a:solidFill>
                <a:latin typeface="Calibri"/>
                <a:ea typeface="Calibri"/>
                <a:cs typeface="Calibri"/>
                <a:sym typeface="Calibri"/>
              </a:rPr>
              <a:t>Golden Rule Note-catcher </a:t>
            </a:r>
            <a:r>
              <a:rPr lang="en" sz="1200" dirty="0">
                <a:solidFill>
                  <a:schemeClr val="dk1"/>
                </a:solidFill>
                <a:latin typeface="Calibri"/>
                <a:ea typeface="Calibri"/>
                <a:cs typeface="Calibri"/>
                <a:sym typeface="Calibri"/>
              </a:rPr>
              <a:t>and explain the process for the Gallery Walk protocol.</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You might need to coach your students about your expectations for safe movement and for quiet voices during this work period. (Ex: “</a:t>
            </a:r>
            <a:r>
              <a:rPr lang="en" sz="1200" i="1" dirty="0">
                <a:solidFill>
                  <a:schemeClr val="dk1"/>
                </a:solidFill>
                <a:latin typeface="Calibri"/>
                <a:ea typeface="Calibri"/>
                <a:cs typeface="Calibri"/>
                <a:sym typeface="Calibri"/>
              </a:rPr>
              <a:t>As you move from quote to quote, there is no need to engage in side conversations. I expect ‘zero’ voice levels during this time. Also, please move carefully, taking care not to bump into one another.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them to begin. Use a timer set to 5 minutes to keep students focused on the gallery. </a:t>
            </a:r>
            <a:r>
              <a:rPr lang="en" sz="1200" i="0" dirty="0">
                <a:solidFill>
                  <a:schemeClr val="dk1"/>
                </a:solidFill>
                <a:latin typeface="Calibri"/>
                <a:ea typeface="Calibri"/>
                <a:cs typeface="Calibri"/>
                <a:sym typeface="Calibri"/>
              </a:rPr>
              <a:t>Note: If you choose to display the slides, you’ll begin that now by showing the first quote on the next slide.</a:t>
            </a:r>
            <a:endParaRPr sz="1200" i="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complete this activity, circulate to observe and support as needed.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reading the quotes as they move orderly around the room.</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have difficulty independently reading the quotes, consider partnering them with a peer and instruct that student to quietly share the quote with him/her.</a:t>
            </a:r>
            <a:endParaRPr dirty="0"/>
          </a:p>
        </p:txBody>
      </p:sp>
    </p:spTree>
    <p:extLst>
      <p:ext uri="{BB962C8B-B14F-4D97-AF65-F5344CB8AC3E}">
        <p14:creationId xmlns:p14="http://schemas.microsoft.com/office/powerpoint/2010/main" val="7899841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3fab5164cd_1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4" name="Google Shape;224;g3fab5164cd_1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30-40 seconds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Whole Class</a:t>
            </a:r>
            <a:br>
              <a:rPr lang="en" sz="1200" b="1">
                <a:solidFill>
                  <a:schemeClr val="dk1"/>
                </a:solidFill>
                <a:latin typeface="Calibri"/>
                <a:ea typeface="Calibri"/>
                <a:cs typeface="Calibri"/>
                <a:sym typeface="Calibri"/>
              </a:rPr>
            </a:b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Work Time A. Gallery Walk: Golden Rule in World Religions </a:t>
            </a:r>
            <a:br>
              <a:rPr lang="en" sz="1200" b="1">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is slide 2 of 13 in the Gallery Walk.</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Display the slide for students to silently read.</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Circulate to observe and support as needed.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should be viewing and reading the quote.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students have difficulty independently reading the quotes, consider partnering them with a peer and instruct that student to quietly share the quote with him/her.</a:t>
            </a:r>
            <a:endParaRPr>
              <a:solidFill>
                <a:schemeClr val="dk1"/>
              </a:solidFill>
            </a:endParaRPr>
          </a:p>
          <a:p>
            <a:pPr marL="0" lvl="0" indent="0">
              <a:spcBef>
                <a:spcPts val="0"/>
              </a:spcBef>
              <a:spcAft>
                <a:spcPts val="0"/>
              </a:spcAft>
              <a:buNone/>
            </a:pPr>
            <a:endParaRPr/>
          </a:p>
        </p:txBody>
      </p:sp>
    </p:spTree>
    <p:extLst>
      <p:ext uri="{BB962C8B-B14F-4D97-AF65-F5344CB8AC3E}">
        <p14:creationId xmlns:p14="http://schemas.microsoft.com/office/powerpoint/2010/main" val="19778229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4"/>
        <p:cNvGrpSpPr/>
        <p:nvPr/>
      </p:nvGrpSpPr>
      <p:grpSpPr>
        <a:xfrm>
          <a:off x="0" y="0"/>
          <a:ext cx="0" cy="0"/>
          <a:chOff x="0" y="0"/>
          <a:chExt cx="0" cy="0"/>
        </a:xfrm>
      </p:grpSpPr>
      <p:sp>
        <p:nvSpPr>
          <p:cNvPr id="55" name="Google Shape;55;p14"/>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56" name="Google Shape;56;p14"/>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57" name="Google Shape;57;p1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58"/>
        <p:cNvGrpSpPr/>
        <p:nvPr/>
      </p:nvGrpSpPr>
      <p:grpSpPr>
        <a:xfrm>
          <a:off x="0" y="0"/>
          <a:ext cx="0" cy="0"/>
          <a:chOff x="0" y="0"/>
          <a:chExt cx="0" cy="0"/>
        </a:xfrm>
      </p:grpSpPr>
      <p:sp>
        <p:nvSpPr>
          <p:cNvPr id="59" name="Google Shape;59;p15"/>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60" name="Google Shape;60;p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61"/>
        <p:cNvGrpSpPr/>
        <p:nvPr/>
      </p:nvGrpSpPr>
      <p:grpSpPr>
        <a:xfrm>
          <a:off x="0" y="0"/>
          <a:ext cx="0" cy="0"/>
          <a:chOff x="0" y="0"/>
          <a:chExt cx="0" cy="0"/>
        </a:xfrm>
      </p:grpSpPr>
      <p:sp>
        <p:nvSpPr>
          <p:cNvPr id="62" name="Google Shape;62;p1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3" name="Google Shape;63;p1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64" name="Google Shape;64;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65"/>
        <p:cNvGrpSpPr/>
        <p:nvPr/>
      </p:nvGrpSpPr>
      <p:grpSpPr>
        <a:xfrm>
          <a:off x="0" y="0"/>
          <a:ext cx="0" cy="0"/>
          <a:chOff x="0" y="0"/>
          <a:chExt cx="0" cy="0"/>
        </a:xfrm>
      </p:grpSpPr>
      <p:sp>
        <p:nvSpPr>
          <p:cNvPr id="66" name="Google Shape;66;p1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7" name="Google Shape;67;p17"/>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68" name="Google Shape;68;p17"/>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69" name="Google Shape;69;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0"/>
        <p:cNvGrpSpPr/>
        <p:nvPr/>
      </p:nvGrpSpPr>
      <p:grpSpPr>
        <a:xfrm>
          <a:off x="0" y="0"/>
          <a:ext cx="0" cy="0"/>
          <a:chOff x="0" y="0"/>
          <a:chExt cx="0" cy="0"/>
        </a:xfrm>
      </p:grpSpPr>
      <p:sp>
        <p:nvSpPr>
          <p:cNvPr id="71" name="Google Shape;71;p1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72" name="Google Shape;72;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73"/>
        <p:cNvGrpSpPr/>
        <p:nvPr/>
      </p:nvGrpSpPr>
      <p:grpSpPr>
        <a:xfrm>
          <a:off x="0" y="0"/>
          <a:ext cx="0" cy="0"/>
          <a:chOff x="0" y="0"/>
          <a:chExt cx="0" cy="0"/>
        </a:xfrm>
      </p:grpSpPr>
      <p:sp>
        <p:nvSpPr>
          <p:cNvPr id="74" name="Google Shape;74;p19"/>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75" name="Google Shape;75;p19"/>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76" name="Google Shape;76;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77"/>
        <p:cNvGrpSpPr/>
        <p:nvPr/>
      </p:nvGrpSpPr>
      <p:grpSpPr>
        <a:xfrm>
          <a:off x="0" y="0"/>
          <a:ext cx="0" cy="0"/>
          <a:chOff x="0" y="0"/>
          <a:chExt cx="0" cy="0"/>
        </a:xfrm>
      </p:grpSpPr>
      <p:sp>
        <p:nvSpPr>
          <p:cNvPr id="78" name="Google Shape;78;p20"/>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79" name="Google Shape;79;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80"/>
        <p:cNvGrpSpPr/>
        <p:nvPr/>
      </p:nvGrpSpPr>
      <p:grpSpPr>
        <a:xfrm>
          <a:off x="0" y="0"/>
          <a:ext cx="0" cy="0"/>
          <a:chOff x="0" y="0"/>
          <a:chExt cx="0" cy="0"/>
        </a:xfrm>
      </p:grpSpPr>
      <p:sp>
        <p:nvSpPr>
          <p:cNvPr id="81" name="Google Shape;81;p21"/>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82" name="Google Shape;82;p21"/>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83" name="Google Shape;83;p21"/>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84" name="Google Shape;84;p21"/>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85" name="Google Shape;85;p2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86"/>
        <p:cNvGrpSpPr/>
        <p:nvPr/>
      </p:nvGrpSpPr>
      <p:grpSpPr>
        <a:xfrm>
          <a:off x="0" y="0"/>
          <a:ext cx="0" cy="0"/>
          <a:chOff x="0" y="0"/>
          <a:chExt cx="0" cy="0"/>
        </a:xfrm>
      </p:grpSpPr>
      <p:sp>
        <p:nvSpPr>
          <p:cNvPr id="87" name="Google Shape;87;p22"/>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88" name="Google Shape;88;p2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89"/>
        <p:cNvGrpSpPr/>
        <p:nvPr/>
      </p:nvGrpSpPr>
      <p:grpSpPr>
        <a:xfrm>
          <a:off x="0" y="0"/>
          <a:ext cx="0" cy="0"/>
          <a:chOff x="0" y="0"/>
          <a:chExt cx="0" cy="0"/>
        </a:xfrm>
      </p:grpSpPr>
      <p:sp>
        <p:nvSpPr>
          <p:cNvPr id="90" name="Google Shape;90;p23"/>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91" name="Google Shape;91;p23"/>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92" name="Google Shape;92;p2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3"/>
        <p:cNvGrpSpPr/>
        <p:nvPr/>
      </p:nvGrpSpPr>
      <p:grpSpPr>
        <a:xfrm>
          <a:off x="0" y="0"/>
          <a:ext cx="0" cy="0"/>
          <a:chOff x="0" y="0"/>
          <a:chExt cx="0" cy="0"/>
        </a:xfrm>
      </p:grpSpPr>
      <p:sp>
        <p:nvSpPr>
          <p:cNvPr id="94" name="Google Shape;94;p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1"/>
        <p:cNvGrpSpPr/>
        <p:nvPr/>
      </p:nvGrpSpPr>
      <p:grpSpPr>
        <a:xfrm>
          <a:off x="0" y="0"/>
          <a:ext cx="0" cy="0"/>
          <a:chOff x="0" y="0"/>
          <a:chExt cx="0" cy="0"/>
        </a:xfrm>
      </p:grpSpPr>
      <p:sp>
        <p:nvSpPr>
          <p:cNvPr id="102" name="Google Shape;102;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3" name="Google Shape;103;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04" name="Google Shape;104;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6" name="Google Shape;106;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7"/>
        <p:cNvGrpSpPr/>
        <p:nvPr/>
      </p:nvGrpSpPr>
      <p:grpSpPr>
        <a:xfrm>
          <a:off x="0" y="0"/>
          <a:ext cx="0" cy="0"/>
          <a:chOff x="0" y="0"/>
          <a:chExt cx="0" cy="0"/>
        </a:xfrm>
      </p:grpSpPr>
      <p:sp>
        <p:nvSpPr>
          <p:cNvPr id="108" name="Google Shape;108;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9" name="Google Shape;109;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10" name="Google Shape;110;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3"/>
        <p:cNvGrpSpPr/>
        <p:nvPr/>
      </p:nvGrpSpPr>
      <p:grpSpPr>
        <a:xfrm>
          <a:off x="0" y="0"/>
          <a:ext cx="0" cy="0"/>
          <a:chOff x="0" y="0"/>
          <a:chExt cx="0" cy="0"/>
        </a:xfrm>
      </p:grpSpPr>
      <p:sp>
        <p:nvSpPr>
          <p:cNvPr id="114" name="Google Shape;114;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6" name="Google Shape;116;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9"/>
        <p:cNvGrpSpPr/>
        <p:nvPr/>
      </p:nvGrpSpPr>
      <p:grpSpPr>
        <a:xfrm>
          <a:off x="0" y="0"/>
          <a:ext cx="0" cy="0"/>
          <a:chOff x="0" y="0"/>
          <a:chExt cx="0" cy="0"/>
        </a:xfrm>
      </p:grpSpPr>
      <p:sp>
        <p:nvSpPr>
          <p:cNvPr id="120" name="Google Shape;120;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6"/>
        <p:cNvGrpSpPr/>
        <p:nvPr/>
      </p:nvGrpSpPr>
      <p:grpSpPr>
        <a:xfrm>
          <a:off x="0" y="0"/>
          <a:ext cx="0" cy="0"/>
          <a:chOff x="0" y="0"/>
          <a:chExt cx="0" cy="0"/>
        </a:xfrm>
      </p:grpSpPr>
      <p:sp>
        <p:nvSpPr>
          <p:cNvPr id="127" name="Google Shape;127;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8" name="Google Shape;128;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9" name="Google Shape;129;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0" name="Google Shape;130;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1" name="Google Shape;131;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2" name="Google Shape;132;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3" name="Google Shape;133;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5"/>
        <p:cNvGrpSpPr/>
        <p:nvPr/>
      </p:nvGrpSpPr>
      <p:grpSpPr>
        <a:xfrm>
          <a:off x="0" y="0"/>
          <a:ext cx="0" cy="0"/>
          <a:chOff x="0" y="0"/>
          <a:chExt cx="0" cy="0"/>
        </a:xfrm>
      </p:grpSpPr>
      <p:sp>
        <p:nvSpPr>
          <p:cNvPr id="136" name="Google Shape;136;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7" name="Google Shape;137;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8" name="Google Shape;138;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0"/>
        <p:cNvGrpSpPr/>
        <p:nvPr/>
      </p:nvGrpSpPr>
      <p:grpSpPr>
        <a:xfrm>
          <a:off x="0" y="0"/>
          <a:ext cx="0" cy="0"/>
          <a:chOff x="0" y="0"/>
          <a:chExt cx="0" cy="0"/>
        </a:xfrm>
      </p:grpSpPr>
      <p:sp>
        <p:nvSpPr>
          <p:cNvPr id="141" name="Google Shape;141;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4"/>
        <p:cNvGrpSpPr/>
        <p:nvPr/>
      </p:nvGrpSpPr>
      <p:grpSpPr>
        <a:xfrm>
          <a:off x="0" y="0"/>
          <a:ext cx="0" cy="0"/>
          <a:chOff x="0" y="0"/>
          <a:chExt cx="0" cy="0"/>
        </a:xfrm>
      </p:grpSpPr>
      <p:sp>
        <p:nvSpPr>
          <p:cNvPr id="145" name="Google Shape;145;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6" name="Google Shape;146;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7" name="Google Shape;147;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8" name="Google Shape;148;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9" name="Google Shape;149;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1"/>
        <p:cNvGrpSpPr/>
        <p:nvPr/>
      </p:nvGrpSpPr>
      <p:grpSpPr>
        <a:xfrm>
          <a:off x="0" y="0"/>
          <a:ext cx="0" cy="0"/>
          <a:chOff x="0" y="0"/>
          <a:chExt cx="0" cy="0"/>
        </a:xfrm>
      </p:grpSpPr>
      <p:sp>
        <p:nvSpPr>
          <p:cNvPr id="152" name="Google Shape;152;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3" name="Google Shape;153;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4" name="Google Shape;154;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5" name="Google Shape;155;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6" name="Google Shape;156;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8"/>
        <p:cNvGrpSpPr/>
        <p:nvPr/>
      </p:nvGrpSpPr>
      <p:grpSpPr>
        <a:xfrm>
          <a:off x="0" y="0"/>
          <a:ext cx="0" cy="0"/>
          <a:chOff x="0" y="0"/>
          <a:chExt cx="0" cy="0"/>
        </a:xfrm>
      </p:grpSpPr>
      <p:sp>
        <p:nvSpPr>
          <p:cNvPr id="159" name="Google Shape;159;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0" name="Google Shape;160;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1" name="Google Shape;161;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2" name="Google Shape;162;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4"/>
        <p:cNvGrpSpPr/>
        <p:nvPr/>
      </p:nvGrpSpPr>
      <p:grpSpPr>
        <a:xfrm>
          <a:off x="0" y="0"/>
          <a:ext cx="0" cy="0"/>
          <a:chOff x="0" y="0"/>
          <a:chExt cx="0" cy="0"/>
        </a:xfrm>
      </p:grpSpPr>
      <p:sp>
        <p:nvSpPr>
          <p:cNvPr id="165" name="Google Shape;165;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6" name="Google Shape;166;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7" name="Google Shape;167;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8" name="Google Shape;168;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3.pn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5" name="Picture 4">
            <a:extLst>
              <a:ext uri="{FF2B5EF4-FFF2-40B4-BE49-F238E27FC236}">
                <a16:creationId xmlns:a16="http://schemas.microsoft.com/office/drawing/2014/main" id="{46BA56D1-13F5-4964-B390-AAC02E746DC2}"/>
              </a:ext>
            </a:extLst>
          </p:cNvPr>
          <p:cNvPicPr>
            <a:picLocks noChangeAspect="1"/>
          </p:cNvPicPr>
          <p:nvPr userDrawn="1"/>
        </p:nvPicPr>
        <p:blipFill>
          <a:blip r:embed="rId13"/>
          <a:stretch>
            <a:fillRect/>
          </a:stretch>
        </p:blipFill>
        <p:spPr>
          <a:xfrm>
            <a:off x="8382000" y="5000625"/>
            <a:ext cx="762000" cy="142875"/>
          </a:xfrm>
          <a:prstGeom prst="rect">
            <a:avLst/>
          </a:prstGeom>
        </p:spPr>
      </p:pic>
      <p:pic>
        <p:nvPicPr>
          <p:cNvPr id="9" name="Picture 8">
            <a:extLst>
              <a:ext uri="{FF2B5EF4-FFF2-40B4-BE49-F238E27FC236}">
                <a16:creationId xmlns:a16="http://schemas.microsoft.com/office/drawing/2014/main" id="{A9052AFA-33ED-4013-AD22-E3935D824F1B}"/>
              </a:ext>
            </a:extLst>
          </p:cNvPr>
          <p:cNvPicPr>
            <a:picLocks noChangeAspect="1"/>
          </p:cNvPicPr>
          <p:nvPr userDrawn="1"/>
        </p:nvPicPr>
        <p:blipFill>
          <a:blip r:embed="rId14"/>
          <a:stretch>
            <a:fillRect/>
          </a:stretch>
        </p:blipFill>
        <p:spPr>
          <a:xfrm>
            <a:off x="4233016" y="4588716"/>
            <a:ext cx="493555" cy="546772"/>
          </a:xfrm>
          <a:prstGeom prst="rect">
            <a:avLst/>
          </a:prstGeom>
        </p:spPr>
      </p:pic>
      <p:pic>
        <p:nvPicPr>
          <p:cNvPr id="10" name="Picture 9">
            <a:extLst>
              <a:ext uri="{FF2B5EF4-FFF2-40B4-BE49-F238E27FC236}">
                <a16:creationId xmlns:a16="http://schemas.microsoft.com/office/drawing/2014/main" id="{E7815B0B-65F0-47ED-8BFF-2D2713930B8E}"/>
              </a:ext>
            </a:extLst>
          </p:cNvPr>
          <p:cNvPicPr>
            <a:picLocks noChangeAspect="1"/>
          </p:cNvPicPr>
          <p:nvPr userDrawn="1"/>
        </p:nvPicPr>
        <p:blipFill>
          <a:blip r:embed="rId15"/>
          <a:stretch>
            <a:fillRect/>
          </a:stretch>
        </p:blipFill>
        <p:spPr>
          <a:xfrm>
            <a:off x="0" y="45887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52" name="Google Shape;52;p1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53" name="Google Shape;53;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5" name="Picture 4">
            <a:extLst>
              <a:ext uri="{FF2B5EF4-FFF2-40B4-BE49-F238E27FC236}">
                <a16:creationId xmlns:a16="http://schemas.microsoft.com/office/drawing/2014/main" id="{7A245063-5CD0-4692-9B28-EFD22B8D700C}"/>
              </a:ext>
            </a:extLst>
          </p:cNvPr>
          <p:cNvPicPr>
            <a:picLocks noChangeAspect="1"/>
          </p:cNvPicPr>
          <p:nvPr userDrawn="1"/>
        </p:nvPicPr>
        <p:blipFill>
          <a:blip r:embed="rId13"/>
          <a:stretch>
            <a:fillRect/>
          </a:stretch>
        </p:blipFill>
        <p:spPr>
          <a:xfrm>
            <a:off x="8382000" y="5000625"/>
            <a:ext cx="762000" cy="142875"/>
          </a:xfrm>
          <a:prstGeom prst="rect">
            <a:avLst/>
          </a:prstGeom>
        </p:spPr>
      </p:pic>
      <p:pic>
        <p:nvPicPr>
          <p:cNvPr id="6" name="Picture 5">
            <a:extLst>
              <a:ext uri="{FF2B5EF4-FFF2-40B4-BE49-F238E27FC236}">
                <a16:creationId xmlns:a16="http://schemas.microsoft.com/office/drawing/2014/main" id="{02604563-68AF-4BE3-9D0E-9E24778EB92D}"/>
              </a:ext>
            </a:extLst>
          </p:cNvPr>
          <p:cNvPicPr>
            <a:picLocks noChangeAspect="1"/>
          </p:cNvPicPr>
          <p:nvPr userDrawn="1"/>
        </p:nvPicPr>
        <p:blipFill>
          <a:blip r:embed="rId14"/>
          <a:stretch>
            <a:fillRect/>
          </a:stretch>
        </p:blipFill>
        <p:spPr>
          <a:xfrm>
            <a:off x="4233016" y="4588716"/>
            <a:ext cx="493555" cy="546772"/>
          </a:xfrm>
          <a:prstGeom prst="rect">
            <a:avLst/>
          </a:prstGeom>
        </p:spPr>
      </p:pic>
      <p:pic>
        <p:nvPicPr>
          <p:cNvPr id="7" name="Picture 6">
            <a:extLst>
              <a:ext uri="{FF2B5EF4-FFF2-40B4-BE49-F238E27FC236}">
                <a16:creationId xmlns:a16="http://schemas.microsoft.com/office/drawing/2014/main" id="{E3048490-C306-458F-B059-06441C2906BD}"/>
              </a:ext>
            </a:extLst>
          </p:cNvPr>
          <p:cNvPicPr>
            <a:picLocks noChangeAspect="1"/>
          </p:cNvPicPr>
          <p:nvPr userDrawn="1"/>
        </p:nvPicPr>
        <p:blipFill>
          <a:blip r:embed="rId15"/>
          <a:stretch>
            <a:fillRect/>
          </a:stretch>
        </p:blipFill>
        <p:spPr>
          <a:xfrm>
            <a:off x="0" y="45887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5"/>
        <p:cNvGrpSpPr/>
        <p:nvPr/>
      </p:nvGrpSpPr>
      <p:grpSpPr>
        <a:xfrm>
          <a:off x="0" y="0"/>
          <a:ext cx="0" cy="0"/>
          <a:chOff x="0" y="0"/>
          <a:chExt cx="0" cy="0"/>
        </a:xfrm>
      </p:grpSpPr>
      <p:sp>
        <p:nvSpPr>
          <p:cNvPr id="96" name="Google Shape;96;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7" name="Google Shape;97;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8" name="Google Shape;9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7" name="Picture 6">
            <a:extLst>
              <a:ext uri="{FF2B5EF4-FFF2-40B4-BE49-F238E27FC236}">
                <a16:creationId xmlns:a16="http://schemas.microsoft.com/office/drawing/2014/main" id="{A0911681-8C52-464E-AD70-99E03E2FFD58}"/>
              </a:ext>
            </a:extLst>
          </p:cNvPr>
          <p:cNvPicPr>
            <a:picLocks noChangeAspect="1"/>
          </p:cNvPicPr>
          <p:nvPr userDrawn="1"/>
        </p:nvPicPr>
        <p:blipFill>
          <a:blip r:embed="rId13"/>
          <a:stretch>
            <a:fillRect/>
          </a:stretch>
        </p:blipFill>
        <p:spPr>
          <a:xfrm>
            <a:off x="8382000" y="5000625"/>
            <a:ext cx="762000" cy="142875"/>
          </a:xfrm>
          <a:prstGeom prst="rect">
            <a:avLst/>
          </a:prstGeom>
        </p:spPr>
      </p:pic>
      <p:pic>
        <p:nvPicPr>
          <p:cNvPr id="8" name="Picture 7">
            <a:extLst>
              <a:ext uri="{FF2B5EF4-FFF2-40B4-BE49-F238E27FC236}">
                <a16:creationId xmlns:a16="http://schemas.microsoft.com/office/drawing/2014/main" id="{EC8E70BF-9E93-4C12-B687-073BA4AC5DF3}"/>
              </a:ext>
            </a:extLst>
          </p:cNvPr>
          <p:cNvPicPr>
            <a:picLocks noChangeAspect="1"/>
          </p:cNvPicPr>
          <p:nvPr userDrawn="1"/>
        </p:nvPicPr>
        <p:blipFill>
          <a:blip r:embed="rId14"/>
          <a:stretch>
            <a:fillRect/>
          </a:stretch>
        </p:blipFill>
        <p:spPr>
          <a:xfrm>
            <a:off x="4233016" y="4588716"/>
            <a:ext cx="493555" cy="546772"/>
          </a:xfrm>
          <a:prstGeom prst="rect">
            <a:avLst/>
          </a:prstGeom>
        </p:spPr>
      </p:pic>
      <p:pic>
        <p:nvPicPr>
          <p:cNvPr id="9" name="Picture 8">
            <a:extLst>
              <a:ext uri="{FF2B5EF4-FFF2-40B4-BE49-F238E27FC236}">
                <a16:creationId xmlns:a16="http://schemas.microsoft.com/office/drawing/2014/main" id="{7D206542-7EFE-445D-A75B-D62E939AC6D6}"/>
              </a:ext>
            </a:extLst>
          </p:cNvPr>
          <p:cNvPicPr>
            <a:picLocks noChangeAspect="1"/>
          </p:cNvPicPr>
          <p:nvPr userDrawn="1"/>
        </p:nvPicPr>
        <p:blipFill>
          <a:blip r:embed="rId15"/>
          <a:stretch>
            <a:fillRect/>
          </a:stretch>
        </p:blipFill>
        <p:spPr>
          <a:xfrm>
            <a:off x="0" y="45887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14.xml"/><Relationship Id="rId5" Type="http://schemas.openxmlformats.org/officeDocument/2006/relationships/image" Target="../media/image6.png"/><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14.xml"/><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14.xml"/><Relationship Id="rId5" Type="http://schemas.openxmlformats.org/officeDocument/2006/relationships/image" Target="../media/image6.png"/><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14.xml"/><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14.xml"/><Relationship Id="rId5" Type="http://schemas.openxmlformats.org/officeDocument/2006/relationships/image" Target="../media/image6.png"/><Relationship Id="rId4" Type="http://schemas.openxmlformats.org/officeDocument/2006/relationships/image" Target="../media/image11.png"/></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14.xml"/><Relationship Id="rId5" Type="http://schemas.openxmlformats.org/officeDocument/2006/relationships/image" Target="../media/image6.png"/><Relationship Id="rId4" Type="http://schemas.openxmlformats.org/officeDocument/2006/relationships/image" Target="../media/image11.png"/></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14.xml"/><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4.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8:</a:t>
            </a:r>
            <a:r>
              <a:rPr lang="en" sz="3400"/>
              <a:t> Module </a:t>
            </a:r>
            <a:r>
              <a:rPr lang="en"/>
              <a:t>2:</a:t>
            </a:r>
            <a:r>
              <a:rPr lang="en" sz="3400"/>
              <a:t> Unit </a:t>
            </a:r>
            <a:r>
              <a:rPr lang="en"/>
              <a:t>1</a:t>
            </a:r>
            <a:r>
              <a:rPr lang="en" sz="3400"/>
              <a:t>: Lesson </a:t>
            </a:r>
            <a:r>
              <a:rPr lang="en"/>
              <a:t>12</a:t>
            </a:r>
            <a:r>
              <a:rPr lang="en" sz="3400"/>
              <a:t> </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75" name="Google Shape;175;p37"/>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400" dirty="0">
                <a:solidFill>
                  <a:schemeClr val="dk1"/>
                </a:solidFill>
              </a:rPr>
              <a:t>This lesson will take approximately 50-80 minutes to complete. </a:t>
            </a:r>
            <a:endParaRPr sz="1400" dirty="0">
              <a:solidFill>
                <a:schemeClr val="dk1"/>
              </a:solidFill>
            </a:endParaRPr>
          </a:p>
          <a:p>
            <a:pPr marL="0" lvl="0" indent="0" rtl="0">
              <a:lnSpc>
                <a:spcPct val="90000"/>
              </a:lnSpc>
              <a:spcBef>
                <a:spcPts val="0"/>
              </a:spcBef>
              <a:spcAft>
                <a:spcPts val="0"/>
              </a:spcAft>
              <a:buClr>
                <a:schemeClr val="dk1"/>
              </a:buClr>
              <a:buSzPts val="2400"/>
              <a:buFont typeface="Arial"/>
              <a:buNone/>
            </a:pPr>
            <a:endParaRPr sz="14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400" dirty="0">
                <a:solidFill>
                  <a:schemeClr val="dk1"/>
                </a:solidFill>
              </a:rPr>
              <a:t>The purpose of today’s lesson is to:</a:t>
            </a:r>
            <a:endParaRPr sz="1400" dirty="0">
              <a:solidFill>
                <a:schemeClr val="dk1"/>
              </a:solidFill>
            </a:endParaRPr>
          </a:p>
          <a:p>
            <a:pPr marL="457200" lvl="0" indent="-317500" rtl="0">
              <a:lnSpc>
                <a:spcPct val="90000"/>
              </a:lnSpc>
              <a:spcBef>
                <a:spcPts val="0"/>
              </a:spcBef>
              <a:spcAft>
                <a:spcPts val="0"/>
              </a:spcAft>
              <a:buClr>
                <a:schemeClr val="dk1"/>
              </a:buClr>
              <a:buSzPts val="1400"/>
              <a:buChar char="●"/>
            </a:pPr>
            <a:r>
              <a:rPr lang="en" sz="1400" dirty="0">
                <a:solidFill>
                  <a:schemeClr val="dk1"/>
                </a:solidFill>
              </a:rPr>
              <a:t>Introduce an important theme in the novel, the Golden Rule</a:t>
            </a:r>
            <a:r>
              <a:rPr lang="en-US" sz="1400" dirty="0">
                <a:solidFill>
                  <a:schemeClr val="dk1"/>
                </a:solidFill>
              </a:rPr>
              <a:t>.</a:t>
            </a:r>
            <a:endParaRPr sz="1400" dirty="0">
              <a:solidFill>
                <a:schemeClr val="dk1"/>
              </a:solidFill>
            </a:endParaRPr>
          </a:p>
          <a:p>
            <a:pPr marL="457200" lvl="0" indent="-317500" rtl="0">
              <a:lnSpc>
                <a:spcPct val="90000"/>
              </a:lnSpc>
              <a:spcBef>
                <a:spcPts val="0"/>
              </a:spcBef>
              <a:spcAft>
                <a:spcPts val="0"/>
              </a:spcAft>
              <a:buClr>
                <a:schemeClr val="dk1"/>
              </a:buClr>
              <a:buSzPts val="1400"/>
              <a:buChar char="●"/>
            </a:pPr>
            <a:r>
              <a:rPr lang="en" sz="1400" dirty="0">
                <a:solidFill>
                  <a:schemeClr val="dk1"/>
                </a:solidFill>
              </a:rPr>
              <a:t>View a short segment of the film version of </a:t>
            </a:r>
            <a:r>
              <a:rPr lang="en" sz="1400" i="1" dirty="0">
                <a:solidFill>
                  <a:schemeClr val="dk1"/>
                </a:solidFill>
              </a:rPr>
              <a:t>To Kill a Mockingbird</a:t>
            </a:r>
            <a:r>
              <a:rPr lang="en" sz="1400" dirty="0">
                <a:solidFill>
                  <a:schemeClr val="dk1"/>
                </a:solidFill>
              </a:rPr>
              <a:t> to serve the purpose of helping  struggling readers make sense of this complex text and to directly address RL.7.9 as students compare and contrast the film version of certain scenes to the novel. </a:t>
            </a:r>
            <a:endParaRPr sz="1400" dirty="0">
              <a:solidFill>
                <a:schemeClr val="dk1"/>
              </a:solidFill>
            </a:endParaRPr>
          </a:p>
          <a:p>
            <a:pPr marL="628650" lvl="1" indent="-95250" rtl="0">
              <a:lnSpc>
                <a:spcPct val="90000"/>
              </a:lnSpc>
              <a:spcBef>
                <a:spcPts val="0"/>
              </a:spcBef>
              <a:spcAft>
                <a:spcPts val="0"/>
              </a:spcAft>
              <a:buClr>
                <a:schemeClr val="dk1"/>
              </a:buClr>
              <a:buSzPts val="1200"/>
              <a:buFont typeface="Arial"/>
              <a:buNone/>
            </a:pPr>
            <a:endParaRPr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400" dirty="0">
                <a:solidFill>
                  <a:schemeClr val="dk1"/>
                </a:solidFill>
              </a:rPr>
              <a:t>The Learning Targets for students today are:</a:t>
            </a:r>
            <a:endParaRPr sz="1400" dirty="0">
              <a:solidFill>
                <a:schemeClr val="dk1"/>
              </a:solidFill>
            </a:endParaRPr>
          </a:p>
          <a:p>
            <a:pPr marL="457200" lvl="0" indent="-317500" rtl="0">
              <a:lnSpc>
                <a:spcPct val="90000"/>
              </a:lnSpc>
              <a:spcBef>
                <a:spcPts val="1000"/>
              </a:spcBef>
              <a:spcAft>
                <a:spcPts val="0"/>
              </a:spcAft>
              <a:buClr>
                <a:schemeClr val="dk1"/>
              </a:buClr>
              <a:buSzPts val="1400"/>
              <a:buAutoNum type="arabicPeriod"/>
            </a:pPr>
            <a:r>
              <a:rPr lang="en" sz="1400" dirty="0">
                <a:solidFill>
                  <a:schemeClr val="dk1"/>
                </a:solidFill>
              </a:rPr>
              <a:t>I can deepen my understanding of key words in </a:t>
            </a:r>
            <a:r>
              <a:rPr lang="en" sz="1400" i="1" dirty="0">
                <a:solidFill>
                  <a:schemeClr val="dk1"/>
                </a:solidFill>
              </a:rPr>
              <a:t>To Kill a Mockingbird</a:t>
            </a:r>
            <a:r>
              <a:rPr lang="en" sz="1400" dirty="0">
                <a:solidFill>
                  <a:schemeClr val="dk1"/>
                </a:solidFill>
              </a:rPr>
              <a:t> by using a vocabulary square.</a:t>
            </a:r>
            <a:endParaRPr sz="1400" dirty="0">
              <a:solidFill>
                <a:schemeClr val="dk1"/>
              </a:solidFill>
            </a:endParaRPr>
          </a:p>
          <a:p>
            <a:pPr marL="457200" lvl="0" indent="-317500" rtl="0">
              <a:lnSpc>
                <a:spcPct val="90000"/>
              </a:lnSpc>
              <a:spcBef>
                <a:spcPts val="0"/>
              </a:spcBef>
              <a:spcAft>
                <a:spcPts val="0"/>
              </a:spcAft>
              <a:buClr>
                <a:schemeClr val="dk1"/>
              </a:buClr>
              <a:buSzPts val="1400"/>
              <a:buAutoNum type="arabicPeriod"/>
            </a:pPr>
            <a:r>
              <a:rPr lang="en" sz="1400" dirty="0">
                <a:solidFill>
                  <a:schemeClr val="dk1"/>
                </a:solidFill>
              </a:rPr>
              <a:t>I can support my inferences about Chapter 3 of </a:t>
            </a:r>
            <a:r>
              <a:rPr lang="en" sz="1400" i="1" dirty="0">
                <a:solidFill>
                  <a:schemeClr val="dk1"/>
                </a:solidFill>
              </a:rPr>
              <a:t>To Kill a Mockingbird</a:t>
            </a:r>
            <a:r>
              <a:rPr lang="en" sz="1400" dirty="0">
                <a:solidFill>
                  <a:schemeClr val="dk1"/>
                </a:solidFill>
              </a:rPr>
              <a:t> with the strongest evidence from the text.</a:t>
            </a:r>
            <a:endParaRPr sz="1400" dirty="0">
              <a:solidFill>
                <a:schemeClr val="dk1"/>
              </a:solidFill>
            </a:endParaRPr>
          </a:p>
          <a:p>
            <a:pPr marL="457200" lvl="0" indent="-317500" rtl="0">
              <a:lnSpc>
                <a:spcPct val="90000"/>
              </a:lnSpc>
              <a:spcBef>
                <a:spcPts val="0"/>
              </a:spcBef>
              <a:spcAft>
                <a:spcPts val="0"/>
              </a:spcAft>
              <a:buClr>
                <a:schemeClr val="dk1"/>
              </a:buClr>
              <a:buSzPts val="1400"/>
              <a:buAutoNum type="arabicPeriod"/>
            </a:pPr>
            <a:r>
              <a:rPr lang="en" sz="1400" dirty="0">
                <a:solidFill>
                  <a:schemeClr val="dk1"/>
                </a:solidFill>
              </a:rPr>
              <a:t>I can evaluate the similarities and differences between the novel and the film version of </a:t>
            </a:r>
            <a:r>
              <a:rPr lang="en" sz="1400" i="1" dirty="0">
                <a:solidFill>
                  <a:schemeClr val="dk1"/>
                </a:solidFill>
              </a:rPr>
              <a:t>To Kill a Mockingbird</a:t>
            </a:r>
            <a:r>
              <a:rPr lang="en" sz="1400" dirty="0">
                <a:solidFill>
                  <a:schemeClr val="dk1"/>
                </a:solidFill>
              </a:rPr>
              <a:t>.</a:t>
            </a:r>
            <a:endParaRPr sz="1400" dirty="0">
              <a:solidFill>
                <a:schemeClr val="dk1"/>
              </a:solidFill>
            </a:endParaRPr>
          </a:p>
          <a:p>
            <a:pPr marL="457200" lvl="0" indent="-317500" rtl="0">
              <a:lnSpc>
                <a:spcPct val="90000"/>
              </a:lnSpc>
              <a:spcBef>
                <a:spcPts val="0"/>
              </a:spcBef>
              <a:spcAft>
                <a:spcPts val="0"/>
              </a:spcAft>
              <a:buClr>
                <a:schemeClr val="dk1"/>
              </a:buClr>
              <a:buSzPts val="1400"/>
              <a:buAutoNum type="arabicPeriod"/>
            </a:pPr>
            <a:r>
              <a:rPr lang="en" sz="1400" dirty="0">
                <a:solidFill>
                  <a:schemeClr val="dk1"/>
                </a:solidFill>
              </a:rPr>
              <a:t>I can analyze how the author draws on the theme of the Golden Rule in Chapter 3.</a:t>
            </a:r>
            <a:br>
              <a:rPr lang="en" sz="1400" dirty="0">
                <a:solidFill>
                  <a:schemeClr val="dk1"/>
                </a:solidFill>
              </a:rPr>
            </a:br>
            <a:endParaRPr sz="14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4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a:t>Let’s Learn about The Golden Rule </a:t>
            </a:r>
            <a:endParaRPr/>
          </a:p>
        </p:txBody>
      </p:sp>
      <p:sp>
        <p:nvSpPr>
          <p:cNvPr id="234" name="Google Shape;234;p4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sz="2400"/>
          </a:p>
          <a:p>
            <a:pPr marL="0" lvl="0" indent="0">
              <a:spcBef>
                <a:spcPts val="0"/>
              </a:spcBef>
              <a:spcAft>
                <a:spcPts val="0"/>
              </a:spcAft>
              <a:buNone/>
            </a:pPr>
            <a:r>
              <a:rPr lang="en" sz="2400"/>
              <a:t>“Regard your neighbor’s gain as your own gain, and your neighbor’s loss as your own loss.”</a:t>
            </a:r>
            <a:br>
              <a:rPr lang="en" sz="2400"/>
            </a:br>
            <a:r>
              <a:rPr lang="en" sz="2400"/>
              <a:t>- T’ai Shang Kan Ying P’ien</a:t>
            </a:r>
            <a:br>
              <a:rPr lang="en" sz="2400"/>
            </a:br>
            <a:br>
              <a:rPr lang="en" sz="2400"/>
            </a:br>
            <a:endParaRPr sz="2400"/>
          </a:p>
        </p:txBody>
      </p:sp>
      <p:pic>
        <p:nvPicPr>
          <p:cNvPr id="5" name="Google Shape;221;p44"/>
          <p:cNvPicPr preferRelativeResize="0"/>
          <p:nvPr/>
        </p:nvPicPr>
        <p:blipFill>
          <a:blip r:embed="rId3">
            <a:alphaModFix/>
          </a:blip>
          <a:stretch>
            <a:fillRect/>
          </a:stretch>
        </p:blipFill>
        <p:spPr>
          <a:xfrm>
            <a:off x="8377998" y="4414157"/>
            <a:ext cx="619125" cy="6191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4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a:t>Let’s Learn about The Golden Rule </a:t>
            </a:r>
            <a:endParaRPr/>
          </a:p>
        </p:txBody>
      </p:sp>
      <p:sp>
        <p:nvSpPr>
          <p:cNvPr id="241" name="Google Shape;241;p4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145454"/>
              </a:lnSpc>
              <a:spcBef>
                <a:spcPts val="0"/>
              </a:spcBef>
              <a:spcAft>
                <a:spcPts val="0"/>
              </a:spcAft>
              <a:buClr>
                <a:schemeClr val="dk1"/>
              </a:buClr>
              <a:buSzPts val="1100"/>
              <a:buFont typeface="Arial"/>
              <a:buNone/>
            </a:pPr>
            <a:endParaRPr/>
          </a:p>
          <a:p>
            <a:pPr marL="0" lvl="0" indent="0" rtl="0">
              <a:lnSpc>
                <a:spcPct val="145454"/>
              </a:lnSpc>
              <a:spcBef>
                <a:spcPts val="0"/>
              </a:spcBef>
              <a:spcAft>
                <a:spcPts val="0"/>
              </a:spcAft>
              <a:buClr>
                <a:schemeClr val="dk1"/>
              </a:buClr>
              <a:buSzPts val="1100"/>
              <a:buFont typeface="Arial"/>
              <a:buNone/>
            </a:pPr>
            <a:r>
              <a:rPr lang="en" sz="2400"/>
              <a:t>“Never impose on others what you would not choose for yourself.”</a:t>
            </a:r>
            <a:endParaRPr sz="2400"/>
          </a:p>
          <a:p>
            <a:pPr marL="0" lvl="0" indent="0" rtl="0">
              <a:lnSpc>
                <a:spcPct val="145454"/>
              </a:lnSpc>
              <a:spcBef>
                <a:spcPts val="0"/>
              </a:spcBef>
              <a:spcAft>
                <a:spcPts val="0"/>
              </a:spcAft>
              <a:buClr>
                <a:schemeClr val="dk1"/>
              </a:buClr>
              <a:buSzPts val="1100"/>
              <a:buFont typeface="Arial"/>
              <a:buNone/>
            </a:pPr>
            <a:r>
              <a:rPr lang="en" sz="2400"/>
              <a:t>- Confucius</a:t>
            </a:r>
            <a:endParaRPr sz="2400"/>
          </a:p>
          <a:p>
            <a:pPr marL="0" lvl="0" indent="0" rtl="0">
              <a:lnSpc>
                <a:spcPct val="145454"/>
              </a:lnSpc>
              <a:spcBef>
                <a:spcPts val="0"/>
              </a:spcBef>
              <a:spcAft>
                <a:spcPts val="0"/>
              </a:spcAft>
              <a:buClr>
                <a:schemeClr val="dk1"/>
              </a:buClr>
              <a:buSzPts val="1100"/>
              <a:buFont typeface="Arial"/>
              <a:buNone/>
            </a:pPr>
            <a:r>
              <a:rPr lang="en"/>
              <a:t> </a:t>
            </a:r>
            <a:endParaRPr/>
          </a:p>
          <a:p>
            <a:pPr marL="0" lvl="0" indent="0" rtl="0">
              <a:spcBef>
                <a:spcPts val="0"/>
              </a:spcBef>
              <a:spcAft>
                <a:spcPts val="0"/>
              </a:spcAft>
              <a:buNone/>
            </a:pPr>
            <a:endParaRPr/>
          </a:p>
        </p:txBody>
      </p:sp>
      <p:pic>
        <p:nvPicPr>
          <p:cNvPr id="5" name="Google Shape;221;p44"/>
          <p:cNvPicPr preferRelativeResize="0"/>
          <p:nvPr/>
        </p:nvPicPr>
        <p:blipFill>
          <a:blip r:embed="rId3">
            <a:alphaModFix/>
          </a:blip>
          <a:stretch>
            <a:fillRect/>
          </a:stretch>
        </p:blipFill>
        <p:spPr>
          <a:xfrm>
            <a:off x="8377998" y="4414157"/>
            <a:ext cx="619125" cy="6191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4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a:t>Let’s Learn about The Golden Rule </a:t>
            </a:r>
            <a:endParaRPr/>
          </a:p>
        </p:txBody>
      </p:sp>
      <p:sp>
        <p:nvSpPr>
          <p:cNvPr id="248" name="Google Shape;248;p4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a:p>
            <a:pPr marL="0" lvl="0" indent="0">
              <a:spcBef>
                <a:spcPts val="0"/>
              </a:spcBef>
              <a:spcAft>
                <a:spcPts val="0"/>
              </a:spcAft>
              <a:buNone/>
            </a:pPr>
            <a:r>
              <a:rPr lang="en" sz="2400"/>
              <a:t>“One should never do that to another which one regards as injurious to one’s own self.  This, in brief, is the rule of dharma.  Other behavior is due to selfish desires.”</a:t>
            </a:r>
            <a:br>
              <a:rPr lang="en" sz="2400"/>
            </a:br>
            <a:r>
              <a:rPr lang="en" sz="2400"/>
              <a:t>- Brihaspate, Mahabharata (Anusasana Parva, Section CXIII, Verse 8)</a:t>
            </a:r>
            <a:br>
              <a:rPr lang="en" sz="2400"/>
            </a:br>
            <a:br>
              <a:rPr lang="en" sz="2400"/>
            </a:br>
            <a:endParaRPr sz="2400"/>
          </a:p>
        </p:txBody>
      </p:sp>
      <p:pic>
        <p:nvPicPr>
          <p:cNvPr id="5" name="Google Shape;221;p44"/>
          <p:cNvPicPr preferRelativeResize="0"/>
          <p:nvPr/>
        </p:nvPicPr>
        <p:blipFill>
          <a:blip r:embed="rId3">
            <a:alphaModFix/>
          </a:blip>
          <a:stretch>
            <a:fillRect/>
          </a:stretch>
        </p:blipFill>
        <p:spPr>
          <a:xfrm>
            <a:off x="8377998" y="4414157"/>
            <a:ext cx="619125" cy="6191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4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a:t>Let’s Learn about The Golden Rule </a:t>
            </a:r>
            <a:endParaRPr/>
          </a:p>
        </p:txBody>
      </p:sp>
      <p:sp>
        <p:nvSpPr>
          <p:cNvPr id="255" name="Google Shape;255;p4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a:p>
            <a:pPr marL="0" lvl="0" indent="0">
              <a:spcBef>
                <a:spcPts val="0"/>
              </a:spcBef>
              <a:spcAft>
                <a:spcPts val="0"/>
              </a:spcAft>
              <a:buNone/>
            </a:pPr>
            <a:r>
              <a:rPr lang="en" sz="2400"/>
              <a:t>“None of you [truly] believes until he wishes for his brother what he wishes for himself.”</a:t>
            </a:r>
            <a:br>
              <a:rPr lang="en" sz="2400"/>
            </a:br>
            <a:r>
              <a:rPr lang="en" sz="2400"/>
              <a:t>- An-Nawawi’s Forty Hadith 13 (p. 56)</a:t>
            </a:r>
            <a:br>
              <a:rPr lang="en" sz="2400"/>
            </a:br>
            <a:br>
              <a:rPr lang="en" sz="2400"/>
            </a:br>
            <a:endParaRPr sz="2400"/>
          </a:p>
        </p:txBody>
      </p:sp>
      <p:pic>
        <p:nvPicPr>
          <p:cNvPr id="5" name="Google Shape;221;p44"/>
          <p:cNvPicPr preferRelativeResize="0"/>
          <p:nvPr/>
        </p:nvPicPr>
        <p:blipFill>
          <a:blip r:embed="rId3">
            <a:alphaModFix/>
          </a:blip>
          <a:stretch>
            <a:fillRect/>
          </a:stretch>
        </p:blipFill>
        <p:spPr>
          <a:xfrm>
            <a:off x="8377998" y="4414157"/>
            <a:ext cx="619125" cy="61912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5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a:t>Let’s Learn about The Golden Rule </a:t>
            </a:r>
            <a:endParaRPr/>
          </a:p>
        </p:txBody>
      </p:sp>
      <p:sp>
        <p:nvSpPr>
          <p:cNvPr id="262" name="Google Shape;262;p50"/>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sz="2400"/>
          </a:p>
          <a:p>
            <a:pPr marL="0" lvl="0" indent="0">
              <a:spcBef>
                <a:spcPts val="0"/>
              </a:spcBef>
              <a:spcAft>
                <a:spcPts val="0"/>
              </a:spcAft>
              <a:buNone/>
            </a:pPr>
            <a:r>
              <a:rPr lang="en" sz="2400"/>
              <a:t>“What is hateful to yourself, do not do to your fellow man.  That is the whole Torah; the rest is just commentary.”</a:t>
            </a:r>
            <a:br>
              <a:rPr lang="en" sz="2400"/>
            </a:br>
            <a:r>
              <a:rPr lang="en" sz="2400"/>
              <a:t>- Talmud Shabbat 31a</a:t>
            </a:r>
            <a:br>
              <a:rPr lang="en"/>
            </a:br>
            <a:endParaRPr/>
          </a:p>
        </p:txBody>
      </p:sp>
      <p:pic>
        <p:nvPicPr>
          <p:cNvPr id="5" name="Google Shape;221;p44"/>
          <p:cNvPicPr preferRelativeResize="0"/>
          <p:nvPr/>
        </p:nvPicPr>
        <p:blipFill>
          <a:blip r:embed="rId3">
            <a:alphaModFix/>
          </a:blip>
          <a:stretch>
            <a:fillRect/>
          </a:stretch>
        </p:blipFill>
        <p:spPr>
          <a:xfrm>
            <a:off x="8377998" y="4414157"/>
            <a:ext cx="619125" cy="6191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Google Shape;268;p5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a:t>Let’s Learn about The Golden Rule </a:t>
            </a:r>
            <a:endParaRPr/>
          </a:p>
        </p:txBody>
      </p:sp>
      <p:sp>
        <p:nvSpPr>
          <p:cNvPr id="269" name="Google Shape;269;p5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sz="2400"/>
          </a:p>
          <a:p>
            <a:pPr marL="0" lvl="0" indent="0">
              <a:spcBef>
                <a:spcPts val="0"/>
              </a:spcBef>
              <a:spcAft>
                <a:spcPts val="0"/>
              </a:spcAft>
              <a:buNone/>
            </a:pPr>
            <a:r>
              <a:rPr lang="en" sz="2400"/>
              <a:t>“One going to take a pointed stick to pinch a baby bird should first try it on himself to feel how it hurts.”</a:t>
            </a:r>
            <a:br>
              <a:rPr lang="en" sz="2400"/>
            </a:br>
            <a:r>
              <a:rPr lang="en" sz="2400"/>
              <a:t>- Yoruba Proverb</a:t>
            </a:r>
            <a:br>
              <a:rPr lang="en"/>
            </a:br>
            <a:endParaRPr/>
          </a:p>
        </p:txBody>
      </p:sp>
      <p:pic>
        <p:nvPicPr>
          <p:cNvPr id="5" name="Google Shape;221;p44"/>
          <p:cNvPicPr preferRelativeResize="0"/>
          <p:nvPr/>
        </p:nvPicPr>
        <p:blipFill>
          <a:blip r:embed="rId3">
            <a:alphaModFix/>
          </a:blip>
          <a:stretch>
            <a:fillRect/>
          </a:stretch>
        </p:blipFill>
        <p:spPr>
          <a:xfrm>
            <a:off x="8377998" y="4414157"/>
            <a:ext cx="619125" cy="61912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5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a:t>Let’s Learn about The Golden Rule </a:t>
            </a:r>
            <a:endParaRPr/>
          </a:p>
        </p:txBody>
      </p:sp>
      <p:sp>
        <p:nvSpPr>
          <p:cNvPr id="276" name="Google Shape;276;p52"/>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sz="2400"/>
          </a:p>
          <a:p>
            <a:pPr marL="0" lvl="0" indent="0">
              <a:spcBef>
                <a:spcPts val="0"/>
              </a:spcBef>
              <a:spcAft>
                <a:spcPts val="0"/>
              </a:spcAft>
              <a:buNone/>
            </a:pPr>
            <a:r>
              <a:rPr lang="en" sz="2400"/>
              <a:t>“And as ye would that me should do to you, do ye also to them likewise.”</a:t>
            </a:r>
            <a:br>
              <a:rPr lang="en" sz="2400"/>
            </a:br>
            <a:r>
              <a:rPr lang="en" sz="2400"/>
              <a:t>- Jesus of Nazareth, Luke 6:31</a:t>
            </a:r>
            <a:br>
              <a:rPr lang="en" sz="2400"/>
            </a:br>
            <a:br>
              <a:rPr lang="en" sz="2400"/>
            </a:br>
            <a:endParaRPr sz="2400"/>
          </a:p>
        </p:txBody>
      </p:sp>
      <p:pic>
        <p:nvPicPr>
          <p:cNvPr id="5" name="Google Shape;221;p44"/>
          <p:cNvPicPr preferRelativeResize="0"/>
          <p:nvPr/>
        </p:nvPicPr>
        <p:blipFill>
          <a:blip r:embed="rId3">
            <a:alphaModFix/>
          </a:blip>
          <a:stretch>
            <a:fillRect/>
          </a:stretch>
        </p:blipFill>
        <p:spPr>
          <a:xfrm>
            <a:off x="8377998" y="4414157"/>
            <a:ext cx="619125" cy="61912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5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a:t>Let’s Learn about The Golden Rule </a:t>
            </a:r>
            <a:endParaRPr/>
          </a:p>
        </p:txBody>
      </p:sp>
      <p:sp>
        <p:nvSpPr>
          <p:cNvPr id="283" name="Google Shape;283;p5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sz="2400" dirty="0"/>
          </a:p>
          <a:p>
            <a:pPr marL="0" lvl="0" indent="0">
              <a:spcBef>
                <a:spcPts val="0"/>
              </a:spcBef>
              <a:spcAft>
                <a:spcPts val="0"/>
              </a:spcAft>
              <a:buNone/>
            </a:pPr>
            <a:r>
              <a:rPr lang="en" sz="2400" dirty="0"/>
              <a:t>“Ascribe not to any soul that which thou wouldst not have ascribed to thee, and say not that which thou doest not.”</a:t>
            </a:r>
            <a:br>
              <a:rPr lang="en" sz="2400" dirty="0"/>
            </a:br>
            <a:r>
              <a:rPr lang="en" sz="2400" dirty="0"/>
              <a:t>- Baha’u’llah</a:t>
            </a:r>
            <a:br>
              <a:rPr lang="en" sz="2400" dirty="0"/>
            </a:br>
            <a:endParaRPr sz="2400" dirty="0"/>
          </a:p>
        </p:txBody>
      </p:sp>
      <p:pic>
        <p:nvPicPr>
          <p:cNvPr id="5" name="Google Shape;221;p44"/>
          <p:cNvPicPr preferRelativeResize="0"/>
          <p:nvPr/>
        </p:nvPicPr>
        <p:blipFill>
          <a:blip r:embed="rId3">
            <a:alphaModFix/>
          </a:blip>
          <a:stretch>
            <a:fillRect/>
          </a:stretch>
        </p:blipFill>
        <p:spPr>
          <a:xfrm>
            <a:off x="8377998" y="4414157"/>
            <a:ext cx="619125" cy="61912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5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a:t>Let’s Learn about The Golden Rule </a:t>
            </a:r>
            <a:endParaRPr/>
          </a:p>
        </p:txBody>
      </p:sp>
      <p:sp>
        <p:nvSpPr>
          <p:cNvPr id="290" name="Google Shape;290;p5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sz="2400"/>
          </a:p>
          <a:p>
            <a:pPr marL="0" lvl="0" indent="0">
              <a:spcBef>
                <a:spcPts val="0"/>
              </a:spcBef>
              <a:spcAft>
                <a:spcPts val="0"/>
              </a:spcAft>
              <a:buNone/>
            </a:pPr>
            <a:r>
              <a:rPr lang="en" sz="2400"/>
              <a:t>“Avoid doing what you would blame others for doing.”</a:t>
            </a:r>
            <a:br>
              <a:rPr lang="en" sz="2400"/>
            </a:br>
            <a:r>
              <a:rPr lang="en" sz="2400"/>
              <a:t>- Thales (c. 624 BC – c. 546 BC)</a:t>
            </a:r>
            <a:br>
              <a:rPr lang="en"/>
            </a:br>
            <a:r>
              <a:rPr lang="en"/>
              <a:t> </a:t>
            </a:r>
            <a:br>
              <a:rPr lang="en"/>
            </a:br>
            <a:endParaRPr/>
          </a:p>
        </p:txBody>
      </p:sp>
      <p:pic>
        <p:nvPicPr>
          <p:cNvPr id="5" name="Google Shape;221;p44"/>
          <p:cNvPicPr preferRelativeResize="0"/>
          <p:nvPr/>
        </p:nvPicPr>
        <p:blipFill>
          <a:blip r:embed="rId3">
            <a:alphaModFix/>
          </a:blip>
          <a:stretch>
            <a:fillRect/>
          </a:stretch>
        </p:blipFill>
        <p:spPr>
          <a:xfrm>
            <a:off x="8377998" y="4414157"/>
            <a:ext cx="619125" cy="61912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p5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3000"/>
              <a:t>Let’s Compare and Contrast the Quotes</a:t>
            </a:r>
            <a:endParaRPr sz="3000"/>
          </a:p>
        </p:txBody>
      </p:sp>
      <p:sp>
        <p:nvSpPr>
          <p:cNvPr id="297" name="Google Shape;297;p55"/>
          <p:cNvSpPr txBox="1">
            <a:spLocks noGrp="1"/>
          </p:cNvSpPr>
          <p:nvPr>
            <p:ph type="body" idx="1"/>
          </p:nvPr>
        </p:nvSpPr>
        <p:spPr>
          <a:xfrm>
            <a:off x="311700" y="1152475"/>
            <a:ext cx="3735871" cy="3416400"/>
          </a:xfrm>
          <a:prstGeom prst="rect">
            <a:avLst/>
          </a:prstGeom>
        </p:spPr>
        <p:txBody>
          <a:bodyPr spcFirstLastPara="1" wrap="square" lIns="91425" tIns="91425" rIns="91425" bIns="91425" anchor="t" anchorCtr="0">
            <a:noAutofit/>
          </a:bodyPr>
          <a:lstStyle/>
          <a:p>
            <a:pPr marL="342900" lvl="0" rtl="0">
              <a:spcBef>
                <a:spcPts val="0"/>
              </a:spcBef>
              <a:spcAft>
                <a:spcPts val="0"/>
              </a:spcAft>
              <a:buSzPts val="1800"/>
              <a:buFont typeface="+mj-lt"/>
              <a:buAutoNum type="arabicPeriod"/>
            </a:pPr>
            <a:r>
              <a:rPr lang="en" dirty="0"/>
              <a:t>After viewing all the quotes and selecting your favorite, complete the same and different chart on your Note-Catcher.</a:t>
            </a:r>
          </a:p>
          <a:p>
            <a:pPr marL="342900" lvl="0" rtl="0">
              <a:spcBef>
                <a:spcPts val="0"/>
              </a:spcBef>
              <a:spcAft>
                <a:spcPts val="0"/>
              </a:spcAft>
              <a:buSzPts val="1800"/>
              <a:buFont typeface="+mj-lt"/>
              <a:buAutoNum type="arabicPeriod"/>
            </a:pPr>
            <a:endParaRPr lang="en" dirty="0"/>
          </a:p>
          <a:p>
            <a:pPr marL="342900" lvl="0" rtl="0">
              <a:spcBef>
                <a:spcPts val="0"/>
              </a:spcBef>
              <a:spcAft>
                <a:spcPts val="0"/>
              </a:spcAft>
              <a:buSzPts val="1800"/>
              <a:buFont typeface="+mj-lt"/>
              <a:buAutoNum type="arabicPeriod"/>
            </a:pPr>
            <a:r>
              <a:rPr lang="en" dirty="0"/>
              <a:t>Turn and Talk to your partner about these questions:</a:t>
            </a:r>
            <a:endParaRPr dirty="0"/>
          </a:p>
          <a:p>
            <a:pPr marL="457200" lvl="0" indent="-342900" rtl="0">
              <a:spcBef>
                <a:spcPts val="0"/>
              </a:spcBef>
              <a:spcAft>
                <a:spcPts val="0"/>
              </a:spcAft>
              <a:buSzPts val="1800"/>
              <a:buChar char="●"/>
            </a:pPr>
            <a:r>
              <a:rPr lang="en" dirty="0">
                <a:solidFill>
                  <a:schemeClr val="dk1"/>
                </a:solidFill>
              </a:rPr>
              <a:t>What do all of these quotes </a:t>
            </a:r>
            <a:br>
              <a:rPr lang="en" dirty="0">
                <a:solidFill>
                  <a:schemeClr val="dk1"/>
                </a:solidFill>
              </a:rPr>
            </a:br>
            <a:r>
              <a:rPr lang="en" dirty="0">
                <a:solidFill>
                  <a:schemeClr val="dk1"/>
                </a:solidFill>
              </a:rPr>
              <a:t>have in common?</a:t>
            </a:r>
            <a:endParaRPr dirty="0">
              <a:solidFill>
                <a:schemeClr val="dk1"/>
              </a:solidFill>
            </a:endParaRPr>
          </a:p>
          <a:p>
            <a:pPr marL="457200" lvl="0" indent="0" rtl="0">
              <a:spcBef>
                <a:spcPts val="0"/>
              </a:spcBef>
              <a:spcAft>
                <a:spcPts val="0"/>
              </a:spcAft>
              <a:buNone/>
            </a:pPr>
            <a:endParaRPr dirty="0">
              <a:solidFill>
                <a:schemeClr val="dk1"/>
              </a:solidFill>
            </a:endParaRPr>
          </a:p>
          <a:p>
            <a:pPr marL="457200" lvl="0" indent="-342900">
              <a:spcBef>
                <a:spcPts val="0"/>
              </a:spcBef>
              <a:spcAft>
                <a:spcPts val="0"/>
              </a:spcAft>
              <a:buSzPts val="1800"/>
              <a:buChar char="●"/>
            </a:pPr>
            <a:r>
              <a:rPr lang="en" dirty="0">
                <a:solidFill>
                  <a:schemeClr val="dk1"/>
                </a:solidFill>
              </a:rPr>
              <a:t>What were some of the differences?</a:t>
            </a:r>
            <a:endParaRPr dirty="0">
              <a:solidFill>
                <a:schemeClr val="dk1"/>
              </a:solidFill>
            </a:endParaRPr>
          </a:p>
        </p:txBody>
      </p:sp>
      <p:pic>
        <p:nvPicPr>
          <p:cNvPr id="298" name="Google Shape;298;p55"/>
          <p:cNvPicPr preferRelativeResize="0"/>
          <p:nvPr/>
        </p:nvPicPr>
        <p:blipFill>
          <a:blip r:embed="rId3">
            <a:alphaModFix/>
          </a:blip>
          <a:stretch>
            <a:fillRect/>
          </a:stretch>
        </p:blipFill>
        <p:spPr>
          <a:xfrm>
            <a:off x="4047571" y="1637450"/>
            <a:ext cx="4638599" cy="2219325"/>
          </a:xfrm>
          <a:prstGeom prst="rect">
            <a:avLst/>
          </a:prstGeom>
          <a:noFill/>
          <a:ln>
            <a:noFill/>
          </a:ln>
        </p:spPr>
      </p:pic>
      <p:pic>
        <p:nvPicPr>
          <p:cNvPr id="299" name="Google Shape;299;p55"/>
          <p:cNvPicPr preferRelativeResize="0"/>
          <p:nvPr/>
        </p:nvPicPr>
        <p:blipFill>
          <a:blip r:embed="rId4">
            <a:alphaModFix/>
          </a:blip>
          <a:stretch>
            <a:fillRect/>
          </a:stretch>
        </p:blipFill>
        <p:spPr>
          <a:xfrm>
            <a:off x="8408300" y="4491475"/>
            <a:ext cx="572700" cy="572700"/>
          </a:xfrm>
          <a:prstGeom prst="rect">
            <a:avLst/>
          </a:prstGeom>
          <a:noFill/>
          <a:ln>
            <a:noFill/>
          </a:ln>
        </p:spPr>
      </p:pic>
      <p:pic>
        <p:nvPicPr>
          <p:cNvPr id="300" name="Google Shape;300;p55"/>
          <p:cNvPicPr preferRelativeResize="0"/>
          <p:nvPr/>
        </p:nvPicPr>
        <p:blipFill>
          <a:blip r:embed="rId5">
            <a:alphaModFix/>
          </a:blip>
          <a:stretch>
            <a:fillRect/>
          </a:stretch>
        </p:blipFill>
        <p:spPr>
          <a:xfrm>
            <a:off x="7792030" y="4513247"/>
            <a:ext cx="572726" cy="4953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2: </a:t>
            </a:r>
            <a:r>
              <a:rPr lang="en" sz="3400"/>
              <a:t>Unit </a:t>
            </a:r>
            <a:r>
              <a:rPr lang="en"/>
              <a:t>1</a:t>
            </a:r>
            <a:r>
              <a:rPr lang="en" sz="3400"/>
              <a:t>: Lesson </a:t>
            </a:r>
            <a:r>
              <a:rPr lang="en"/>
              <a:t>12</a:t>
            </a:r>
            <a:r>
              <a:rPr lang="en" sz="3400"/>
              <a:t> </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81" name="Google Shape;181;p38"/>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12: </a:t>
            </a:r>
            <a:endParaRPr i="1" dirty="0">
              <a:solidFill>
                <a:schemeClr val="dk1"/>
              </a:solidFill>
            </a:endParaRPr>
          </a:p>
          <a:p>
            <a:pPr marL="0" lvl="0" indent="0" rtl="0">
              <a:lnSpc>
                <a:spcPct val="90000"/>
              </a:lnSpc>
              <a:spcBef>
                <a:spcPts val="1000"/>
              </a:spcBef>
              <a:spcAft>
                <a:spcPts val="0"/>
              </a:spcAft>
              <a:buNone/>
            </a:pPr>
            <a:r>
              <a:rPr lang="en" dirty="0">
                <a:solidFill>
                  <a:schemeClr val="dk1"/>
                </a:solidFill>
              </a:rPr>
              <a:t>Materials and classroom preparation</a:t>
            </a:r>
            <a:endParaRPr dirty="0">
              <a:solidFill>
                <a:schemeClr val="dk1"/>
              </a:solidFill>
            </a:endParaRPr>
          </a:p>
          <a:p>
            <a:pPr marL="457200" lvl="0" indent="-342900" rtl="0">
              <a:spcBef>
                <a:spcPts val="0"/>
              </a:spcBef>
              <a:spcAft>
                <a:spcPts val="0"/>
              </a:spcAft>
              <a:buClr>
                <a:schemeClr val="dk1"/>
              </a:buClr>
              <a:buSzPts val="1800"/>
              <a:buChar char="●"/>
            </a:pPr>
            <a:r>
              <a:rPr lang="en" b="1" dirty="0">
                <a:solidFill>
                  <a:schemeClr val="dk1"/>
                </a:solidFill>
              </a:rPr>
              <a:t>Vocabulary square </a:t>
            </a:r>
            <a:r>
              <a:rPr lang="en" dirty="0">
                <a:solidFill>
                  <a:schemeClr val="dk1"/>
                </a:solidFill>
              </a:rPr>
              <a:t>(one per student)</a:t>
            </a:r>
            <a:endParaRPr dirty="0">
              <a:solidFill>
                <a:schemeClr val="dk1"/>
              </a:solidFill>
            </a:endParaRPr>
          </a:p>
          <a:p>
            <a:pPr marL="457200" lvl="0" indent="-342900" rtl="0">
              <a:spcBef>
                <a:spcPts val="0"/>
              </a:spcBef>
              <a:spcAft>
                <a:spcPts val="0"/>
              </a:spcAft>
              <a:buClr>
                <a:schemeClr val="dk1"/>
              </a:buClr>
              <a:buSzPts val="1800"/>
              <a:buChar char="●"/>
            </a:pPr>
            <a:r>
              <a:rPr lang="en" sz="700" b="1" dirty="0">
                <a:solidFill>
                  <a:schemeClr val="dk1"/>
                </a:solidFill>
                <a:latin typeface="Arial"/>
                <a:ea typeface="Arial"/>
                <a:cs typeface="Arial"/>
                <a:sym typeface="Arial"/>
              </a:rPr>
              <a:t> </a:t>
            </a:r>
            <a:r>
              <a:rPr lang="en" b="1" dirty="0">
                <a:solidFill>
                  <a:schemeClr val="dk1"/>
                </a:solidFill>
              </a:rPr>
              <a:t>“Golden Rule” quotes for use in Gallery Walk </a:t>
            </a:r>
            <a:endParaRPr b="1" dirty="0">
              <a:solidFill>
                <a:schemeClr val="dk1"/>
              </a:solidFill>
            </a:endParaRPr>
          </a:p>
          <a:p>
            <a:pPr marL="457200" lvl="0" indent="-342900" rtl="0">
              <a:spcBef>
                <a:spcPts val="0"/>
              </a:spcBef>
              <a:spcAft>
                <a:spcPts val="0"/>
              </a:spcAft>
              <a:buClr>
                <a:schemeClr val="dk1"/>
              </a:buClr>
              <a:buSzPts val="1800"/>
              <a:buChar char="●"/>
            </a:pPr>
            <a:r>
              <a:rPr lang="en" b="1" dirty="0">
                <a:solidFill>
                  <a:schemeClr val="dk1"/>
                </a:solidFill>
              </a:rPr>
              <a:t>“Golden Rule” Note-catcher </a:t>
            </a:r>
            <a:r>
              <a:rPr lang="en" dirty="0">
                <a:solidFill>
                  <a:schemeClr val="dk1"/>
                </a:solidFill>
              </a:rPr>
              <a:t>(one per student and one for display)</a:t>
            </a:r>
            <a:endParaRPr dirty="0">
              <a:solidFill>
                <a:schemeClr val="dk1"/>
              </a:solidFill>
            </a:endParaRPr>
          </a:p>
          <a:p>
            <a:pPr marL="457200" lvl="0" indent="-342900" rtl="0">
              <a:spcBef>
                <a:spcPts val="0"/>
              </a:spcBef>
              <a:spcAft>
                <a:spcPts val="0"/>
              </a:spcAft>
              <a:buClr>
                <a:schemeClr val="dk1"/>
              </a:buClr>
              <a:buSzPts val="1800"/>
              <a:buChar char="●"/>
            </a:pPr>
            <a:r>
              <a:rPr lang="en" dirty="0">
                <a:solidFill>
                  <a:schemeClr val="dk1"/>
                </a:solidFill>
              </a:rPr>
              <a:t>DVD of To Kill a Mockingbird film (segment where Atticus and Scout discuss walking around in another’s skin, 39:00-41:55)</a:t>
            </a:r>
            <a:endParaRPr dirty="0">
              <a:solidFill>
                <a:schemeClr val="dk1"/>
              </a:solidFill>
            </a:endParaRPr>
          </a:p>
          <a:p>
            <a:pPr marL="457200" lvl="0" indent="-342900" rtl="0">
              <a:spcBef>
                <a:spcPts val="0"/>
              </a:spcBef>
              <a:spcAft>
                <a:spcPts val="0"/>
              </a:spcAft>
              <a:buClr>
                <a:schemeClr val="dk1"/>
              </a:buClr>
              <a:buSzPts val="1800"/>
              <a:buChar char="●"/>
            </a:pPr>
            <a:r>
              <a:rPr lang="en" b="1" dirty="0">
                <a:solidFill>
                  <a:schemeClr val="dk1"/>
                </a:solidFill>
              </a:rPr>
              <a:t>Text to Film Comparison Note-catcher, To Kill a Mockingbird Part 1</a:t>
            </a:r>
            <a:r>
              <a:rPr lang="en" dirty="0">
                <a:solidFill>
                  <a:schemeClr val="dk1"/>
                </a:solidFill>
              </a:rPr>
              <a:t> (one per student)</a:t>
            </a:r>
            <a:endParaRPr dirty="0">
              <a:solidFill>
                <a:schemeClr val="dk1"/>
              </a:solidFill>
            </a:endParaRPr>
          </a:p>
          <a:p>
            <a:pPr marL="457200" lvl="0" indent="-342900" rtl="0">
              <a:spcBef>
                <a:spcPts val="0"/>
              </a:spcBef>
              <a:spcAft>
                <a:spcPts val="0"/>
              </a:spcAft>
              <a:buClr>
                <a:schemeClr val="dk1"/>
              </a:buClr>
              <a:buSzPts val="1800"/>
              <a:buChar char="●"/>
            </a:pPr>
            <a:r>
              <a:rPr lang="en" b="1" i="1" dirty="0">
                <a:solidFill>
                  <a:schemeClr val="dk1"/>
                </a:solidFill>
              </a:rPr>
              <a:t>To Kill a Mockingbird</a:t>
            </a:r>
            <a:r>
              <a:rPr lang="en" b="1" dirty="0">
                <a:solidFill>
                  <a:schemeClr val="dk1"/>
                </a:solidFill>
              </a:rPr>
              <a:t> Structured Notes graphic organizer, Chapter 4 </a:t>
            </a:r>
            <a:r>
              <a:rPr lang="en" dirty="0">
                <a:solidFill>
                  <a:schemeClr val="dk1"/>
                </a:solidFill>
              </a:rPr>
              <a:t>(one per student)</a:t>
            </a:r>
            <a:br>
              <a:rPr lang="en" dirty="0">
                <a:solidFill>
                  <a:schemeClr val="dk1"/>
                </a:solidFill>
              </a:rPr>
            </a:br>
            <a:br>
              <a:rPr lang="en" dirty="0">
                <a:solidFill>
                  <a:schemeClr val="dk1"/>
                </a:solidFill>
              </a:rPr>
            </a:br>
            <a:br>
              <a:rPr lang="en" dirty="0">
                <a:solidFill>
                  <a:schemeClr val="dk1"/>
                </a:solidFill>
              </a:rPr>
            </a:br>
            <a:endParaRPr dirty="0">
              <a:solidFill>
                <a:schemeClr val="dk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5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Connect the Theme to the Novel</a:t>
            </a:r>
            <a:endParaRPr/>
          </a:p>
        </p:txBody>
      </p:sp>
      <p:sp>
        <p:nvSpPr>
          <p:cNvPr id="306" name="Google Shape;306;p5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dirty="0"/>
              <a:t>Now that you have a better understanding of the Golden Rule, it’s time to describe the idea in your own words and make a connection to the novel </a:t>
            </a:r>
            <a:r>
              <a:rPr lang="en" i="1" dirty="0"/>
              <a:t>To Kill a Mockingbird </a:t>
            </a:r>
            <a:r>
              <a:rPr lang="en" dirty="0"/>
              <a:t>by Harper Lee.</a:t>
            </a:r>
            <a:endParaRPr dirty="0"/>
          </a:p>
          <a:p>
            <a:pPr marL="0" lvl="0" indent="0">
              <a:spcBef>
                <a:spcPts val="0"/>
              </a:spcBef>
              <a:spcAft>
                <a:spcPts val="0"/>
              </a:spcAft>
              <a:buNone/>
            </a:pPr>
            <a:endParaRPr dirty="0"/>
          </a:p>
          <a:p>
            <a:pPr marL="0" lvl="0" indent="0">
              <a:spcBef>
                <a:spcPts val="0"/>
              </a:spcBef>
              <a:spcAft>
                <a:spcPts val="0"/>
              </a:spcAft>
              <a:buNone/>
            </a:pPr>
            <a:r>
              <a:rPr lang="en" dirty="0"/>
              <a:t>To do this work, you will </a:t>
            </a:r>
            <a:br>
              <a:rPr lang="en" dirty="0"/>
            </a:br>
            <a:endParaRPr dirty="0"/>
          </a:p>
          <a:p>
            <a:pPr marL="457200" lvl="0" indent="-342900" rtl="0">
              <a:spcBef>
                <a:spcPts val="0"/>
              </a:spcBef>
              <a:spcAft>
                <a:spcPts val="0"/>
              </a:spcAft>
              <a:buSzPts val="1800"/>
              <a:buAutoNum type="arabicPeriod"/>
            </a:pPr>
            <a:r>
              <a:rPr lang="en" dirty="0">
                <a:solidFill>
                  <a:schemeClr val="dk1"/>
                </a:solidFill>
              </a:rPr>
              <a:t>Think-Write-Pair-Share as you put the idea in your own words on the Note-Catcher.</a:t>
            </a:r>
          </a:p>
          <a:p>
            <a:pPr marL="457200" lvl="0" indent="-342900" rtl="0">
              <a:spcBef>
                <a:spcPts val="0"/>
              </a:spcBef>
              <a:spcAft>
                <a:spcPts val="0"/>
              </a:spcAft>
              <a:buSzPts val="1800"/>
              <a:buAutoNum type="arabicPeriod"/>
            </a:pPr>
            <a:endParaRPr lang="en" dirty="0">
              <a:solidFill>
                <a:schemeClr val="dk1"/>
              </a:solidFill>
            </a:endParaRPr>
          </a:p>
          <a:p>
            <a:pPr marL="457200" lvl="0" indent="-342900" rtl="0">
              <a:spcBef>
                <a:spcPts val="0"/>
              </a:spcBef>
              <a:spcAft>
                <a:spcPts val="0"/>
              </a:spcAft>
              <a:buSzPts val="1800"/>
              <a:buAutoNum type="arabicPeriod"/>
            </a:pPr>
            <a:r>
              <a:rPr lang="en" dirty="0">
                <a:solidFill>
                  <a:schemeClr val="dk1"/>
                </a:solidFill>
              </a:rPr>
              <a:t>Review Chapter 3  to identify a scene that is an example of the Golden Rule.</a:t>
            </a:r>
          </a:p>
          <a:p>
            <a:pPr marL="457200" lvl="0" indent="-342900" rtl="0">
              <a:spcBef>
                <a:spcPts val="0"/>
              </a:spcBef>
              <a:spcAft>
                <a:spcPts val="0"/>
              </a:spcAft>
              <a:buSzPts val="1800"/>
              <a:buAutoNum type="arabicPeriod"/>
            </a:pPr>
            <a:endParaRPr lang="en" dirty="0">
              <a:solidFill>
                <a:schemeClr val="dk1"/>
              </a:solidFill>
            </a:endParaRPr>
          </a:p>
          <a:p>
            <a:pPr marL="457200" lvl="0" indent="-342900" rtl="0">
              <a:spcBef>
                <a:spcPts val="0"/>
              </a:spcBef>
              <a:spcAft>
                <a:spcPts val="0"/>
              </a:spcAft>
              <a:buSzPts val="1800"/>
              <a:buAutoNum type="arabicPeriod"/>
            </a:pPr>
            <a:r>
              <a:rPr lang="en" dirty="0">
                <a:solidFill>
                  <a:schemeClr val="dk1"/>
                </a:solidFill>
              </a:rPr>
              <a:t>Explain how that scene illustrates the Golden Rule.</a:t>
            </a:r>
            <a:endParaRPr dirty="0">
              <a:solidFill>
                <a:schemeClr val="dk1"/>
              </a:solidFill>
            </a:endParaRPr>
          </a:p>
        </p:txBody>
      </p:sp>
      <p:pic>
        <p:nvPicPr>
          <p:cNvPr id="308" name="Google Shape;308;p56"/>
          <p:cNvPicPr preferRelativeResize="0"/>
          <p:nvPr/>
        </p:nvPicPr>
        <p:blipFill>
          <a:blip r:embed="rId3">
            <a:alphaModFix/>
          </a:blip>
          <a:stretch>
            <a:fillRect/>
          </a:stretch>
        </p:blipFill>
        <p:spPr>
          <a:xfrm>
            <a:off x="8447779" y="4443854"/>
            <a:ext cx="491420" cy="547250"/>
          </a:xfrm>
          <a:prstGeom prst="rect">
            <a:avLst/>
          </a:prstGeom>
          <a:noFill/>
          <a:ln>
            <a:noFill/>
          </a:ln>
        </p:spPr>
      </p:pic>
      <p:pic>
        <p:nvPicPr>
          <p:cNvPr id="6" name="Google Shape;300;p55"/>
          <p:cNvPicPr preferRelativeResize="0"/>
          <p:nvPr/>
        </p:nvPicPr>
        <p:blipFill>
          <a:blip r:embed="rId4">
            <a:alphaModFix/>
          </a:blip>
          <a:stretch>
            <a:fillRect/>
          </a:stretch>
        </p:blipFill>
        <p:spPr>
          <a:xfrm>
            <a:off x="7792030" y="4513247"/>
            <a:ext cx="572726" cy="4953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p5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a:t>Let’s Get Familiar with the Note-Catcher </a:t>
            </a:r>
            <a:endParaRPr sz="3000"/>
          </a:p>
        </p:txBody>
      </p:sp>
      <p:sp>
        <p:nvSpPr>
          <p:cNvPr id="314" name="Google Shape;314;p5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solidFill>
                  <a:schemeClr val="dk1"/>
                </a:solidFill>
              </a:rPr>
              <a:t>Before you watch the film segment </a:t>
            </a:r>
            <a:br>
              <a:rPr lang="en">
                <a:solidFill>
                  <a:schemeClr val="dk1"/>
                </a:solidFill>
              </a:rPr>
            </a:br>
            <a:r>
              <a:rPr lang="en">
                <a:solidFill>
                  <a:schemeClr val="dk1"/>
                </a:solidFill>
              </a:rPr>
              <a:t>or actually work with this new </a:t>
            </a:r>
            <a:br>
              <a:rPr lang="en">
                <a:solidFill>
                  <a:schemeClr val="dk1"/>
                </a:solidFill>
              </a:rPr>
            </a:br>
            <a:r>
              <a:rPr lang="en">
                <a:solidFill>
                  <a:schemeClr val="dk1"/>
                </a:solidFill>
              </a:rPr>
              <a:t>Note-catcher, let’s discuss the</a:t>
            </a:r>
            <a:endParaRPr>
              <a:solidFill>
                <a:schemeClr val="dk1"/>
              </a:solidFill>
            </a:endParaRPr>
          </a:p>
          <a:p>
            <a:pPr marL="0" lvl="0" indent="0" rtl="0">
              <a:spcBef>
                <a:spcPts val="0"/>
              </a:spcBef>
              <a:spcAft>
                <a:spcPts val="0"/>
              </a:spcAft>
              <a:buNone/>
            </a:pPr>
            <a:r>
              <a:rPr lang="en">
                <a:solidFill>
                  <a:schemeClr val="dk1"/>
                </a:solidFill>
              </a:rPr>
              <a:t>questions that you’ll be answering.</a:t>
            </a:r>
            <a:endParaRPr/>
          </a:p>
        </p:txBody>
      </p:sp>
      <p:pic>
        <p:nvPicPr>
          <p:cNvPr id="315" name="Google Shape;315;p57"/>
          <p:cNvPicPr preferRelativeResize="0"/>
          <p:nvPr/>
        </p:nvPicPr>
        <p:blipFill>
          <a:blip r:embed="rId3">
            <a:alphaModFix/>
          </a:blip>
          <a:stretch>
            <a:fillRect/>
          </a:stretch>
        </p:blipFill>
        <p:spPr>
          <a:xfrm>
            <a:off x="4454313" y="906875"/>
            <a:ext cx="4108012" cy="3552875"/>
          </a:xfrm>
          <a:prstGeom prst="rect">
            <a:avLst/>
          </a:prstGeom>
          <a:noFill/>
          <a:ln>
            <a:noFill/>
          </a:ln>
        </p:spPr>
      </p:pic>
      <p:pic>
        <p:nvPicPr>
          <p:cNvPr id="316" name="Google Shape;316;p57"/>
          <p:cNvPicPr preferRelativeResize="0"/>
          <p:nvPr/>
        </p:nvPicPr>
        <p:blipFill>
          <a:blip r:embed="rId4">
            <a:alphaModFix/>
          </a:blip>
          <a:stretch>
            <a:fillRect/>
          </a:stretch>
        </p:blipFill>
        <p:spPr>
          <a:xfrm>
            <a:off x="8364756" y="4504947"/>
            <a:ext cx="581676" cy="527503"/>
          </a:xfrm>
          <a:prstGeom prst="rect">
            <a:avLst/>
          </a:prstGeom>
          <a:noFill/>
          <a:ln>
            <a:noFill/>
          </a:ln>
        </p:spPr>
      </p:pic>
      <p:pic>
        <p:nvPicPr>
          <p:cNvPr id="7" name="Google Shape;300;p55"/>
          <p:cNvPicPr preferRelativeResize="0"/>
          <p:nvPr/>
        </p:nvPicPr>
        <p:blipFill>
          <a:blip r:embed="rId5">
            <a:alphaModFix/>
          </a:blip>
          <a:stretch>
            <a:fillRect/>
          </a:stretch>
        </p:blipFill>
        <p:spPr>
          <a:xfrm>
            <a:off x="7792030" y="4513247"/>
            <a:ext cx="572726" cy="4953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Google Shape;322;p5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Compare the Film to the Text</a:t>
            </a:r>
            <a:endParaRPr/>
          </a:p>
        </p:txBody>
      </p:sp>
      <p:sp>
        <p:nvSpPr>
          <p:cNvPr id="323" name="Google Shape;323;p5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2400"/>
              <a:t>Read along in your heads </a:t>
            </a:r>
            <a:br>
              <a:rPr lang="en" sz="2400"/>
            </a:br>
            <a:r>
              <a:rPr lang="en" sz="2400"/>
              <a:t>as your teacher reads a </a:t>
            </a:r>
            <a:br>
              <a:rPr lang="en" sz="2400"/>
            </a:br>
            <a:r>
              <a:rPr lang="en" sz="2400"/>
              <a:t>section of the text. Then,  </a:t>
            </a:r>
            <a:br>
              <a:rPr lang="en" sz="2400"/>
            </a:br>
            <a:r>
              <a:rPr lang="en" sz="2400"/>
              <a:t>you’ll view a video clip </a:t>
            </a:r>
            <a:br>
              <a:rPr lang="en" sz="2400"/>
            </a:br>
            <a:r>
              <a:rPr lang="en" sz="2400"/>
              <a:t>of the same scene.</a:t>
            </a:r>
            <a:endParaRPr sz="2400"/>
          </a:p>
          <a:p>
            <a:pPr marL="0" lvl="0" indent="0" rtl="0">
              <a:spcBef>
                <a:spcPts val="0"/>
              </a:spcBef>
              <a:spcAft>
                <a:spcPts val="0"/>
              </a:spcAft>
              <a:buNone/>
            </a:pPr>
            <a:endParaRPr sz="2400"/>
          </a:p>
        </p:txBody>
      </p:sp>
      <p:pic>
        <p:nvPicPr>
          <p:cNvPr id="324" name="Google Shape;324;p58"/>
          <p:cNvPicPr preferRelativeResize="0"/>
          <p:nvPr/>
        </p:nvPicPr>
        <p:blipFill>
          <a:blip r:embed="rId3">
            <a:alphaModFix/>
          </a:blip>
          <a:stretch>
            <a:fillRect/>
          </a:stretch>
        </p:blipFill>
        <p:spPr>
          <a:xfrm>
            <a:off x="6871400" y="2084125"/>
            <a:ext cx="1960900" cy="2675790"/>
          </a:xfrm>
          <a:prstGeom prst="rect">
            <a:avLst/>
          </a:prstGeom>
          <a:noFill/>
          <a:ln>
            <a:noFill/>
          </a:ln>
        </p:spPr>
      </p:pic>
      <p:pic>
        <p:nvPicPr>
          <p:cNvPr id="325" name="Google Shape;325;p58"/>
          <p:cNvPicPr preferRelativeResize="0"/>
          <p:nvPr/>
        </p:nvPicPr>
        <p:blipFill>
          <a:blip r:embed="rId4">
            <a:alphaModFix/>
          </a:blip>
          <a:stretch>
            <a:fillRect/>
          </a:stretch>
        </p:blipFill>
        <p:spPr>
          <a:xfrm>
            <a:off x="4801301" y="1114033"/>
            <a:ext cx="1820900" cy="2915443"/>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p5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a:t>Let’s Compare and Contrast Text to Film</a:t>
            </a:r>
            <a:endParaRPr sz="3000"/>
          </a:p>
        </p:txBody>
      </p:sp>
      <p:sp>
        <p:nvSpPr>
          <p:cNvPr id="331" name="Google Shape;331;p5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2000" dirty="0"/>
              <a:t>After listening to the read-aloud </a:t>
            </a:r>
            <a:br>
              <a:rPr lang="en" sz="2000" dirty="0"/>
            </a:br>
            <a:r>
              <a:rPr lang="en" sz="2000" dirty="0"/>
              <a:t>and viewing the video clip:</a:t>
            </a:r>
            <a:br>
              <a:rPr lang="en" sz="2000" dirty="0"/>
            </a:br>
            <a:endParaRPr sz="2000" dirty="0"/>
          </a:p>
          <a:p>
            <a:pPr marL="457200" lvl="0" indent="-355600" rtl="0">
              <a:lnSpc>
                <a:spcPct val="115000"/>
              </a:lnSpc>
              <a:spcBef>
                <a:spcPts val="0"/>
              </a:spcBef>
              <a:spcAft>
                <a:spcPts val="0"/>
              </a:spcAft>
              <a:buSzPts val="2000"/>
              <a:buAutoNum type="arabicPeriod"/>
            </a:pPr>
            <a:r>
              <a:rPr lang="en" sz="2000" dirty="0">
                <a:solidFill>
                  <a:schemeClr val="dk1"/>
                </a:solidFill>
              </a:rPr>
              <a:t>Jot down your answers in </a:t>
            </a:r>
            <a:br>
              <a:rPr lang="en" sz="2000" dirty="0">
                <a:solidFill>
                  <a:schemeClr val="dk1"/>
                </a:solidFill>
              </a:rPr>
            </a:br>
            <a:r>
              <a:rPr lang="en" sz="2000" dirty="0">
                <a:solidFill>
                  <a:schemeClr val="dk1"/>
                </a:solidFill>
              </a:rPr>
              <a:t>the first two columns of the </a:t>
            </a:r>
            <a:br>
              <a:rPr lang="en" sz="2000" dirty="0">
                <a:solidFill>
                  <a:schemeClr val="dk1"/>
                </a:solidFill>
              </a:rPr>
            </a:br>
            <a:r>
              <a:rPr lang="en" sz="2000" dirty="0">
                <a:solidFill>
                  <a:schemeClr val="dk1"/>
                </a:solidFill>
              </a:rPr>
              <a:t>Note-Catcher</a:t>
            </a:r>
            <a:r>
              <a:rPr lang="en-US" sz="2000" dirty="0">
                <a:solidFill>
                  <a:schemeClr val="dk1"/>
                </a:solidFill>
              </a:rPr>
              <a:t>.</a:t>
            </a:r>
          </a:p>
          <a:p>
            <a:pPr marL="101600" lvl="0" indent="0" rtl="0">
              <a:lnSpc>
                <a:spcPct val="115000"/>
              </a:lnSpc>
              <a:spcBef>
                <a:spcPts val="0"/>
              </a:spcBef>
              <a:spcAft>
                <a:spcPts val="0"/>
              </a:spcAft>
              <a:buSzPts val="2000"/>
              <a:buNone/>
            </a:pPr>
            <a:endParaRPr sz="2000" dirty="0">
              <a:solidFill>
                <a:schemeClr val="dk1"/>
              </a:solidFill>
            </a:endParaRPr>
          </a:p>
          <a:p>
            <a:pPr marL="457200" lvl="0" indent="-355600" rtl="0">
              <a:lnSpc>
                <a:spcPct val="115000"/>
              </a:lnSpc>
              <a:spcBef>
                <a:spcPts val="0"/>
              </a:spcBef>
              <a:spcAft>
                <a:spcPts val="0"/>
              </a:spcAft>
              <a:buClr>
                <a:schemeClr val="dk1"/>
              </a:buClr>
              <a:buSzPts val="2000"/>
              <a:buAutoNum type="arabicPeriod"/>
            </a:pPr>
            <a:r>
              <a:rPr lang="en" sz="2000" dirty="0">
                <a:solidFill>
                  <a:schemeClr val="dk1"/>
                </a:solidFill>
              </a:rPr>
              <a:t>Then, turn and talk with your</a:t>
            </a:r>
            <a:br>
              <a:rPr lang="en" sz="2000" dirty="0">
                <a:solidFill>
                  <a:schemeClr val="dk1"/>
                </a:solidFill>
              </a:rPr>
            </a:br>
            <a:r>
              <a:rPr lang="en" sz="2000" dirty="0">
                <a:solidFill>
                  <a:schemeClr val="dk1"/>
                </a:solidFill>
              </a:rPr>
              <a:t> Discussion Appointment partner.</a:t>
            </a:r>
            <a:br>
              <a:rPr lang="en" sz="2000" dirty="0">
                <a:solidFill>
                  <a:schemeClr val="dk1"/>
                </a:solidFill>
              </a:rPr>
            </a:br>
            <a:endParaRPr sz="2000" dirty="0">
              <a:solidFill>
                <a:schemeClr val="dk1"/>
              </a:solidFill>
            </a:endParaRPr>
          </a:p>
          <a:p>
            <a:pPr marL="457200" lvl="0" indent="-355600" rtl="0">
              <a:lnSpc>
                <a:spcPct val="115000"/>
              </a:lnSpc>
              <a:spcBef>
                <a:spcPts val="0"/>
              </a:spcBef>
              <a:spcAft>
                <a:spcPts val="0"/>
              </a:spcAft>
              <a:buClr>
                <a:schemeClr val="dk1"/>
              </a:buClr>
              <a:buSzPts val="2000"/>
              <a:buAutoNum type="arabicPeriod"/>
            </a:pPr>
            <a:r>
              <a:rPr lang="en" sz="2000" dirty="0">
                <a:solidFill>
                  <a:schemeClr val="dk1"/>
                </a:solidFill>
              </a:rPr>
              <a:t>Be prepared to share your thinking.</a:t>
            </a:r>
            <a:endParaRPr sz="2000" dirty="0">
              <a:solidFill>
                <a:schemeClr val="dk1"/>
              </a:solidFill>
            </a:endParaRPr>
          </a:p>
        </p:txBody>
      </p:sp>
      <p:pic>
        <p:nvPicPr>
          <p:cNvPr id="332" name="Google Shape;332;p59"/>
          <p:cNvPicPr preferRelativeResize="0"/>
          <p:nvPr/>
        </p:nvPicPr>
        <p:blipFill>
          <a:blip r:embed="rId3">
            <a:alphaModFix/>
          </a:blip>
          <a:stretch>
            <a:fillRect/>
          </a:stretch>
        </p:blipFill>
        <p:spPr>
          <a:xfrm>
            <a:off x="5330625" y="931850"/>
            <a:ext cx="2209800" cy="3857625"/>
          </a:xfrm>
          <a:prstGeom prst="rect">
            <a:avLst/>
          </a:prstGeom>
          <a:noFill/>
          <a:ln>
            <a:noFill/>
          </a:ln>
        </p:spPr>
      </p:pic>
      <p:pic>
        <p:nvPicPr>
          <p:cNvPr id="333" name="Google Shape;333;p59"/>
          <p:cNvPicPr preferRelativeResize="0"/>
          <p:nvPr/>
        </p:nvPicPr>
        <p:blipFill>
          <a:blip r:embed="rId4">
            <a:alphaModFix/>
          </a:blip>
          <a:stretch>
            <a:fillRect/>
          </a:stretch>
        </p:blipFill>
        <p:spPr>
          <a:xfrm>
            <a:off x="8637038" y="4570350"/>
            <a:ext cx="394888" cy="439750"/>
          </a:xfrm>
          <a:prstGeom prst="rect">
            <a:avLst/>
          </a:prstGeom>
          <a:noFill/>
          <a:ln>
            <a:noFill/>
          </a:ln>
        </p:spPr>
      </p:pic>
      <p:pic>
        <p:nvPicPr>
          <p:cNvPr id="334" name="Google Shape;334;p59"/>
          <p:cNvPicPr preferRelativeResize="0"/>
          <p:nvPr/>
        </p:nvPicPr>
        <p:blipFill>
          <a:blip r:embed="rId5">
            <a:alphaModFix/>
          </a:blip>
          <a:stretch>
            <a:fillRect/>
          </a:stretch>
        </p:blipFill>
        <p:spPr>
          <a:xfrm>
            <a:off x="8046919" y="4557632"/>
            <a:ext cx="514275" cy="43974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p6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a:t>Let’s Evaluate Actor’s and Director’s Choices</a:t>
            </a:r>
            <a:endParaRPr sz="3000"/>
          </a:p>
        </p:txBody>
      </p:sp>
      <p:sp>
        <p:nvSpPr>
          <p:cNvPr id="340" name="Google Shape;340;p60"/>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2000"/>
              <a:t>Before finishing the Note-Catcher, you’ll view the</a:t>
            </a:r>
            <a:endParaRPr sz="2000"/>
          </a:p>
          <a:p>
            <a:pPr marL="0" lvl="0" indent="0" rtl="0">
              <a:lnSpc>
                <a:spcPct val="115000"/>
              </a:lnSpc>
              <a:spcBef>
                <a:spcPts val="0"/>
              </a:spcBef>
              <a:spcAft>
                <a:spcPts val="0"/>
              </a:spcAft>
              <a:buNone/>
            </a:pPr>
            <a:r>
              <a:rPr lang="en" sz="2000"/>
              <a:t>film clip again</a:t>
            </a:r>
            <a:r>
              <a:rPr lang="en" sz="2000">
                <a:solidFill>
                  <a:schemeClr val="dk1"/>
                </a:solidFill>
              </a:rPr>
              <a:t> this time focusing on the camera </a:t>
            </a:r>
            <a:br>
              <a:rPr lang="en" sz="2000">
                <a:solidFill>
                  <a:schemeClr val="dk1"/>
                </a:solidFill>
              </a:rPr>
            </a:br>
            <a:r>
              <a:rPr lang="en" sz="2000">
                <a:solidFill>
                  <a:schemeClr val="dk1"/>
                </a:solidFill>
              </a:rPr>
              <a:t>angles, lighting, types of shots, music, or the </a:t>
            </a:r>
            <a:br>
              <a:rPr lang="en" sz="2000">
                <a:solidFill>
                  <a:schemeClr val="dk1"/>
                </a:solidFill>
              </a:rPr>
            </a:br>
            <a:r>
              <a:rPr lang="en" sz="2000">
                <a:solidFill>
                  <a:schemeClr val="dk1"/>
                </a:solidFill>
              </a:rPr>
              <a:t>movements of the actors.</a:t>
            </a:r>
            <a:endParaRPr sz="2000">
              <a:solidFill>
                <a:schemeClr val="dk1"/>
              </a:solidFill>
            </a:endParaRPr>
          </a:p>
          <a:p>
            <a:pPr marL="0" lvl="0" indent="0" rtl="0">
              <a:lnSpc>
                <a:spcPct val="115000"/>
              </a:lnSpc>
              <a:spcBef>
                <a:spcPts val="0"/>
              </a:spcBef>
              <a:spcAft>
                <a:spcPts val="0"/>
              </a:spcAft>
              <a:buNone/>
            </a:pPr>
            <a:endParaRPr sz="2000">
              <a:solidFill>
                <a:schemeClr val="dk1"/>
              </a:solidFill>
            </a:endParaRPr>
          </a:p>
          <a:p>
            <a:pPr marL="0" lvl="0" indent="0" rtl="0">
              <a:lnSpc>
                <a:spcPct val="115000"/>
              </a:lnSpc>
              <a:spcBef>
                <a:spcPts val="0"/>
              </a:spcBef>
              <a:spcAft>
                <a:spcPts val="0"/>
              </a:spcAft>
              <a:buNone/>
            </a:pPr>
            <a:r>
              <a:rPr lang="en" sz="2000">
                <a:solidFill>
                  <a:schemeClr val="dk1"/>
                </a:solidFill>
              </a:rPr>
              <a:t>You’ll evaluate the choices made by the director</a:t>
            </a:r>
            <a:br>
              <a:rPr lang="en" sz="2000">
                <a:solidFill>
                  <a:schemeClr val="dk1"/>
                </a:solidFill>
              </a:rPr>
            </a:br>
            <a:r>
              <a:rPr lang="en" sz="2000">
                <a:solidFill>
                  <a:schemeClr val="dk1"/>
                </a:solidFill>
              </a:rPr>
              <a:t>or actors and the impact those choices have on </a:t>
            </a:r>
            <a:br>
              <a:rPr lang="en" sz="2000">
                <a:solidFill>
                  <a:schemeClr val="dk1"/>
                </a:solidFill>
              </a:rPr>
            </a:br>
            <a:r>
              <a:rPr lang="en" sz="2000">
                <a:solidFill>
                  <a:schemeClr val="dk1"/>
                </a:solidFill>
              </a:rPr>
              <a:t>the viewer or the scene. </a:t>
            </a:r>
            <a:endParaRPr sz="2000">
              <a:solidFill>
                <a:schemeClr val="dk1"/>
              </a:solidFill>
            </a:endParaRPr>
          </a:p>
        </p:txBody>
      </p:sp>
      <p:pic>
        <p:nvPicPr>
          <p:cNvPr id="341" name="Google Shape;341;p60"/>
          <p:cNvPicPr preferRelativeResize="0"/>
          <p:nvPr/>
        </p:nvPicPr>
        <p:blipFill>
          <a:blip r:embed="rId3">
            <a:alphaModFix/>
          </a:blip>
          <a:stretch>
            <a:fillRect/>
          </a:stretch>
        </p:blipFill>
        <p:spPr>
          <a:xfrm>
            <a:off x="6617400" y="960425"/>
            <a:ext cx="1375750" cy="3800475"/>
          </a:xfrm>
          <a:prstGeom prst="rect">
            <a:avLst/>
          </a:prstGeom>
          <a:noFill/>
          <a:ln>
            <a:noFill/>
          </a:ln>
        </p:spPr>
      </p:pic>
      <p:pic>
        <p:nvPicPr>
          <p:cNvPr id="7" name="Google Shape;333;p59"/>
          <p:cNvPicPr preferRelativeResize="0"/>
          <p:nvPr/>
        </p:nvPicPr>
        <p:blipFill>
          <a:blip r:embed="rId4">
            <a:alphaModFix/>
          </a:blip>
          <a:stretch>
            <a:fillRect/>
          </a:stretch>
        </p:blipFill>
        <p:spPr>
          <a:xfrm>
            <a:off x="8637038" y="4570350"/>
            <a:ext cx="394888" cy="439750"/>
          </a:xfrm>
          <a:prstGeom prst="rect">
            <a:avLst/>
          </a:prstGeom>
          <a:noFill/>
          <a:ln>
            <a:noFill/>
          </a:ln>
        </p:spPr>
      </p:pic>
      <p:pic>
        <p:nvPicPr>
          <p:cNvPr id="8" name="Google Shape;334;p59"/>
          <p:cNvPicPr preferRelativeResize="0"/>
          <p:nvPr/>
        </p:nvPicPr>
        <p:blipFill>
          <a:blip r:embed="rId5">
            <a:alphaModFix/>
          </a:blip>
          <a:stretch>
            <a:fillRect/>
          </a:stretch>
        </p:blipFill>
        <p:spPr>
          <a:xfrm>
            <a:off x="8046919" y="4557632"/>
            <a:ext cx="514275" cy="439745"/>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348" name="Google Shape;348;p6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a:t>Let’s Self-Assess Our Learning Targets Mastery</a:t>
            </a:r>
            <a:endParaRPr sz="3000"/>
          </a:p>
        </p:txBody>
      </p:sp>
      <p:sp>
        <p:nvSpPr>
          <p:cNvPr id="349" name="Google Shape;349;p6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42900" rtl="0">
              <a:spcBef>
                <a:spcPts val="0"/>
              </a:spcBef>
              <a:spcAft>
                <a:spcPts val="0"/>
              </a:spcAft>
              <a:buClr>
                <a:schemeClr val="dk1"/>
              </a:buClr>
              <a:buSzPts val="1800"/>
              <a:buAutoNum type="arabicPeriod"/>
            </a:pPr>
            <a:r>
              <a:rPr lang="en">
                <a:solidFill>
                  <a:schemeClr val="dk1"/>
                </a:solidFill>
              </a:rPr>
              <a:t>I can </a:t>
            </a:r>
            <a:r>
              <a:rPr lang="en" i="1">
                <a:solidFill>
                  <a:schemeClr val="dk1"/>
                </a:solidFill>
              </a:rPr>
              <a:t>deepen my understanding of key words </a:t>
            </a:r>
            <a:r>
              <a:rPr lang="en">
                <a:solidFill>
                  <a:schemeClr val="dk1"/>
                </a:solidFill>
              </a:rPr>
              <a:t>in </a:t>
            </a:r>
            <a:r>
              <a:rPr lang="en" i="1">
                <a:solidFill>
                  <a:schemeClr val="dk1"/>
                </a:solidFill>
              </a:rPr>
              <a:t>To Kill a Mockingbird</a:t>
            </a:r>
            <a:r>
              <a:rPr lang="en">
                <a:solidFill>
                  <a:schemeClr val="dk1"/>
                </a:solidFill>
              </a:rPr>
              <a:t> by using a vocabulary square.</a:t>
            </a:r>
            <a:br>
              <a:rPr lang="en">
                <a:solidFill>
                  <a:schemeClr val="dk1"/>
                </a:solidFill>
              </a:rPr>
            </a:br>
            <a:endParaRPr>
              <a:solidFill>
                <a:schemeClr val="dk1"/>
              </a:solidFill>
            </a:endParaRPr>
          </a:p>
          <a:p>
            <a:pPr marL="457200" lvl="0" indent="-342900" rtl="0">
              <a:spcBef>
                <a:spcPts val="0"/>
              </a:spcBef>
              <a:spcAft>
                <a:spcPts val="0"/>
              </a:spcAft>
              <a:buClr>
                <a:schemeClr val="dk1"/>
              </a:buClr>
              <a:buSzPts val="1800"/>
              <a:buAutoNum type="arabicPeriod"/>
            </a:pPr>
            <a:r>
              <a:rPr lang="en">
                <a:solidFill>
                  <a:schemeClr val="dk1"/>
                </a:solidFill>
              </a:rPr>
              <a:t>I can</a:t>
            </a:r>
            <a:r>
              <a:rPr lang="en" i="1">
                <a:solidFill>
                  <a:schemeClr val="dk1"/>
                </a:solidFill>
              </a:rPr>
              <a:t> support my inferences</a:t>
            </a:r>
            <a:r>
              <a:rPr lang="en">
                <a:solidFill>
                  <a:schemeClr val="dk1"/>
                </a:solidFill>
              </a:rPr>
              <a:t> about Chapter 3 of </a:t>
            </a:r>
            <a:r>
              <a:rPr lang="en" i="1">
                <a:solidFill>
                  <a:schemeClr val="dk1"/>
                </a:solidFill>
              </a:rPr>
              <a:t>To Kill a Mockingbird</a:t>
            </a:r>
            <a:r>
              <a:rPr lang="en">
                <a:solidFill>
                  <a:schemeClr val="dk1"/>
                </a:solidFill>
              </a:rPr>
              <a:t> with the </a:t>
            </a:r>
            <a:r>
              <a:rPr lang="en" i="1">
                <a:solidFill>
                  <a:schemeClr val="dk1"/>
                </a:solidFill>
              </a:rPr>
              <a:t>strongest evidence </a:t>
            </a:r>
            <a:r>
              <a:rPr lang="en">
                <a:solidFill>
                  <a:schemeClr val="dk1"/>
                </a:solidFill>
              </a:rPr>
              <a:t>from the text.</a:t>
            </a:r>
            <a:br>
              <a:rPr lang="en">
                <a:solidFill>
                  <a:schemeClr val="dk1"/>
                </a:solidFill>
              </a:rPr>
            </a:br>
            <a:endParaRPr>
              <a:solidFill>
                <a:schemeClr val="dk1"/>
              </a:solidFill>
            </a:endParaRPr>
          </a:p>
          <a:p>
            <a:pPr marL="457200" lvl="0" indent="-342900" rtl="0">
              <a:spcBef>
                <a:spcPts val="0"/>
              </a:spcBef>
              <a:spcAft>
                <a:spcPts val="0"/>
              </a:spcAft>
              <a:buClr>
                <a:schemeClr val="dk1"/>
              </a:buClr>
              <a:buSzPts val="1800"/>
              <a:buAutoNum type="arabicPeriod"/>
            </a:pPr>
            <a:r>
              <a:rPr lang="en">
                <a:solidFill>
                  <a:schemeClr val="dk1"/>
                </a:solidFill>
              </a:rPr>
              <a:t>I can </a:t>
            </a:r>
            <a:r>
              <a:rPr lang="en" i="1">
                <a:solidFill>
                  <a:schemeClr val="dk1"/>
                </a:solidFill>
              </a:rPr>
              <a:t>evaluate the similarities and differences</a:t>
            </a:r>
            <a:r>
              <a:rPr lang="en">
                <a:solidFill>
                  <a:schemeClr val="dk1"/>
                </a:solidFill>
              </a:rPr>
              <a:t> between the novel and the film version of </a:t>
            </a:r>
            <a:r>
              <a:rPr lang="en" i="1">
                <a:solidFill>
                  <a:schemeClr val="dk1"/>
                </a:solidFill>
              </a:rPr>
              <a:t>To Kill a Mockingbird.</a:t>
            </a:r>
            <a:br>
              <a:rPr lang="en" i="1">
                <a:solidFill>
                  <a:schemeClr val="dk1"/>
                </a:solidFill>
              </a:rPr>
            </a:br>
            <a:endParaRPr i="1">
              <a:solidFill>
                <a:schemeClr val="dk1"/>
              </a:solidFill>
            </a:endParaRPr>
          </a:p>
          <a:p>
            <a:pPr marL="457200" lvl="0" indent="-342900" rtl="0">
              <a:spcBef>
                <a:spcPts val="0"/>
              </a:spcBef>
              <a:spcAft>
                <a:spcPts val="0"/>
              </a:spcAft>
              <a:buClr>
                <a:schemeClr val="dk1"/>
              </a:buClr>
              <a:buSzPts val="1800"/>
              <a:buAutoNum type="arabicPeriod"/>
            </a:pPr>
            <a:r>
              <a:rPr lang="en">
                <a:solidFill>
                  <a:schemeClr val="dk1"/>
                </a:solidFill>
              </a:rPr>
              <a:t>I can </a:t>
            </a:r>
            <a:r>
              <a:rPr lang="en" i="1">
                <a:solidFill>
                  <a:schemeClr val="dk1"/>
                </a:solidFill>
              </a:rPr>
              <a:t>analyze how the author draws on the theme</a:t>
            </a:r>
            <a:r>
              <a:rPr lang="en">
                <a:solidFill>
                  <a:schemeClr val="dk1"/>
                </a:solidFill>
              </a:rPr>
              <a:t> of the Golden Rule in Chapter 3.</a:t>
            </a:r>
            <a:endParaRPr>
              <a:solidFill>
                <a:schemeClr val="dk1"/>
              </a:solidFill>
            </a:endParaRPr>
          </a:p>
          <a:p>
            <a:pPr marL="0" lvl="0" indent="0" rtl="0">
              <a:spcBef>
                <a:spcPts val="0"/>
              </a:spcBef>
              <a:spcAft>
                <a:spcPts val="0"/>
              </a:spcAft>
              <a:buNone/>
            </a:pPr>
            <a:endParaRPr/>
          </a:p>
        </p:txBody>
      </p:sp>
      <p:pic>
        <p:nvPicPr>
          <p:cNvPr id="350" name="Google Shape;350;p61"/>
          <p:cNvPicPr preferRelativeResize="0"/>
          <p:nvPr/>
        </p:nvPicPr>
        <p:blipFill>
          <a:blip r:embed="rId3">
            <a:alphaModFix/>
          </a:blip>
          <a:stretch>
            <a:fillRect/>
          </a:stretch>
        </p:blipFill>
        <p:spPr>
          <a:xfrm>
            <a:off x="8322050" y="4503187"/>
            <a:ext cx="647770" cy="516175"/>
          </a:xfrm>
          <a:prstGeom prst="rect">
            <a:avLst/>
          </a:prstGeom>
          <a:noFill/>
          <a:ln>
            <a:noFill/>
          </a:ln>
        </p:spPr>
      </p:pic>
      <p:pic>
        <p:nvPicPr>
          <p:cNvPr id="351" name="Google Shape;351;p61"/>
          <p:cNvPicPr preferRelativeResize="0"/>
          <p:nvPr/>
        </p:nvPicPr>
        <p:blipFill>
          <a:blip r:embed="rId4">
            <a:alphaModFix/>
          </a:blip>
          <a:stretch>
            <a:fillRect/>
          </a:stretch>
        </p:blipFill>
        <p:spPr>
          <a:xfrm>
            <a:off x="7858207" y="4474924"/>
            <a:ext cx="572700" cy="57270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356" name="Google Shape;356;p6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Homework</a:t>
            </a:r>
            <a:endParaRPr/>
          </a:p>
        </p:txBody>
      </p:sp>
      <p:sp>
        <p:nvSpPr>
          <p:cNvPr id="357" name="Google Shape;357;p62"/>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42900" rtl="0">
              <a:spcBef>
                <a:spcPts val="0"/>
              </a:spcBef>
              <a:spcAft>
                <a:spcPts val="0"/>
              </a:spcAft>
              <a:buSzPts val="1800"/>
              <a:buAutoNum type="arabicPeriod"/>
            </a:pPr>
            <a:r>
              <a:rPr lang="en"/>
              <a:t>Complete a first read of Chapter 4, using structured notes. </a:t>
            </a:r>
            <a:br>
              <a:rPr lang="en"/>
            </a:br>
            <a:endParaRPr/>
          </a:p>
          <a:p>
            <a:pPr marL="457200" lvl="0" indent="-342900" rtl="0">
              <a:spcBef>
                <a:spcPts val="0"/>
              </a:spcBef>
              <a:spcAft>
                <a:spcPts val="0"/>
              </a:spcAft>
              <a:buSzPts val="1800"/>
              <a:buAutoNum type="arabicPeriod"/>
            </a:pPr>
            <a:r>
              <a:rPr lang="en"/>
              <a:t>Answer the focus question: </a:t>
            </a:r>
            <a:br>
              <a:rPr lang="en"/>
            </a:br>
            <a:endParaRPr/>
          </a:p>
          <a:p>
            <a:pPr marL="457200" lvl="0" indent="0" rtl="0">
              <a:spcBef>
                <a:spcPts val="0"/>
              </a:spcBef>
              <a:spcAft>
                <a:spcPts val="0"/>
              </a:spcAft>
              <a:buNone/>
            </a:pPr>
            <a:r>
              <a:rPr lang="en" i="1"/>
              <a:t>“Atticus says, ‘You never really understand a person until you consider things from his point of view … until you climb into his skin and walk around in it’</a:t>
            </a:r>
            <a:r>
              <a:rPr lang="en"/>
              <a:t> (Ch. 3, pg. 39). </a:t>
            </a:r>
            <a:endParaRPr/>
          </a:p>
          <a:p>
            <a:pPr marL="457200" lvl="0" indent="0" rtl="0">
              <a:spcBef>
                <a:spcPts val="0"/>
              </a:spcBef>
              <a:spcAft>
                <a:spcPts val="0"/>
              </a:spcAft>
              <a:buNone/>
            </a:pPr>
            <a:endParaRPr/>
          </a:p>
          <a:p>
            <a:pPr marL="457200" lvl="0" indent="0" rtl="0">
              <a:spcBef>
                <a:spcPts val="0"/>
              </a:spcBef>
              <a:spcAft>
                <a:spcPts val="0"/>
              </a:spcAft>
              <a:buNone/>
            </a:pPr>
            <a:r>
              <a:rPr lang="en"/>
              <a:t>How is this advice taken or ignored in this chapter? Use the strongest evidence from the novel in your answer.</a:t>
            </a:r>
            <a:br>
              <a:rPr lang="en"/>
            </a:br>
            <a:br>
              <a:rPr lang="en"/>
            </a:b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62"/>
        <p:cNvGrpSpPr/>
        <p:nvPr/>
      </p:nvGrpSpPr>
      <p:grpSpPr>
        <a:xfrm>
          <a:off x="0" y="0"/>
          <a:ext cx="0" cy="0"/>
          <a:chOff x="0" y="0"/>
          <a:chExt cx="0" cy="0"/>
        </a:xfrm>
      </p:grpSpPr>
      <p:sp>
        <p:nvSpPr>
          <p:cNvPr id="363" name="Google Shape;363;p6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364" name="Google Shape;364;p6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365" name="Google Shape;365;p63"/>
          <p:cNvGraphicFramePr/>
          <p:nvPr/>
        </p:nvGraphicFramePr>
        <p:xfrm>
          <a:off x="577216" y="1385887"/>
          <a:ext cx="7989600" cy="3230175"/>
        </p:xfrm>
        <a:graphic>
          <a:graphicData uri="http://schemas.openxmlformats.org/drawingml/2006/table">
            <a:tbl>
              <a:tblPr firstRow="1" bandRow="1">
                <a:noFill/>
                <a:tableStyleId>{79CDFCB3-11C7-4CAF-ACEF-561ACE04B90A}</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2</a:t>
            </a:r>
            <a:r>
              <a:rPr lang="en" sz="3400"/>
              <a:t>: Unit </a:t>
            </a:r>
            <a:r>
              <a:rPr lang="en"/>
              <a:t>1</a:t>
            </a:r>
            <a:r>
              <a:rPr lang="en" sz="3400"/>
              <a:t>: Lesson </a:t>
            </a:r>
            <a:r>
              <a:rPr lang="en"/>
              <a:t>12</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87" name="Google Shape;187;p39"/>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12: </a:t>
            </a:r>
            <a:endParaRPr i="1" dirty="0">
              <a:solidFill>
                <a:schemeClr val="dk1"/>
              </a:solidFill>
            </a:endParaRPr>
          </a:p>
          <a:p>
            <a:pPr marL="0" lvl="0" indent="0" rtl="0">
              <a:lnSpc>
                <a:spcPct val="90000"/>
              </a:lnSpc>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457200" lvl="0" indent="-342900" rtl="0">
              <a:lnSpc>
                <a:spcPct val="90000"/>
              </a:lnSpc>
              <a:spcBef>
                <a:spcPts val="1000"/>
              </a:spcBef>
              <a:spcAft>
                <a:spcPts val="0"/>
              </a:spcAft>
              <a:buClr>
                <a:schemeClr val="dk1"/>
              </a:buClr>
              <a:buSzPts val="1800"/>
              <a:buChar char="●"/>
            </a:pPr>
            <a:r>
              <a:rPr lang="en" dirty="0">
                <a:solidFill>
                  <a:schemeClr val="dk1"/>
                </a:solidFill>
              </a:rPr>
              <a:t>Be sure to have read and provided feedback on students’ summaries of Chapter 2. Those will be returned in this lesson.</a:t>
            </a:r>
            <a:br>
              <a:rPr lang="en" dirty="0">
                <a:solidFill>
                  <a:schemeClr val="dk1"/>
                </a:solidFill>
              </a:rPr>
            </a:b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Preview: </a:t>
            </a:r>
            <a:r>
              <a:rPr lang="en" i="1" dirty="0">
                <a:solidFill>
                  <a:schemeClr val="dk1"/>
                </a:solidFill>
              </a:rPr>
              <a:t>To Kill a Mockingbird</a:t>
            </a:r>
            <a:r>
              <a:rPr lang="en" dirty="0">
                <a:solidFill>
                  <a:schemeClr val="dk1"/>
                </a:solidFill>
              </a:rPr>
              <a:t> film clip, 39:00–41:55.</a:t>
            </a:r>
            <a:br>
              <a:rPr lang="en" dirty="0">
                <a:solidFill>
                  <a:schemeClr val="dk1"/>
                </a:solidFill>
              </a:rPr>
            </a:b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Preview the camera stills from this scene and determine if they’ll be useful to display during the lesson.</a:t>
            </a:r>
            <a:br>
              <a:rPr lang="en" dirty="0">
                <a:solidFill>
                  <a:schemeClr val="dk1"/>
                </a:solidFill>
              </a:rPr>
            </a:b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Review the Gallery Walk protocol</a:t>
            </a:r>
            <a:r>
              <a:rPr lang="en-US" dirty="0">
                <a:solidFill>
                  <a:schemeClr val="dk1"/>
                </a:solidFill>
              </a:rPr>
              <a:t>.</a:t>
            </a:r>
            <a:endParaRPr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40"/>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8 : Module </a:t>
            </a:r>
            <a:r>
              <a:rPr lang="en" sz="4000" b="1">
                <a:latin typeface="Century Gothic"/>
                <a:ea typeface="Century Gothic"/>
                <a:cs typeface="Century Gothic"/>
                <a:sym typeface="Century Gothic"/>
              </a:rPr>
              <a:t>2:</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12</a:t>
            </a:r>
            <a:endParaRPr sz="4000" b="1">
              <a:solidFill>
                <a:srgbClr val="000000"/>
              </a:solidFill>
              <a:latin typeface="Overlock"/>
              <a:ea typeface="Overlock"/>
              <a:cs typeface="Overlock"/>
              <a:sym typeface="Overlock"/>
            </a:endParaRPr>
          </a:p>
        </p:txBody>
      </p:sp>
      <p:sp>
        <p:nvSpPr>
          <p:cNvPr id="193" name="Google Shape;193;p4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400"/>
              <a:t>Analyzing How Literature Draws on Themes from the Bible and World Religions: The Golden Rule</a:t>
            </a:r>
            <a:endParaRPr sz="2400"/>
          </a:p>
        </p:txBody>
      </p:sp>
      <p:pic>
        <p:nvPicPr>
          <p:cNvPr id="3" name="Picture 2">
            <a:extLst>
              <a:ext uri="{FF2B5EF4-FFF2-40B4-BE49-F238E27FC236}">
                <a16:creationId xmlns:a16="http://schemas.microsoft.com/office/drawing/2014/main" id="{79E02EA3-A220-4EF3-8D03-5ED5A4638533}"/>
              </a:ext>
            </a:extLst>
          </p:cNvPr>
          <p:cNvPicPr>
            <a:picLocks noChangeAspect="1"/>
          </p:cNvPicPr>
          <p:nvPr/>
        </p:nvPicPr>
        <p:blipFill>
          <a:blip r:embed="rId3"/>
          <a:stretch>
            <a:fillRect/>
          </a:stretch>
        </p:blipFill>
        <p:spPr>
          <a:xfrm>
            <a:off x="3329523" y="2900450"/>
            <a:ext cx="2651210" cy="122127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4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a:t>Hello, Students!</a:t>
            </a:r>
            <a:endParaRPr b="1"/>
          </a:p>
        </p:txBody>
      </p:sp>
      <p:sp>
        <p:nvSpPr>
          <p:cNvPr id="199" name="Google Shape;199;p4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a:t>So far in our study, we have focused on the theme of taking a stand. Today, we will be introduced to an important theme in Chapter 3 of the novel, The Golden Rule. We will also be viewing a scene from the film version of </a:t>
            </a:r>
            <a:r>
              <a:rPr lang="en" i="1"/>
              <a:t>To Kill a Mockingbird </a:t>
            </a:r>
            <a:r>
              <a:rPr lang="en"/>
              <a:t>as we compare and contrast this version to the text and evaluate the choices of the director and actors.</a:t>
            </a:r>
            <a:endParaRPr/>
          </a:p>
          <a:p>
            <a:pPr marL="0" lvl="0" indent="0" rtl="0">
              <a:lnSpc>
                <a:spcPct val="100000"/>
              </a:lnSpc>
              <a:spcBef>
                <a:spcPts val="0"/>
              </a:spcBef>
              <a:spcAft>
                <a:spcPts val="0"/>
              </a:spcAft>
              <a:buNone/>
            </a:pPr>
            <a:endParaRPr/>
          </a:p>
          <a:p>
            <a:pPr marL="0" lvl="0" indent="0" rtl="0">
              <a:lnSpc>
                <a:spcPct val="100000"/>
              </a:lnSpc>
              <a:spcBef>
                <a:spcPts val="0"/>
              </a:spcBef>
              <a:spcAft>
                <a:spcPts val="0"/>
              </a:spcAft>
              <a:buNone/>
            </a:pPr>
            <a:r>
              <a:rPr lang="en"/>
              <a:t> </a:t>
            </a:r>
            <a:endParaRPr/>
          </a:p>
          <a:p>
            <a:pPr marL="0" lvl="0" indent="0" rtl="0">
              <a:spcBef>
                <a:spcPts val="0"/>
              </a:spcBef>
              <a:spcAft>
                <a:spcPts val="0"/>
              </a:spcAft>
              <a:buNone/>
            </a:pPr>
            <a:r>
              <a:rPr lang="en">
                <a:solidFill>
                  <a:schemeClr val="dk1"/>
                </a:solidFill>
              </a:rPr>
              <a:t>Here is what you’ll do today:</a:t>
            </a:r>
            <a:endParaRPr/>
          </a:p>
          <a:p>
            <a:pPr marL="457200" lvl="0" indent="-342900" rtl="0">
              <a:lnSpc>
                <a:spcPct val="100000"/>
              </a:lnSpc>
              <a:spcBef>
                <a:spcPts val="0"/>
              </a:spcBef>
              <a:spcAft>
                <a:spcPts val="0"/>
              </a:spcAft>
              <a:buSzPts val="1800"/>
              <a:buChar char="●"/>
            </a:pPr>
            <a:r>
              <a:rPr lang="en"/>
              <a:t>Participate in a Gallery Walk of quotes about the Golden Rule</a:t>
            </a:r>
            <a:endParaRPr/>
          </a:p>
          <a:p>
            <a:pPr marL="457200" lvl="0" indent="-342900" rtl="0">
              <a:lnSpc>
                <a:spcPct val="100000"/>
              </a:lnSpc>
              <a:spcBef>
                <a:spcPts val="0"/>
              </a:spcBef>
              <a:spcAft>
                <a:spcPts val="0"/>
              </a:spcAft>
              <a:buSzPts val="1800"/>
              <a:buChar char="●"/>
            </a:pPr>
            <a:r>
              <a:rPr lang="en">
                <a:solidFill>
                  <a:schemeClr val="dk1"/>
                </a:solidFill>
              </a:rPr>
              <a:t>Compare and contrast </a:t>
            </a:r>
            <a:r>
              <a:rPr lang="en"/>
              <a:t>a segment of the film version of the novel </a:t>
            </a:r>
            <a:endParaRPr/>
          </a:p>
          <a:p>
            <a:pPr marL="457200" lvl="0" indent="0" rtl="0">
              <a:lnSpc>
                <a:spcPct val="100000"/>
              </a:lnSpc>
              <a:spcBef>
                <a:spcPts val="0"/>
              </a:spcBef>
              <a:spcAft>
                <a:spcPts val="0"/>
              </a:spcAft>
              <a:buNone/>
            </a:pP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4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a:t>Let’s Review Vocabulary from Homework</a:t>
            </a:r>
            <a:endParaRPr sz="3000"/>
          </a:p>
        </p:txBody>
      </p:sp>
      <p:sp>
        <p:nvSpPr>
          <p:cNvPr id="205" name="Google Shape;205;p42"/>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dirty="0"/>
              <a:t>In the previous lesson, we completed</a:t>
            </a:r>
            <a:endParaRPr dirty="0"/>
          </a:p>
          <a:p>
            <a:pPr marL="0" lvl="0" indent="0">
              <a:spcBef>
                <a:spcPts val="0"/>
              </a:spcBef>
              <a:spcAft>
                <a:spcPts val="0"/>
              </a:spcAft>
              <a:buNone/>
            </a:pPr>
            <a:r>
              <a:rPr lang="en" dirty="0"/>
              <a:t>a vocabulary square together.</a:t>
            </a:r>
            <a:endParaRPr dirty="0"/>
          </a:p>
          <a:p>
            <a:pPr marL="0" lvl="0" indent="0">
              <a:spcBef>
                <a:spcPts val="0"/>
              </a:spcBef>
              <a:spcAft>
                <a:spcPts val="0"/>
              </a:spcAft>
              <a:buNone/>
            </a:pPr>
            <a:endParaRPr dirty="0"/>
          </a:p>
          <a:p>
            <a:pPr marL="0" lvl="0" indent="0">
              <a:spcBef>
                <a:spcPts val="0"/>
              </a:spcBef>
              <a:spcAft>
                <a:spcPts val="0"/>
              </a:spcAft>
              <a:buNone/>
            </a:pPr>
            <a:r>
              <a:rPr lang="en" dirty="0"/>
              <a:t>Today, you’ll have a chance to do your</a:t>
            </a:r>
            <a:br>
              <a:rPr lang="en" dirty="0"/>
            </a:br>
            <a:r>
              <a:rPr lang="en" dirty="0"/>
              <a:t>own!</a:t>
            </a:r>
            <a:endParaRPr dirty="0"/>
          </a:p>
          <a:p>
            <a:pPr marL="0" lvl="0" indent="0">
              <a:spcBef>
                <a:spcPts val="0"/>
              </a:spcBef>
              <a:spcAft>
                <a:spcPts val="0"/>
              </a:spcAft>
              <a:buNone/>
            </a:pPr>
            <a:endParaRPr dirty="0"/>
          </a:p>
          <a:p>
            <a:pPr marL="457200" lvl="0" indent="-342900" rtl="0">
              <a:spcBef>
                <a:spcPts val="0"/>
              </a:spcBef>
              <a:spcAft>
                <a:spcPts val="0"/>
              </a:spcAft>
              <a:buSzPts val="1800"/>
              <a:buChar char="●"/>
            </a:pPr>
            <a:r>
              <a:rPr lang="en" dirty="0"/>
              <a:t>Work with today’s Discussion </a:t>
            </a:r>
            <a:br>
              <a:rPr lang="en" dirty="0"/>
            </a:br>
            <a:r>
              <a:rPr lang="en" dirty="0"/>
              <a:t>Appointment to select a </a:t>
            </a:r>
            <a:br>
              <a:rPr lang="en" dirty="0"/>
            </a:br>
            <a:r>
              <a:rPr lang="en" dirty="0"/>
              <a:t>word from your </a:t>
            </a:r>
            <a:r>
              <a:rPr lang="en-US" dirty="0"/>
              <a:t>S</a:t>
            </a:r>
            <a:r>
              <a:rPr lang="en" dirty="0"/>
              <a:t>tructured </a:t>
            </a:r>
            <a:r>
              <a:rPr lang="en-US" dirty="0"/>
              <a:t>N</a:t>
            </a:r>
            <a:r>
              <a:rPr lang="en" dirty="0"/>
              <a:t>otes</a:t>
            </a:r>
            <a:endParaRPr dirty="0"/>
          </a:p>
          <a:p>
            <a:pPr marL="457200" lvl="0" indent="0" rtl="0">
              <a:spcBef>
                <a:spcPts val="0"/>
              </a:spcBef>
              <a:spcAft>
                <a:spcPts val="0"/>
              </a:spcAft>
              <a:buNone/>
            </a:pPr>
            <a:r>
              <a:rPr lang="en" dirty="0"/>
              <a:t>and complete the square.</a:t>
            </a:r>
            <a:br>
              <a:rPr lang="en" dirty="0"/>
            </a:br>
            <a:endParaRPr dirty="0"/>
          </a:p>
          <a:p>
            <a:pPr marL="457200" lvl="0" indent="-342900" rtl="0">
              <a:spcBef>
                <a:spcPts val="0"/>
              </a:spcBef>
              <a:spcAft>
                <a:spcPts val="0"/>
              </a:spcAft>
              <a:buSzPts val="1800"/>
              <a:buChar char="●"/>
            </a:pPr>
            <a:r>
              <a:rPr lang="en" dirty="0"/>
              <a:t>You may work together, but each </a:t>
            </a:r>
            <a:br>
              <a:rPr lang="en" dirty="0"/>
            </a:br>
            <a:r>
              <a:rPr lang="en" dirty="0"/>
              <a:t>person needs to complete their </a:t>
            </a:r>
            <a:br>
              <a:rPr lang="en" dirty="0"/>
            </a:br>
            <a:r>
              <a:rPr lang="en" dirty="0"/>
              <a:t>own square.</a:t>
            </a:r>
            <a:endParaRPr dirty="0"/>
          </a:p>
        </p:txBody>
      </p:sp>
      <p:pic>
        <p:nvPicPr>
          <p:cNvPr id="206" name="Google Shape;206;p42"/>
          <p:cNvPicPr preferRelativeResize="0"/>
          <p:nvPr/>
        </p:nvPicPr>
        <p:blipFill>
          <a:blip r:embed="rId3">
            <a:alphaModFix/>
          </a:blip>
          <a:stretch>
            <a:fillRect/>
          </a:stretch>
        </p:blipFill>
        <p:spPr>
          <a:xfrm>
            <a:off x="4984350" y="974625"/>
            <a:ext cx="3701925" cy="3416399"/>
          </a:xfrm>
          <a:prstGeom prst="rect">
            <a:avLst/>
          </a:prstGeom>
          <a:noFill/>
          <a:ln>
            <a:noFill/>
          </a:ln>
        </p:spPr>
      </p:pic>
      <p:pic>
        <p:nvPicPr>
          <p:cNvPr id="207" name="Google Shape;207;p42"/>
          <p:cNvPicPr preferRelativeResize="0"/>
          <p:nvPr/>
        </p:nvPicPr>
        <p:blipFill>
          <a:blip r:embed="rId4">
            <a:alphaModFix/>
          </a:blip>
          <a:stretch>
            <a:fillRect/>
          </a:stretch>
        </p:blipFill>
        <p:spPr>
          <a:xfrm>
            <a:off x="8436429" y="4568873"/>
            <a:ext cx="533661" cy="46260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4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a:t>Let’s Review Our Learning Targets</a:t>
            </a:r>
            <a:endParaRPr sz="3000"/>
          </a:p>
        </p:txBody>
      </p:sp>
      <p:sp>
        <p:nvSpPr>
          <p:cNvPr id="213" name="Google Shape;213;p4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42900" rtl="0">
              <a:spcBef>
                <a:spcPts val="0"/>
              </a:spcBef>
              <a:spcAft>
                <a:spcPts val="0"/>
              </a:spcAft>
              <a:buSzPts val="1800"/>
              <a:buAutoNum type="arabicPeriod"/>
            </a:pPr>
            <a:r>
              <a:rPr lang="en">
                <a:solidFill>
                  <a:schemeClr val="dk1"/>
                </a:solidFill>
              </a:rPr>
              <a:t>I can deepen my understanding of key words in </a:t>
            </a:r>
            <a:r>
              <a:rPr lang="en" i="1">
                <a:solidFill>
                  <a:schemeClr val="dk1"/>
                </a:solidFill>
              </a:rPr>
              <a:t>To Kill a Mockingbird</a:t>
            </a:r>
            <a:r>
              <a:rPr lang="en">
                <a:solidFill>
                  <a:schemeClr val="dk1"/>
                </a:solidFill>
              </a:rPr>
              <a:t> by using a vocabulary square.</a:t>
            </a:r>
            <a:br>
              <a:rPr lang="en">
                <a:solidFill>
                  <a:schemeClr val="dk1"/>
                </a:solidFill>
              </a:rPr>
            </a:br>
            <a:endParaRPr>
              <a:solidFill>
                <a:schemeClr val="dk1"/>
              </a:solidFill>
            </a:endParaRPr>
          </a:p>
          <a:p>
            <a:pPr marL="457200" lvl="0" indent="-342900" rtl="0">
              <a:spcBef>
                <a:spcPts val="0"/>
              </a:spcBef>
              <a:spcAft>
                <a:spcPts val="0"/>
              </a:spcAft>
              <a:buSzPts val="1800"/>
              <a:buAutoNum type="arabicPeriod"/>
            </a:pPr>
            <a:r>
              <a:rPr lang="en">
                <a:solidFill>
                  <a:schemeClr val="dk1"/>
                </a:solidFill>
              </a:rPr>
              <a:t>I can </a:t>
            </a:r>
            <a:r>
              <a:rPr lang="en" i="1">
                <a:solidFill>
                  <a:schemeClr val="dk1"/>
                </a:solidFill>
              </a:rPr>
              <a:t>support my inferences</a:t>
            </a:r>
            <a:r>
              <a:rPr lang="en">
                <a:solidFill>
                  <a:schemeClr val="dk1"/>
                </a:solidFill>
              </a:rPr>
              <a:t> about Chapter 3 of </a:t>
            </a:r>
            <a:r>
              <a:rPr lang="en" i="1">
                <a:solidFill>
                  <a:schemeClr val="dk1"/>
                </a:solidFill>
              </a:rPr>
              <a:t>To Kill a Mockingbird</a:t>
            </a:r>
            <a:r>
              <a:rPr lang="en">
                <a:solidFill>
                  <a:schemeClr val="dk1"/>
                </a:solidFill>
              </a:rPr>
              <a:t> with the </a:t>
            </a:r>
            <a:r>
              <a:rPr lang="en" i="1">
                <a:solidFill>
                  <a:schemeClr val="dk1"/>
                </a:solidFill>
              </a:rPr>
              <a:t>strongest evidence</a:t>
            </a:r>
            <a:r>
              <a:rPr lang="en">
                <a:solidFill>
                  <a:schemeClr val="dk1"/>
                </a:solidFill>
              </a:rPr>
              <a:t> from the text.</a:t>
            </a:r>
            <a:br>
              <a:rPr lang="en">
                <a:solidFill>
                  <a:schemeClr val="dk1"/>
                </a:solidFill>
              </a:rPr>
            </a:br>
            <a:endParaRPr>
              <a:solidFill>
                <a:schemeClr val="dk1"/>
              </a:solidFill>
            </a:endParaRPr>
          </a:p>
          <a:p>
            <a:pPr marL="457200" lvl="0" indent="-342900" rtl="0">
              <a:spcBef>
                <a:spcPts val="0"/>
              </a:spcBef>
              <a:spcAft>
                <a:spcPts val="0"/>
              </a:spcAft>
              <a:buSzPts val="1800"/>
              <a:buAutoNum type="arabicPeriod"/>
            </a:pPr>
            <a:r>
              <a:rPr lang="en">
                <a:solidFill>
                  <a:schemeClr val="dk1"/>
                </a:solidFill>
              </a:rPr>
              <a:t>I can </a:t>
            </a:r>
            <a:r>
              <a:rPr lang="en" i="1">
                <a:solidFill>
                  <a:schemeClr val="dk1"/>
                </a:solidFill>
              </a:rPr>
              <a:t>evaluate the similarities and differences</a:t>
            </a:r>
            <a:r>
              <a:rPr lang="en">
                <a:solidFill>
                  <a:schemeClr val="dk1"/>
                </a:solidFill>
              </a:rPr>
              <a:t> between the novel and the film version of </a:t>
            </a:r>
            <a:r>
              <a:rPr lang="en" i="1">
                <a:solidFill>
                  <a:schemeClr val="dk1"/>
                </a:solidFill>
              </a:rPr>
              <a:t>To Kill a Mockingbird.</a:t>
            </a:r>
            <a:br>
              <a:rPr lang="en" i="1">
                <a:solidFill>
                  <a:schemeClr val="dk1"/>
                </a:solidFill>
              </a:rPr>
            </a:br>
            <a:endParaRPr i="1">
              <a:solidFill>
                <a:schemeClr val="dk1"/>
              </a:solidFill>
            </a:endParaRPr>
          </a:p>
          <a:p>
            <a:pPr marL="457200" lvl="0" indent="-342900" rtl="0">
              <a:spcBef>
                <a:spcPts val="0"/>
              </a:spcBef>
              <a:spcAft>
                <a:spcPts val="0"/>
              </a:spcAft>
              <a:buSzPts val="1800"/>
              <a:buAutoNum type="arabicPeriod"/>
            </a:pPr>
            <a:r>
              <a:rPr lang="en">
                <a:solidFill>
                  <a:schemeClr val="dk1"/>
                </a:solidFill>
              </a:rPr>
              <a:t>I can</a:t>
            </a:r>
            <a:r>
              <a:rPr lang="en" i="1">
                <a:solidFill>
                  <a:schemeClr val="dk1"/>
                </a:solidFill>
              </a:rPr>
              <a:t> analyze how the author draws on the theme </a:t>
            </a:r>
            <a:r>
              <a:rPr lang="en">
                <a:solidFill>
                  <a:schemeClr val="dk1"/>
                </a:solidFill>
              </a:rPr>
              <a:t>of the Golden Rule in Chapter 3.</a:t>
            </a:r>
            <a:endParaRPr/>
          </a:p>
        </p:txBody>
      </p:sp>
      <p:pic>
        <p:nvPicPr>
          <p:cNvPr id="214" name="Google Shape;214;p43"/>
          <p:cNvPicPr preferRelativeResize="0"/>
          <p:nvPr/>
        </p:nvPicPr>
        <p:blipFill>
          <a:blip r:embed="rId3">
            <a:alphaModFix/>
          </a:blip>
          <a:stretch>
            <a:fillRect/>
          </a:stretch>
        </p:blipFill>
        <p:spPr>
          <a:xfrm>
            <a:off x="8287520" y="4440172"/>
            <a:ext cx="708067" cy="5727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4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Learn about The Golden Rule </a:t>
            </a:r>
            <a:endParaRPr/>
          </a:p>
        </p:txBody>
      </p:sp>
      <p:sp>
        <p:nvSpPr>
          <p:cNvPr id="220" name="Google Shape;220;p4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Today, you’ll engage in a Gallery Walk to examine several quotes to determine how they are similar and how they are different.</a:t>
            </a:r>
            <a:endParaRPr/>
          </a:p>
          <a:p>
            <a:pPr marL="0" lvl="0" indent="0">
              <a:spcBef>
                <a:spcPts val="0"/>
              </a:spcBef>
              <a:spcAft>
                <a:spcPts val="0"/>
              </a:spcAft>
              <a:buNone/>
            </a:pPr>
            <a:endParaRPr/>
          </a:p>
          <a:p>
            <a:pPr marL="0" lvl="0" indent="0">
              <a:spcBef>
                <a:spcPts val="0"/>
              </a:spcBef>
              <a:spcAft>
                <a:spcPts val="0"/>
              </a:spcAft>
              <a:buNone/>
            </a:pPr>
            <a:r>
              <a:rPr lang="en"/>
              <a:t>Follow these steps as you participate in the protocol:</a:t>
            </a:r>
            <a:endParaRPr/>
          </a:p>
          <a:p>
            <a:pPr marL="457200" lvl="0" indent="-342900" rtl="0">
              <a:spcBef>
                <a:spcPts val="0"/>
              </a:spcBef>
              <a:spcAft>
                <a:spcPts val="0"/>
              </a:spcAft>
              <a:buSzPts val="1800"/>
              <a:buAutoNum type="arabicPeriod"/>
            </a:pPr>
            <a:r>
              <a:rPr lang="en">
                <a:solidFill>
                  <a:schemeClr val="dk1"/>
                </a:solidFill>
              </a:rPr>
              <a:t>Read each of quotes for 30-40 seconds.</a:t>
            </a:r>
            <a:endParaRPr>
              <a:solidFill>
                <a:schemeClr val="dk1"/>
              </a:solidFill>
            </a:endParaRPr>
          </a:p>
          <a:p>
            <a:pPr marL="457200" lvl="0" indent="-342900" rtl="0">
              <a:spcBef>
                <a:spcPts val="0"/>
              </a:spcBef>
              <a:spcAft>
                <a:spcPts val="0"/>
              </a:spcAft>
              <a:buSzPts val="1800"/>
              <a:buAutoNum type="arabicPeriod"/>
            </a:pPr>
            <a:r>
              <a:rPr lang="en">
                <a:solidFill>
                  <a:schemeClr val="dk1"/>
                </a:solidFill>
              </a:rPr>
              <a:t>After reading each quote, pause and think about how it is similar or different from the others.</a:t>
            </a:r>
            <a:endParaRPr>
              <a:solidFill>
                <a:schemeClr val="dk1"/>
              </a:solidFill>
            </a:endParaRPr>
          </a:p>
          <a:p>
            <a:pPr marL="457200" lvl="0" indent="-342900" rtl="0">
              <a:spcBef>
                <a:spcPts val="0"/>
              </a:spcBef>
              <a:spcAft>
                <a:spcPts val="0"/>
              </a:spcAft>
              <a:buSzPts val="1800"/>
              <a:buAutoNum type="arabicPeriod"/>
            </a:pPr>
            <a:r>
              <a:rPr lang="en">
                <a:solidFill>
                  <a:schemeClr val="dk1"/>
                </a:solidFill>
              </a:rPr>
              <a:t>After viewing all the quotes, identify the one you find the most interesting and write it on the Note-Catcher.</a:t>
            </a:r>
            <a:endParaRPr>
              <a:solidFill>
                <a:schemeClr val="dk1"/>
              </a:solidFill>
            </a:endParaRPr>
          </a:p>
          <a:p>
            <a:pPr marL="0" lvl="0" indent="0" rtl="0">
              <a:spcBef>
                <a:spcPts val="0"/>
              </a:spcBef>
              <a:spcAft>
                <a:spcPts val="0"/>
              </a:spcAft>
              <a:buNone/>
            </a:pPr>
            <a:endParaRPr>
              <a:solidFill>
                <a:schemeClr val="dk1"/>
              </a:solidFill>
            </a:endParaRPr>
          </a:p>
        </p:txBody>
      </p:sp>
      <p:pic>
        <p:nvPicPr>
          <p:cNvPr id="221" name="Google Shape;221;p44"/>
          <p:cNvPicPr preferRelativeResize="0"/>
          <p:nvPr/>
        </p:nvPicPr>
        <p:blipFill>
          <a:blip r:embed="rId3">
            <a:alphaModFix/>
          </a:blip>
          <a:stretch>
            <a:fillRect/>
          </a:stretch>
        </p:blipFill>
        <p:spPr>
          <a:xfrm>
            <a:off x="8377998" y="4414157"/>
            <a:ext cx="619125" cy="6191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4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a:t>Let’s Learn about The Golden Rule </a:t>
            </a:r>
            <a:endParaRPr/>
          </a:p>
          <a:p>
            <a:pPr marL="0" lvl="0" indent="0">
              <a:spcBef>
                <a:spcPts val="0"/>
              </a:spcBef>
              <a:spcAft>
                <a:spcPts val="0"/>
              </a:spcAft>
              <a:buNone/>
            </a:pPr>
            <a:endParaRPr/>
          </a:p>
        </p:txBody>
      </p:sp>
      <p:sp>
        <p:nvSpPr>
          <p:cNvPr id="227" name="Google Shape;227;p45"/>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sz="2400"/>
          </a:p>
          <a:p>
            <a:pPr marL="0" lvl="0" indent="0">
              <a:spcBef>
                <a:spcPts val="0"/>
              </a:spcBef>
              <a:spcAft>
                <a:spcPts val="0"/>
              </a:spcAft>
              <a:buNone/>
            </a:pPr>
            <a:r>
              <a:rPr lang="en" sz="2400"/>
              <a:t>“Therefore all things whatsoever ye would that me should do to you, do ye even so to them:  for this is the law and the prophets.”</a:t>
            </a:r>
            <a:br>
              <a:rPr lang="en" sz="2400"/>
            </a:br>
            <a:r>
              <a:rPr lang="en" sz="2400"/>
              <a:t> - Jesus of Nazareth, Matthew 7:12</a:t>
            </a:r>
            <a:br>
              <a:rPr lang="en" sz="2400"/>
            </a:br>
            <a:endParaRPr sz="2400"/>
          </a:p>
        </p:txBody>
      </p:sp>
      <p:pic>
        <p:nvPicPr>
          <p:cNvPr id="5" name="Google Shape;221;p44"/>
          <p:cNvPicPr preferRelativeResize="0"/>
          <p:nvPr/>
        </p:nvPicPr>
        <p:blipFill>
          <a:blip r:embed="rId3">
            <a:alphaModFix/>
          </a:blip>
          <a:stretch>
            <a:fillRect/>
          </a:stretch>
        </p:blipFill>
        <p:spPr>
          <a:xfrm>
            <a:off x="8377998" y="4414157"/>
            <a:ext cx="619125" cy="619125"/>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3DE85CB-F41F-4E2E-B078-CC567B06F292}">
  <ds:schemaRefs>
    <ds:schemaRef ds:uri="http://schemas.microsoft.com/sharepoint/v3/contenttype/forms"/>
  </ds:schemaRefs>
</ds:datastoreItem>
</file>

<file path=customXml/itemProps2.xml><?xml version="1.0" encoding="utf-8"?>
<ds:datastoreItem xmlns:ds="http://schemas.openxmlformats.org/officeDocument/2006/customXml" ds:itemID="{F010A712-4612-4CEF-BBD5-4447F66D4A2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033848F-47A1-43D4-BD95-8950B74878F0}">
  <ds:schemaRef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schemas.microsoft.com/office/2006/documentManagement/types"/>
    <ds:schemaRef ds:uri="http://schemas.microsoft.com/office/2006/metadata/properties"/>
    <ds:schemaRef ds:uri="a1502afc-75e6-4a80-976c-76583f90c737"/>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33</TotalTime>
  <Words>2092</Words>
  <Application>Microsoft Office PowerPoint</Application>
  <PresentationFormat>On-screen Show (16:9)</PresentationFormat>
  <Paragraphs>589</Paragraphs>
  <Slides>27</Slides>
  <Notes>27</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27</vt:i4>
      </vt:variant>
    </vt:vector>
  </HeadingPairs>
  <TitlesOfParts>
    <vt:vector size="34" baseType="lpstr">
      <vt:lpstr>Arial</vt:lpstr>
      <vt:lpstr>Century Gothic</vt:lpstr>
      <vt:lpstr>Calibri</vt:lpstr>
      <vt:lpstr>Overlock</vt:lpstr>
      <vt:lpstr>Simple Light</vt:lpstr>
      <vt:lpstr>Simple Light</vt:lpstr>
      <vt:lpstr>Office Theme</vt:lpstr>
      <vt:lpstr>Grade 8: Module 2: Unit 1: Lesson 12  Teacher slide, before teaching.</vt:lpstr>
      <vt:lpstr>Grade 8: Module 2: Unit 1: Lesson 12  Teacher slide, before teaching.</vt:lpstr>
      <vt:lpstr>Grade 8: Module 2: Unit 1: Lesson 12 Teacher slide, before teaching.</vt:lpstr>
      <vt:lpstr>Analyzing How Literature Draws on Themes from the Bible and World Religions: The Golden Rule</vt:lpstr>
      <vt:lpstr>Hello, Students!</vt:lpstr>
      <vt:lpstr>Let’s Review Vocabulary from Homework</vt:lpstr>
      <vt:lpstr>Let’s Review Our Learning Targets</vt:lpstr>
      <vt:lpstr>Let’s Learn about The Golden Rule </vt:lpstr>
      <vt:lpstr>Let’s Learn about The Golden Rule  </vt:lpstr>
      <vt:lpstr>Let’s Learn about The Golden Rule </vt:lpstr>
      <vt:lpstr>Let’s Learn about The Golden Rule </vt:lpstr>
      <vt:lpstr>Let’s Learn about The Golden Rule </vt:lpstr>
      <vt:lpstr>Let’s Learn about The Golden Rule </vt:lpstr>
      <vt:lpstr>Let’s Learn about The Golden Rule </vt:lpstr>
      <vt:lpstr>Let’s Learn about The Golden Rule </vt:lpstr>
      <vt:lpstr>Let’s Learn about The Golden Rule </vt:lpstr>
      <vt:lpstr>Let’s Learn about The Golden Rule </vt:lpstr>
      <vt:lpstr>Let’s Learn about The Golden Rule </vt:lpstr>
      <vt:lpstr>Let’s Compare and Contrast the Quotes</vt:lpstr>
      <vt:lpstr>Let’s Connect the Theme to the Novel</vt:lpstr>
      <vt:lpstr>Let’s Get Familiar with the Note-Catcher </vt:lpstr>
      <vt:lpstr>Let’s Compare the Film to the Text</vt:lpstr>
      <vt:lpstr>Let’s Compare and Contrast Text to Film</vt:lpstr>
      <vt:lpstr>Let’s Evaluate Actor’s and Director’s Choices</vt:lpstr>
      <vt:lpstr>Let’s Self-Assess Our Learning Targets Mastery</vt:lpstr>
      <vt:lpstr>Homework</vt:lpstr>
      <vt:lpstr>Small Group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2: Unit 1: Lesson 12  Teacher slide, before teaching.</dc:title>
  <dc:creator>nbravo</dc:creator>
  <cp:lastModifiedBy>Steven Benson</cp:lastModifiedBy>
  <cp:revision>5</cp:revision>
  <dcterms:modified xsi:type="dcterms:W3CDTF">2018-10-09T13:56:43Z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