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4"/>
    <p:sldMasterId id="2147483684" r:id="rId5"/>
  </p:sldMasterIdLst>
  <p:notesMasterIdLst>
    <p:notesMasterId r:id="rId29"/>
  </p:notesMasterIdLst>
  <p:sldIdLst>
    <p:sldId id="278" r:id="rId6"/>
    <p:sldId id="279" r:id="rId7"/>
    <p:sldId id="280"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x="9144000" cy="5143500" type="screen16x9"/>
  <p:notesSz cx="6858000" cy="9144000"/>
  <p:embeddedFontLst>
    <p:embeddedFont>
      <p:font typeface="Calibri" panose="020F0502020204030204" pitchFamily="34" charset="0"/>
      <p:regular r:id="rId30"/>
      <p:bold r:id="rId31"/>
      <p:italic r:id="rId32"/>
      <p:boldItalic r:id="rId33"/>
    </p:embeddedFont>
    <p:embeddedFont>
      <p:font typeface="Century Gothic" panose="020B0502020202020204" pitchFamily="34" charset="0"/>
      <p:regular r:id="rId34"/>
      <p:bold r:id="rId35"/>
      <p:italic r:id="rId36"/>
      <p:boldItalic r:id="rId37"/>
    </p:embeddedFont>
    <p:embeddedFont>
      <p:font typeface="Overlock" panose="020B060402020202020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ra Judy" initials="" lastIdx="1" clrIdx="0"/>
  <p:cmAuthor id="1" name="Alexander Specht" initials="AH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58C47B-A098-400C-A92E-34A8ED036BD3}" v="3" dt="2018-10-09T13:52:04.464"/>
  </p1510:revLst>
</p1510:revInfo>
</file>

<file path=ppt/tableStyles.xml><?xml version="1.0" encoding="utf-8"?>
<a:tblStyleLst xmlns:a="http://schemas.openxmlformats.org/drawingml/2006/main" def="{621F4F87-AAA5-4540-A60D-FC2961E6FBB6}">
  <a:tblStyle styleId="{621F4F87-AAA5-4540-A60D-FC2961E6FBB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81861" autoAdjust="0"/>
  </p:normalViewPr>
  <p:slideViewPr>
    <p:cSldViewPr snapToGrid="0">
      <p:cViewPr varScale="1">
        <p:scale>
          <a:sx n="97" d="100"/>
          <a:sy n="97" d="100"/>
        </p:scale>
        <p:origin x="400" y="5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0.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5.fntdata"/><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41"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presProps" Target="presProps.xml"/><Relationship Id="rId4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1D58C47B-A098-400C-A92E-34A8ED036BD3}"/>
    <pc:docChg chg="undo custSel modMainMaster">
      <pc:chgData name="Steven Benson" userId="7888f041-e9c4-484d-a793-6a135ed92492" providerId="ADAL" clId="{1D58C47B-A098-400C-A92E-34A8ED036BD3}" dt="2018-10-09T13:52:04.464" v="2" actId="14100"/>
      <pc:docMkLst>
        <pc:docMk/>
      </pc:docMkLst>
      <pc:sldMasterChg chg="addSp delSp modSp">
        <pc:chgData name="Steven Benson" userId="7888f041-e9c4-484d-a793-6a135ed92492" providerId="ADAL" clId="{1D58C47B-A098-400C-A92E-34A8ED036BD3}" dt="2018-10-09T13:52:04.464" v="2" actId="14100"/>
        <pc:sldMasterMkLst>
          <pc:docMk/>
          <pc:sldMasterMk cId="0" sldId="2147483682"/>
        </pc:sldMasterMkLst>
        <pc:picChg chg="add del mod">
          <ac:chgData name="Steven Benson" userId="7888f041-e9c4-484d-a793-6a135ed92492" providerId="ADAL" clId="{1D58C47B-A098-400C-A92E-34A8ED036BD3}" dt="2018-10-09T13:52:04.464" v="2" actId="14100"/>
          <ac:picMkLst>
            <pc:docMk/>
            <pc:sldMasterMk cId="0" sldId="2147483682"/>
            <ac:picMk id="3" creationId="{769B2B03-AB5E-45AE-8389-5954EEA788B6}"/>
          </ac:picMkLst>
        </pc:picChg>
      </pc:sldMasterChg>
    </pc:docChg>
  </pc:docChgLst>
  <pc:docChgLst>
    <pc:chgData name="Betrenna Hodges" userId="611cb6e4-a4f4-4b0c-a87a-94c721919952" providerId="ADAL" clId="{0DE2F8F5-4E1F-4659-A731-5D9140A8CEDD}"/>
    <pc:docChg chg="custSel modSld modMainMaster">
      <pc:chgData name="Betrenna Hodges" userId="611cb6e4-a4f4-4b0c-a87a-94c721919952" providerId="ADAL" clId="{0DE2F8F5-4E1F-4659-A731-5D9140A8CEDD}" dt="2018-10-08T02:47:50.040" v="46" actId="1076"/>
      <pc:docMkLst>
        <pc:docMk/>
      </pc:docMkLst>
      <pc:sldChg chg="modSp">
        <pc:chgData name="Betrenna Hodges" userId="611cb6e4-a4f4-4b0c-a87a-94c721919952" providerId="ADAL" clId="{0DE2F8F5-4E1F-4659-A731-5D9140A8CEDD}" dt="2018-10-08T02:44:08.279" v="10" actId="6549"/>
        <pc:sldMkLst>
          <pc:docMk/>
          <pc:sldMk cId="0" sldId="258"/>
        </pc:sldMkLst>
        <pc:spChg chg="mod">
          <ac:chgData name="Betrenna Hodges" userId="611cb6e4-a4f4-4b0c-a87a-94c721919952" providerId="ADAL" clId="{0DE2F8F5-4E1F-4659-A731-5D9140A8CEDD}" dt="2018-10-08T02:44:08.279" v="10" actId="6549"/>
          <ac:spMkLst>
            <pc:docMk/>
            <pc:sldMk cId="0" sldId="258"/>
            <ac:spMk id="227" creationId="{00000000-0000-0000-0000-000000000000}"/>
          </ac:spMkLst>
        </pc:spChg>
      </pc:sldChg>
      <pc:sldChg chg="addSp modSp">
        <pc:chgData name="Betrenna Hodges" userId="611cb6e4-a4f4-4b0c-a87a-94c721919952" providerId="ADAL" clId="{0DE2F8F5-4E1F-4659-A731-5D9140A8CEDD}" dt="2018-10-08T02:45:03.157" v="14" actId="14100"/>
        <pc:sldMkLst>
          <pc:docMk/>
          <pc:sldMk cId="0" sldId="261"/>
        </pc:sldMkLst>
        <pc:picChg chg="add mod">
          <ac:chgData name="Betrenna Hodges" userId="611cb6e4-a4f4-4b0c-a87a-94c721919952" providerId="ADAL" clId="{0DE2F8F5-4E1F-4659-A731-5D9140A8CEDD}" dt="2018-10-08T02:45:03.157" v="14" actId="14100"/>
          <ac:picMkLst>
            <pc:docMk/>
            <pc:sldMk cId="0" sldId="261"/>
            <ac:picMk id="3" creationId="{19392156-A8BE-405F-ACF6-F7AB3A440233}"/>
          </ac:picMkLst>
        </pc:picChg>
      </pc:sldChg>
      <pc:sldChg chg="modSp">
        <pc:chgData name="Betrenna Hodges" userId="611cb6e4-a4f4-4b0c-a87a-94c721919952" providerId="ADAL" clId="{0DE2F8F5-4E1F-4659-A731-5D9140A8CEDD}" dt="2018-10-08T02:45:19.633" v="15" actId="1076"/>
        <pc:sldMkLst>
          <pc:docMk/>
          <pc:sldMk cId="0" sldId="265"/>
        </pc:sldMkLst>
        <pc:picChg chg="mod">
          <ac:chgData name="Betrenna Hodges" userId="611cb6e4-a4f4-4b0c-a87a-94c721919952" providerId="ADAL" clId="{0DE2F8F5-4E1F-4659-A731-5D9140A8CEDD}" dt="2018-10-08T02:45:19.633" v="15" actId="1076"/>
          <ac:picMkLst>
            <pc:docMk/>
            <pc:sldMk cId="0" sldId="265"/>
            <ac:picMk id="270" creationId="{00000000-0000-0000-0000-000000000000}"/>
          </ac:picMkLst>
        </pc:picChg>
      </pc:sldChg>
      <pc:sldChg chg="modSp">
        <pc:chgData name="Betrenna Hodges" userId="611cb6e4-a4f4-4b0c-a87a-94c721919952" providerId="ADAL" clId="{0DE2F8F5-4E1F-4659-A731-5D9140A8CEDD}" dt="2018-10-08T02:45:37.697" v="19" actId="14100"/>
        <pc:sldMkLst>
          <pc:docMk/>
          <pc:sldMk cId="0" sldId="266"/>
        </pc:sldMkLst>
        <pc:spChg chg="mod">
          <ac:chgData name="Betrenna Hodges" userId="611cb6e4-a4f4-4b0c-a87a-94c721919952" providerId="ADAL" clId="{0DE2F8F5-4E1F-4659-A731-5D9140A8CEDD}" dt="2018-10-08T02:45:34.958" v="18" actId="1076"/>
          <ac:spMkLst>
            <pc:docMk/>
            <pc:sldMk cId="0" sldId="266"/>
            <ac:spMk id="275" creationId="{00000000-0000-0000-0000-000000000000}"/>
          </ac:spMkLst>
        </pc:spChg>
        <pc:picChg chg="mod">
          <ac:chgData name="Betrenna Hodges" userId="611cb6e4-a4f4-4b0c-a87a-94c721919952" providerId="ADAL" clId="{0DE2F8F5-4E1F-4659-A731-5D9140A8CEDD}" dt="2018-10-08T02:45:37.697" v="19" actId="14100"/>
          <ac:picMkLst>
            <pc:docMk/>
            <pc:sldMk cId="0" sldId="266"/>
            <ac:picMk id="276" creationId="{00000000-0000-0000-0000-000000000000}"/>
          </ac:picMkLst>
        </pc:picChg>
      </pc:sldChg>
      <pc:sldChg chg="modSp">
        <pc:chgData name="Betrenna Hodges" userId="611cb6e4-a4f4-4b0c-a87a-94c721919952" providerId="ADAL" clId="{0DE2F8F5-4E1F-4659-A731-5D9140A8CEDD}" dt="2018-10-08T02:45:48.578" v="22" actId="14100"/>
        <pc:sldMkLst>
          <pc:docMk/>
          <pc:sldMk cId="0" sldId="267"/>
        </pc:sldMkLst>
        <pc:spChg chg="mod">
          <ac:chgData name="Betrenna Hodges" userId="611cb6e4-a4f4-4b0c-a87a-94c721919952" providerId="ADAL" clId="{0DE2F8F5-4E1F-4659-A731-5D9140A8CEDD}" dt="2018-10-08T02:45:43.452" v="20" actId="1076"/>
          <ac:spMkLst>
            <pc:docMk/>
            <pc:sldMk cId="0" sldId="267"/>
            <ac:spMk id="281" creationId="{00000000-0000-0000-0000-000000000000}"/>
          </ac:spMkLst>
        </pc:spChg>
        <pc:picChg chg="mod">
          <ac:chgData name="Betrenna Hodges" userId="611cb6e4-a4f4-4b0c-a87a-94c721919952" providerId="ADAL" clId="{0DE2F8F5-4E1F-4659-A731-5D9140A8CEDD}" dt="2018-10-08T02:45:48.578" v="22" actId="14100"/>
          <ac:picMkLst>
            <pc:docMk/>
            <pc:sldMk cId="0" sldId="267"/>
            <ac:picMk id="283" creationId="{00000000-0000-0000-0000-000000000000}"/>
          </ac:picMkLst>
        </pc:picChg>
      </pc:sldChg>
      <pc:sldChg chg="modSp">
        <pc:chgData name="Betrenna Hodges" userId="611cb6e4-a4f4-4b0c-a87a-94c721919952" providerId="ADAL" clId="{0DE2F8F5-4E1F-4659-A731-5D9140A8CEDD}" dt="2018-10-08T02:46:13.248" v="27" actId="14100"/>
        <pc:sldMkLst>
          <pc:docMk/>
          <pc:sldMk cId="0" sldId="268"/>
        </pc:sldMkLst>
        <pc:spChg chg="mod">
          <ac:chgData name="Betrenna Hodges" userId="611cb6e4-a4f4-4b0c-a87a-94c721919952" providerId="ADAL" clId="{0DE2F8F5-4E1F-4659-A731-5D9140A8CEDD}" dt="2018-10-08T02:46:07.965" v="25" actId="1076"/>
          <ac:spMkLst>
            <pc:docMk/>
            <pc:sldMk cId="0" sldId="268"/>
            <ac:spMk id="288" creationId="{00000000-0000-0000-0000-000000000000}"/>
          </ac:spMkLst>
        </pc:spChg>
        <pc:picChg chg="mod">
          <ac:chgData name="Betrenna Hodges" userId="611cb6e4-a4f4-4b0c-a87a-94c721919952" providerId="ADAL" clId="{0DE2F8F5-4E1F-4659-A731-5D9140A8CEDD}" dt="2018-10-08T02:46:13.248" v="27" actId="14100"/>
          <ac:picMkLst>
            <pc:docMk/>
            <pc:sldMk cId="0" sldId="268"/>
            <ac:picMk id="289" creationId="{00000000-0000-0000-0000-000000000000}"/>
          </ac:picMkLst>
        </pc:picChg>
      </pc:sldChg>
      <pc:sldChg chg="modSp">
        <pc:chgData name="Betrenna Hodges" userId="611cb6e4-a4f4-4b0c-a87a-94c721919952" providerId="ADAL" clId="{0DE2F8F5-4E1F-4659-A731-5D9140A8CEDD}" dt="2018-10-08T02:46:26.189" v="31" actId="14100"/>
        <pc:sldMkLst>
          <pc:docMk/>
          <pc:sldMk cId="0" sldId="269"/>
        </pc:sldMkLst>
        <pc:spChg chg="mod">
          <ac:chgData name="Betrenna Hodges" userId="611cb6e4-a4f4-4b0c-a87a-94c721919952" providerId="ADAL" clId="{0DE2F8F5-4E1F-4659-A731-5D9140A8CEDD}" dt="2018-10-08T02:46:19.643" v="28" actId="1076"/>
          <ac:spMkLst>
            <pc:docMk/>
            <pc:sldMk cId="0" sldId="269"/>
            <ac:spMk id="294" creationId="{00000000-0000-0000-0000-000000000000}"/>
          </ac:spMkLst>
        </pc:spChg>
        <pc:picChg chg="mod">
          <ac:chgData name="Betrenna Hodges" userId="611cb6e4-a4f4-4b0c-a87a-94c721919952" providerId="ADAL" clId="{0DE2F8F5-4E1F-4659-A731-5D9140A8CEDD}" dt="2018-10-08T02:46:26.189" v="31" actId="14100"/>
          <ac:picMkLst>
            <pc:docMk/>
            <pc:sldMk cId="0" sldId="269"/>
            <ac:picMk id="295" creationId="{00000000-0000-0000-0000-000000000000}"/>
          </ac:picMkLst>
        </pc:picChg>
      </pc:sldChg>
      <pc:sldChg chg="modSp">
        <pc:chgData name="Betrenna Hodges" userId="611cb6e4-a4f4-4b0c-a87a-94c721919952" providerId="ADAL" clId="{0DE2F8F5-4E1F-4659-A731-5D9140A8CEDD}" dt="2018-10-08T02:46:38.894" v="35" actId="1076"/>
        <pc:sldMkLst>
          <pc:docMk/>
          <pc:sldMk cId="0" sldId="270"/>
        </pc:sldMkLst>
        <pc:spChg chg="mod">
          <ac:chgData name="Betrenna Hodges" userId="611cb6e4-a4f4-4b0c-a87a-94c721919952" providerId="ADAL" clId="{0DE2F8F5-4E1F-4659-A731-5D9140A8CEDD}" dt="2018-10-08T02:46:31.696" v="32" actId="1076"/>
          <ac:spMkLst>
            <pc:docMk/>
            <pc:sldMk cId="0" sldId="270"/>
            <ac:spMk id="300" creationId="{00000000-0000-0000-0000-000000000000}"/>
          </ac:spMkLst>
        </pc:spChg>
        <pc:picChg chg="mod">
          <ac:chgData name="Betrenna Hodges" userId="611cb6e4-a4f4-4b0c-a87a-94c721919952" providerId="ADAL" clId="{0DE2F8F5-4E1F-4659-A731-5D9140A8CEDD}" dt="2018-10-08T02:46:38.894" v="35" actId="1076"/>
          <ac:picMkLst>
            <pc:docMk/>
            <pc:sldMk cId="0" sldId="270"/>
            <ac:picMk id="301" creationId="{00000000-0000-0000-0000-000000000000}"/>
          </ac:picMkLst>
        </pc:picChg>
      </pc:sldChg>
      <pc:sldChg chg="modSp">
        <pc:chgData name="Betrenna Hodges" userId="611cb6e4-a4f4-4b0c-a87a-94c721919952" providerId="ADAL" clId="{0DE2F8F5-4E1F-4659-A731-5D9140A8CEDD}" dt="2018-10-08T02:46:47.748" v="36" actId="1076"/>
        <pc:sldMkLst>
          <pc:docMk/>
          <pc:sldMk cId="0" sldId="271"/>
        </pc:sldMkLst>
        <pc:picChg chg="mod">
          <ac:chgData name="Betrenna Hodges" userId="611cb6e4-a4f4-4b0c-a87a-94c721919952" providerId="ADAL" clId="{0DE2F8F5-4E1F-4659-A731-5D9140A8CEDD}" dt="2018-10-08T02:46:47.748" v="36" actId="1076"/>
          <ac:picMkLst>
            <pc:docMk/>
            <pc:sldMk cId="0" sldId="271"/>
            <ac:picMk id="308" creationId="{00000000-0000-0000-0000-000000000000}"/>
          </ac:picMkLst>
        </pc:picChg>
      </pc:sldChg>
      <pc:sldChg chg="modSp">
        <pc:chgData name="Betrenna Hodges" userId="611cb6e4-a4f4-4b0c-a87a-94c721919952" providerId="ADAL" clId="{0DE2F8F5-4E1F-4659-A731-5D9140A8CEDD}" dt="2018-10-08T02:46:52.922" v="37" actId="1076"/>
        <pc:sldMkLst>
          <pc:docMk/>
          <pc:sldMk cId="0" sldId="272"/>
        </pc:sldMkLst>
        <pc:picChg chg="mod">
          <ac:chgData name="Betrenna Hodges" userId="611cb6e4-a4f4-4b0c-a87a-94c721919952" providerId="ADAL" clId="{0DE2F8F5-4E1F-4659-A731-5D9140A8CEDD}" dt="2018-10-08T02:46:52.922" v="37" actId="1076"/>
          <ac:picMkLst>
            <pc:docMk/>
            <pc:sldMk cId="0" sldId="272"/>
            <ac:picMk id="315" creationId="{00000000-0000-0000-0000-000000000000}"/>
          </ac:picMkLst>
        </pc:picChg>
      </pc:sldChg>
      <pc:sldChg chg="modSp">
        <pc:chgData name="Betrenna Hodges" userId="611cb6e4-a4f4-4b0c-a87a-94c721919952" providerId="ADAL" clId="{0DE2F8F5-4E1F-4659-A731-5D9140A8CEDD}" dt="2018-10-08T02:47:11.478" v="41" actId="1076"/>
        <pc:sldMkLst>
          <pc:docMk/>
          <pc:sldMk cId="0" sldId="273"/>
        </pc:sldMkLst>
        <pc:picChg chg="mod">
          <ac:chgData name="Betrenna Hodges" userId="611cb6e4-a4f4-4b0c-a87a-94c721919952" providerId="ADAL" clId="{0DE2F8F5-4E1F-4659-A731-5D9140A8CEDD}" dt="2018-10-08T02:47:11.478" v="41" actId="1076"/>
          <ac:picMkLst>
            <pc:docMk/>
            <pc:sldMk cId="0" sldId="273"/>
            <ac:picMk id="5" creationId="{00000000-0000-0000-0000-000000000000}"/>
          </ac:picMkLst>
        </pc:picChg>
        <pc:picChg chg="mod">
          <ac:chgData name="Betrenna Hodges" userId="611cb6e4-a4f4-4b0c-a87a-94c721919952" providerId="ADAL" clId="{0DE2F8F5-4E1F-4659-A731-5D9140A8CEDD}" dt="2018-10-08T02:47:08.498" v="40" actId="1076"/>
          <ac:picMkLst>
            <pc:docMk/>
            <pc:sldMk cId="0" sldId="273"/>
            <ac:picMk id="322" creationId="{00000000-0000-0000-0000-000000000000}"/>
          </ac:picMkLst>
        </pc:picChg>
      </pc:sldChg>
      <pc:sldChg chg="modSp">
        <pc:chgData name="Betrenna Hodges" userId="611cb6e4-a4f4-4b0c-a87a-94c721919952" providerId="ADAL" clId="{0DE2F8F5-4E1F-4659-A731-5D9140A8CEDD}" dt="2018-10-08T02:47:30.873" v="44" actId="1076"/>
        <pc:sldMkLst>
          <pc:docMk/>
          <pc:sldMk cId="0" sldId="274"/>
        </pc:sldMkLst>
        <pc:spChg chg="mod">
          <ac:chgData name="Betrenna Hodges" userId="611cb6e4-a4f4-4b0c-a87a-94c721919952" providerId="ADAL" clId="{0DE2F8F5-4E1F-4659-A731-5D9140A8CEDD}" dt="2018-10-08T02:47:30.873" v="44" actId="1076"/>
          <ac:spMkLst>
            <pc:docMk/>
            <pc:sldMk cId="0" sldId="274"/>
            <ac:spMk id="330" creationId="{00000000-0000-0000-0000-000000000000}"/>
          </ac:spMkLst>
        </pc:spChg>
        <pc:picChg chg="mod">
          <ac:chgData name="Betrenna Hodges" userId="611cb6e4-a4f4-4b0c-a87a-94c721919952" providerId="ADAL" clId="{0DE2F8F5-4E1F-4659-A731-5D9140A8CEDD}" dt="2018-10-08T02:47:24.070" v="43" actId="1076"/>
          <ac:picMkLst>
            <pc:docMk/>
            <pc:sldMk cId="0" sldId="274"/>
            <ac:picMk id="6" creationId="{00000000-0000-0000-0000-000000000000}"/>
          </ac:picMkLst>
        </pc:picChg>
        <pc:picChg chg="mod">
          <ac:chgData name="Betrenna Hodges" userId="611cb6e4-a4f4-4b0c-a87a-94c721919952" providerId="ADAL" clId="{0DE2F8F5-4E1F-4659-A731-5D9140A8CEDD}" dt="2018-10-08T02:47:19.759" v="42" actId="14100"/>
          <ac:picMkLst>
            <pc:docMk/>
            <pc:sldMk cId="0" sldId="274"/>
            <ac:picMk id="328" creationId="{00000000-0000-0000-0000-000000000000}"/>
          </ac:picMkLst>
        </pc:picChg>
      </pc:sldChg>
      <pc:sldChg chg="modSp">
        <pc:chgData name="Betrenna Hodges" userId="611cb6e4-a4f4-4b0c-a87a-94c721919952" providerId="ADAL" clId="{0DE2F8F5-4E1F-4659-A731-5D9140A8CEDD}" dt="2018-10-08T02:47:35.567" v="45" actId="1076"/>
        <pc:sldMkLst>
          <pc:docMk/>
          <pc:sldMk cId="0" sldId="275"/>
        </pc:sldMkLst>
        <pc:picChg chg="mod">
          <ac:chgData name="Betrenna Hodges" userId="611cb6e4-a4f4-4b0c-a87a-94c721919952" providerId="ADAL" clId="{0DE2F8F5-4E1F-4659-A731-5D9140A8CEDD}" dt="2018-10-08T02:47:35.567" v="45" actId="1076"/>
          <ac:picMkLst>
            <pc:docMk/>
            <pc:sldMk cId="0" sldId="275"/>
            <ac:picMk id="337" creationId="{00000000-0000-0000-0000-000000000000}"/>
          </ac:picMkLst>
        </pc:picChg>
      </pc:sldChg>
      <pc:sldChg chg="modSp">
        <pc:chgData name="Betrenna Hodges" userId="611cb6e4-a4f4-4b0c-a87a-94c721919952" providerId="ADAL" clId="{0DE2F8F5-4E1F-4659-A731-5D9140A8CEDD}" dt="2018-10-08T02:47:50.040" v="46" actId="1076"/>
        <pc:sldMkLst>
          <pc:docMk/>
          <pc:sldMk cId="0" sldId="277"/>
        </pc:sldMkLst>
        <pc:graphicFrameChg chg="mod">
          <ac:chgData name="Betrenna Hodges" userId="611cb6e4-a4f4-4b0c-a87a-94c721919952" providerId="ADAL" clId="{0DE2F8F5-4E1F-4659-A731-5D9140A8CEDD}" dt="2018-10-08T02:47:50.040" v="46" actId="1076"/>
          <ac:graphicFrameMkLst>
            <pc:docMk/>
            <pc:sldMk cId="0" sldId="277"/>
            <ac:graphicFrameMk id="351" creationId="{00000000-0000-0000-0000-000000000000}"/>
          </ac:graphicFrameMkLst>
        </pc:graphicFrameChg>
      </pc:sldChg>
      <pc:sldChg chg="modSp">
        <pc:chgData name="Betrenna Hodges" userId="611cb6e4-a4f4-4b0c-a87a-94c721919952" providerId="ADAL" clId="{0DE2F8F5-4E1F-4659-A731-5D9140A8CEDD}" dt="2018-10-08T02:43:56.214" v="9" actId="1076"/>
        <pc:sldMkLst>
          <pc:docMk/>
          <pc:sldMk cId="2273574458" sldId="280"/>
        </pc:sldMkLst>
        <pc:spChg chg="mod">
          <ac:chgData name="Betrenna Hodges" userId="611cb6e4-a4f4-4b0c-a87a-94c721919952" providerId="ADAL" clId="{0DE2F8F5-4E1F-4659-A731-5D9140A8CEDD}" dt="2018-10-08T02:43:52.919" v="8" actId="1076"/>
          <ac:spMkLst>
            <pc:docMk/>
            <pc:sldMk cId="2273574458" sldId="280"/>
            <ac:spMk id="192" creationId="{00000000-0000-0000-0000-000000000000}"/>
          </ac:spMkLst>
        </pc:spChg>
        <pc:spChg chg="mod">
          <ac:chgData name="Betrenna Hodges" userId="611cb6e4-a4f4-4b0c-a87a-94c721919952" providerId="ADAL" clId="{0DE2F8F5-4E1F-4659-A731-5D9140A8CEDD}" dt="2018-10-08T02:43:56.214" v="9" actId="1076"/>
          <ac:spMkLst>
            <pc:docMk/>
            <pc:sldMk cId="2273574458" sldId="280"/>
            <ac:spMk id="193" creationId="{00000000-0000-0000-0000-000000000000}"/>
          </ac:spMkLst>
        </pc:spChg>
      </pc:sldChg>
      <pc:sldMasterChg chg="addSp delSp modSp">
        <pc:chgData name="Betrenna Hodges" userId="611cb6e4-a4f4-4b0c-a87a-94c721919952" providerId="ADAL" clId="{0DE2F8F5-4E1F-4659-A731-5D9140A8CEDD}" dt="2018-10-08T02:43:01.576" v="4" actId="14100"/>
        <pc:sldMasterMkLst>
          <pc:docMk/>
          <pc:sldMasterMk cId="0" sldId="2147483682"/>
        </pc:sldMasterMkLst>
        <pc:spChg chg="del">
          <ac:chgData name="Betrenna Hodges" userId="611cb6e4-a4f4-4b0c-a87a-94c721919952" providerId="ADAL" clId="{0DE2F8F5-4E1F-4659-A731-5D9140A8CEDD}" dt="2018-10-08T02:42:51.319" v="2" actId="478"/>
          <ac:spMkLst>
            <pc:docMk/>
            <pc:sldMasterMk cId="0" sldId="2147483682"/>
            <ac:spMk id="8" creationId="{00000000-0000-0000-0000-000000000000}"/>
          </ac:spMkLst>
        </pc:spChg>
        <pc:picChg chg="add mod">
          <ac:chgData name="Betrenna Hodges" userId="611cb6e4-a4f4-4b0c-a87a-94c721919952" providerId="ADAL" clId="{0DE2F8F5-4E1F-4659-A731-5D9140A8CEDD}" dt="2018-10-08T02:43:01.576" v="4" actId="14100"/>
          <ac:picMkLst>
            <pc:docMk/>
            <pc:sldMasterMk cId="0" sldId="2147483682"/>
            <ac:picMk id="3" creationId="{769B2B03-AB5E-45AE-8389-5954EEA788B6}"/>
          </ac:picMkLst>
        </pc:picChg>
      </pc:sldMasterChg>
      <pc:sldMasterChg chg="addSp modSp">
        <pc:chgData name="Betrenna Hodges" userId="611cb6e4-a4f4-4b0c-a87a-94c721919952" providerId="ADAL" clId="{0DE2F8F5-4E1F-4659-A731-5D9140A8CEDD}" dt="2018-10-08T02:43:25.426" v="7" actId="14100"/>
        <pc:sldMasterMkLst>
          <pc:docMk/>
          <pc:sldMasterMk cId="0" sldId="2147483684"/>
        </pc:sldMasterMkLst>
        <pc:picChg chg="add mod">
          <ac:chgData name="Betrenna Hodges" userId="611cb6e4-a4f4-4b0c-a87a-94c721919952" providerId="ADAL" clId="{0DE2F8F5-4E1F-4659-A731-5D9140A8CEDD}" dt="2018-10-08T02:43:25.426" v="7" actId="14100"/>
          <ac:picMkLst>
            <pc:docMk/>
            <pc:sldMasterMk cId="0" sldId="2147483684"/>
            <ac:picMk id="3" creationId="{72B46E0D-B7EF-4374-9E8F-BE38348A5F5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82767988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loc.gov/pictures/related/?fi=name&amp;q=Harris%20&amp;%20Ewin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loc.gov/pictures/related/?fi=name&amp;q=Leffler,%20Warren%20K."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loc.gov/pictures/resource/hec.28132/" TargetMode="External"/><Relationship Id="rId7" Type="http://schemas.openxmlformats.org/officeDocument/2006/relationships/hyperlink" Target="http://www.loc.gov/pictures/item/2003654393/"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lcweb2.loc.gov/service/pnp/ppmsca/06500/06591v.jpg" TargetMode="External"/><Relationship Id="rId5" Type="http://schemas.openxmlformats.org/officeDocument/2006/relationships/hyperlink" Target="http://www.loc.gov/item/mnwp000288" TargetMode="External"/><Relationship Id="rId4" Type="http://schemas.openxmlformats.org/officeDocument/2006/relationships/hyperlink" Target="http://www.loc.gov/pictures/resource/npcc.18539/"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f5f7c6b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f5f7c6b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36738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0884d3b82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40884d3b82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1-2 minutes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(Slide 2) Engaging the Reader: Gallery Walk</a:t>
            </a: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2 of 3 for Opening A. On this slide, students will get some support with understanding the figurative phrase “taking a stand” before they participate in The Gallery Walk.</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 as students follow along in their head.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Discuss, as needed, to help support students for effective participation in the Gallery Walk.</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2325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(Slide 3) Engaging the Reader: Gallery Walk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Opening A. On this slide, student will review the steps of the protocol and complete The Gallery Walk.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Gallery Walk protocol in this lesson is used as a hook with the purpose of engaging students in the lesson. The learning targets will be introduced after this hook.</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panose="020F0502020204030204" pitchFamily="34" charset="0"/>
                <a:sym typeface="Calibri"/>
              </a:rPr>
              <a:t>In one photograph depicting a woman taking a stand for racial integration, students might observe a second figure who is actively opposing her. You might use this observation to discuss with students the way that people resist or even challenge others who are taking a stand.</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engage in a Gallery Walk, they view powerful photographs to help establish an understanding of this theme. Depending on class size, one or two copies of each image can be hung or placed on desk/table tops for display during the Gallery Walk.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 images for the Gallery Walk are on the following several slides to use for display if space or movement is an obstacle.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engaged in a similar Gallery Walk in Module 1, Unit 1, Lesson 1. They may benefit from engaging in the Gallery Walk with assigned partners in order to control the sharing and processing they are doing during this time.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Notice/Wonder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Gallery Walk protocol using the steps on the slide. If needed, give examples of possible “notice” statements (e.g., “</a:t>
            </a:r>
            <a:r>
              <a:rPr lang="en" sz="1200" i="1" dirty="0">
                <a:solidFill>
                  <a:schemeClr val="dk1"/>
                </a:solidFill>
                <a:latin typeface="Calibri"/>
                <a:ea typeface="Calibri"/>
                <a:cs typeface="Calibri"/>
                <a:sym typeface="Calibri"/>
              </a:rPr>
              <a:t>Child is standing with a sign</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They are holding a banner</a:t>
            </a:r>
            <a:r>
              <a:rPr lang="en" sz="1200" dirty="0">
                <a:solidFill>
                  <a:schemeClr val="dk1"/>
                </a:solidFill>
                <a:latin typeface="Calibri"/>
                <a:ea typeface="Calibri"/>
                <a:cs typeface="Calibri"/>
                <a:sym typeface="Calibri"/>
              </a:rPr>
              <a:t>”) and possible “wonder” statements (“</a:t>
            </a:r>
            <a:r>
              <a:rPr lang="en" sz="1200" i="1" dirty="0">
                <a:solidFill>
                  <a:schemeClr val="dk1"/>
                </a:solidFill>
                <a:latin typeface="Calibri"/>
                <a:ea typeface="Calibri"/>
                <a:cs typeface="Calibri"/>
                <a:sym typeface="Calibri"/>
              </a:rPr>
              <a:t>I wonder why they are serious?” “What are they protesting?” “When was this?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for students that an inference is taking clues from the text and using your background knowledge to express thinking about a text. For example: “</a:t>
            </a:r>
            <a:r>
              <a:rPr lang="en" sz="1200" i="1" dirty="0">
                <a:solidFill>
                  <a:schemeClr val="dk1"/>
                </a:solidFill>
                <a:latin typeface="Calibri"/>
                <a:ea typeface="Calibri"/>
                <a:cs typeface="Calibri"/>
                <a:sym typeface="Calibri"/>
              </a:rPr>
              <a:t>This picture is about race, and I know this because of the signs the people are holding up and the book I read about Ruby Bridges last year.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for students that the inference statements they are making should contain a fact from the image instead of an opinion about the image.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 hate this picture</a:t>
            </a:r>
            <a:r>
              <a:rPr lang="en" sz="1200" dirty="0">
                <a:solidFill>
                  <a:schemeClr val="dk1"/>
                </a:solidFill>
                <a:latin typeface="Calibri"/>
                <a:ea typeface="Calibri"/>
                <a:cs typeface="Calibri"/>
                <a:sym typeface="Calibri"/>
              </a:rPr>
              <a:t>” would be an opinion).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a timer for 5 minutes to keep students focused on the gallery. Give students the goal of visiting and taking notes on at least 4 photographs in the 5 minute timeframe.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begin. As students complete this activity, circulate to observe and support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ask students to return to their seats. Cold call on several students to share what they noticed and wondered.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an inference comes up, probe the students about why they said what they said (e.g., “</a:t>
            </a:r>
            <a:r>
              <a:rPr lang="en" sz="1200" i="0" dirty="0">
                <a:solidFill>
                  <a:schemeClr val="dk1"/>
                </a:solidFill>
                <a:latin typeface="Calibri"/>
                <a:ea typeface="Calibri"/>
                <a:cs typeface="Calibri"/>
                <a:sym typeface="Calibri"/>
              </a:rPr>
              <a:t>You said you saw a picture about racial equality. What specifically did you see that made you think this?” or “You used your background knowledge to make an inference that the people in the photograph were fighting for racial equality. No picture has the word ‘race’ in it, does it?”).</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for students that when they use their background knowledge to add meaning to a picture or text, they are making inferences.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in response to the following question: “</a:t>
            </a:r>
            <a:r>
              <a:rPr lang="en" sz="1200" i="1" dirty="0">
                <a:solidFill>
                  <a:schemeClr val="dk1"/>
                </a:solidFill>
                <a:latin typeface="Calibri"/>
                <a:ea typeface="Calibri"/>
                <a:cs typeface="Calibri"/>
                <a:sym typeface="Calibri"/>
              </a:rPr>
              <a:t>What do all of these photographs have in common?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students discuss, circulate and probe to encourage students to move beyond the literal of what they see in the photographs to what they infer about the people in the photographs. Consider questions like: “</a:t>
            </a:r>
            <a:r>
              <a:rPr lang="en" sz="1200" i="1" dirty="0">
                <a:solidFill>
                  <a:schemeClr val="dk1"/>
                </a:solidFill>
                <a:latin typeface="Calibri"/>
                <a:ea typeface="Calibri"/>
                <a:cs typeface="Calibri"/>
                <a:sym typeface="Calibri"/>
              </a:rPr>
              <a:t>Why are all of these people holding signs?” “What might be motivating all of these people?”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 pairs to share their thinking.</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might notice that they are making inferences (e.g., </a:t>
            </a:r>
            <a:r>
              <a:rPr lang="en" sz="1200" b="0" dirty="0">
                <a:solidFill>
                  <a:schemeClr val="dk1"/>
                </a:solidFill>
                <a:latin typeface="Calibri"/>
                <a:ea typeface="Calibri"/>
                <a:cs typeface="Calibri"/>
                <a:sym typeface="Calibri"/>
              </a:rPr>
              <a:t>“It’s about race equality” or “The people are protesting a war”). </a:t>
            </a:r>
            <a:r>
              <a:rPr lang="en" sz="1200" dirty="0">
                <a:solidFill>
                  <a:schemeClr val="dk1"/>
                </a:solidFill>
                <a:latin typeface="Calibri"/>
                <a:ea typeface="Calibri"/>
                <a:cs typeface="Calibri"/>
                <a:sym typeface="Calibri"/>
              </a:rPr>
              <a:t>This is ideal as it provides the basis for the follow-up conversation.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Listen for students who support their statement by saying, </a:t>
            </a:r>
            <a:r>
              <a:rPr lang="en-US" sz="1200" dirty="0">
                <a:latin typeface="Calibri" panose="020F0502020204030204" pitchFamily="34" charset="0"/>
                <a:sym typeface="Calibri"/>
              </a:rPr>
              <a:t>“</a:t>
            </a:r>
            <a:r>
              <a:rPr lang="en" sz="1200" dirty="0">
                <a:latin typeface="Calibri" panose="020F0502020204030204" pitchFamily="34" charset="0"/>
                <a:sym typeface="Calibri"/>
              </a:rPr>
              <a:t>because I see it in the picture</a:t>
            </a:r>
            <a:r>
              <a:rPr lang="en-US" sz="1200" dirty="0">
                <a:latin typeface="Calibri" panose="020F0502020204030204" pitchFamily="34" charset="0"/>
                <a:sym typeface="Calibri"/>
              </a:rPr>
              <a:t>.”</a:t>
            </a:r>
            <a:r>
              <a:rPr lang="en" sz="1200" dirty="0">
                <a:latin typeface="Calibri" panose="020F0502020204030204" pitchFamily="34" charset="0"/>
                <a:sym typeface="Calibri"/>
              </a:rPr>
              <a:t> Extend students thinking by asking probing questions for students to make connections to their prior knowledge.</a:t>
            </a:r>
            <a:endParaRPr sz="1200" dirty="0">
              <a:latin typeface="Calibri" panose="020F0502020204030204" pitchFamily="34" charset="0"/>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might need to coach your students about your expectations for safe movement and for quiet voices during this work period. (Ex: </a:t>
            </a:r>
            <a:r>
              <a:rPr lang="en" sz="1200" i="0" dirty="0">
                <a:solidFill>
                  <a:schemeClr val="dk1"/>
                </a:solidFill>
                <a:latin typeface="Calibri"/>
                <a:ea typeface="Calibri"/>
                <a:cs typeface="Calibri"/>
                <a:sym typeface="Calibri"/>
              </a:rPr>
              <a:t>“As you move from photograph to photograph, there is no need to engage in side conversations. I expect ‘zero’ voice levels during this time. Also, please move carefully, taking care not to bump into one another.”)</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ELL students who speak the same home language when discussion of complex content is required. This can allow students to have more meaningful discussions and clarify points in their native language.</a:t>
            </a:r>
            <a:endParaRPr sz="1200" dirty="0">
              <a:latin typeface="Calibri"/>
              <a:ea typeface="Calibri"/>
              <a:cs typeface="Calibri"/>
              <a:sym typeface="Calibri"/>
            </a:endParaRPr>
          </a:p>
        </p:txBody>
      </p:sp>
    </p:spTree>
    <p:extLst>
      <p:ext uri="{BB962C8B-B14F-4D97-AF65-F5344CB8AC3E}">
        <p14:creationId xmlns:p14="http://schemas.microsoft.com/office/powerpoint/2010/main" val="3276624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0888c5e1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40888c5e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Image for Gallery Walk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Image Citation: </a:t>
            </a:r>
            <a:endParaRPr sz="1200" dirty="0">
              <a:solidFill>
                <a:schemeClr val="dk1"/>
              </a:solidFill>
              <a:latin typeface="Calibri"/>
              <a:ea typeface="Calibri"/>
              <a:cs typeface="Calibri"/>
              <a:sym typeface="Calibri"/>
            </a:endParaRPr>
          </a:p>
          <a:p>
            <a:pPr marL="457200" marR="203200" lvl="0" indent="0" rtl="0">
              <a:lnSpc>
                <a:spcPct val="116640"/>
              </a:lnSpc>
              <a:spcBef>
                <a:spcPts val="0"/>
              </a:spcBef>
              <a:spcAft>
                <a:spcPts val="0"/>
              </a:spcAft>
              <a:buNone/>
            </a:pPr>
            <a:r>
              <a:rPr lang="en" sz="1200" b="0" dirty="0">
                <a:latin typeface="Calibri"/>
                <a:ea typeface="Calibri"/>
                <a:cs typeface="Calibri"/>
                <a:sym typeface="Calibri"/>
              </a:rPr>
              <a:t>Title: War protesters</a:t>
            </a:r>
            <a:endParaRPr sz="1200" b="0" dirty="0">
              <a:latin typeface="Calibri"/>
              <a:ea typeface="Calibri"/>
              <a:cs typeface="Calibri"/>
              <a:sym typeface="Calibri"/>
            </a:endParaRPr>
          </a:p>
          <a:p>
            <a:pPr marL="457200" marR="203200" lvl="0" indent="0" rtl="0">
              <a:lnSpc>
                <a:spcPct val="116640"/>
              </a:lnSpc>
              <a:spcBef>
                <a:spcPts val="0"/>
              </a:spcBef>
              <a:spcAft>
                <a:spcPts val="0"/>
              </a:spcAft>
              <a:buNone/>
            </a:pPr>
            <a:r>
              <a:rPr lang="en" sz="1200" b="0" dirty="0">
                <a:latin typeface="Calibri"/>
                <a:ea typeface="Calibri"/>
                <a:cs typeface="Calibri"/>
                <a:sym typeface="Calibri"/>
              </a:rPr>
              <a:t>Creators: </a:t>
            </a:r>
            <a:r>
              <a:rPr lang="en" sz="1200" b="0" dirty="0">
                <a:uFill>
                  <a:noFill/>
                </a:uFill>
                <a:latin typeface="Calibri"/>
                <a:ea typeface="Calibri"/>
                <a:cs typeface="Calibri"/>
                <a:sym typeface="Calibri"/>
                <a:hlinkClick r:id="rId3"/>
              </a:rPr>
              <a:t>Harris &amp; Ewing</a:t>
            </a:r>
            <a:r>
              <a:rPr lang="en" sz="1200" b="0" dirty="0">
                <a:latin typeface="Calibri"/>
                <a:ea typeface="Calibri"/>
                <a:cs typeface="Calibri"/>
                <a:sym typeface="Calibri"/>
              </a:rPr>
              <a:t>, photographer</a:t>
            </a:r>
            <a:endParaRPr sz="1200" b="0" dirty="0">
              <a:latin typeface="Calibri"/>
              <a:ea typeface="Calibri"/>
              <a:cs typeface="Calibri"/>
              <a:sym typeface="Calibri"/>
            </a:endParaRPr>
          </a:p>
          <a:p>
            <a:pPr marL="457200" marR="203200" lvl="0" indent="0" rtl="0">
              <a:lnSpc>
                <a:spcPct val="116640"/>
              </a:lnSpc>
              <a:spcBef>
                <a:spcPts val="0"/>
              </a:spcBef>
              <a:spcAft>
                <a:spcPts val="0"/>
              </a:spcAft>
              <a:buNone/>
            </a:pPr>
            <a:r>
              <a:rPr lang="en" sz="1200" b="0" dirty="0">
                <a:latin typeface="Calibri"/>
                <a:ea typeface="Calibri"/>
                <a:cs typeface="Calibri"/>
                <a:sym typeface="Calibri"/>
              </a:rPr>
              <a:t>Date Created/Published: </a:t>
            </a:r>
            <a:r>
              <a:rPr lang="en" sz="1200" dirty="0">
                <a:latin typeface="Calibri"/>
                <a:ea typeface="Calibri"/>
                <a:cs typeface="Calibri"/>
                <a:sym typeface="Calibri"/>
              </a:rPr>
              <a:t>[ca. 1940]</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class size and physical space, as a display alternative, the five consecutive slides that contain the images for the Gallery Walk can be projected for the whole group to complete the Gallery Walk observation and note-taking.</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p>
        </p:txBody>
      </p:sp>
    </p:spTree>
    <p:extLst>
      <p:ext uri="{BB962C8B-B14F-4D97-AF65-F5344CB8AC3E}">
        <p14:creationId xmlns:p14="http://schemas.microsoft.com/office/powerpoint/2010/main" val="832113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0888c5e1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40888c5e1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Image for Gallery Walk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Image Citation: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b="0" dirty="0">
                <a:latin typeface="Calibri"/>
                <a:ea typeface="Calibri"/>
                <a:cs typeface="Calibri"/>
                <a:sym typeface="Calibri"/>
              </a:rPr>
              <a:t>Title: Protesters</a:t>
            </a:r>
            <a:endParaRPr sz="1200" b="0" dirty="0">
              <a:latin typeface="Calibri"/>
              <a:ea typeface="Calibri"/>
              <a:cs typeface="Calibri"/>
              <a:sym typeface="Calibri"/>
            </a:endParaRPr>
          </a:p>
          <a:p>
            <a:pPr marL="457200" marR="203200" lvl="0" indent="0" rtl="0">
              <a:lnSpc>
                <a:spcPct val="116640"/>
              </a:lnSpc>
              <a:spcBef>
                <a:spcPts val="0"/>
              </a:spcBef>
              <a:spcAft>
                <a:spcPts val="0"/>
              </a:spcAft>
              <a:buNone/>
            </a:pPr>
            <a:r>
              <a:rPr lang="en" sz="1200" b="0" dirty="0">
                <a:latin typeface="Calibri"/>
                <a:ea typeface="Calibri"/>
                <a:cs typeface="Calibri"/>
                <a:sym typeface="Calibri"/>
              </a:rPr>
              <a:t>Date Created/Published: </a:t>
            </a:r>
            <a:r>
              <a:rPr lang="en" sz="1200" dirty="0">
                <a:latin typeface="Calibri"/>
                <a:ea typeface="Calibri"/>
                <a:cs typeface="Calibri"/>
                <a:sym typeface="Calibri"/>
              </a:rPr>
              <a:t>[between 1909 and 1923]</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class size and physical space, as a display alternative, the five consecutive slides that contain the images for the Gallery Walk can be projected for the whole group to complete the Gallery Walk observation and note-taking.</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200" b="0" i="0" u="none" strike="noStrike" kern="0" cap="none" spc="0" normalizeH="0" baseline="0" noProof="0" dirty="0">
                <a:ln>
                  <a:noFill/>
                </a:ln>
                <a:solidFill>
                  <a:srgbClr val="000000"/>
                </a:solidFill>
                <a:effectLst/>
                <a:uLnTx/>
                <a:uFillTx/>
                <a:latin typeface="Calibri"/>
                <a:ea typeface="Calibri"/>
                <a:cs typeface="Calibri"/>
                <a:sym typeface="Calibri"/>
              </a:rPr>
              <a:t>Support for Any Students Who Need It: None</a:t>
            </a:r>
          </a:p>
          <a:p>
            <a:pPr marL="0" lvl="0" indent="0" rtl="0">
              <a:spcBef>
                <a:spcPts val="0"/>
              </a:spcBef>
              <a:spcAft>
                <a:spcPts val="0"/>
              </a:spcAft>
              <a:buNone/>
            </a:pPr>
            <a:endParaRPr dirty="0"/>
          </a:p>
        </p:txBody>
      </p:sp>
    </p:spTree>
    <p:extLst>
      <p:ext uri="{BB962C8B-B14F-4D97-AF65-F5344CB8AC3E}">
        <p14:creationId xmlns:p14="http://schemas.microsoft.com/office/powerpoint/2010/main" val="22828898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0888c5e1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40888c5e1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Image for Gallery Walk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Image Citation: </a:t>
            </a:r>
            <a:endParaRPr sz="1200" dirty="0">
              <a:latin typeface="Calibri" panose="020F0502020204030204" pitchFamily="34" charset="0"/>
              <a:sym typeface="Calibri"/>
            </a:endParaRPr>
          </a:p>
          <a:p>
            <a:pPr marL="0" lvl="0" indent="457200" rtl="0">
              <a:lnSpc>
                <a:spcPct val="115000"/>
              </a:lnSpc>
              <a:spcBef>
                <a:spcPts val="0"/>
              </a:spcBef>
              <a:spcAft>
                <a:spcPts val="0"/>
              </a:spcAft>
              <a:buNone/>
            </a:pPr>
            <a:r>
              <a:rPr lang="en" sz="1200" b="0" dirty="0">
                <a:latin typeface="Calibri" panose="020F0502020204030204" pitchFamily="34" charset="0"/>
                <a:sym typeface="Calibri"/>
              </a:rPr>
              <a:t>Title: Suffragists Protest Woodrow Wilson's Opposition to Woman Suffrage, October 1916</a:t>
            </a:r>
            <a:endParaRPr sz="1200" b="0" dirty="0">
              <a:latin typeface="Calibri" panose="020F0502020204030204" pitchFamily="34" charset="0"/>
              <a:sym typeface="Calibri"/>
            </a:endParaRPr>
          </a:p>
          <a:p>
            <a:pPr marL="0" lvl="0" indent="457200" rtl="0">
              <a:lnSpc>
                <a:spcPct val="115000"/>
              </a:lnSpc>
              <a:spcBef>
                <a:spcPts val="0"/>
              </a:spcBef>
              <a:spcAft>
                <a:spcPts val="0"/>
              </a:spcAft>
              <a:buNone/>
            </a:pPr>
            <a:r>
              <a:rPr lang="en" sz="1200" b="0" dirty="0">
                <a:latin typeface="Calibri" panose="020F0502020204030204" pitchFamily="34" charset="0"/>
                <a:sym typeface="Calibri"/>
              </a:rPr>
              <a:t>Contributor Names: Burke &amp; Atwell, Chicago (Photographer)</a:t>
            </a:r>
            <a:endParaRPr sz="1200" b="0" dirty="0">
              <a:latin typeface="Calibri" panose="020F0502020204030204" pitchFamily="34" charset="0"/>
              <a:sym typeface="Calibri"/>
            </a:endParaRPr>
          </a:p>
          <a:p>
            <a:pPr marL="0" lvl="0" indent="457200" rtl="0">
              <a:lnSpc>
                <a:spcPct val="115000"/>
              </a:lnSpc>
              <a:spcBef>
                <a:spcPts val="0"/>
              </a:spcBef>
              <a:spcAft>
                <a:spcPts val="0"/>
              </a:spcAft>
              <a:buNone/>
            </a:pPr>
            <a:r>
              <a:rPr lang="en" sz="1200" b="0" dirty="0">
                <a:latin typeface="Calibri" panose="020F0502020204030204" pitchFamily="34" charset="0"/>
                <a:sym typeface="Calibri"/>
              </a:rPr>
              <a:t>Created / Published: </a:t>
            </a:r>
            <a:r>
              <a:rPr lang="en" sz="1200" dirty="0">
                <a:latin typeface="Calibri" panose="020F0502020204030204" pitchFamily="34" charset="0"/>
                <a:sym typeface="Calibri"/>
              </a:rPr>
              <a:t>1916 [Oct. 20]</a:t>
            </a:r>
            <a:endParaRPr sz="1200" dirty="0">
              <a:latin typeface="Calibri" panose="020F0502020204030204" pitchFamily="34" charset="0"/>
              <a:sym typeface="Calibri"/>
            </a:endParaRPr>
          </a:p>
          <a:p>
            <a:pPr marL="0" lvl="0" indent="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Depending on class size and physical space, as a disp</a:t>
            </a:r>
            <a:r>
              <a:rPr lang="en" sz="1200" dirty="0">
                <a:solidFill>
                  <a:schemeClr val="dk1"/>
                </a:solidFill>
                <a:latin typeface="Calibri"/>
                <a:ea typeface="Calibri"/>
                <a:cs typeface="Calibri"/>
                <a:sym typeface="Calibri"/>
              </a:rPr>
              <a:t>lay alternative, the five consecutive slides that contain the images for the Gallery Walk can be projected for the whole group to complete the Gallery Walk observation and note-taking.</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200" b="0" i="0" u="none" strike="noStrike" kern="0" cap="none" spc="0" normalizeH="0" baseline="0" noProof="0" dirty="0">
                <a:ln>
                  <a:noFill/>
                </a:ln>
                <a:solidFill>
                  <a:srgbClr val="000000"/>
                </a:solidFill>
                <a:effectLst/>
                <a:uLnTx/>
                <a:uFillTx/>
                <a:latin typeface="Calibri"/>
                <a:ea typeface="Calibri"/>
                <a:cs typeface="Calibri"/>
                <a:sym typeface="Calibri"/>
              </a:rPr>
              <a:t>Support for Any Students Who Need It: None</a:t>
            </a:r>
          </a:p>
          <a:p>
            <a:pPr marL="0" lvl="0" indent="0" rtl="0">
              <a:spcBef>
                <a:spcPts val="0"/>
              </a:spcBef>
              <a:spcAft>
                <a:spcPts val="0"/>
              </a:spcAft>
              <a:buNone/>
            </a:pPr>
            <a:endParaRPr dirty="0"/>
          </a:p>
        </p:txBody>
      </p:sp>
    </p:spTree>
    <p:extLst>
      <p:ext uri="{BB962C8B-B14F-4D97-AF65-F5344CB8AC3E}">
        <p14:creationId xmlns:p14="http://schemas.microsoft.com/office/powerpoint/2010/main" val="2158734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0888c5e14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40888c5e14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Image for Gallery Walk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Image Citation: </a:t>
            </a:r>
            <a:endParaRPr sz="1200" dirty="0">
              <a:solidFill>
                <a:schemeClr val="dk1"/>
              </a:solidFill>
              <a:latin typeface="Calibri"/>
              <a:ea typeface="Calibri"/>
              <a:cs typeface="Calibri"/>
              <a:sym typeface="Calibri"/>
            </a:endParaRPr>
          </a:p>
          <a:p>
            <a:pPr marL="0" marR="203200" lvl="0" indent="457200" rtl="0">
              <a:lnSpc>
                <a:spcPct val="116640"/>
              </a:lnSpc>
              <a:spcBef>
                <a:spcPts val="0"/>
              </a:spcBef>
              <a:spcAft>
                <a:spcPts val="0"/>
              </a:spcAft>
              <a:buNone/>
            </a:pPr>
            <a:r>
              <a:rPr lang="en" sz="1200" b="0" dirty="0">
                <a:latin typeface="Calibri"/>
                <a:ea typeface="Calibri"/>
                <a:cs typeface="Calibri"/>
                <a:sym typeface="Calibri"/>
              </a:rPr>
              <a:t>Title: Protest against child labor in a labor parade</a:t>
            </a:r>
            <a:endParaRPr sz="1200" b="0" dirty="0">
              <a:latin typeface="Calibri"/>
              <a:ea typeface="Calibri"/>
              <a:cs typeface="Calibri"/>
              <a:sym typeface="Calibri"/>
            </a:endParaRPr>
          </a:p>
          <a:p>
            <a:pPr marL="457200" marR="203200" lvl="0" indent="0" rtl="0">
              <a:lnSpc>
                <a:spcPct val="116640"/>
              </a:lnSpc>
              <a:spcBef>
                <a:spcPts val="0"/>
              </a:spcBef>
              <a:spcAft>
                <a:spcPts val="0"/>
              </a:spcAft>
              <a:buNone/>
            </a:pPr>
            <a:r>
              <a:rPr lang="en" sz="1200" b="0" dirty="0">
                <a:latin typeface="Calibri"/>
                <a:ea typeface="Calibri"/>
                <a:cs typeface="Calibri"/>
                <a:sym typeface="Calibri"/>
              </a:rPr>
              <a:t>Date Created/Published: </a:t>
            </a:r>
            <a:r>
              <a:rPr lang="en" sz="1200" dirty="0">
                <a:latin typeface="Calibri"/>
                <a:ea typeface="Calibri"/>
                <a:cs typeface="Calibri"/>
                <a:sym typeface="Calibri"/>
              </a:rPr>
              <a:t>[1909 May 1]</a:t>
            </a: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class size and physical space, as a display alternative, the five consecutive slides that contain the images for the Gallery Walk can be projected for the whole group to complete the Gallery Walk observation and note-taking.</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200" b="0" i="0" u="none" strike="noStrike" kern="0" cap="none" spc="0" normalizeH="0" baseline="0" noProof="0" dirty="0">
                <a:ln>
                  <a:noFill/>
                </a:ln>
                <a:solidFill>
                  <a:srgbClr val="000000"/>
                </a:solidFill>
                <a:effectLst/>
                <a:uLnTx/>
                <a:uFillTx/>
                <a:latin typeface="Calibri"/>
                <a:ea typeface="Calibri"/>
                <a:cs typeface="Calibri"/>
                <a:sym typeface="Calibri"/>
              </a:rPr>
              <a:t>Support for Any Students Who Need It: None</a:t>
            </a:r>
          </a:p>
          <a:p>
            <a:pPr marL="0" lvl="0" indent="0" rtl="0">
              <a:spcBef>
                <a:spcPts val="0"/>
              </a:spcBef>
              <a:spcAft>
                <a:spcPts val="0"/>
              </a:spcAft>
              <a:buNone/>
            </a:pPr>
            <a:endParaRPr dirty="0"/>
          </a:p>
        </p:txBody>
      </p:sp>
    </p:spTree>
    <p:extLst>
      <p:ext uri="{BB962C8B-B14F-4D97-AF65-F5344CB8AC3E}">
        <p14:creationId xmlns:p14="http://schemas.microsoft.com/office/powerpoint/2010/main" val="16776442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0888c5e14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40888c5e14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Image for Gallery Walk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Image Citation: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b="0" dirty="0">
                <a:solidFill>
                  <a:schemeClr val="dk1"/>
                </a:solidFill>
                <a:latin typeface="Calibri"/>
                <a:ea typeface="Calibri"/>
                <a:cs typeface="Calibri"/>
                <a:sym typeface="Calibri"/>
              </a:rPr>
              <a:t>Title: Civil rights march on Washington, D.C.</a:t>
            </a:r>
            <a:endParaRPr sz="1200" b="0" dirty="0">
              <a:solidFill>
                <a:schemeClr val="dk1"/>
              </a:solidFill>
              <a:latin typeface="Calibri"/>
              <a:ea typeface="Calibri"/>
              <a:cs typeface="Calibri"/>
              <a:sym typeface="Calibri"/>
            </a:endParaRPr>
          </a:p>
          <a:p>
            <a:pPr marL="457200" marR="203200" lvl="0" indent="0" rtl="0">
              <a:lnSpc>
                <a:spcPct val="116640"/>
              </a:lnSpc>
              <a:spcBef>
                <a:spcPts val="0"/>
              </a:spcBef>
              <a:spcAft>
                <a:spcPts val="0"/>
              </a:spcAft>
              <a:buNone/>
            </a:pPr>
            <a:r>
              <a:rPr lang="en" sz="1200" b="0" dirty="0">
                <a:solidFill>
                  <a:schemeClr val="dk1"/>
                </a:solidFill>
                <a:latin typeface="Calibri"/>
                <a:ea typeface="Calibri"/>
                <a:cs typeface="Calibri"/>
                <a:sym typeface="Calibri"/>
              </a:rPr>
              <a:t>Creator</a:t>
            </a:r>
            <a:r>
              <a:rPr lang="en" sz="1200" b="1" dirty="0">
                <a:solidFill>
                  <a:schemeClr val="dk1"/>
                </a:solidFill>
                <a:latin typeface="Calibri"/>
                <a:ea typeface="Calibri"/>
                <a:cs typeface="Calibri"/>
                <a:sym typeface="Calibri"/>
              </a:rPr>
              <a:t>: </a:t>
            </a:r>
            <a:r>
              <a:rPr lang="en" sz="1200" dirty="0">
                <a:solidFill>
                  <a:schemeClr val="dk1"/>
                </a:solidFill>
                <a:uFill>
                  <a:noFill/>
                </a:uFill>
                <a:latin typeface="Calibri"/>
                <a:ea typeface="Calibri"/>
                <a:cs typeface="Calibri"/>
                <a:sym typeface="Calibri"/>
                <a:hlinkClick r:id="rId3"/>
              </a:rPr>
              <a:t>Leffler, Warren K.</a:t>
            </a:r>
            <a:r>
              <a:rPr lang="en" sz="1200" dirty="0">
                <a:solidFill>
                  <a:schemeClr val="dk1"/>
                </a:solidFill>
                <a:latin typeface="Calibri"/>
                <a:ea typeface="Calibri"/>
                <a:cs typeface="Calibri"/>
                <a:sym typeface="Calibri"/>
              </a:rPr>
              <a:t>, photographer</a:t>
            </a:r>
            <a:endParaRPr sz="1200" dirty="0">
              <a:solidFill>
                <a:schemeClr val="dk1"/>
              </a:solidFill>
              <a:latin typeface="Calibri"/>
              <a:ea typeface="Calibri"/>
              <a:cs typeface="Calibri"/>
              <a:sym typeface="Calibri"/>
            </a:endParaRPr>
          </a:p>
          <a:p>
            <a:pPr marL="457200" marR="203200" lvl="0" indent="0" rtl="0">
              <a:lnSpc>
                <a:spcPct val="116640"/>
              </a:lnSpc>
              <a:spcBef>
                <a:spcPts val="0"/>
              </a:spcBef>
              <a:spcAft>
                <a:spcPts val="0"/>
              </a:spcAft>
              <a:buNone/>
            </a:pPr>
            <a:r>
              <a:rPr lang="en" sz="1200" b="0" dirty="0">
                <a:solidFill>
                  <a:schemeClr val="dk1"/>
                </a:solidFill>
                <a:latin typeface="Calibri"/>
                <a:ea typeface="Calibri"/>
                <a:cs typeface="Calibri"/>
                <a:sym typeface="Calibri"/>
              </a:rPr>
              <a:t>Date Created/Published: </a:t>
            </a:r>
            <a:r>
              <a:rPr lang="en" sz="1200" dirty="0">
                <a:solidFill>
                  <a:schemeClr val="dk1"/>
                </a:solidFill>
                <a:latin typeface="Calibri"/>
                <a:ea typeface="Calibri"/>
                <a:cs typeface="Calibri"/>
                <a:sym typeface="Calibri"/>
              </a:rPr>
              <a:t>1963 Aug. 28.</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class size and physical space, as a display alternative, the five consecutive slides that contain the images for the Gallery Walk can be projected for the whole group to complete the Gallery Walk observation and note-taking.</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p>
          <a:p>
            <a:pPr marL="0" lvl="0" indent="0" rtl="0">
              <a:spcBef>
                <a:spcPts val="0"/>
              </a:spcBef>
              <a:spcAft>
                <a:spcPts val="0"/>
              </a:spcAft>
              <a:buClr>
                <a:schemeClr val="dk1"/>
              </a:buClr>
              <a:buSzPts val="1100"/>
              <a:buFont typeface="Arial"/>
              <a:buNone/>
            </a:pPr>
            <a:endParaRPr lang="en" sz="1200" dirty="0">
              <a:solidFill>
                <a:schemeClr val="dk1"/>
              </a:solidFill>
              <a:latin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dirty="0">
                <a:solidFill>
                  <a:schemeClr val="dk1"/>
                </a:solidFill>
                <a:latin typeface="Calibri"/>
                <a:ea typeface="Calibri"/>
                <a:cs typeface="Calibri"/>
                <a:sym typeface="Calibri"/>
              </a:rPr>
              <a:t>Support for Any Students Who Need It: </a:t>
            </a:r>
            <a:r>
              <a:rPr lang="en-US" sz="1200" dirty="0">
                <a:latin typeface="Calibri"/>
                <a:ea typeface="Calibri"/>
                <a:cs typeface="Calibri"/>
                <a:sym typeface="Calibri"/>
              </a:rPr>
              <a:t>None</a:t>
            </a:r>
          </a:p>
        </p:txBody>
      </p:sp>
    </p:spTree>
    <p:extLst>
      <p:ext uri="{BB962C8B-B14F-4D97-AF65-F5344CB8AC3E}">
        <p14:creationId xmlns:p14="http://schemas.microsoft.com/office/powerpoint/2010/main" val="18822309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B. Review Learning Targets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may not have a full understanding of the theme of "taking a stand" yet, but they will continue to work with this theme throughout the module.</a:t>
            </a:r>
            <a:endParaRPr sz="1200" dirty="0">
              <a:latin typeface="Calibri" panose="020F0502020204030204" pitchFamily="34" charset="0"/>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to read aloud the first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are used to reading words to gather information about something, and today they “read” a different type of text. They looked at photographs to gather information.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a partner:</a:t>
            </a:r>
            <a:r>
              <a:rPr lang="en-US"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“Based on the photographs you have looked at, what do you think the phrase taking a stand means?”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in a few minutes they will be talking about this idea of taking a stand in more detail.  Read aloud the second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 experience of looking at photographs is different from reading about an event.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the words advantages and disadvantages mean?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student volunteers to answer the question.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prefix “dis-” in the word disadvantage. Remind students that </a:t>
            </a:r>
            <a:r>
              <a:rPr lang="en" sz="1200" i="1" dirty="0">
                <a:solidFill>
                  <a:schemeClr val="dk1"/>
                </a:solidFill>
                <a:latin typeface="Calibri"/>
                <a:ea typeface="Calibri"/>
                <a:cs typeface="Calibri"/>
                <a:sym typeface="Calibri"/>
              </a:rPr>
              <a:t>“dis-” means not or the opposite of something. </a:t>
            </a:r>
            <a:r>
              <a:rPr lang="en" sz="1200" dirty="0">
                <a:solidFill>
                  <a:schemeClr val="dk1"/>
                </a:solidFill>
                <a:latin typeface="Calibri"/>
                <a:ea typeface="Calibri"/>
                <a:cs typeface="Calibri"/>
                <a:sym typeface="Calibri"/>
              </a:rPr>
              <a:t>Share with students that they will be have time to think about the positive advantages and negative disadvantages of looking at photographs alone to understand something.</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Turn and Talk about the first learning target, listen for something like</a:t>
            </a:r>
            <a:r>
              <a:rPr lang="en" sz="1200" b="0" dirty="0">
                <a:solidFill>
                  <a:schemeClr val="dk1"/>
                </a:solidFill>
                <a:latin typeface="Calibri"/>
                <a:ea typeface="Calibri"/>
                <a:cs typeface="Calibri"/>
                <a:sym typeface="Calibri"/>
              </a:rPr>
              <a:t>: “Taking a stand means to stand up for something you believe in.”</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During the Turn and Talk for the second learning target, listen for something like: “An advantage is a positive thing, and a disadvantage is a negative thing.”</a:t>
            </a:r>
            <a:endParaRPr sz="1200" b="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8681172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1) Building Background Knowledge: Taking a Stand</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photographs and their </a:t>
            </a:r>
            <a:r>
              <a:rPr lang="en" sz="1200" b="1" dirty="0">
                <a:solidFill>
                  <a:schemeClr val="dk1"/>
                </a:solidFill>
                <a:latin typeface="Calibri"/>
                <a:ea typeface="Calibri"/>
                <a:cs typeface="Calibri"/>
                <a:sym typeface="Calibri"/>
              </a:rPr>
              <a:t>Notice/Wonder Note-catchers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Turn and Talk question on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 for students to identify the following big ideas for each of the images (See below in the listen fors section.)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draw a line under their last entry on their </a:t>
            </a:r>
            <a:r>
              <a:rPr lang="en" sz="1200" b="1" dirty="0">
                <a:solidFill>
                  <a:schemeClr val="dk1"/>
                </a:solidFill>
                <a:latin typeface="Calibri"/>
                <a:ea typeface="Calibri"/>
                <a:cs typeface="Calibri"/>
                <a:sym typeface="Calibri"/>
              </a:rPr>
              <a:t>Notice/Wonder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each of the images, what might they be taking a stand about?: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better jobs and work safety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ending a war</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women’s right to vote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protecting children with child labor laws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racial equality, integrated schools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discussing how taking a stand can be positive and negative, listen for students to discuss how taking a stand represents a person’s strong beliefs, and those beliefs might be morally and ethically different from someone else’s.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4715939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40888c5e14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40888c5e14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2) Building Background Knowledge: Taking a Stand</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On this slide, students are looking at the ‘Little Rock Nine’ photograph all together.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document camera, or the image on the slide, display the Little Rock Nine photograph.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silently look at the photograph and jot down what they notice and what they wonder as they look at this photo.</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invite students to turn and talk with a partner about what they notice and wonder.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Call on a few volunteers to share their "I Notice</a:t>
            </a:r>
            <a:r>
              <a:rPr lang="en-US" sz="1200" dirty="0">
                <a:latin typeface="Calibri" panose="020F0502020204030204" pitchFamily="34" charset="0"/>
                <a:sym typeface="Calibri"/>
              </a:rPr>
              <a:t>.</a:t>
            </a:r>
            <a:r>
              <a:rPr lang="en" sz="1200" dirty="0">
                <a:latin typeface="Calibri" panose="020F0502020204030204" pitchFamily="34" charset="0"/>
                <a:sym typeface="Calibri"/>
              </a:rPr>
              <a: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After a few students share their "I Notice" statements, the teacher can asking probing questions that would require students to draw visual evidence from the photographs (e.g. "How do you know that?"). </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Extend this to an inference statement with a follow-up question, </a:t>
            </a:r>
            <a:r>
              <a:rPr lang="en" sz="1200" i="1" dirty="0">
                <a:latin typeface="Calibri" panose="020F0502020204030204" pitchFamily="34" charset="0"/>
                <a:sym typeface="Calibri"/>
              </a:rPr>
              <a:t>"So what does this tell you about... as it relates to our theme of </a:t>
            </a:r>
            <a:r>
              <a:rPr lang="en-US" sz="1200" i="1" dirty="0">
                <a:latin typeface="Calibri" panose="020F0502020204030204" pitchFamily="34" charset="0"/>
                <a:sym typeface="Calibri"/>
              </a:rPr>
              <a:t>‘</a:t>
            </a:r>
            <a:r>
              <a:rPr lang="en" sz="1200" i="1" dirty="0">
                <a:latin typeface="Calibri" panose="020F0502020204030204" pitchFamily="34" charset="0"/>
                <a:sym typeface="Calibri"/>
              </a:rPr>
              <a:t>taking a stand?</a:t>
            </a:r>
            <a:r>
              <a:rPr lang="en-US" sz="1200" i="1" dirty="0">
                <a:latin typeface="Calibri" panose="020F0502020204030204" pitchFamily="34" charset="0"/>
                <a:sym typeface="Calibri"/>
              </a:rPr>
              <a:t>’”</a:t>
            </a:r>
            <a:endParaRPr sz="1200" i="1"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US"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“Using what you noticed, can you tell who is taking a stand in this photograph</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explain how each person is taking a stand in a different way.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can taking a stand be a positive and a negative thing?”</a:t>
            </a:r>
            <a:r>
              <a:rPr lang="en" sz="1200" dirty="0">
                <a:solidFill>
                  <a:schemeClr val="dk1"/>
                </a:solidFill>
                <a:latin typeface="Calibri"/>
                <a:ea typeface="Calibri"/>
                <a:cs typeface="Calibri"/>
                <a:sym typeface="Calibri"/>
              </a:rPr>
              <a:t> Allow students to turn and talk before sharing.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for the purpose of this module, they are going to call something taking a stand when it has to do with trying to help people and not hurt people. They will continue to think critically about this in the coming weeks.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discussing how taking a stand can be positive and negative, listen for students to discuss how taking a stand represents a person’s strong beliefs, and those beliefs might be morally and ethically different from someone else’s.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291914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2f5f7c6b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2f5f7c6b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652395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Taking a Stand: Frayer Model</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like a Frayer Model, provide the necessary scaffolding especially critical for learners with lower levels of language proficiency and/or learning, and they engage students more actively.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making an anchor chart of the Frayer Model for reference and to capture student thinking throughout the module.</a:t>
            </a:r>
            <a:endParaRPr sz="1200" dirty="0">
              <a:latin typeface="Calibri" panose="020F0502020204030204" pitchFamily="34" charset="0"/>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0" dirty="0">
                <a:solidFill>
                  <a:schemeClr val="dk1"/>
                </a:solidFill>
                <a:latin typeface="Calibri"/>
                <a:ea typeface="Calibri"/>
                <a:cs typeface="Calibri"/>
                <a:sym typeface="Calibri"/>
              </a:rPr>
              <a:t>Taking a Stand: Frayer Model handout </a:t>
            </a:r>
            <a:r>
              <a:rPr lang="en" sz="1200" dirty="0">
                <a:solidFill>
                  <a:schemeClr val="dk1"/>
                </a:solidFill>
                <a:latin typeface="Calibri"/>
                <a:ea typeface="Calibri"/>
                <a:cs typeface="Calibri"/>
                <a:sym typeface="Calibri"/>
              </a:rPr>
              <a:t>to students and display it using the 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Orient students to each of the four boxes.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will begin to develop a deeper understanding of what it means to take a stand over the course of the module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will use this </a:t>
            </a:r>
            <a:r>
              <a:rPr lang="en" sz="1200" b="1" dirty="0">
                <a:solidFill>
                  <a:schemeClr val="dk1"/>
                </a:solidFill>
                <a:latin typeface="Calibri"/>
                <a:ea typeface="Calibri"/>
                <a:cs typeface="Calibri"/>
                <a:sym typeface="Calibri"/>
              </a:rPr>
              <a:t>Frayer Model organizer </a:t>
            </a:r>
            <a:r>
              <a:rPr lang="en" sz="1200" dirty="0">
                <a:solidFill>
                  <a:schemeClr val="dk1"/>
                </a:solidFill>
                <a:latin typeface="Calibri"/>
                <a:ea typeface="Calibri"/>
                <a:cs typeface="Calibri"/>
                <a:sym typeface="Calibri"/>
              </a:rPr>
              <a:t>to help them.</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will continue to add to this handout over the course of several lessons, so they should leave space within each box to add additional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Examples box in the lower left-hand corner of the chart.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filling in the Examples box using an example</a:t>
            </a:r>
            <a:r>
              <a:rPr lang="en" sz="1200" dirty="0">
                <a:latin typeface="Calibri"/>
                <a:ea typeface="Calibri"/>
                <a:cs typeface="Calibri"/>
                <a:sym typeface="Calibri"/>
              </a:rPr>
              <a:t> </a:t>
            </a:r>
            <a:r>
              <a:rPr lang="en" sz="1200" dirty="0">
                <a:latin typeface="Calibri" panose="020F0502020204030204" pitchFamily="34" charset="0"/>
                <a:sym typeface="Calibri"/>
              </a:rPr>
              <a:t>from one of the photographs (e.g. "Fighting for better jobs and working conditions").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reflect on the examples of taking a stand that they viewed in the photographs.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Cold call on several students to share the five examples discussed earlier.</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Draw students’ attention to the Characteristics/Explanation box in the upper right-hand corner of the handout. Clarify that characteristics are adjectives to describe the qualities of a person who would take a stand for something/someone. </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turn and talk with their partner about question 2. Cold call on several student pairs</a:t>
            </a:r>
            <a:r>
              <a:rPr lang="en" sz="1200" dirty="0">
                <a:solidFill>
                  <a:schemeClr val="dk1"/>
                </a:solidFill>
                <a:latin typeface="Calibri"/>
                <a:ea typeface="Calibri"/>
                <a:cs typeface="Calibri"/>
                <a:sym typeface="Calibri"/>
              </a:rPr>
              <a:t> to share.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Non-Examples box in the lower right-hand corner. Ask question 3 on the slide. Encourage students to think about the definition and the characteristics listed on the handout, and remind them that they are thinking about the opposite of this.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 pairs and record the non-examples.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Definition box in the upper left-hand corner, and invite students to turn and talk about what it means to take a stand.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several student pairs to share out a definition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learning more about people taking a stand in the upcoming lessons.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sharing out about the examples, listen for students to recall the examples discussed earlier in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sharing out about the definition, listen for a definition like: “</a:t>
            </a:r>
            <a:r>
              <a:rPr lang="en" sz="1200" b="0" dirty="0">
                <a:solidFill>
                  <a:schemeClr val="dk1"/>
                </a:solidFill>
                <a:latin typeface="Calibri"/>
                <a:ea typeface="Calibri"/>
                <a:cs typeface="Calibri"/>
                <a:sym typeface="Calibri"/>
              </a:rPr>
              <a:t>Taking a stand means to go out of your way to express your belief in something. It means to stand up for what you believe in, not just keep quiet about your beliefs.”</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When sharing about characteristics, listen for students to name characteristics like courage, boldness, bravery, conviction, strong beliefs, and action.</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When sharing out about non-examples, listen for non-examples like: “Following the crowd” or “Giving in to peer pressure.”</a:t>
            </a:r>
            <a:endParaRPr sz="1200" b="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needing additional support, you may want to provide a partially filled-in graphic organizer.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a:t>
            </a:r>
            <a:r>
              <a:rPr lang="en" sz="1200" dirty="0">
                <a:latin typeface="Calibri"/>
                <a:ea typeface="Calibri"/>
                <a:cs typeface="Calibri"/>
                <a:sym typeface="Calibri"/>
              </a:rPr>
              <a:t> </a:t>
            </a:r>
            <a:r>
              <a:rPr lang="en" sz="1200" dirty="0">
                <a:latin typeface="Calibri" panose="020F0502020204030204" pitchFamily="34" charset="0"/>
                <a:sym typeface="Calibri"/>
              </a:rPr>
              <a:t>students who need support work in pairs to fill out one graphic organizer.</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137993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Debrief Learning Targets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on the first learning target (taking a stand).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several students to share with the class one detail from the </a:t>
            </a:r>
            <a:r>
              <a:rPr lang="en" sz="1200" b="1" dirty="0">
                <a:solidFill>
                  <a:schemeClr val="dk1"/>
                </a:solidFill>
                <a:latin typeface="Calibri"/>
                <a:ea typeface="Calibri"/>
                <a:cs typeface="Calibri"/>
                <a:sym typeface="Calibri"/>
              </a:rPr>
              <a:t>Taking a Stand: Frayer Model handout </a:t>
            </a:r>
            <a:r>
              <a:rPr lang="en" sz="1200" dirty="0">
                <a:solidFill>
                  <a:schemeClr val="dk1"/>
                </a:solidFill>
                <a:latin typeface="Calibri"/>
                <a:ea typeface="Calibri"/>
                <a:cs typeface="Calibri"/>
                <a:sym typeface="Calibri"/>
              </a:rPr>
              <a:t>that helped them to understand what it means to take a stand.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use Fist to Five to show their progress towards the first learning target from today’s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file away their </a:t>
            </a:r>
            <a:r>
              <a:rPr lang="en" sz="1200" b="1" dirty="0">
                <a:solidFill>
                  <a:schemeClr val="dk1"/>
                </a:solidFill>
                <a:latin typeface="Calibri"/>
                <a:ea typeface="Calibri"/>
                <a:cs typeface="Calibri"/>
                <a:sym typeface="Calibri"/>
              </a:rPr>
              <a:t>Frayer Model hando</a:t>
            </a:r>
            <a:r>
              <a:rPr lang="en" sz="1200" dirty="0">
                <a:solidFill>
                  <a:schemeClr val="dk1"/>
                </a:solidFill>
                <a:latin typeface="Calibri"/>
                <a:ea typeface="Calibri"/>
                <a:cs typeface="Calibri"/>
                <a:sym typeface="Calibri"/>
              </a:rPr>
              <a:t>ut to use in future lessons.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094133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T-chart: Advantages/Disadvantages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looking at photographs to learn about taking a stand is different from reading about people taking a stand.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850573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409a8ca30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g409a8ca30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
        <p:nvSpPr>
          <p:cNvPr id="347" name="Google Shape;347;g409a8ca30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6723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2f5f7c6bc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2f5f7c6bc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21226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a:latin typeface="Calibri"/>
                <a:ea typeface="Calibri"/>
                <a:cs typeface="Calibri"/>
                <a:sym typeface="Calibri"/>
              </a:rPr>
              <a:t>Lesson Agenda</a:t>
            </a:r>
            <a:endParaRPr sz="1200" b="1">
              <a:latin typeface="Calibri"/>
              <a:ea typeface="Calibri"/>
              <a:cs typeface="Calibri"/>
              <a:sym typeface="Calibri"/>
            </a:endParaRPr>
          </a:p>
          <a:p>
            <a:pPr marL="0" lvl="0" indent="0">
              <a:spcBef>
                <a:spcPts val="0"/>
              </a:spcBef>
              <a:spcAft>
                <a:spcPts val="0"/>
              </a:spcAft>
              <a:buNone/>
            </a:pPr>
            <a:r>
              <a:rPr lang="en" sz="1200" b="1">
                <a:latin typeface="Calibri"/>
                <a:ea typeface="Calibri"/>
                <a:cs typeface="Calibri"/>
                <a:sym typeface="Calibri"/>
              </a:rPr>
              <a:t>50-65 Minutes</a:t>
            </a:r>
            <a:endParaRPr sz="1200" b="1">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Engaging the Reader: Gallery Walk (15-18 minutes)</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Review Learning Targets (5-7 minutes)</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Building Background Knowledge: Taking a Stand (12-15 minutes)</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Taking a Stand: Frayer Model (12-15 minutes)</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Debrief Learning Targets (2-4 minutes)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Preview Homework (5 minutes): Write about what you learned from the photographs about taking a stand. Evaluate the advantages and disadvantages of learning about taking a stand by only looking at photographs.</a:t>
            </a:r>
            <a:endParaRPr sz="1200">
              <a:latin typeface="Calibri"/>
              <a:ea typeface="Calibri"/>
              <a:cs typeface="Calibri"/>
              <a:sym typeface="Calibri"/>
            </a:endParaRPr>
          </a:p>
        </p:txBody>
      </p:sp>
    </p:spTree>
    <p:extLst>
      <p:ext uri="{BB962C8B-B14F-4D97-AF65-F5344CB8AC3E}">
        <p14:creationId xmlns:p14="http://schemas.microsoft.com/office/powerpoint/2010/main" val="3386995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Taking a Stand photographs for Gallery Walk:</a:t>
            </a:r>
            <a:endParaRPr sz="1200" dirty="0">
              <a:solidFill>
                <a:schemeClr val="dk1"/>
              </a:solidFill>
              <a:latin typeface="Calibri"/>
              <a:ea typeface="Calibri"/>
              <a:cs typeface="Calibri"/>
              <a:sym typeface="Calibri"/>
            </a:endParaRPr>
          </a:p>
          <a:p>
            <a:pPr marL="76200" lvl="0" indent="0" rtl="0">
              <a:lnSpc>
                <a:spcPct val="115000"/>
              </a:lnSpc>
              <a:spcBef>
                <a:spcPts val="0"/>
              </a:spcBef>
              <a:spcAft>
                <a:spcPts val="0"/>
              </a:spcAft>
              <a:buNone/>
            </a:pPr>
            <a:r>
              <a:rPr lang="en" sz="1200" b="1" dirty="0">
                <a:latin typeface="Calibri"/>
                <a:ea typeface="Calibri"/>
                <a:cs typeface="Calibri"/>
                <a:sym typeface="Calibri"/>
              </a:rPr>
              <a:t>Image 1: </a:t>
            </a:r>
            <a:r>
              <a:rPr lang="en" sz="1200" u="sng" dirty="0">
                <a:solidFill>
                  <a:schemeClr val="hlink"/>
                </a:solidFill>
                <a:latin typeface="Calibri"/>
                <a:ea typeface="Calibri"/>
                <a:cs typeface="Calibri"/>
                <a:sym typeface="Calibri"/>
                <a:hlinkClick r:id="rId3"/>
              </a:rPr>
              <a:t>http://www.loc.gov/pictures/resource/hec.28132/</a:t>
            </a:r>
            <a:endParaRPr sz="1200" dirty="0">
              <a:latin typeface="Calibri"/>
              <a:ea typeface="Calibri"/>
              <a:cs typeface="Calibri"/>
              <a:sym typeface="Calibri"/>
            </a:endParaRPr>
          </a:p>
          <a:p>
            <a:pPr marL="76200" lvl="0" indent="0" rtl="0">
              <a:lnSpc>
                <a:spcPct val="115000"/>
              </a:lnSpc>
              <a:spcBef>
                <a:spcPts val="0"/>
              </a:spcBef>
              <a:spcAft>
                <a:spcPts val="0"/>
              </a:spcAft>
              <a:buNone/>
            </a:pPr>
            <a:r>
              <a:rPr lang="en" sz="1200" b="1" dirty="0">
                <a:latin typeface="Calibri"/>
                <a:ea typeface="Calibri"/>
                <a:cs typeface="Calibri"/>
                <a:sym typeface="Calibri"/>
              </a:rPr>
              <a:t>Image 2: </a:t>
            </a:r>
            <a:r>
              <a:rPr lang="en" sz="1200" u="sng" dirty="0">
                <a:solidFill>
                  <a:schemeClr val="hlink"/>
                </a:solidFill>
                <a:latin typeface="Calibri"/>
                <a:ea typeface="Calibri"/>
                <a:cs typeface="Calibri"/>
                <a:sym typeface="Calibri"/>
                <a:hlinkClick r:id="rId4"/>
              </a:rPr>
              <a:t>http://www.loc.gov/pictures/resource/npcc.18539/</a:t>
            </a:r>
            <a:endParaRPr sz="1200" dirty="0">
              <a:latin typeface="Calibri"/>
              <a:ea typeface="Calibri"/>
              <a:cs typeface="Calibri"/>
              <a:sym typeface="Calibri"/>
            </a:endParaRPr>
          </a:p>
          <a:p>
            <a:pPr marL="76200" lvl="0" indent="0" rtl="0">
              <a:lnSpc>
                <a:spcPct val="115000"/>
              </a:lnSpc>
              <a:spcBef>
                <a:spcPts val="0"/>
              </a:spcBef>
              <a:spcAft>
                <a:spcPts val="0"/>
              </a:spcAft>
              <a:buNone/>
            </a:pPr>
            <a:r>
              <a:rPr lang="en" sz="1200" b="1" dirty="0">
                <a:latin typeface="Calibri"/>
                <a:ea typeface="Calibri"/>
                <a:cs typeface="Calibri"/>
                <a:sym typeface="Calibri"/>
              </a:rPr>
              <a:t>Image 3: </a:t>
            </a:r>
            <a:r>
              <a:rPr lang="en" sz="1200" u="sng" dirty="0">
                <a:solidFill>
                  <a:schemeClr val="hlink"/>
                </a:solidFill>
                <a:latin typeface="Calibri"/>
                <a:ea typeface="Calibri"/>
                <a:cs typeface="Calibri"/>
                <a:sym typeface="Calibri"/>
                <a:hlinkClick r:id="rId5"/>
              </a:rPr>
              <a:t>http://www.loc.gov/item/mnwp000288</a:t>
            </a:r>
            <a:endParaRPr sz="1200" dirty="0">
              <a:latin typeface="Calibri"/>
              <a:ea typeface="Calibri"/>
              <a:cs typeface="Calibri"/>
              <a:sym typeface="Calibri"/>
            </a:endParaRPr>
          </a:p>
          <a:p>
            <a:pPr marL="76200" lvl="0" indent="0" rtl="0">
              <a:lnSpc>
                <a:spcPct val="115000"/>
              </a:lnSpc>
              <a:spcBef>
                <a:spcPts val="0"/>
              </a:spcBef>
              <a:spcAft>
                <a:spcPts val="0"/>
              </a:spcAft>
              <a:buNone/>
            </a:pPr>
            <a:r>
              <a:rPr lang="en" sz="1200" b="1" dirty="0">
                <a:latin typeface="Calibri"/>
                <a:ea typeface="Calibri"/>
                <a:cs typeface="Calibri"/>
                <a:sym typeface="Calibri"/>
              </a:rPr>
              <a:t>Image 4: </a:t>
            </a:r>
            <a:r>
              <a:rPr lang="en" sz="1200" u="sng" dirty="0">
                <a:solidFill>
                  <a:schemeClr val="hlink"/>
                </a:solidFill>
                <a:latin typeface="Calibri"/>
                <a:ea typeface="Calibri"/>
                <a:cs typeface="Calibri"/>
                <a:sym typeface="Calibri"/>
                <a:hlinkClick r:id="rId6"/>
              </a:rPr>
              <a:t>http://lcweb2.loc.gov/service/pnp/ppmsca/06500/06591v.jpg</a:t>
            </a:r>
            <a:endParaRPr sz="1200" dirty="0">
              <a:latin typeface="Calibri"/>
              <a:ea typeface="Calibri"/>
              <a:cs typeface="Calibri"/>
              <a:sym typeface="Calibri"/>
            </a:endParaRPr>
          </a:p>
          <a:p>
            <a:pPr marL="76200" lvl="0" indent="0" rtl="0">
              <a:lnSpc>
                <a:spcPct val="115000"/>
              </a:lnSpc>
              <a:spcBef>
                <a:spcPts val="0"/>
              </a:spcBef>
              <a:spcAft>
                <a:spcPts val="0"/>
              </a:spcAft>
              <a:buNone/>
            </a:pPr>
            <a:r>
              <a:rPr lang="en" sz="1200" b="1" dirty="0">
                <a:latin typeface="Calibri"/>
                <a:ea typeface="Calibri"/>
                <a:cs typeface="Calibri"/>
                <a:sym typeface="Calibri"/>
              </a:rPr>
              <a:t>Image 5: </a:t>
            </a:r>
            <a:r>
              <a:rPr lang="en" sz="1200" u="sng" dirty="0">
                <a:solidFill>
                  <a:schemeClr val="hlink"/>
                </a:solidFill>
                <a:latin typeface="Calibri"/>
                <a:ea typeface="Calibri"/>
                <a:cs typeface="Calibri"/>
                <a:sym typeface="Calibri"/>
                <a:hlinkClick r:id="rId7"/>
              </a:rPr>
              <a:t>http://www.loc.gov/pictures/item/2003654393/</a:t>
            </a:r>
            <a:endParaRPr sz="1200" dirty="0">
              <a:solidFill>
                <a:schemeClr val="dk1"/>
              </a:solidFill>
              <a:latin typeface="Calibri"/>
              <a:ea typeface="Calibri"/>
              <a:cs typeface="Calibri"/>
              <a:sym typeface="Calibri"/>
            </a:endParaRPr>
          </a:p>
          <a:p>
            <a:pPr marL="76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Notice/Wonder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Little Rock Nine photograph, which may be found on the National Park Service’s Little Rock Central High School National Historic Site page, at http://www.nps.gov/nr/travel/civilrights/ar1.htm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 Stand: Frayer Model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 Stand: Frayer Model (completed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T-chart: Advantages/Disadvantages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N/A (This is the first lesson of Module 2).</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Timer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(if available)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3698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“Taking a Stand” photographs for the Gallery Walk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Frayer model organizer</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Gallery Walk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2600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Launching The Module:</a:t>
            </a:r>
            <a:endParaRPr sz="1200">
              <a:solidFill>
                <a:schemeClr val="dk1"/>
              </a:solidFill>
              <a:latin typeface="Calibri"/>
              <a:ea typeface="Calibri"/>
              <a:cs typeface="Calibri"/>
              <a:sym typeface="Calibri"/>
            </a:endParaRPr>
          </a:p>
          <a:p>
            <a:pPr marL="0" lvl="0" indent="0">
              <a:spcBef>
                <a:spcPts val="0"/>
              </a:spcBef>
              <a:spcAft>
                <a:spcPts val="0"/>
              </a:spcAft>
              <a:buNone/>
            </a:pPr>
            <a:r>
              <a:rPr lang="en" sz="1200">
                <a:solidFill>
                  <a:schemeClr val="dk1"/>
                </a:solidFill>
                <a:latin typeface="Calibri"/>
                <a:ea typeface="Calibri"/>
                <a:cs typeface="Calibri"/>
                <a:sym typeface="Calibri"/>
              </a:rPr>
              <a:t>Taking a Stand</a:t>
            </a:r>
            <a:endParaRPr sz="1200">
              <a:latin typeface="Calibri"/>
              <a:ea typeface="Calibri"/>
              <a:cs typeface="Calibri"/>
              <a:sym typeface="Calibri"/>
            </a:endParaRPr>
          </a:p>
        </p:txBody>
      </p:sp>
    </p:spTree>
    <p:extLst>
      <p:ext uri="{BB962C8B-B14F-4D97-AF65-F5344CB8AC3E}">
        <p14:creationId xmlns:p14="http://schemas.microsoft.com/office/powerpoint/2010/main" val="960667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begin the discussion of the theme in this lesson and will continue this discussion when they study the novel.</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as students follow along.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Activate students’ prior knowledge of the word ‘theme’ with a brief explanation: </a:t>
            </a:r>
            <a:r>
              <a:rPr lang="en" sz="1200" i="0" dirty="0">
                <a:solidFill>
                  <a:schemeClr val="dk1"/>
                </a:solidFill>
                <a:latin typeface="Calibri"/>
                <a:ea typeface="Calibri"/>
                <a:cs typeface="Calibri"/>
                <a:sym typeface="Calibri"/>
              </a:rPr>
              <a:t>a central, recurring idea in a piece of writing</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11131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0884d3b82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40884d3b82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1-2 minutes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(Slide 1) Engaging the Reader: Gallery Walk</a:t>
            </a: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1 of 3 to introduce The Gallery Walk for the opening of this lesson. On this slide, students will understand how to effectively look at the images in The Gallery Walk.</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 as students follow along in their head.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Discuss, as needed, to help support students for effective participation in the Gallery Walk.</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4712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pic>
        <p:nvPicPr>
          <p:cNvPr id="3" name="Picture 2">
            <a:extLst>
              <a:ext uri="{FF2B5EF4-FFF2-40B4-BE49-F238E27FC236}">
                <a16:creationId xmlns:a16="http://schemas.microsoft.com/office/drawing/2014/main" id="{769B2B03-AB5E-45AE-8389-5954EEA788B6}"/>
              </a:ext>
            </a:extLst>
          </p:cNvPr>
          <p:cNvPicPr>
            <a:picLocks noChangeAspect="1"/>
          </p:cNvPicPr>
          <p:nvPr userDrawn="1"/>
        </p:nvPicPr>
        <p:blipFill>
          <a:blip r:embed="rId14"/>
          <a:stretch>
            <a:fillRect/>
          </a:stretch>
        </p:blipFill>
        <p:spPr>
          <a:xfrm>
            <a:off x="30086" y="1092017"/>
            <a:ext cx="9083827" cy="4051483"/>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2B46E0D-B7EF-4374-9E8F-BE38348A5F5E}"/>
              </a:ext>
            </a:extLst>
          </p:cNvPr>
          <p:cNvPicPr>
            <a:picLocks noChangeAspect="1"/>
          </p:cNvPicPr>
          <p:nvPr userDrawn="1"/>
        </p:nvPicPr>
        <p:blipFill>
          <a:blip r:embed="rId13"/>
          <a:stretch>
            <a:fillRect/>
          </a:stretch>
        </p:blipFill>
        <p:spPr>
          <a:xfrm>
            <a:off x="30086" y="587330"/>
            <a:ext cx="9083827" cy="4556170"/>
          </a:xfrm>
          <a:prstGeom prst="rect">
            <a:avLst/>
          </a:prstGeom>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Module 2 Overview</a:t>
            </a:r>
            <a:endParaRPr sz="3400">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400">
                <a:solidFill>
                  <a:schemeClr val="dk1"/>
                </a:solidFill>
                <a:latin typeface="Century Gothic"/>
                <a:ea typeface="Century Gothic"/>
                <a:cs typeface="Century Gothic"/>
                <a:sym typeface="Century Gothic"/>
              </a:rPr>
              <a:t>In Module Two, students will continue to develop close reading skills while studying the theme of taking a stand. To learn, students will continue their study of the literary texts, </a:t>
            </a:r>
            <a:r>
              <a:rPr lang="en" sz="1400" i="1">
                <a:solidFill>
                  <a:schemeClr val="dk1"/>
                </a:solidFill>
                <a:latin typeface="Century Gothic"/>
                <a:ea typeface="Century Gothic"/>
                <a:cs typeface="Century Gothic"/>
                <a:sym typeface="Century Gothic"/>
              </a:rPr>
              <a:t>To Kill a Mockingbird</a:t>
            </a:r>
            <a:r>
              <a:rPr lang="en" sz="1400">
                <a:solidFill>
                  <a:schemeClr val="dk1"/>
                </a:solidFill>
                <a:latin typeface="Century Gothic"/>
                <a:ea typeface="Century Gothic"/>
                <a:cs typeface="Century Gothic"/>
                <a:sym typeface="Century Gothic"/>
              </a:rPr>
              <a:t>, a coming-of age novel that examines social injustice in Depression-era South. Students will also read a variety of informational texts including At the end of the Module, students will have a better understanding of the overarching themes, </a:t>
            </a:r>
            <a:r>
              <a:rPr lang="en" sz="1400" i="1">
                <a:solidFill>
                  <a:schemeClr val="dk1"/>
                </a:solidFill>
                <a:latin typeface="Century Gothic"/>
                <a:ea typeface="Century Gothic"/>
                <a:cs typeface="Century Gothic"/>
                <a:sym typeface="Century Gothic"/>
              </a:rPr>
              <a:t>taking a stand</a:t>
            </a:r>
            <a:r>
              <a:rPr lang="en" sz="1400">
                <a:solidFill>
                  <a:schemeClr val="dk1"/>
                </a:solidFill>
                <a:latin typeface="Century Gothic"/>
                <a:ea typeface="Century Gothic"/>
                <a:cs typeface="Century Gothic"/>
                <a:sym typeface="Century Gothic"/>
              </a:rPr>
              <a:t> and </a:t>
            </a:r>
            <a:r>
              <a:rPr lang="en" sz="1400" i="1">
                <a:solidFill>
                  <a:schemeClr val="dk1"/>
                </a:solidFill>
                <a:latin typeface="Century Gothic"/>
                <a:ea typeface="Century Gothic"/>
                <a:cs typeface="Century Gothic"/>
                <a:sym typeface="Century Gothic"/>
              </a:rPr>
              <a:t>the Golden Rule,</a:t>
            </a:r>
            <a:r>
              <a:rPr lang="en" sz="1400">
                <a:solidFill>
                  <a:schemeClr val="dk1"/>
                </a:solidFill>
                <a:latin typeface="Century Gothic"/>
                <a:ea typeface="Century Gothic"/>
                <a:cs typeface="Century Gothic"/>
                <a:sym typeface="Century Gothic"/>
              </a:rPr>
              <a:t> and analyze how these are developed using key quotes from the text in the final Performance Task.</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00">
                <a:solidFill>
                  <a:schemeClr val="dk1"/>
                </a:solidFill>
                <a:latin typeface="Century Gothic"/>
                <a:ea typeface="Century Gothic"/>
                <a:cs typeface="Century Gothic"/>
                <a:sym typeface="Century Gothic"/>
              </a:rPr>
              <a:t>As they engage with the texts, students will develop various skills. Students determine a character and speaker’s perspective, then conduct a character analysis based on dialogue and incidents from the text. Students watch a film version of </a:t>
            </a:r>
            <a:r>
              <a:rPr lang="en" sz="1400" i="1">
                <a:solidFill>
                  <a:schemeClr val="dk1"/>
                </a:solidFill>
                <a:latin typeface="Century Gothic"/>
                <a:ea typeface="Century Gothic"/>
                <a:cs typeface="Century Gothic"/>
                <a:sym typeface="Century Gothic"/>
              </a:rPr>
              <a:t>To Kill a Mockingbird </a:t>
            </a:r>
            <a:r>
              <a:rPr lang="en" sz="1400">
                <a:solidFill>
                  <a:schemeClr val="dk1"/>
                </a:solidFill>
                <a:latin typeface="Century Gothic"/>
                <a:ea typeface="Century Gothic"/>
                <a:cs typeface="Century Gothic"/>
                <a:sym typeface="Century Gothic"/>
              </a:rPr>
              <a:t>and examine how a film remains true to, or diverges from, the original text. As student continue to develop their writing skills, they work to analyze the craft of forming an argument and continue to develop their argument writing abilities, culminating in a literary analysis essay.</a:t>
            </a:r>
            <a:endParaRPr sz="1400">
              <a:solidFill>
                <a:schemeClr val="dk1"/>
              </a:solidFill>
              <a:latin typeface="Century Gothic"/>
              <a:ea typeface="Century Gothic"/>
              <a:cs typeface="Century Gothic"/>
              <a:sym typeface="Century Gothic"/>
            </a:endParaRPr>
          </a:p>
          <a:p>
            <a:pPr marL="0" lvl="0" indent="0" algn="l" rtl="0">
              <a:spcBef>
                <a:spcPts val="0"/>
              </a:spcBef>
              <a:spcAft>
                <a:spcPts val="1600"/>
              </a:spcAft>
              <a:buNone/>
            </a:pPr>
            <a:endParaRPr/>
          </a:p>
        </p:txBody>
      </p:sp>
    </p:spTree>
    <p:extLst>
      <p:ext uri="{BB962C8B-B14F-4D97-AF65-F5344CB8AC3E}">
        <p14:creationId xmlns:p14="http://schemas.microsoft.com/office/powerpoint/2010/main" val="2119382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6"/>
          <p:cNvSpPr txBox="1">
            <a:spLocks noGrp="1"/>
          </p:cNvSpPr>
          <p:nvPr>
            <p:ph type="title"/>
          </p:nvPr>
        </p:nvSpPr>
        <p:spPr>
          <a:xfrm>
            <a:off x="311700" y="13143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Let’s talk about the phrase “taking a stand” to prepare for a Gallery Walk.</a:t>
            </a:r>
            <a:endParaRPr dirty="0"/>
          </a:p>
        </p:txBody>
      </p:sp>
      <p:sp>
        <p:nvSpPr>
          <p:cNvPr id="263" name="Google Shape;263;p46"/>
          <p:cNvSpPr txBox="1">
            <a:spLocks noGrp="1"/>
          </p:cNvSpPr>
          <p:nvPr>
            <p:ph type="body" idx="1"/>
          </p:nvPr>
        </p:nvSpPr>
        <p:spPr>
          <a:xfrm>
            <a:off x="311700" y="148542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dirty="0">
                <a:solidFill>
                  <a:srgbClr val="333333"/>
                </a:solidFill>
                <a:highlight>
                  <a:srgbClr val="FFFFFF"/>
                </a:highlight>
              </a:rPr>
              <a:t>You are about to look at some images that show in some way the theme of ‘taking a stand</a:t>
            </a:r>
            <a:r>
              <a:rPr lang="en-US" dirty="0">
                <a:solidFill>
                  <a:srgbClr val="333333"/>
                </a:solidFill>
                <a:highlight>
                  <a:srgbClr val="FFFFFF"/>
                </a:highlight>
              </a:rPr>
              <a:t>.</a:t>
            </a:r>
            <a:r>
              <a:rPr lang="en" dirty="0">
                <a:solidFill>
                  <a:srgbClr val="333333"/>
                </a:solidFill>
                <a:highlight>
                  <a:srgbClr val="FFFFFF"/>
                </a:highlight>
              </a:rPr>
              <a:t>’ Use these guiding questions as you are observing these photos to ‘notice’ and ‘wonder’:</a:t>
            </a:r>
            <a:endParaRPr dirty="0">
              <a:solidFill>
                <a:srgbClr val="333333"/>
              </a:solidFill>
              <a:highlight>
                <a:srgbClr val="FFFFFF"/>
              </a:highlight>
            </a:endParaRPr>
          </a:p>
          <a:p>
            <a:pPr marL="0" lvl="0" indent="0" rtl="0">
              <a:lnSpc>
                <a:spcPct val="100000"/>
              </a:lnSpc>
              <a:spcBef>
                <a:spcPts val="0"/>
              </a:spcBef>
              <a:spcAft>
                <a:spcPts val="0"/>
              </a:spcAft>
              <a:buClr>
                <a:schemeClr val="dk1"/>
              </a:buClr>
              <a:buSzPts val="1100"/>
              <a:buFont typeface="Arial"/>
              <a:buNone/>
            </a:pPr>
            <a:endParaRPr dirty="0">
              <a:solidFill>
                <a:srgbClr val="333333"/>
              </a:solidFill>
              <a:highlight>
                <a:srgbClr val="FFFFFF"/>
              </a:highlight>
            </a:endParaRPr>
          </a:p>
          <a:p>
            <a:pPr marL="457200" lvl="0" indent="-342900" rtl="0">
              <a:lnSpc>
                <a:spcPct val="100000"/>
              </a:lnSpc>
              <a:spcBef>
                <a:spcPts val="0"/>
              </a:spcBef>
              <a:spcAft>
                <a:spcPts val="0"/>
              </a:spcAft>
              <a:buClr>
                <a:srgbClr val="333333"/>
              </a:buClr>
              <a:buSzPts val="1800"/>
              <a:buChar char="●"/>
            </a:pPr>
            <a:r>
              <a:rPr lang="en" dirty="0">
                <a:solidFill>
                  <a:srgbClr val="333333"/>
                </a:solidFill>
                <a:highlight>
                  <a:srgbClr val="FFFFFF"/>
                </a:highlight>
              </a:rPr>
              <a:t>What issue is represented in this photo?</a:t>
            </a:r>
            <a:endParaRPr dirty="0">
              <a:solidFill>
                <a:srgbClr val="333333"/>
              </a:solidFill>
              <a:highlight>
                <a:srgbClr val="FFFFFF"/>
              </a:highlight>
            </a:endParaRPr>
          </a:p>
          <a:p>
            <a:pPr marL="457200" lvl="0" indent="-342900" rtl="0">
              <a:lnSpc>
                <a:spcPct val="100000"/>
              </a:lnSpc>
              <a:spcBef>
                <a:spcPts val="0"/>
              </a:spcBef>
              <a:spcAft>
                <a:spcPts val="0"/>
              </a:spcAft>
              <a:buClr>
                <a:srgbClr val="333333"/>
              </a:buClr>
              <a:buSzPts val="1800"/>
              <a:buChar char="●"/>
            </a:pPr>
            <a:r>
              <a:rPr lang="en" dirty="0">
                <a:solidFill>
                  <a:srgbClr val="333333"/>
                </a:solidFill>
                <a:highlight>
                  <a:srgbClr val="FFFFFF"/>
                </a:highlight>
              </a:rPr>
              <a:t>How do the people in this photo feel about this issue?</a:t>
            </a:r>
            <a:endParaRPr dirty="0">
              <a:solidFill>
                <a:srgbClr val="333333"/>
              </a:solidFill>
              <a:highlight>
                <a:srgbClr val="FFFFFF"/>
              </a:highlight>
            </a:endParaRPr>
          </a:p>
          <a:p>
            <a:pPr marL="457200" lvl="0" indent="-342900" rtl="0">
              <a:lnSpc>
                <a:spcPct val="100000"/>
              </a:lnSpc>
              <a:spcBef>
                <a:spcPts val="0"/>
              </a:spcBef>
              <a:spcAft>
                <a:spcPts val="0"/>
              </a:spcAft>
              <a:buClr>
                <a:srgbClr val="333333"/>
              </a:buClr>
              <a:buSzPts val="1800"/>
              <a:buChar char="●"/>
            </a:pPr>
            <a:r>
              <a:rPr lang="en" dirty="0">
                <a:solidFill>
                  <a:srgbClr val="333333"/>
                </a:solidFill>
                <a:highlight>
                  <a:srgbClr val="FFFFFF"/>
                </a:highlight>
              </a:rPr>
              <a:t>How do you know how the subject(s) feel?</a:t>
            </a:r>
            <a:endParaRPr dirty="0">
              <a:solidFill>
                <a:srgbClr val="333333"/>
              </a:solidFill>
              <a:highlight>
                <a:srgbClr val="FFFFFF"/>
              </a:highlight>
            </a:endParaRPr>
          </a:p>
          <a:p>
            <a:pPr marL="457200" lvl="0" indent="-342900" rtl="0">
              <a:lnSpc>
                <a:spcPct val="100000"/>
              </a:lnSpc>
              <a:spcBef>
                <a:spcPts val="0"/>
              </a:spcBef>
              <a:spcAft>
                <a:spcPts val="0"/>
              </a:spcAft>
              <a:buClr>
                <a:srgbClr val="333333"/>
              </a:buClr>
              <a:buSzPts val="1800"/>
              <a:buChar char="●"/>
            </a:pPr>
            <a:r>
              <a:rPr lang="en" dirty="0">
                <a:solidFill>
                  <a:srgbClr val="333333"/>
                </a:solidFill>
                <a:highlight>
                  <a:srgbClr val="FFFFFF"/>
                </a:highlight>
              </a:rPr>
              <a:t>What information do I not have from the photo about the issue?</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7"/>
          <p:cNvSpPr txBox="1">
            <a:spLocks noGrp="1"/>
          </p:cNvSpPr>
          <p:nvPr>
            <p:ph type="title"/>
          </p:nvPr>
        </p:nvSpPr>
        <p:spPr>
          <a:xfrm>
            <a:off x="311700" y="143700"/>
            <a:ext cx="8520600" cy="1092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examine some “taking a stand” photographs.</a:t>
            </a:r>
            <a:endParaRPr/>
          </a:p>
        </p:txBody>
      </p:sp>
      <p:sp>
        <p:nvSpPr>
          <p:cNvPr id="269" name="Google Shape;269;p47"/>
          <p:cNvSpPr txBox="1">
            <a:spLocks noGrp="1"/>
          </p:cNvSpPr>
          <p:nvPr>
            <p:ph type="body" idx="1"/>
          </p:nvPr>
        </p:nvSpPr>
        <p:spPr>
          <a:xfrm>
            <a:off x="311700" y="1391550"/>
            <a:ext cx="8520600" cy="3142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To participate in a </a:t>
            </a:r>
            <a:r>
              <a:rPr lang="en" i="1" dirty="0">
                <a:solidFill>
                  <a:schemeClr val="dk1"/>
                </a:solidFill>
              </a:rPr>
              <a:t>Gallery Walk</a:t>
            </a:r>
            <a:r>
              <a:rPr lang="en" dirty="0">
                <a:solidFill>
                  <a:schemeClr val="dk1"/>
                </a:solidFill>
              </a:rPr>
              <a:t>, you will:</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Examine several Taking a Stand photographs that are posted throughout the room.</a:t>
            </a:r>
          </a:p>
          <a:p>
            <a:pPr marL="457200" lvl="0" indent="-342900" rtl="0">
              <a:spcBef>
                <a:spcPts val="0"/>
              </a:spcBef>
              <a:spcAft>
                <a:spcPts val="0"/>
              </a:spcAft>
              <a:buClr>
                <a:schemeClr val="dk1"/>
              </a:buClr>
              <a:buSzPts val="1800"/>
              <a:buFont typeface="Century Gothic"/>
              <a:buAutoNum type="arabicPeriod"/>
            </a:pPr>
            <a:endParaRPr lang="en"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Pause at each photograph to write down specific details that you </a:t>
            </a:r>
            <a:r>
              <a:rPr lang="en" i="1" dirty="0">
                <a:solidFill>
                  <a:schemeClr val="dk1"/>
                </a:solidFill>
              </a:rPr>
              <a:t>notice </a:t>
            </a:r>
            <a:r>
              <a:rPr lang="en" dirty="0">
                <a:solidFill>
                  <a:schemeClr val="dk1"/>
                </a:solidFill>
              </a:rPr>
              <a:t>and the things that you </a:t>
            </a:r>
            <a:r>
              <a:rPr lang="en" i="1" dirty="0">
                <a:solidFill>
                  <a:schemeClr val="dk1"/>
                </a:solidFill>
              </a:rPr>
              <a:t>wonder</a:t>
            </a:r>
            <a:r>
              <a:rPr lang="en" dirty="0">
                <a:solidFill>
                  <a:schemeClr val="dk1"/>
                </a:solidFill>
              </a:rPr>
              <a:t> about the photograph.</a:t>
            </a:r>
          </a:p>
          <a:p>
            <a:pPr marL="457200" lvl="0" indent="-342900" rtl="0">
              <a:spcBef>
                <a:spcPts val="0"/>
              </a:spcBef>
              <a:spcAft>
                <a:spcPts val="0"/>
              </a:spcAft>
              <a:buClr>
                <a:schemeClr val="dk1"/>
              </a:buClr>
              <a:buSzPts val="1800"/>
              <a:buFont typeface="Century Gothic"/>
              <a:buAutoNum type="arabicPeriod"/>
            </a:pPr>
            <a:endParaRPr lang="en"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Have just a minute at each picture (you might not get to all of the pictures)</a:t>
            </a:r>
            <a:r>
              <a:rPr lang="en-US" dirty="0">
                <a:solidFill>
                  <a:schemeClr val="dk1"/>
                </a:solidFill>
              </a:rPr>
              <a:t>.</a:t>
            </a:r>
            <a:endParaRPr dirty="0">
              <a:solidFill>
                <a:schemeClr val="dk1"/>
              </a:solidFill>
            </a:endParaRPr>
          </a:p>
          <a:p>
            <a:pPr marL="457200" lvl="0" indent="0" rtl="0">
              <a:spcBef>
                <a:spcPts val="0"/>
              </a:spcBef>
              <a:spcAft>
                <a:spcPts val="0"/>
              </a:spcAft>
              <a:buNone/>
            </a:pPr>
            <a:endParaRPr dirty="0">
              <a:solidFill>
                <a:schemeClr val="dk1"/>
              </a:solidFill>
            </a:endParaRPr>
          </a:p>
        </p:txBody>
      </p:sp>
      <p:pic>
        <p:nvPicPr>
          <p:cNvPr id="270" name="Google Shape;270;p47"/>
          <p:cNvPicPr preferRelativeResize="0"/>
          <p:nvPr/>
        </p:nvPicPr>
        <p:blipFill>
          <a:blip r:embed="rId3">
            <a:alphaModFix/>
          </a:blip>
          <a:stretch>
            <a:fillRect/>
          </a:stretch>
        </p:blipFill>
        <p:spPr>
          <a:xfrm>
            <a:off x="8362219" y="4194558"/>
            <a:ext cx="612909" cy="67838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8"/>
          <p:cNvSpPr txBox="1">
            <a:spLocks noGrp="1"/>
          </p:cNvSpPr>
          <p:nvPr>
            <p:ph type="title"/>
          </p:nvPr>
        </p:nvSpPr>
        <p:spPr>
          <a:xfrm>
            <a:off x="311700" y="153871"/>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Image 1</a:t>
            </a:r>
            <a:endParaRPr dirty="0"/>
          </a:p>
        </p:txBody>
      </p:sp>
      <p:pic>
        <p:nvPicPr>
          <p:cNvPr id="276" name="Google Shape;276;p48"/>
          <p:cNvPicPr preferRelativeResize="0"/>
          <p:nvPr/>
        </p:nvPicPr>
        <p:blipFill>
          <a:blip r:embed="rId3">
            <a:alphaModFix/>
          </a:blip>
          <a:stretch>
            <a:fillRect/>
          </a:stretch>
        </p:blipFill>
        <p:spPr>
          <a:xfrm>
            <a:off x="1924050" y="726571"/>
            <a:ext cx="4905200" cy="384543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9"/>
          <p:cNvSpPr txBox="1">
            <a:spLocks noGrp="1"/>
          </p:cNvSpPr>
          <p:nvPr>
            <p:ph type="title"/>
          </p:nvPr>
        </p:nvSpPr>
        <p:spPr>
          <a:xfrm>
            <a:off x="311700" y="173826"/>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Image 2</a:t>
            </a:r>
            <a:endParaRPr dirty="0"/>
          </a:p>
        </p:txBody>
      </p:sp>
      <p:sp>
        <p:nvSpPr>
          <p:cNvPr id="282" name="Google Shape;282;p49"/>
          <p:cNvSpPr txBox="1">
            <a:spLocks noGrp="1"/>
          </p:cNvSpPr>
          <p:nvPr>
            <p:ph type="body" idx="1"/>
          </p:nvPr>
        </p:nvSpPr>
        <p:spPr>
          <a:xfrm rot="10800000" flipH="1">
            <a:off x="4090375" y="2571826"/>
            <a:ext cx="976800" cy="38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pic>
        <p:nvPicPr>
          <p:cNvPr id="283" name="Google Shape;283;p49"/>
          <p:cNvPicPr preferRelativeResize="0"/>
          <p:nvPr/>
        </p:nvPicPr>
        <p:blipFill>
          <a:blip r:embed="rId3">
            <a:alphaModFix/>
          </a:blip>
          <a:stretch>
            <a:fillRect/>
          </a:stretch>
        </p:blipFill>
        <p:spPr>
          <a:xfrm>
            <a:off x="2164896" y="850006"/>
            <a:ext cx="4814207" cy="379939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50"/>
          <p:cNvSpPr txBox="1">
            <a:spLocks noGrp="1"/>
          </p:cNvSpPr>
          <p:nvPr>
            <p:ph type="title"/>
          </p:nvPr>
        </p:nvSpPr>
        <p:spPr>
          <a:xfrm>
            <a:off x="311699" y="0"/>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Image 3</a:t>
            </a:r>
            <a:endParaRPr dirty="0"/>
          </a:p>
        </p:txBody>
      </p:sp>
      <p:pic>
        <p:nvPicPr>
          <p:cNvPr id="289" name="Google Shape;289;p50"/>
          <p:cNvPicPr preferRelativeResize="0"/>
          <p:nvPr/>
        </p:nvPicPr>
        <p:blipFill>
          <a:blip r:embed="rId3">
            <a:alphaModFix/>
          </a:blip>
          <a:stretch>
            <a:fillRect/>
          </a:stretch>
        </p:blipFill>
        <p:spPr>
          <a:xfrm>
            <a:off x="1951286" y="737572"/>
            <a:ext cx="5241427" cy="379579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1"/>
          <p:cNvSpPr txBox="1">
            <a:spLocks noGrp="1"/>
          </p:cNvSpPr>
          <p:nvPr>
            <p:ph type="title"/>
          </p:nvPr>
        </p:nvSpPr>
        <p:spPr>
          <a:xfrm>
            <a:off x="311700" y="0"/>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Image 4</a:t>
            </a:r>
            <a:endParaRPr dirty="0"/>
          </a:p>
        </p:txBody>
      </p:sp>
      <p:pic>
        <p:nvPicPr>
          <p:cNvPr id="295" name="Google Shape;295;p51"/>
          <p:cNvPicPr preferRelativeResize="0"/>
          <p:nvPr/>
        </p:nvPicPr>
        <p:blipFill>
          <a:blip r:embed="rId3">
            <a:alphaModFix/>
          </a:blip>
          <a:stretch>
            <a:fillRect/>
          </a:stretch>
        </p:blipFill>
        <p:spPr>
          <a:xfrm>
            <a:off x="1852333" y="721217"/>
            <a:ext cx="5759928" cy="381644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2"/>
          <p:cNvSpPr txBox="1">
            <a:spLocks noGrp="1"/>
          </p:cNvSpPr>
          <p:nvPr>
            <p:ph type="title"/>
          </p:nvPr>
        </p:nvSpPr>
        <p:spPr>
          <a:xfrm>
            <a:off x="311700" y="102602"/>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Image 5</a:t>
            </a:r>
            <a:endParaRPr dirty="0"/>
          </a:p>
        </p:txBody>
      </p:sp>
      <p:pic>
        <p:nvPicPr>
          <p:cNvPr id="301" name="Google Shape;301;p52"/>
          <p:cNvPicPr preferRelativeResize="0"/>
          <p:nvPr/>
        </p:nvPicPr>
        <p:blipFill>
          <a:blip r:embed="rId3">
            <a:alphaModFix/>
          </a:blip>
          <a:stretch>
            <a:fillRect/>
          </a:stretch>
        </p:blipFill>
        <p:spPr>
          <a:xfrm>
            <a:off x="1718975" y="824248"/>
            <a:ext cx="5706050" cy="380863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5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Learning Targets!</a:t>
            </a:r>
            <a:endParaRPr/>
          </a:p>
        </p:txBody>
      </p:sp>
      <p:sp>
        <p:nvSpPr>
          <p:cNvPr id="307" name="Google Shape;307;p5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dirty="0">
                <a:solidFill>
                  <a:schemeClr val="dk1"/>
                </a:solidFill>
              </a:rPr>
              <a:t>The Learning Targets for today are:</a:t>
            </a:r>
            <a:endParaRPr dirty="0">
              <a:solidFill>
                <a:schemeClr val="dk1"/>
              </a:solidFill>
            </a:endParaRPr>
          </a:p>
          <a:p>
            <a:pPr marL="114300" lvl="0" indent="0" rtl="0">
              <a:lnSpc>
                <a:spcPct val="100000"/>
              </a:lnSpc>
              <a:spcBef>
                <a:spcPts val="0"/>
              </a:spcBef>
              <a:spcAft>
                <a:spcPts val="0"/>
              </a:spcAft>
              <a:buClr>
                <a:schemeClr val="dk1"/>
              </a:buClr>
              <a:buSzPts val="1800"/>
              <a:buNone/>
            </a:pPr>
            <a:endParaRPr lang="en" dirty="0">
              <a:solidFill>
                <a:schemeClr val="dk1"/>
              </a:solidFill>
            </a:endParaRPr>
          </a:p>
          <a:p>
            <a:pPr lvl="0" rtl="0">
              <a:lnSpc>
                <a:spcPct val="100000"/>
              </a:lnSpc>
              <a:spcBef>
                <a:spcPts val="0"/>
              </a:spcBef>
              <a:spcAft>
                <a:spcPts val="0"/>
              </a:spcAft>
              <a:buClr>
                <a:schemeClr val="dk1"/>
              </a:buClr>
              <a:buSzPts val="1800"/>
              <a:buFont typeface="+mj-lt"/>
              <a:buAutoNum type="arabicPeriod"/>
            </a:pPr>
            <a:r>
              <a:rPr lang="en" dirty="0">
                <a:solidFill>
                  <a:schemeClr val="dk1"/>
                </a:solidFill>
              </a:rPr>
              <a:t>I can get information from photographs about people who are </a:t>
            </a:r>
            <a:r>
              <a:rPr lang="en" i="1" dirty="0">
                <a:solidFill>
                  <a:schemeClr val="dk1"/>
                </a:solidFill>
              </a:rPr>
              <a:t>taking a stand</a:t>
            </a:r>
            <a:r>
              <a:rPr lang="en" dirty="0">
                <a:solidFill>
                  <a:schemeClr val="dk1"/>
                </a:solidFill>
              </a:rPr>
              <a:t> about something.</a:t>
            </a:r>
          </a:p>
          <a:p>
            <a:pPr lvl="0" rtl="0">
              <a:lnSpc>
                <a:spcPct val="100000"/>
              </a:lnSpc>
              <a:spcBef>
                <a:spcPts val="0"/>
              </a:spcBef>
              <a:spcAft>
                <a:spcPts val="0"/>
              </a:spcAft>
              <a:buClr>
                <a:schemeClr val="dk1"/>
              </a:buClr>
              <a:buSzPts val="1800"/>
              <a:buFont typeface="+mj-lt"/>
              <a:buAutoNum type="arabicPeriod"/>
            </a:pPr>
            <a:endParaRPr lang="en" dirty="0">
              <a:solidFill>
                <a:schemeClr val="dk1"/>
              </a:solidFill>
            </a:endParaRPr>
          </a:p>
          <a:p>
            <a:pPr lvl="0" rtl="0">
              <a:lnSpc>
                <a:spcPct val="100000"/>
              </a:lnSpc>
              <a:spcBef>
                <a:spcPts val="0"/>
              </a:spcBef>
              <a:spcAft>
                <a:spcPts val="0"/>
              </a:spcAft>
              <a:buClr>
                <a:schemeClr val="dk1"/>
              </a:buClr>
              <a:buSzPts val="1800"/>
              <a:buFont typeface="+mj-lt"/>
              <a:buAutoNum type="arabicPeriod"/>
            </a:pPr>
            <a:r>
              <a:rPr lang="en" dirty="0">
                <a:solidFill>
                  <a:schemeClr val="dk1"/>
                </a:solidFill>
              </a:rPr>
              <a:t>I can explain the </a:t>
            </a:r>
            <a:r>
              <a:rPr lang="en" i="1" dirty="0">
                <a:solidFill>
                  <a:schemeClr val="dk1"/>
                </a:solidFill>
              </a:rPr>
              <a:t>advantages </a:t>
            </a:r>
            <a:r>
              <a:rPr lang="en" dirty="0">
                <a:solidFill>
                  <a:schemeClr val="dk1"/>
                </a:solidFill>
              </a:rPr>
              <a:t>and </a:t>
            </a:r>
            <a:r>
              <a:rPr lang="en" i="1" dirty="0">
                <a:solidFill>
                  <a:schemeClr val="dk1"/>
                </a:solidFill>
              </a:rPr>
              <a:t>disadvantages </a:t>
            </a:r>
            <a:r>
              <a:rPr lang="en" dirty="0">
                <a:solidFill>
                  <a:schemeClr val="dk1"/>
                </a:solidFill>
              </a:rPr>
              <a:t>of gathering information from photographs.</a:t>
            </a:r>
            <a:endParaRPr dirty="0">
              <a:solidFill>
                <a:schemeClr val="dk1"/>
              </a:solidFill>
            </a:endParaRPr>
          </a:p>
          <a:p>
            <a:pPr marL="0" lvl="0" indent="0" rtl="0">
              <a:spcBef>
                <a:spcPts val="0"/>
              </a:spcBef>
              <a:spcAft>
                <a:spcPts val="0"/>
              </a:spcAft>
              <a:buNone/>
            </a:pPr>
            <a:endParaRPr dirty="0"/>
          </a:p>
        </p:txBody>
      </p:sp>
      <p:pic>
        <p:nvPicPr>
          <p:cNvPr id="308" name="Google Shape;308;p53"/>
          <p:cNvPicPr preferRelativeResize="0"/>
          <p:nvPr/>
        </p:nvPicPr>
        <p:blipFill>
          <a:blip r:embed="rId3">
            <a:alphaModFix/>
          </a:blip>
          <a:stretch>
            <a:fillRect/>
          </a:stretch>
        </p:blipFill>
        <p:spPr>
          <a:xfrm>
            <a:off x="8317751" y="4211907"/>
            <a:ext cx="734257" cy="59741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54"/>
          <p:cNvSpPr txBox="1">
            <a:spLocks noGrp="1"/>
          </p:cNvSpPr>
          <p:nvPr>
            <p:ph type="title"/>
          </p:nvPr>
        </p:nvSpPr>
        <p:spPr>
          <a:xfrm>
            <a:off x="311700" y="14040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look more closely at people taking a stand.</a:t>
            </a:r>
            <a:endParaRPr/>
          </a:p>
        </p:txBody>
      </p:sp>
      <p:sp>
        <p:nvSpPr>
          <p:cNvPr id="314" name="Google Shape;314;p54"/>
          <p:cNvSpPr txBox="1">
            <a:spLocks noGrp="1"/>
          </p:cNvSpPr>
          <p:nvPr>
            <p:ph type="body" idx="1"/>
          </p:nvPr>
        </p:nvSpPr>
        <p:spPr>
          <a:xfrm>
            <a:off x="311700" y="1293400"/>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Turn and Talk to your partner:</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In each of the photographs you examined, </a:t>
            </a:r>
            <a:r>
              <a:rPr lang="en">
                <a:solidFill>
                  <a:srgbClr val="333333"/>
                </a:solidFill>
                <a:highlight>
                  <a:srgbClr val="FFFFFF"/>
                </a:highlight>
              </a:rPr>
              <a:t>how can the details you noticed in this photo help you understand what these people might be taking a stand about?</a:t>
            </a:r>
            <a:endParaRPr/>
          </a:p>
        </p:txBody>
      </p:sp>
      <p:pic>
        <p:nvPicPr>
          <p:cNvPr id="315" name="Google Shape;315;p54"/>
          <p:cNvPicPr preferRelativeResize="0"/>
          <p:nvPr/>
        </p:nvPicPr>
        <p:blipFill>
          <a:blip r:embed="rId3">
            <a:alphaModFix/>
          </a:blip>
          <a:stretch>
            <a:fillRect/>
          </a:stretch>
        </p:blipFill>
        <p:spPr>
          <a:xfrm>
            <a:off x="8558764" y="4131586"/>
            <a:ext cx="547071" cy="57821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5"/>
          <p:cNvSpPr txBox="1">
            <a:spLocks noGrp="1"/>
          </p:cNvSpPr>
          <p:nvPr>
            <p:ph type="title"/>
          </p:nvPr>
        </p:nvSpPr>
        <p:spPr>
          <a:xfrm>
            <a:off x="311700" y="14040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more closely at people taking a stand.</a:t>
            </a:r>
            <a:endParaRPr dirty="0"/>
          </a:p>
        </p:txBody>
      </p:sp>
      <p:pic>
        <p:nvPicPr>
          <p:cNvPr id="322" name="Google Shape;322;p55"/>
          <p:cNvPicPr preferRelativeResize="0"/>
          <p:nvPr/>
        </p:nvPicPr>
        <p:blipFill>
          <a:blip r:embed="rId3">
            <a:alphaModFix/>
          </a:blip>
          <a:stretch>
            <a:fillRect/>
          </a:stretch>
        </p:blipFill>
        <p:spPr>
          <a:xfrm>
            <a:off x="2309279" y="862247"/>
            <a:ext cx="4961223" cy="3656418"/>
          </a:xfrm>
          <a:prstGeom prst="rect">
            <a:avLst/>
          </a:prstGeom>
          <a:noFill/>
          <a:ln w="19050" cap="flat" cmpd="sng">
            <a:solidFill>
              <a:schemeClr val="dk2"/>
            </a:solidFill>
            <a:prstDash val="solid"/>
            <a:round/>
            <a:headEnd type="none" w="sm" len="sm"/>
            <a:tailEnd type="none" w="sm" len="sm"/>
          </a:ln>
        </p:spPr>
      </p:pic>
      <p:pic>
        <p:nvPicPr>
          <p:cNvPr id="5" name="Google Shape;315;p54"/>
          <p:cNvPicPr preferRelativeResize="0"/>
          <p:nvPr/>
        </p:nvPicPr>
        <p:blipFill>
          <a:blip r:embed="rId4">
            <a:alphaModFix/>
          </a:blip>
          <a:stretch>
            <a:fillRect/>
          </a:stretch>
        </p:blipFill>
        <p:spPr>
          <a:xfrm>
            <a:off x="8451300" y="4229558"/>
            <a:ext cx="547071" cy="57821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Module 2 Overview</a:t>
            </a:r>
            <a:endParaRPr sz="3400">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400">
                <a:solidFill>
                  <a:schemeClr val="dk1"/>
                </a:solidFill>
                <a:latin typeface="Century Gothic"/>
                <a:ea typeface="Century Gothic"/>
                <a:cs typeface="Century Gothic"/>
                <a:sym typeface="Century Gothic"/>
              </a:rPr>
              <a:t>The following Guiding Questions guide student exploration and learning:</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00">
                <a:solidFill>
                  <a:schemeClr val="dk1"/>
                </a:solidFill>
                <a:latin typeface="Century Gothic"/>
                <a:ea typeface="Century Gothic"/>
                <a:cs typeface="Century Gothic"/>
                <a:sym typeface="Century Gothic"/>
              </a:rPr>
              <a:t>•    </a:t>
            </a:r>
            <a:r>
              <a:rPr lang="en" sz="1400" i="1">
                <a:solidFill>
                  <a:schemeClr val="dk1"/>
                </a:solidFill>
                <a:latin typeface="Century Gothic"/>
                <a:ea typeface="Century Gothic"/>
                <a:cs typeface="Century Gothic"/>
                <a:sym typeface="Century Gothic"/>
              </a:rPr>
              <a:t> How does taking a stand in small ways show integrity?</a:t>
            </a:r>
            <a:endParaRPr sz="1400" i="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00" i="1">
                <a:solidFill>
                  <a:schemeClr val="dk1"/>
                </a:solidFill>
                <a:latin typeface="Century Gothic"/>
                <a:ea typeface="Century Gothic"/>
                <a:cs typeface="Century Gothic"/>
                <a:sym typeface="Century Gothic"/>
              </a:rPr>
              <a:t>•     Is it worth taking a stand for one’s self? For others?</a:t>
            </a:r>
            <a:endParaRPr sz="1400" i="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00" i="1">
                <a:solidFill>
                  <a:schemeClr val="dk1"/>
                </a:solidFill>
                <a:latin typeface="Century Gothic"/>
                <a:ea typeface="Century Gothic"/>
                <a:cs typeface="Century Gothic"/>
                <a:sym typeface="Century Gothic"/>
              </a:rPr>
              <a:t>•     Does it make sense for Atticus to take a stand?</a:t>
            </a:r>
            <a:endParaRPr sz="1400" i="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00" i="1">
                <a:solidFill>
                  <a:schemeClr val="dk1"/>
                </a:solidFill>
                <a:latin typeface="Century Gothic"/>
                <a:ea typeface="Century Gothic"/>
                <a:cs typeface="Century Gothic"/>
                <a:sym typeface="Century Gothic"/>
              </a:rPr>
              <a:t>•     What do we know that Scout doesn’t?</a:t>
            </a:r>
            <a:endParaRPr sz="1400" i="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00" i="1">
                <a:solidFill>
                  <a:schemeClr val="dk1"/>
                </a:solidFill>
                <a:latin typeface="Century Gothic"/>
                <a:ea typeface="Century Gothic"/>
                <a:cs typeface="Century Gothic"/>
                <a:sym typeface="Century Gothic"/>
              </a:rPr>
              <a:t>•     How does the idea of taking a stand connect to dramatic irony, and Scout’s perspective?</a:t>
            </a:r>
            <a:endParaRPr sz="1400" i="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00" i="1">
                <a:solidFill>
                  <a:schemeClr val="dk1"/>
                </a:solidFill>
                <a:latin typeface="Century Gothic"/>
                <a:ea typeface="Century Gothic"/>
                <a:cs typeface="Century Gothic"/>
                <a:sym typeface="Century Gothic"/>
              </a:rPr>
              <a:t>•     How do film and text differ in impact on the audience?</a:t>
            </a:r>
            <a:endParaRPr sz="1400" i="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00">
                <a:solidFill>
                  <a:schemeClr val="dk1"/>
                </a:solidFill>
                <a:latin typeface="Century Gothic"/>
                <a:ea typeface="Century Gothic"/>
                <a:cs typeface="Century Gothic"/>
                <a:sym typeface="Century Gothic"/>
              </a:rPr>
              <a:t> </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00">
                <a:solidFill>
                  <a:schemeClr val="dk1"/>
                </a:solidFill>
                <a:latin typeface="Century Gothic"/>
                <a:ea typeface="Century Gothic"/>
                <a:cs typeface="Century Gothic"/>
                <a:sym typeface="Century Gothic"/>
              </a:rPr>
              <a:t>The module is designed so that students will grapple with the following Big Ideas:</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00">
                <a:solidFill>
                  <a:schemeClr val="dk1"/>
                </a:solidFill>
                <a:latin typeface="Century Gothic"/>
                <a:ea typeface="Century Gothic"/>
                <a:cs typeface="Century Gothic"/>
                <a:sym typeface="Century Gothic"/>
              </a:rPr>
              <a:t>• </a:t>
            </a:r>
            <a:r>
              <a:rPr lang="en" sz="1400" b="1">
                <a:solidFill>
                  <a:schemeClr val="dk1"/>
                </a:solidFill>
                <a:latin typeface="Century Gothic"/>
                <a:ea typeface="Century Gothic"/>
                <a:cs typeface="Century Gothic"/>
                <a:sym typeface="Century Gothic"/>
              </a:rPr>
              <a:t> </a:t>
            </a:r>
            <a:r>
              <a:rPr lang="en" sz="1400">
                <a:solidFill>
                  <a:schemeClr val="dk1"/>
                </a:solidFill>
                <a:latin typeface="Century Gothic"/>
                <a:ea typeface="Century Gothic"/>
                <a:cs typeface="Century Gothic"/>
                <a:sym typeface="Century Gothic"/>
              </a:rPr>
              <a:t>Authors use the structure of texts to create style and convey meaning.</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400">
                <a:solidFill>
                  <a:schemeClr val="dk1"/>
                </a:solidFill>
                <a:latin typeface="Century Gothic"/>
                <a:ea typeface="Century Gothic"/>
                <a:cs typeface="Century Gothic"/>
                <a:sym typeface="Century Gothic"/>
              </a:rPr>
              <a:t>•  Authors use allusions to layer deeper meaning in the text.</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400">
              <a:solidFill>
                <a:schemeClr val="dk1"/>
              </a:solidFill>
              <a:latin typeface="Century Gothic"/>
              <a:ea typeface="Century Gothic"/>
              <a:cs typeface="Century Gothic"/>
              <a:sym typeface="Century Gothic"/>
            </a:endParaRPr>
          </a:p>
          <a:p>
            <a:pPr marL="0" lvl="0" indent="0" algn="l" rtl="0">
              <a:spcBef>
                <a:spcPts val="0"/>
              </a:spcBef>
              <a:spcAft>
                <a:spcPts val="1600"/>
              </a:spcAft>
              <a:buNone/>
            </a:pPr>
            <a:endParaRPr/>
          </a:p>
        </p:txBody>
      </p:sp>
    </p:spTree>
    <p:extLst>
      <p:ext uri="{BB962C8B-B14F-4D97-AF65-F5344CB8AC3E}">
        <p14:creationId xmlns:p14="http://schemas.microsoft.com/office/powerpoint/2010/main" val="3114511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56"/>
          <p:cNvSpPr txBox="1">
            <a:spLocks noGrp="1"/>
          </p:cNvSpPr>
          <p:nvPr>
            <p:ph type="title"/>
          </p:nvPr>
        </p:nvSpPr>
        <p:spPr>
          <a:xfrm>
            <a:off x="80325" y="120600"/>
            <a:ext cx="8520600" cy="1160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deepen our understanding of taking a stand.</a:t>
            </a:r>
            <a:endParaRPr/>
          </a:p>
        </p:txBody>
      </p:sp>
      <p:pic>
        <p:nvPicPr>
          <p:cNvPr id="328" name="Google Shape;328;p56"/>
          <p:cNvPicPr preferRelativeResize="0"/>
          <p:nvPr/>
        </p:nvPicPr>
        <p:blipFill>
          <a:blip r:embed="rId3">
            <a:alphaModFix/>
          </a:blip>
          <a:stretch>
            <a:fillRect/>
          </a:stretch>
        </p:blipFill>
        <p:spPr>
          <a:xfrm>
            <a:off x="3755638" y="743214"/>
            <a:ext cx="4362450" cy="3775452"/>
          </a:xfrm>
          <a:prstGeom prst="rect">
            <a:avLst/>
          </a:prstGeom>
          <a:noFill/>
          <a:ln w="19050" cap="flat" cmpd="sng">
            <a:solidFill>
              <a:schemeClr val="dk2"/>
            </a:solidFill>
            <a:prstDash val="solid"/>
            <a:round/>
            <a:headEnd type="none" w="sm" len="sm"/>
            <a:tailEnd type="none" w="sm" len="sm"/>
          </a:ln>
        </p:spPr>
      </p:pic>
      <p:sp>
        <p:nvSpPr>
          <p:cNvPr id="330" name="Google Shape;330;p56"/>
          <p:cNvSpPr txBox="1"/>
          <p:nvPr/>
        </p:nvSpPr>
        <p:spPr>
          <a:xfrm>
            <a:off x="105832" y="1281300"/>
            <a:ext cx="3624300" cy="3274800"/>
          </a:xfrm>
          <a:prstGeom prst="rect">
            <a:avLst/>
          </a:prstGeom>
          <a:noFill/>
          <a:ln>
            <a:noFill/>
          </a:ln>
        </p:spPr>
        <p:txBody>
          <a:bodyPr spcFirstLastPara="1" wrap="square" lIns="91425" tIns="91425" rIns="91425" bIns="91425" anchor="t" anchorCtr="0">
            <a:noAutofit/>
          </a:bodyPr>
          <a:lstStyle/>
          <a:p>
            <a:pPr marL="457200" lvl="0" indent="-342900"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were the examples of taking a stand from the photographs?</a:t>
            </a:r>
          </a:p>
          <a:p>
            <a:pPr marL="457200" lvl="0" indent="-342900" rtl="0">
              <a:spcBef>
                <a:spcPts val="0"/>
              </a:spcBef>
              <a:spcAft>
                <a:spcPts val="0"/>
              </a:spcAft>
              <a:buSzPts val="1800"/>
              <a:buFont typeface="Century Gothic"/>
              <a:buAutoNum type="arabicPeriod"/>
            </a:pPr>
            <a:endParaRPr lang="en"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SzPts val="1800"/>
              <a:buFont typeface="Century Gothic"/>
              <a:buAutoNum type="arabicPeriod"/>
            </a:pPr>
            <a:r>
              <a:rPr lang="en" sz="1800" dirty="0">
                <a:solidFill>
                  <a:schemeClr val="dk1"/>
                </a:solidFill>
                <a:latin typeface="Century Gothic"/>
                <a:ea typeface="Century Gothic"/>
                <a:cs typeface="Century Gothic"/>
                <a:sym typeface="Century Gothic"/>
              </a:rPr>
              <a:t>What characteristics or qualities does a person who takes a stand have?</a:t>
            </a:r>
          </a:p>
          <a:p>
            <a:pPr marL="457200" lvl="0" indent="-342900" rtl="0">
              <a:spcBef>
                <a:spcPts val="0"/>
              </a:spcBef>
              <a:spcAft>
                <a:spcPts val="0"/>
              </a:spcAft>
              <a:buSzPts val="1800"/>
              <a:buFont typeface="Century Gothic"/>
              <a:buAutoNum type="arabicPeriod"/>
            </a:pPr>
            <a:endParaRPr lang="en"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SzPts val="1800"/>
              <a:buFont typeface="Century Gothic"/>
              <a:buAutoNum type="arabicPeriod"/>
            </a:pPr>
            <a:r>
              <a:rPr lang="en" sz="1800" dirty="0">
                <a:solidFill>
                  <a:schemeClr val="dk1"/>
                </a:solidFill>
                <a:latin typeface="Century Gothic"/>
                <a:ea typeface="Century Gothic"/>
                <a:cs typeface="Century Gothic"/>
                <a:sym typeface="Century Gothic"/>
              </a:rPr>
              <a:t>What might a person do that’s the opposite of taking a stand?</a:t>
            </a:r>
            <a:endParaRPr sz="18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dirty="0"/>
          </a:p>
        </p:txBody>
      </p:sp>
      <p:pic>
        <p:nvPicPr>
          <p:cNvPr id="6" name="Google Shape;315;p54"/>
          <p:cNvPicPr preferRelativeResize="0"/>
          <p:nvPr/>
        </p:nvPicPr>
        <p:blipFill>
          <a:blip r:embed="rId4">
            <a:alphaModFix/>
          </a:blip>
          <a:stretch>
            <a:fillRect/>
          </a:stretch>
        </p:blipFill>
        <p:spPr>
          <a:xfrm>
            <a:off x="8516604" y="4229559"/>
            <a:ext cx="547071" cy="57821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revisit today’s Learning Targets</a:t>
            </a:r>
            <a:endParaRPr/>
          </a:p>
        </p:txBody>
      </p:sp>
      <p:sp>
        <p:nvSpPr>
          <p:cNvPr id="336" name="Google Shape;336;p5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dirty="0">
                <a:solidFill>
                  <a:schemeClr val="dk1"/>
                </a:solidFill>
              </a:rPr>
              <a:t>The Learning Targets for today are:</a:t>
            </a:r>
            <a:endParaRPr dirty="0">
              <a:solidFill>
                <a:schemeClr val="dk1"/>
              </a:solidFill>
            </a:endParaRPr>
          </a:p>
          <a:p>
            <a:pPr marL="0" lvl="0" indent="0" rtl="0">
              <a:lnSpc>
                <a:spcPct val="90000"/>
              </a:lnSpc>
              <a:spcBef>
                <a:spcPts val="0"/>
              </a:spcBef>
              <a:spcAft>
                <a:spcPts val="0"/>
              </a:spcAft>
              <a:buClr>
                <a:schemeClr val="dk1"/>
              </a:buClr>
              <a:buSzPts val="3200"/>
              <a:buFont typeface="Arial"/>
              <a:buNone/>
            </a:pP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I can get information from photographs about people who are </a:t>
            </a:r>
            <a:r>
              <a:rPr lang="en" i="1" dirty="0">
                <a:solidFill>
                  <a:schemeClr val="dk1"/>
                </a:solidFill>
              </a:rPr>
              <a:t>taking a stand</a:t>
            </a:r>
            <a:r>
              <a:rPr lang="en" dirty="0">
                <a:solidFill>
                  <a:schemeClr val="dk1"/>
                </a:solidFill>
              </a:rPr>
              <a:t> about something.</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I can explain the </a:t>
            </a:r>
            <a:r>
              <a:rPr lang="en" i="1" dirty="0">
                <a:solidFill>
                  <a:schemeClr val="dk1"/>
                </a:solidFill>
              </a:rPr>
              <a:t>advantages </a:t>
            </a:r>
            <a:r>
              <a:rPr lang="en" dirty="0">
                <a:solidFill>
                  <a:schemeClr val="dk1"/>
                </a:solidFill>
              </a:rPr>
              <a:t>and </a:t>
            </a:r>
            <a:r>
              <a:rPr lang="en" i="1" dirty="0">
                <a:solidFill>
                  <a:schemeClr val="dk1"/>
                </a:solidFill>
              </a:rPr>
              <a:t>disadvantages </a:t>
            </a:r>
            <a:r>
              <a:rPr lang="en" dirty="0">
                <a:solidFill>
                  <a:schemeClr val="dk1"/>
                </a:solidFill>
              </a:rPr>
              <a:t>of gathering information from photographs.</a:t>
            </a:r>
            <a:endParaRPr dirty="0">
              <a:solidFill>
                <a:schemeClr val="dk1"/>
              </a:solidFill>
            </a:endParaRPr>
          </a:p>
          <a:p>
            <a:pPr marL="0" lvl="0" indent="0">
              <a:spcBef>
                <a:spcPts val="0"/>
              </a:spcBef>
              <a:spcAft>
                <a:spcPts val="0"/>
              </a:spcAft>
              <a:buClr>
                <a:schemeClr val="dk1"/>
              </a:buClr>
              <a:buSzPts val="1100"/>
              <a:buFont typeface="Arial"/>
              <a:buNone/>
            </a:pPr>
            <a:endParaRPr dirty="0">
              <a:solidFill>
                <a:schemeClr val="dk1"/>
              </a:solidFill>
            </a:endParaRPr>
          </a:p>
          <a:p>
            <a:pPr marL="0" lvl="0" indent="0" rtl="0">
              <a:spcBef>
                <a:spcPts val="0"/>
              </a:spcBef>
              <a:spcAft>
                <a:spcPts val="0"/>
              </a:spcAft>
              <a:buNone/>
            </a:pPr>
            <a:endParaRPr dirty="0"/>
          </a:p>
        </p:txBody>
      </p:sp>
      <p:pic>
        <p:nvPicPr>
          <p:cNvPr id="337" name="Google Shape;337;p57"/>
          <p:cNvPicPr preferRelativeResize="0"/>
          <p:nvPr/>
        </p:nvPicPr>
        <p:blipFill>
          <a:blip r:embed="rId3">
            <a:alphaModFix/>
          </a:blip>
          <a:stretch>
            <a:fillRect/>
          </a:stretch>
        </p:blipFill>
        <p:spPr>
          <a:xfrm>
            <a:off x="8307934" y="4266336"/>
            <a:ext cx="731196" cy="54298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5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343" name="Google Shape;343;p5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a:solidFill>
                  <a:schemeClr val="dk1"/>
                </a:solidFill>
              </a:rPr>
              <a:t>Write about what you learned from analyzing the photographs in this lesson:</a:t>
            </a:r>
            <a:endParaRPr sz="2400">
              <a:solidFill>
                <a:schemeClr val="dk1"/>
              </a:solidFill>
            </a:endParaRPr>
          </a:p>
          <a:p>
            <a:pPr marL="0" lvl="0" indent="0">
              <a:spcBef>
                <a:spcPts val="0"/>
              </a:spcBef>
              <a:spcAft>
                <a:spcPts val="0"/>
              </a:spcAft>
              <a:buNone/>
            </a:pPr>
            <a:endParaRPr sz="2400">
              <a:solidFill>
                <a:schemeClr val="dk1"/>
              </a:solidFill>
            </a:endParaRPr>
          </a:p>
          <a:p>
            <a:pPr marL="457200" lvl="0" indent="-381000" rtl="0">
              <a:spcBef>
                <a:spcPts val="0"/>
              </a:spcBef>
              <a:spcAft>
                <a:spcPts val="0"/>
              </a:spcAft>
              <a:buSzPts val="2400"/>
              <a:buChar char="●"/>
            </a:pPr>
            <a:r>
              <a:rPr lang="en" sz="2400">
                <a:highlight>
                  <a:srgbClr val="FFFFFF"/>
                </a:highlight>
              </a:rPr>
              <a:t>What did you learn about taking a stand from looking at the photographs?</a:t>
            </a:r>
            <a:endParaRPr sz="2400">
              <a:highlight>
                <a:srgbClr val="FFFFFF"/>
              </a:highlight>
            </a:endParaRPr>
          </a:p>
          <a:p>
            <a:pPr marL="457200" lvl="0" indent="-381000">
              <a:spcBef>
                <a:spcPts val="0"/>
              </a:spcBef>
              <a:spcAft>
                <a:spcPts val="0"/>
              </a:spcAft>
              <a:buSzPts val="2400"/>
              <a:buChar char="●"/>
            </a:pPr>
            <a:r>
              <a:rPr lang="en" sz="2400">
                <a:highlight>
                  <a:srgbClr val="FFFFFF"/>
                </a:highlight>
              </a:rPr>
              <a:t>How did photographs help you learn about taking a stand?</a:t>
            </a:r>
            <a:endParaRPr sz="2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5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50" name="Google Shape;350;p5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51" name="Google Shape;351;p59"/>
          <p:cNvGraphicFramePr/>
          <p:nvPr>
            <p:extLst>
              <p:ext uri="{D42A27DB-BD31-4B8C-83A1-F6EECF244321}">
                <p14:modId xmlns:p14="http://schemas.microsoft.com/office/powerpoint/2010/main" val="2540757885"/>
              </p:ext>
            </p:extLst>
          </p:nvPr>
        </p:nvGraphicFramePr>
        <p:xfrm>
          <a:off x="577200" y="1128310"/>
          <a:ext cx="7989600" cy="3230175"/>
        </p:xfrm>
        <a:graphic>
          <a:graphicData uri="http://schemas.openxmlformats.org/drawingml/2006/table">
            <a:tbl>
              <a:tblPr firstRow="1" bandRow="1">
                <a:noFill/>
                <a:tableStyleId>{621F4F87-AAA5-4540-A60D-FC2961E6FBB6}</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dirty="0">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dirty="0">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a:spLocks noGrp="1"/>
          </p:cNvSpPr>
          <p:nvPr>
            <p:ph type="title"/>
          </p:nvPr>
        </p:nvSpPr>
        <p:spPr>
          <a:xfrm>
            <a:off x="311700" y="264721"/>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400" dirty="0">
                <a:latin typeface="Century Gothic"/>
                <a:ea typeface="Century Gothic"/>
                <a:cs typeface="Century Gothic"/>
                <a:sym typeface="Century Gothic"/>
              </a:rPr>
              <a:t>Module 2 Unit 1 Overview</a:t>
            </a:r>
            <a:endParaRPr sz="3400" dirty="0">
              <a:latin typeface="Century Gothic"/>
              <a:ea typeface="Century Gothic"/>
              <a:cs typeface="Century Gothic"/>
              <a:sym typeface="Century Gothic"/>
            </a:endParaRPr>
          </a:p>
        </p:txBody>
      </p:sp>
      <p:sp>
        <p:nvSpPr>
          <p:cNvPr id="193" name="Google Shape;193;p40"/>
          <p:cNvSpPr txBox="1">
            <a:spLocks noGrp="1"/>
          </p:cNvSpPr>
          <p:nvPr>
            <p:ph type="body" idx="1"/>
          </p:nvPr>
        </p:nvSpPr>
        <p:spPr>
          <a:xfrm>
            <a:off x="311700" y="977879"/>
            <a:ext cx="8520600" cy="390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In Unit 1, students will be introduced to the module’s theme of taking a stand. Students explore this theme by reading several speeches by real people who stand up for a cause to better others. During their study, students will analyze central idea and supporting details, how structure contributes meaning and style, a speaker’s claims and supporting evidence, and how a speaker addresses counterclaims.</a:t>
            </a:r>
            <a:r>
              <a:rPr lang="en" sz="1200" dirty="0">
                <a:solidFill>
                  <a:schemeClr val="dk1"/>
                </a:solidFill>
              </a:rPr>
              <a:t> </a:t>
            </a:r>
            <a:r>
              <a:rPr lang="en" sz="1200" dirty="0">
                <a:solidFill>
                  <a:schemeClr val="dk1"/>
                </a:solidFill>
                <a:latin typeface="Century Gothic"/>
                <a:ea typeface="Century Gothic"/>
                <a:cs typeface="Century Gothic"/>
                <a:sym typeface="Century Gothic"/>
              </a:rPr>
              <a:t>Students will also begin reading the module’s central text</a:t>
            </a:r>
            <a:r>
              <a:rPr lang="en" sz="1200" i="1" dirty="0">
                <a:solidFill>
                  <a:schemeClr val="dk1"/>
                </a:solidFill>
                <a:latin typeface="Century Gothic"/>
                <a:ea typeface="Century Gothic"/>
                <a:cs typeface="Century Gothic"/>
                <a:sym typeface="Century Gothic"/>
              </a:rPr>
              <a:t>, To Kill a Mockingbird</a:t>
            </a:r>
            <a:r>
              <a:rPr lang="en" sz="1200" dirty="0">
                <a:solidFill>
                  <a:schemeClr val="dk1"/>
                </a:solidFill>
                <a:latin typeface="Century Gothic"/>
                <a:ea typeface="Century Gothic"/>
                <a:cs typeface="Century Gothic"/>
                <a:sym typeface="Century Gothic"/>
              </a:rPr>
              <a:t>, by Harper Lee. They will gather text evidence related to the overarching theme and will consider how the author draws upon the Golden Rule (do unto others as you would have them do unto you) and renders it new. Students will analyze several poems related to the Golden Rule, comparing and contrasting these and chapters of </a:t>
            </a:r>
            <a:r>
              <a:rPr lang="en" sz="1200" i="1" dirty="0">
                <a:solidFill>
                  <a:schemeClr val="dk1"/>
                </a:solidFill>
                <a:latin typeface="Century Gothic"/>
                <a:ea typeface="Century Gothic"/>
                <a:cs typeface="Century Gothic"/>
                <a:sym typeface="Century Gothic"/>
              </a:rPr>
              <a:t>To Kill a Mockingbird,</a:t>
            </a:r>
            <a:r>
              <a:rPr lang="en" sz="1200" dirty="0">
                <a:solidFill>
                  <a:schemeClr val="dk1"/>
                </a:solidFill>
                <a:latin typeface="Century Gothic"/>
                <a:ea typeface="Century Gothic"/>
                <a:cs typeface="Century Gothic"/>
                <a:sym typeface="Century Gothic"/>
              </a:rPr>
              <a:t> to analyze how the differing structures contribute to meaning and style. Finally, students will examine allusions to other texts within </a:t>
            </a:r>
            <a:r>
              <a:rPr lang="en" sz="1200" i="1" dirty="0">
                <a:solidFill>
                  <a:schemeClr val="dk1"/>
                </a:solidFill>
                <a:latin typeface="Century Gothic"/>
                <a:ea typeface="Century Gothic"/>
                <a:cs typeface="Century Gothic"/>
                <a:sym typeface="Century Gothic"/>
              </a:rPr>
              <a:t>To Kill a Mockingbird, </a:t>
            </a:r>
            <a:r>
              <a:rPr lang="en" sz="1200" dirty="0">
                <a:solidFill>
                  <a:schemeClr val="dk1"/>
                </a:solidFill>
                <a:latin typeface="Century Gothic"/>
                <a:ea typeface="Century Gothic"/>
                <a:cs typeface="Century Gothic"/>
                <a:sym typeface="Century Gothic"/>
              </a:rPr>
              <a:t>before completing their culminating assignment.</a:t>
            </a:r>
            <a:endParaRPr sz="1200" dirty="0">
              <a:solidFill>
                <a:schemeClr val="dk1"/>
              </a:solidFill>
              <a:latin typeface="Century Gothic"/>
              <a:ea typeface="Century Gothic"/>
              <a:cs typeface="Century Gothic"/>
              <a:sym typeface="Century Gothic"/>
            </a:endParaRPr>
          </a:p>
          <a:p>
            <a:pPr marL="0" lvl="0" indent="0" algn="l" rtl="0">
              <a:spcBef>
                <a:spcPts val="160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In this unit students have the opportunity to think about the following guiding questions:</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Char char="●"/>
            </a:pPr>
            <a:r>
              <a:rPr lang="en" sz="1200" dirty="0">
                <a:solidFill>
                  <a:schemeClr val="dk1"/>
                </a:solidFill>
              </a:rPr>
              <a:t> </a:t>
            </a:r>
            <a:r>
              <a:rPr lang="en" sz="1200" dirty="0">
                <a:solidFill>
                  <a:schemeClr val="dk1"/>
                </a:solidFill>
                <a:latin typeface="Century Gothic"/>
                <a:ea typeface="Century Gothic"/>
                <a:cs typeface="Century Gothic"/>
                <a:sym typeface="Century Gothic"/>
              </a:rPr>
              <a:t>How does taking a stand in small ways show integrity?</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 </a:t>
            </a:r>
            <a:r>
              <a:rPr lang="en" sz="1200" dirty="0">
                <a:solidFill>
                  <a:schemeClr val="dk1"/>
                </a:solidFill>
                <a:latin typeface="Century Gothic"/>
                <a:ea typeface="Century Gothic"/>
                <a:cs typeface="Century Gothic"/>
                <a:sym typeface="Century Gothic"/>
              </a:rPr>
              <a:t>Is it worth taking a stand for one’s self? For others?</a:t>
            </a: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br>
              <a:rPr lang="en" sz="1200" dirty="0">
                <a:solidFill>
                  <a:schemeClr val="dk1"/>
                </a:solidFill>
                <a:latin typeface="Century Gothic"/>
                <a:ea typeface="Century Gothic"/>
                <a:cs typeface="Century Gothic"/>
                <a:sym typeface="Century Gothic"/>
              </a:rPr>
            </a:br>
            <a:r>
              <a:rPr lang="en" sz="1200" dirty="0">
                <a:solidFill>
                  <a:schemeClr val="dk1"/>
                </a:solidFill>
                <a:latin typeface="Century Gothic"/>
                <a:ea typeface="Century Gothic"/>
                <a:cs typeface="Century Gothic"/>
                <a:sym typeface="Century Gothic"/>
              </a:rPr>
              <a:t>In addition, they will grapple with these big ideas:</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Authors use the structure of text to create style and convey meaning.</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Authors use allusions to layer deeper meaning in the text.</a:t>
            </a:r>
            <a:br>
              <a:rPr lang="en" sz="1200" dirty="0">
                <a:solidFill>
                  <a:schemeClr val="dk1"/>
                </a:solidFill>
                <a:latin typeface="Century Gothic"/>
                <a:ea typeface="Century Gothic"/>
                <a:cs typeface="Century Gothic"/>
                <a:sym typeface="Century Gothic"/>
              </a:rPr>
            </a:b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1600"/>
              </a:spcAft>
              <a:buNone/>
            </a:pPr>
            <a:endParaRPr sz="1200" dirty="0"/>
          </a:p>
        </p:txBody>
      </p:sp>
    </p:spTree>
    <p:extLst>
      <p:ext uri="{BB962C8B-B14F-4D97-AF65-F5344CB8AC3E}">
        <p14:creationId xmlns:p14="http://schemas.microsoft.com/office/powerpoint/2010/main" val="2273574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0"/>
          <p:cNvSpPr txBox="1">
            <a:spLocks noGrp="1"/>
          </p:cNvSpPr>
          <p:nvPr>
            <p:ph type="title"/>
          </p:nvPr>
        </p:nvSpPr>
        <p:spPr>
          <a:xfrm>
            <a:off x="311700" y="11122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1</a:t>
            </a:r>
            <a:endParaRPr sz="3400"/>
          </a:p>
          <a:p>
            <a:pPr marL="0" lvl="0" indent="0" rtl="0">
              <a:lnSpc>
                <a:spcPct val="90000"/>
              </a:lnSpc>
              <a:spcBef>
                <a:spcPts val="0"/>
              </a:spcBef>
              <a:spcAft>
                <a:spcPts val="0"/>
              </a:spcAft>
              <a:buClr>
                <a:schemeClr val="dk1"/>
              </a:buClr>
              <a:buSzPts val="1100"/>
              <a:buFont typeface="Arial"/>
              <a:buNone/>
            </a:pPr>
            <a:r>
              <a:rPr lang="en" sz="1800"/>
              <a:t>Teacher slide, before teaching.</a:t>
            </a:r>
            <a:endParaRPr sz="1800"/>
          </a:p>
        </p:txBody>
      </p:sp>
      <p:sp>
        <p:nvSpPr>
          <p:cNvPr id="227" name="Google Shape;227;p40"/>
          <p:cNvSpPr txBox="1">
            <a:spLocks noGrp="1"/>
          </p:cNvSpPr>
          <p:nvPr>
            <p:ph type="body" idx="1"/>
          </p:nvPr>
        </p:nvSpPr>
        <p:spPr>
          <a:xfrm>
            <a:off x="311700" y="937975"/>
            <a:ext cx="8520600" cy="41100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dirty="0">
                <a:solidFill>
                  <a:schemeClr val="dk1"/>
                </a:solidFill>
              </a:rPr>
              <a:t>This lesson will take 50-65 minutes to complete. </a:t>
            </a:r>
            <a:endParaRPr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dirty="0">
                <a:solidFill>
                  <a:schemeClr val="dk1"/>
                </a:solidFill>
              </a:rPr>
              <a:t>The purpose of today’s lesson is to:</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launch Module 2 and frame the theme of “taking a stand.” </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build background knowledge of what it means to take a stand to help others.</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help establish an understanding of the concept through observation and discussion of “taking a stand” photographs.</a:t>
            </a:r>
            <a:endParaRPr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8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dirty="0">
                <a:solidFill>
                  <a:schemeClr val="dk1"/>
                </a:solidFill>
              </a:rPr>
              <a:t>The Learning Targets for students today are:</a:t>
            </a:r>
            <a:endParaRPr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get information from photographs about people who are taking a stand about something.</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explain the advantages and disadvantages of gathering information from photographs.</a:t>
            </a:r>
            <a:endParaRPr dirty="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 </a:t>
            </a:r>
            <a:endParaRPr sz="3400"/>
          </a:p>
          <a:p>
            <a:pPr marL="0" lvl="0" indent="0" rtl="0">
              <a:lnSpc>
                <a:spcPct val="90000"/>
              </a:lnSpc>
              <a:spcBef>
                <a:spcPts val="0"/>
              </a:spcBef>
              <a:spcAft>
                <a:spcPts val="0"/>
              </a:spcAft>
              <a:buNone/>
            </a:pPr>
            <a:r>
              <a:rPr lang="en" sz="1800"/>
              <a:t>Teacher slide, before teaching.</a:t>
            </a:r>
            <a:endParaRPr sz="1800"/>
          </a:p>
        </p:txBody>
      </p:sp>
      <p:sp>
        <p:nvSpPr>
          <p:cNvPr id="233" name="Google Shape;233;p41"/>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dirty="0">
                <a:solidFill>
                  <a:schemeClr val="dk1"/>
                </a:solidFill>
              </a:rPr>
              <a:t>Preparing for Lesson 1:</a:t>
            </a:r>
            <a:r>
              <a:rPr lang="en" i="1" dirty="0">
                <a:solidFill>
                  <a:schemeClr val="dk1"/>
                </a:solidFill>
              </a:rPr>
              <a:t>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Ensure each student has a </a:t>
            </a:r>
            <a:r>
              <a:rPr lang="en" b="1" dirty="0">
                <a:solidFill>
                  <a:schemeClr val="dk1"/>
                </a:solidFill>
              </a:rPr>
              <a:t>Taking a Stand: Frayer Model handout</a:t>
            </a:r>
            <a:r>
              <a:rPr lang="en-US" b="1" dirty="0">
                <a:solidFill>
                  <a:schemeClr val="dk1"/>
                </a:solidFill>
              </a:rPr>
              <a:t>.</a:t>
            </a:r>
            <a:r>
              <a:rPr lang="en" b="1" dirty="0">
                <a:solidFill>
                  <a:schemeClr val="dk1"/>
                </a:solidFill>
              </a:rPr>
              <a:t> </a:t>
            </a:r>
            <a:r>
              <a:rPr lang="en" dirty="0">
                <a:solidFill>
                  <a:schemeClr val="dk1"/>
                </a:solidFill>
              </a:rPr>
              <a:t>They will be introduced to this model in this lesson. Be sure students hold onto this handout to work on over several lessons.</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Post images for the Gallery Walk and the learning targets.</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Alternative: For a larger class size, consider displaying two copies of each image to avoid congestion during Gallery Walk.</a:t>
            </a:r>
            <a:endParaRPr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 </a:t>
            </a:r>
            <a:endParaRPr sz="3400"/>
          </a:p>
          <a:p>
            <a:pPr marL="0" lvl="0" indent="0" rtl="0">
              <a:lnSpc>
                <a:spcPct val="90000"/>
              </a:lnSpc>
              <a:spcBef>
                <a:spcPts val="0"/>
              </a:spcBef>
              <a:spcAft>
                <a:spcPts val="0"/>
              </a:spcAft>
              <a:buNone/>
            </a:pPr>
            <a:r>
              <a:rPr lang="en" sz="1800"/>
              <a:t>Teacher slide, before teaching.</a:t>
            </a:r>
            <a:endParaRPr sz="1800"/>
          </a:p>
        </p:txBody>
      </p:sp>
      <p:sp>
        <p:nvSpPr>
          <p:cNvPr id="239" name="Google Shape;239;p42"/>
          <p:cNvSpPr txBox="1">
            <a:spLocks noGrp="1"/>
          </p:cNvSpPr>
          <p:nvPr>
            <p:ph type="body" idx="1"/>
          </p:nvPr>
        </p:nvSpPr>
        <p:spPr>
          <a:xfrm>
            <a:off x="391325"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dirty="0">
                <a:solidFill>
                  <a:schemeClr val="dk1"/>
                </a:solidFill>
              </a:rPr>
              <a:t>Preparing for Lesson 1: 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Gallery Walk protocol (Appendix 1).</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Observe and identify key points in the “Taking a Stand” photographs that will be used in the Gallery Walk.</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parts of the </a:t>
            </a:r>
            <a:r>
              <a:rPr lang="en" b="1" dirty="0">
                <a:solidFill>
                  <a:schemeClr val="dk1"/>
                </a:solidFill>
              </a:rPr>
              <a:t>Frayer model organizer </a:t>
            </a:r>
            <a:r>
              <a:rPr lang="en" dirty="0">
                <a:solidFill>
                  <a:schemeClr val="dk1"/>
                </a:solidFill>
              </a:rPr>
              <a:t>to prepare for explanation of the model during Work Time.</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3"/>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a:solidFill>
                  <a:srgbClr val="000000"/>
                </a:solidFill>
                <a:latin typeface="Century Gothic"/>
                <a:ea typeface="Century Gothic"/>
                <a:cs typeface="Century Gothic"/>
                <a:sym typeface="Century Gothic"/>
              </a:rPr>
              <a:t>Grade </a:t>
            </a:r>
            <a:r>
              <a:rPr lang="en" sz="4000">
                <a:latin typeface="Century Gothic"/>
                <a:ea typeface="Century Gothic"/>
                <a:cs typeface="Century Gothic"/>
                <a:sym typeface="Century Gothic"/>
              </a:rPr>
              <a:t>8</a:t>
            </a:r>
            <a:r>
              <a:rPr lang="en" sz="4000">
                <a:solidFill>
                  <a:srgbClr val="000000"/>
                </a:solidFill>
                <a:latin typeface="Century Gothic"/>
                <a:ea typeface="Century Gothic"/>
                <a:cs typeface="Century Gothic"/>
                <a:sym typeface="Century Gothic"/>
              </a:rPr>
              <a:t>: Module </a:t>
            </a:r>
            <a:r>
              <a:rPr lang="en" sz="4000">
                <a:latin typeface="Century Gothic"/>
                <a:ea typeface="Century Gothic"/>
                <a:cs typeface="Century Gothic"/>
                <a:sym typeface="Century Gothic"/>
              </a:rPr>
              <a:t>2</a:t>
            </a:r>
            <a:r>
              <a:rPr lang="en" sz="4000">
                <a:solidFill>
                  <a:srgbClr val="000000"/>
                </a:solidFill>
                <a:latin typeface="Century Gothic"/>
                <a:ea typeface="Century Gothic"/>
                <a:cs typeface="Century Gothic"/>
                <a:sym typeface="Century Gothic"/>
              </a:rPr>
              <a:t>: </a:t>
            </a:r>
            <a:endParaRPr sz="4000">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a:solidFill>
                  <a:srgbClr val="000000"/>
                </a:solidFill>
                <a:latin typeface="Century Gothic"/>
                <a:ea typeface="Century Gothic"/>
                <a:cs typeface="Century Gothic"/>
                <a:sym typeface="Century Gothic"/>
              </a:rPr>
              <a:t>Unit </a:t>
            </a:r>
            <a:r>
              <a:rPr lang="en" sz="4000">
                <a:latin typeface="Century Gothic"/>
                <a:ea typeface="Century Gothic"/>
                <a:cs typeface="Century Gothic"/>
                <a:sym typeface="Century Gothic"/>
              </a:rPr>
              <a:t>1</a:t>
            </a:r>
            <a:r>
              <a:rPr lang="en" sz="4000">
                <a:solidFill>
                  <a:srgbClr val="000000"/>
                </a:solidFill>
                <a:latin typeface="Century Gothic"/>
                <a:ea typeface="Century Gothic"/>
                <a:cs typeface="Century Gothic"/>
                <a:sym typeface="Century Gothic"/>
              </a:rPr>
              <a:t>: Lesson 1</a:t>
            </a:r>
            <a:r>
              <a:rPr lang="en" sz="4000" b="1">
                <a:solidFill>
                  <a:srgbClr val="000000"/>
                </a:solidFill>
                <a:latin typeface="Century Gothic"/>
                <a:ea typeface="Century Gothic"/>
                <a:cs typeface="Century Gothic"/>
                <a:sym typeface="Century Gothic"/>
              </a:rPr>
              <a:t> </a:t>
            </a:r>
            <a:endParaRPr sz="4000" b="1">
              <a:solidFill>
                <a:srgbClr val="000000"/>
              </a:solidFill>
              <a:latin typeface="Overlock"/>
              <a:ea typeface="Overlock"/>
              <a:cs typeface="Overlock"/>
              <a:sym typeface="Overlock"/>
            </a:endParaRPr>
          </a:p>
        </p:txBody>
      </p:sp>
      <p:sp>
        <p:nvSpPr>
          <p:cNvPr id="245" name="Google Shape;245;p43"/>
          <p:cNvSpPr txBox="1">
            <a:spLocks noGrp="1"/>
          </p:cNvSpPr>
          <p:nvPr>
            <p:ph type="title"/>
          </p:nvPr>
        </p:nvSpPr>
        <p:spPr>
          <a:xfrm>
            <a:off x="311700" y="334175"/>
            <a:ext cx="8520600" cy="10782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3000"/>
              <a:t>Launching The Module:</a:t>
            </a:r>
            <a:endParaRPr sz="3000"/>
          </a:p>
          <a:p>
            <a:pPr marL="0" lvl="0" indent="0">
              <a:spcBef>
                <a:spcPts val="0"/>
              </a:spcBef>
              <a:spcAft>
                <a:spcPts val="0"/>
              </a:spcAft>
              <a:buNone/>
            </a:pPr>
            <a:r>
              <a:rPr lang="en" sz="3000"/>
              <a:t>Taking a Stand</a:t>
            </a:r>
            <a:endParaRPr sz="3000"/>
          </a:p>
        </p:txBody>
      </p:sp>
      <p:pic>
        <p:nvPicPr>
          <p:cNvPr id="3" name="Picture 2">
            <a:extLst>
              <a:ext uri="{FF2B5EF4-FFF2-40B4-BE49-F238E27FC236}">
                <a16:creationId xmlns:a16="http://schemas.microsoft.com/office/drawing/2014/main" id="{19392156-A8BE-405F-ACF6-F7AB3A440233}"/>
              </a:ext>
            </a:extLst>
          </p:cNvPr>
          <p:cNvPicPr>
            <a:picLocks noChangeAspect="1"/>
          </p:cNvPicPr>
          <p:nvPr/>
        </p:nvPicPr>
        <p:blipFill>
          <a:blip r:embed="rId3"/>
          <a:stretch>
            <a:fillRect/>
          </a:stretch>
        </p:blipFill>
        <p:spPr>
          <a:xfrm>
            <a:off x="3583933" y="824249"/>
            <a:ext cx="2095650" cy="98115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251" name="Google Shape;251;p4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dirty="0"/>
              <a:t>This is the first lesson of </a:t>
            </a:r>
            <a:r>
              <a:rPr lang="en" i="1" dirty="0"/>
              <a:t>Module 2!</a:t>
            </a:r>
            <a:r>
              <a:rPr lang="en" dirty="0"/>
              <a:t> In this lesson we will start to explore the theme of “</a:t>
            </a:r>
            <a:r>
              <a:rPr lang="en" i="1" dirty="0"/>
              <a:t>taking a stand</a:t>
            </a:r>
            <a:r>
              <a:rPr lang="en" dirty="0"/>
              <a:t>,” especially when helping others. </a:t>
            </a:r>
            <a:endParaRPr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100"/>
              <a:buFont typeface="Arial"/>
              <a:buNone/>
            </a:pPr>
            <a:r>
              <a:rPr lang="en" dirty="0"/>
              <a:t>In this lesson we will build background knowledge that will support your work in this module as you study the novel </a:t>
            </a:r>
            <a:r>
              <a:rPr lang="en" i="1" dirty="0"/>
              <a:t>To Kill a Mockingbird</a:t>
            </a:r>
            <a:r>
              <a:rPr lang="en" dirty="0"/>
              <a:t>. </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Here’s what you’ll be learning and doing today:</a:t>
            </a:r>
            <a:endParaRPr dirty="0"/>
          </a:p>
          <a:p>
            <a:pPr marL="457200" lvl="0" indent="-342900" rtl="0">
              <a:lnSpc>
                <a:spcPct val="100000"/>
              </a:lnSpc>
              <a:spcBef>
                <a:spcPts val="0"/>
              </a:spcBef>
              <a:spcAft>
                <a:spcPts val="0"/>
              </a:spcAft>
              <a:buSzPts val="1800"/>
              <a:buChar char="●"/>
            </a:pPr>
            <a:r>
              <a:rPr lang="en" dirty="0"/>
              <a:t>Analyze photographs to build background knowledge.</a:t>
            </a:r>
            <a:endParaRPr dirty="0"/>
          </a:p>
          <a:p>
            <a:pPr marL="457200" lvl="0" indent="-342900" rtl="0">
              <a:lnSpc>
                <a:spcPct val="100000"/>
              </a:lnSpc>
              <a:spcBef>
                <a:spcPts val="0"/>
              </a:spcBef>
              <a:spcAft>
                <a:spcPts val="0"/>
              </a:spcAft>
              <a:buSzPts val="1800"/>
              <a:buChar char="●"/>
            </a:pPr>
            <a:r>
              <a:rPr lang="en" dirty="0"/>
              <a:t>Use </a:t>
            </a:r>
            <a:r>
              <a:rPr lang="en" b="1" dirty="0"/>
              <a:t>“I Notice/I Wonder” note-catchers </a:t>
            </a:r>
            <a:r>
              <a:rPr lang="en" dirty="0"/>
              <a:t>with photographs.</a:t>
            </a:r>
            <a:endParaRPr dirty="0"/>
          </a:p>
          <a:p>
            <a:pPr marL="457200" lvl="0" indent="-342900" rtl="0">
              <a:lnSpc>
                <a:spcPct val="100000"/>
              </a:lnSpc>
              <a:spcBef>
                <a:spcPts val="0"/>
              </a:spcBef>
              <a:spcAft>
                <a:spcPts val="0"/>
              </a:spcAft>
              <a:buSzPts val="1800"/>
              <a:buChar char="●"/>
            </a:pPr>
            <a:r>
              <a:rPr lang="en" dirty="0"/>
              <a:t>Understand how to use a </a:t>
            </a:r>
            <a:r>
              <a:rPr lang="en" b="1" dirty="0"/>
              <a:t>Frayer Model graphic organizer</a:t>
            </a:r>
            <a:r>
              <a:rPr lang="en" dirty="0"/>
              <a:t>.</a:t>
            </a:r>
            <a:endParaRPr dirty="0"/>
          </a:p>
          <a:p>
            <a:pPr marL="0" lvl="0" indent="0">
              <a:lnSpc>
                <a:spcPct val="100000"/>
              </a:lnSpc>
              <a:spcBef>
                <a:spcPts val="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Let’s talk about what to look for in a photograph during a Gallery Walk.</a:t>
            </a:r>
            <a:endParaRPr/>
          </a:p>
        </p:txBody>
      </p:sp>
      <p:sp>
        <p:nvSpPr>
          <p:cNvPr id="257" name="Google Shape;257;p45"/>
          <p:cNvSpPr txBox="1">
            <a:spLocks noGrp="1"/>
          </p:cNvSpPr>
          <p:nvPr>
            <p:ph type="body" idx="1"/>
          </p:nvPr>
        </p:nvSpPr>
        <p:spPr>
          <a:xfrm>
            <a:off x="311700" y="159972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solidFill>
                  <a:srgbClr val="333333"/>
                </a:solidFill>
                <a:highlight>
                  <a:srgbClr val="FFFFFF"/>
                </a:highlight>
              </a:rPr>
              <a:t>During today’s Gallery Walk you will look at several images to ‘notice’ and ‘wonder’ about these photos. </a:t>
            </a:r>
            <a:endParaRPr>
              <a:solidFill>
                <a:srgbClr val="333333"/>
              </a:solidFill>
              <a:highlight>
                <a:srgbClr val="FFFFFF"/>
              </a:highlight>
            </a:endParaRPr>
          </a:p>
          <a:p>
            <a:pPr marL="0" lvl="0" indent="0" rtl="0">
              <a:lnSpc>
                <a:spcPct val="100000"/>
              </a:lnSpc>
              <a:spcBef>
                <a:spcPts val="0"/>
              </a:spcBef>
              <a:spcAft>
                <a:spcPts val="0"/>
              </a:spcAft>
              <a:buNone/>
            </a:pPr>
            <a:endParaRPr>
              <a:solidFill>
                <a:srgbClr val="333333"/>
              </a:solidFill>
              <a:highlight>
                <a:srgbClr val="FFFFFF"/>
              </a:highlight>
            </a:endParaRPr>
          </a:p>
          <a:p>
            <a:pPr marL="0" lvl="0" indent="0" rtl="0">
              <a:lnSpc>
                <a:spcPct val="100000"/>
              </a:lnSpc>
              <a:spcBef>
                <a:spcPts val="0"/>
              </a:spcBef>
              <a:spcAft>
                <a:spcPts val="0"/>
              </a:spcAft>
              <a:buNone/>
            </a:pPr>
            <a:r>
              <a:rPr lang="en">
                <a:solidFill>
                  <a:srgbClr val="333333"/>
                </a:solidFill>
                <a:highlight>
                  <a:srgbClr val="FFFFFF"/>
                </a:highlight>
              </a:rPr>
              <a:t>When looking at the photos, focus on element such as:</a:t>
            </a:r>
            <a:endParaRPr>
              <a:solidFill>
                <a:srgbClr val="333333"/>
              </a:solidFill>
              <a:highlight>
                <a:srgbClr val="FFFFFF"/>
              </a:highlight>
            </a:endParaRPr>
          </a:p>
          <a:p>
            <a:pPr marL="457200" lvl="0" indent="-342900" rtl="0">
              <a:lnSpc>
                <a:spcPct val="100000"/>
              </a:lnSpc>
              <a:spcBef>
                <a:spcPts val="0"/>
              </a:spcBef>
              <a:spcAft>
                <a:spcPts val="0"/>
              </a:spcAft>
              <a:buClr>
                <a:srgbClr val="333333"/>
              </a:buClr>
              <a:buSzPts val="1800"/>
              <a:buChar char="●"/>
            </a:pPr>
            <a:r>
              <a:rPr lang="en">
                <a:solidFill>
                  <a:srgbClr val="333333"/>
                </a:solidFill>
                <a:highlight>
                  <a:srgbClr val="FFFFFF"/>
                </a:highlight>
              </a:rPr>
              <a:t>Posture of the subject</a:t>
            </a:r>
            <a:endParaRPr>
              <a:solidFill>
                <a:srgbClr val="333333"/>
              </a:solidFill>
              <a:highlight>
                <a:srgbClr val="FFFFFF"/>
              </a:highlight>
            </a:endParaRPr>
          </a:p>
          <a:p>
            <a:pPr marL="457200" lvl="0" indent="-342900" rtl="0">
              <a:lnSpc>
                <a:spcPct val="100000"/>
              </a:lnSpc>
              <a:spcBef>
                <a:spcPts val="0"/>
              </a:spcBef>
              <a:spcAft>
                <a:spcPts val="0"/>
              </a:spcAft>
              <a:buClr>
                <a:srgbClr val="333333"/>
              </a:buClr>
              <a:buSzPts val="1800"/>
              <a:buChar char="●"/>
            </a:pPr>
            <a:r>
              <a:rPr lang="en">
                <a:solidFill>
                  <a:srgbClr val="333333"/>
                </a:solidFill>
                <a:highlight>
                  <a:srgbClr val="FFFFFF"/>
                </a:highlight>
              </a:rPr>
              <a:t>Facial expressions</a:t>
            </a:r>
            <a:endParaRPr>
              <a:solidFill>
                <a:srgbClr val="333333"/>
              </a:solidFill>
              <a:highlight>
                <a:srgbClr val="FFFFFF"/>
              </a:highlight>
            </a:endParaRPr>
          </a:p>
          <a:p>
            <a:pPr marL="457200" lvl="0" indent="-342900" rtl="0">
              <a:lnSpc>
                <a:spcPct val="100000"/>
              </a:lnSpc>
              <a:spcBef>
                <a:spcPts val="0"/>
              </a:spcBef>
              <a:spcAft>
                <a:spcPts val="0"/>
              </a:spcAft>
              <a:buClr>
                <a:srgbClr val="333333"/>
              </a:buClr>
              <a:buSzPts val="1800"/>
              <a:buChar char="●"/>
            </a:pPr>
            <a:r>
              <a:rPr lang="en">
                <a:solidFill>
                  <a:srgbClr val="333333"/>
                </a:solidFill>
                <a:highlight>
                  <a:srgbClr val="FFFFFF"/>
                </a:highlight>
              </a:rPr>
              <a:t>Background scene</a:t>
            </a:r>
            <a:endParaRPr>
              <a:solidFill>
                <a:srgbClr val="333333"/>
              </a:solidFill>
              <a:highlight>
                <a:srgbClr val="FFFFFF"/>
              </a:highlight>
            </a:endParaRPr>
          </a:p>
          <a:p>
            <a:pPr marL="457200" lvl="0" indent="-342900" rtl="0">
              <a:lnSpc>
                <a:spcPct val="100000"/>
              </a:lnSpc>
              <a:spcBef>
                <a:spcPts val="0"/>
              </a:spcBef>
              <a:spcAft>
                <a:spcPts val="0"/>
              </a:spcAft>
              <a:buClr>
                <a:srgbClr val="333333"/>
              </a:buClr>
              <a:buSzPts val="1800"/>
              <a:buChar char="●"/>
            </a:pPr>
            <a:r>
              <a:rPr lang="en">
                <a:solidFill>
                  <a:srgbClr val="333333"/>
                </a:solidFill>
                <a:highlight>
                  <a:srgbClr val="FFFFFF"/>
                </a:highlight>
              </a:rPr>
              <a:t>Lighting</a:t>
            </a:r>
            <a:endParaRPr>
              <a:solidFill>
                <a:srgbClr val="333333"/>
              </a:solidFill>
              <a:highlight>
                <a:srgbClr val="FFFFFF"/>
              </a:highlight>
            </a:endParaRPr>
          </a:p>
          <a:p>
            <a:pPr marL="457200" lvl="0" indent="-342900" rtl="0">
              <a:lnSpc>
                <a:spcPct val="100000"/>
              </a:lnSpc>
              <a:spcBef>
                <a:spcPts val="0"/>
              </a:spcBef>
              <a:spcAft>
                <a:spcPts val="0"/>
              </a:spcAft>
              <a:buClr>
                <a:srgbClr val="333333"/>
              </a:buClr>
              <a:buSzPts val="1800"/>
              <a:buChar char="●"/>
            </a:pPr>
            <a:r>
              <a:rPr lang="en">
                <a:solidFill>
                  <a:srgbClr val="333333"/>
                </a:solidFill>
                <a:highlight>
                  <a:srgbClr val="FFFFFF"/>
                </a:highlight>
              </a:rPr>
              <a:t>Prominent items</a:t>
            </a: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C2B12F-2733-4322-83EF-BF95C29203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812F15-00F9-4D37-895D-2AE5C7D171E3}">
  <ds:schemaRefs>
    <ds:schemaRef ds:uri="http://schemas.microsoft.com/office/2006/documentManagement/type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 ds:uri="http://purl.org/dc/terms/"/>
  </ds:schemaRefs>
</ds:datastoreItem>
</file>

<file path=customXml/itemProps3.xml><?xml version="1.0" encoding="utf-8"?>
<ds:datastoreItem xmlns:ds="http://schemas.openxmlformats.org/officeDocument/2006/customXml" ds:itemID="{FE494EEC-1C82-420F-A23F-E1D23BE38D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78</TotalTime>
  <Words>5561</Words>
  <Application>Microsoft Office PowerPoint</Application>
  <PresentationFormat>On-screen Show (16:9)</PresentationFormat>
  <Paragraphs>495</Paragraphs>
  <Slides>23</Slides>
  <Notes>23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Arial</vt:lpstr>
      <vt:lpstr>Century Gothic</vt:lpstr>
      <vt:lpstr>Calibri</vt:lpstr>
      <vt:lpstr>Overlock</vt:lpstr>
      <vt:lpstr>Simple Light</vt:lpstr>
      <vt:lpstr>Office Theme</vt:lpstr>
      <vt:lpstr>Module 2 Overview</vt:lpstr>
      <vt:lpstr>Module 2 Overview</vt:lpstr>
      <vt:lpstr>Module 2 Unit 1 Overview</vt:lpstr>
      <vt:lpstr>Grade 8: Module 2: Unit 1: Lesson 1 Teacher slide, before teaching.</vt:lpstr>
      <vt:lpstr>Grade 8: Module 2: Unit 1: Lesson 1  Teacher slide, before teaching.</vt:lpstr>
      <vt:lpstr>Grade 8: Module 2: Unit 1: Lesson 1  Teacher slide, before teaching.</vt:lpstr>
      <vt:lpstr>Launching The Module: Taking a Stand</vt:lpstr>
      <vt:lpstr>Hello, Students!</vt:lpstr>
      <vt:lpstr>Let’s talk about what to look for in a photograph during a Gallery Walk.</vt:lpstr>
      <vt:lpstr>Let’s talk about the phrase “taking a stand” to prepare for a Gallery Walk.</vt:lpstr>
      <vt:lpstr>Let’s examine some “taking a stand” photographs.</vt:lpstr>
      <vt:lpstr>Image 1</vt:lpstr>
      <vt:lpstr>Image 2</vt:lpstr>
      <vt:lpstr>Image 3</vt:lpstr>
      <vt:lpstr>Image 4</vt:lpstr>
      <vt:lpstr>Image 5</vt:lpstr>
      <vt:lpstr>Let’s review our Learning Targets!</vt:lpstr>
      <vt:lpstr>Let’s look more closely at people taking a stand.</vt:lpstr>
      <vt:lpstr>Let’s look more closely at people taking a stand.</vt:lpstr>
      <vt:lpstr>Let’s deepen our understanding of taking a stand.</vt:lpstr>
      <vt:lpstr>Let’s revisit today’s Learning Targets</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Overview</dc:title>
  <dc:creator>nbravo</dc:creator>
  <cp:lastModifiedBy>Steven Benson</cp:lastModifiedBy>
  <cp:revision>7</cp:revision>
  <dcterms:modified xsi:type="dcterms:W3CDTF">2018-10-09T13:52:14Z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