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3.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2.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1.xml" ContentType="application/vnd.openxmlformats-officedocument.presentationml.slide+xml"/>
  <Override PartName="/ppt/slides/slide1.xml" ContentType="application/vnd.openxmlformats-officedocument.presentationml.slide+xml"/>
  <Override PartName="/ppt/slides/slide13.xml" ContentType="application/vnd.openxmlformats-officedocument.presentationml.slide+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1.xml" ContentType="application/vnd.openxmlformats-officedocument.presentationml.slideMaster+xml"/>
  <Override PartName="/ppt/slideLayouts/slideLayout11.xml" ContentType="application/vnd.openxmlformats-officedocument.presentationml.slideLayout+xml"/>
  <Override PartName="/ppt/slideLayouts/slideLayout28.xml" ContentType="application/vnd.openxmlformats-officedocument.presentationml.slideLayout+xml"/>
  <Override PartName="/ppt/slideLayouts/slideLayout8.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5.xml" ContentType="application/vnd.openxmlformats-officedocument.presentationml.slideLayout+xml"/>
  <Override PartName="/ppt/slideLayouts/slideLayout34.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xml" ContentType="application/vnd.openxmlformats-officedocument.presentationml.slideLayout+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11.xml" ContentType="application/vnd.openxmlformats-officedocument.presentationml.notesSlide+xml"/>
  <Override PartName="/ppt/slideLayouts/slideLayout2.xml" ContentType="application/vnd.openxmlformats-officedocument.presentationml.slideLayout+xml"/>
  <Override PartName="/ppt/notesSlides/notesSlide12.xml" ContentType="application/vnd.openxmlformats-officedocument.presentationml.notes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slideLayouts/slideLayout12.xml" ContentType="application/vnd.openxmlformats-officedocument.presentationml.slideLayout+xml"/>
  <Override PartName="/ppt/slideLayouts/slideLayout4.xml" ContentType="application/vnd.openxmlformats-officedocument.presentationml.slideLayout+xml"/>
  <Override PartName="/ppt/notesSlides/notesSlide5.xml" ContentType="application/vnd.openxmlformats-officedocument.presentationml.notesSlide+xml"/>
  <Override PartName="/ppt/slideLayouts/slideLayout42.xml" ContentType="application/vnd.openxmlformats-officedocument.presentationml.slideLayout+xml"/>
  <Override PartName="/ppt/slideLayouts/slideLayout41.xml" ContentType="application/vnd.openxmlformats-officedocument.presentationml.slideLayout+xml"/>
  <Override PartName="/ppt/slideLayouts/slideLayout40.xml" ContentType="application/vnd.openxmlformats-officedocument.presentationml.slideLayout+xml"/>
  <Override PartName="/ppt/slideLayouts/slideLayout39.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notesSlides/notesSlide1.xml" ContentType="application/vnd.openxmlformats-officedocument.presentationml.notesSlide+xml"/>
  <Override PartName="/ppt/notesSlides/notesSlide4.xml" ContentType="application/vnd.openxmlformats-officedocument.presentationml.notesSlide+xml"/>
  <Override PartName="/ppt/notesSlides/notesSlide6.xml" ContentType="application/vnd.openxmlformats-officedocument.presentationml.notesSlide+xml"/>
  <Override PartName="/ppt/slideLayouts/slideLayout5.xml" ContentType="application/vnd.openxmlformats-officedocument.presentationml.slideLayout+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90" r:id="rId1"/>
    <p:sldMasterId id="2147483691" r:id="rId2"/>
    <p:sldMasterId id="2147483692" r:id="rId3"/>
  </p:sldMasterIdLst>
  <p:notesMasterIdLst>
    <p:notesMasterId r:id="rId19"/>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1495B79C-99C3-4386-BB35-66D32CE2514E}">
  <a:tblStyle styleId="{1495B79C-99C3-4386-BB35-66D32CE2514E}"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4506" autoAdjust="0"/>
  </p:normalViewPr>
  <p:slideViewPr>
    <p:cSldViewPr snapToGrid="0">
      <p:cViewPr varScale="1">
        <p:scale>
          <a:sx n="110" d="100"/>
          <a:sy n="110" d="100"/>
        </p:scale>
        <p:origin x="-1056" y="-104"/>
      </p:cViewPr>
      <p:guideLst>
        <p:guide orient="horz" pos="1620"/>
        <p:guide pos="2880"/>
      </p:guideLst>
    </p:cSldViewPr>
  </p:slideViewPr>
  <p:notesTextViewPr>
    <p:cViewPr>
      <p:scale>
        <a:sx n="1" d="1"/>
        <a:sy n="1" d="1"/>
      </p:scale>
      <p:origin x="0" y="1528"/>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8" Type="http://schemas.openxmlformats.org/officeDocument/2006/relationships/slide" Target="slides/slide5.xml"/><Relationship Id="rId26" Type="http://schemas.openxmlformats.org/officeDocument/2006/relationships/customXml" Target="../customXml/item2.xml"/><Relationship Id="rId21"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7" Type="http://schemas.openxmlformats.org/officeDocument/2006/relationships/slide" Target="slides/slide4.xml"/><Relationship Id="rId25" Type="http://schemas.openxmlformats.org/officeDocument/2006/relationships/customXml" Target="../customXml/item1.xml"/><Relationship Id="rId20" Type="http://schemas.openxmlformats.org/officeDocument/2006/relationships/printerSettings" Target="printerSettings/printerSettings1.bin"/><Relationship Id="rId16" Type="http://schemas.openxmlformats.org/officeDocument/2006/relationships/slide" Target="slides/slide13.xml"/><Relationship Id="rId2" Type="http://schemas.openxmlformats.org/officeDocument/2006/relationships/slideMaster" Target="slideMasters/slideMaster2.xml"/><Relationship Id="rId24" Type="http://schemas.openxmlformats.org/officeDocument/2006/relationships/tableStyles" Target="tableStyles.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theme" Target="theme/theme1.xml"/><Relationship Id="rId15" Type="http://schemas.openxmlformats.org/officeDocument/2006/relationships/slide" Target="slides/slide12.xml"/><Relationship Id="rId5" Type="http://schemas.openxmlformats.org/officeDocument/2006/relationships/slide" Target="slides/slide2.xml"/><Relationship Id="rId10" Type="http://schemas.openxmlformats.org/officeDocument/2006/relationships/slide" Target="slides/slide7.xml"/><Relationship Id="rId19" Type="http://schemas.openxmlformats.org/officeDocument/2006/relationships/notesMaster" Target="notesMasters/notesMaster1.xml"/><Relationship Id="rId9" Type="http://schemas.openxmlformats.org/officeDocument/2006/relationships/slide" Target="slides/slide6.xml"/><Relationship Id="rId22" Type="http://schemas.openxmlformats.org/officeDocument/2006/relationships/viewProps" Target="viewProps.xml"/><Relationship Id="rId14" Type="http://schemas.openxmlformats.org/officeDocument/2006/relationships/slide" Target="slides/slide11.xml"/><Relationship Id="rId4" Type="http://schemas.openxmlformats.org/officeDocument/2006/relationships/slide" Target="slides/slide1.xml"/><Relationship Id="rId27"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85261064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2" name="Google Shape;30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Opening A and B students are reminded of the sound spelling patterns they’ve been working on in the module. They consider how the knowledge and skills they’ve learned support proficient reading and writing and think about the role of assessment and feedback in taking ownership of their own learning. Assessments in second grade are longer than those in first.</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As a result, the Opening A review is short to accommodate the extra time needed to administer the assessment. This Opening can be optional; if students would benefit from a brief review or any or all of the patterns as suggested in the Opening sequence, it can be used; otherwise, move directly into small group differentiated time to administer the assessment.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a:t>
            </a:r>
            <a:r>
              <a:rPr lang="en" sz="1200" b="1" dirty="0">
                <a:solidFill>
                  <a:schemeClr val="dk1"/>
                </a:solidFill>
                <a:latin typeface="Calibri"/>
                <a:ea typeface="Calibri"/>
                <a:cs typeface="Calibri"/>
                <a:sym typeface="Calibri"/>
              </a:rPr>
              <a:t>Mid-Module 4 Assessment</a:t>
            </a:r>
            <a:r>
              <a:rPr lang="en" sz="1200" dirty="0">
                <a:solidFill>
                  <a:schemeClr val="dk1"/>
                </a:solidFill>
                <a:latin typeface="Calibri"/>
                <a:ea typeface="Calibri"/>
                <a:cs typeface="Calibri"/>
                <a:sym typeface="Calibri"/>
              </a:rPr>
              <a:t>. It assesses knowledge and skills from Cycles 20–23. This includes spelling generalizations for making plurals for words ending in “-y” (examples: bunny to bunnies, monkey to monkeys); schwa with “a,” “e,” and “o” (examples: along, even, front); words ending in “a-t-e” pronounced with long “a” or schwa (examples: relate, pirate); and contractions with “are.” Some words also contain the affixes “dis-,” “de-,” “in-,” “im-,” and the suffixes “-ment” and “-ness</a:t>
            </a:r>
            <a:r>
              <a:rPr lang="en" sz="1200" dirty="0" smtClean="0">
                <a:solidFill>
                  <a:schemeClr val="dk1"/>
                </a:solidFill>
                <a:latin typeface="Calibri"/>
                <a:ea typeface="Calibri"/>
                <a:cs typeface="Calibri"/>
                <a:sym typeface="Calibri"/>
              </a:rPr>
              <a:t>.”</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Work </a:t>
            </a:r>
            <a:r>
              <a:rPr lang="en" sz="1200" dirty="0">
                <a:solidFill>
                  <a:schemeClr val="dk1"/>
                </a:solidFill>
                <a:latin typeface="Calibri"/>
                <a:ea typeface="Calibri"/>
                <a:cs typeface="Calibri"/>
                <a:sym typeface="Calibri"/>
              </a:rPr>
              <a:t>Time for this lesson, as with all assessment lessons, involves extended differentiated small group instruction to allow time for the teacher to meet with each group to administer the assessment. Assessments are on-demand and can be reviewed with students immediately or at a later time so they can analyze their errors and establish personal goals. See </a:t>
            </a:r>
            <a:r>
              <a:rPr lang="en" sz="1200" b="1" dirty="0">
                <a:solidFill>
                  <a:schemeClr val="dk1"/>
                </a:solidFill>
                <a:latin typeface="Calibri"/>
                <a:ea typeface="Calibri"/>
                <a:cs typeface="Calibri"/>
                <a:sym typeface="Calibri"/>
              </a:rPr>
              <a:t>Assessment Overview </a:t>
            </a:r>
            <a:r>
              <a:rPr lang="en" sz="1200" dirty="0">
                <a:solidFill>
                  <a:schemeClr val="dk1"/>
                </a:solidFill>
                <a:latin typeface="Calibri"/>
                <a:ea typeface="Calibri"/>
                <a:cs typeface="Calibri"/>
                <a:sym typeface="Calibri"/>
              </a:rPr>
              <a:t>for further details.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highlight>
                <a:schemeClr val="lt2"/>
              </a:highlight>
              <a:latin typeface="Calibri"/>
              <a:ea typeface="Calibri"/>
              <a:cs typeface="Calibri"/>
              <a:sym typeface="Calibri"/>
            </a:endParaRPr>
          </a:p>
        </p:txBody>
      </p:sp>
    </p:spTree>
    <p:extLst>
      <p:ext uri="{BB962C8B-B14F-4D97-AF65-F5344CB8AC3E}">
        <p14:creationId xmlns:p14="http://schemas.microsoft.com/office/powerpoint/2010/main" val="1618948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g4a3d4449b3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5" name="Google Shape;375;g4a3d4449b3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latin typeface="Calibri"/>
                <a:ea typeface="Calibri"/>
                <a:cs typeface="Calibri"/>
                <a:sym typeface="Calibri"/>
              </a:rPr>
              <a:t>Suggested Pacing: 15- 20 minutes. </a:t>
            </a: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After passing out </a:t>
            </a:r>
            <a:r>
              <a:rPr lang="en" sz="1200" b="1" dirty="0">
                <a:latin typeface="Calibri"/>
                <a:ea typeface="Calibri"/>
                <a:cs typeface="Calibri"/>
                <a:sym typeface="Calibri"/>
              </a:rPr>
              <a:t>Grade 2 Cycle 23 Spelling Assessment</a:t>
            </a:r>
            <a:r>
              <a:rPr lang="en" sz="1200" dirty="0">
                <a:latin typeface="Calibri"/>
                <a:ea typeface="Calibri"/>
                <a:cs typeface="Calibri"/>
                <a:sym typeface="Calibri"/>
              </a:rPr>
              <a:t>, tell students to fold the </a:t>
            </a:r>
            <a:r>
              <a:rPr lang="en" sz="1200" b="1" dirty="0">
                <a:latin typeface="Calibri"/>
                <a:ea typeface="Calibri"/>
                <a:cs typeface="Calibri"/>
                <a:sym typeface="Calibri"/>
              </a:rPr>
              <a:t>Spelling Assessment </a:t>
            </a:r>
            <a:r>
              <a:rPr lang="en" sz="1200" dirty="0">
                <a:latin typeface="Calibri"/>
                <a:ea typeface="Calibri"/>
                <a:cs typeface="Calibri"/>
                <a:sym typeface="Calibri"/>
              </a:rPr>
              <a:t>lengthwise. You will say the first word, read the sentence, and repeat the word. Students will write word on the line. </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Instruct students to have books they can read independently close to them so they will be able to read quietly after the assessment concludes or assign students to work individually or in pairs to read the fluency passage from the assessment (Part 5) in a low voice.  </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Predetermine if students will read student-selected materials or the passage from the assessment.</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If students will be reading the passage from the assessment, project the slide (if technology is available) or print out copies.</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Teacher Actions: </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Read spelling words. </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Say </a:t>
            </a:r>
            <a:r>
              <a:rPr lang="en" sz="1200" i="1" dirty="0">
                <a:latin typeface="Calibri"/>
                <a:ea typeface="Calibri"/>
                <a:cs typeface="Calibri"/>
                <a:sym typeface="Calibri"/>
              </a:rPr>
              <a:t>“You are going to spell some words. Spelling these words will show what sounds and spelling patterns you know. I will say the word once. Then I will read it in a sentence. Then I will say the word one more time. After that, you will write the word on your paper. If a word is tricky for you, just do your best and write the sounds you hear. If you need me to repeat the word, raise your hand.” </a:t>
            </a:r>
            <a:endParaRPr sz="1200" i="1"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Say: </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US" sz="1200" i="1" dirty="0" smtClean="0">
                <a:latin typeface="Calibri"/>
                <a:ea typeface="Calibri"/>
                <a:cs typeface="Calibri"/>
                <a:sym typeface="Calibri"/>
              </a:rPr>
              <a:t>"</a:t>
            </a:r>
            <a:r>
              <a:rPr lang="en" sz="1200" i="1" dirty="0" smtClean="0">
                <a:latin typeface="Calibri"/>
                <a:ea typeface="Calibri"/>
                <a:cs typeface="Calibri"/>
                <a:sym typeface="Calibri"/>
              </a:rPr>
              <a:t>Ate</a:t>
            </a:r>
            <a:r>
              <a:rPr lang="en" sz="1200" i="1" dirty="0">
                <a:latin typeface="Calibri"/>
                <a:ea typeface="Calibri"/>
                <a:cs typeface="Calibri"/>
                <a:sym typeface="Calibri"/>
              </a:rPr>
              <a:t>. We ate popcorn at the movie theater. Ate</a:t>
            </a:r>
            <a:r>
              <a:rPr lang="en" sz="1200" i="1" dirty="0" smtClean="0">
                <a:latin typeface="Calibri"/>
                <a:ea typeface="Calibri"/>
                <a:cs typeface="Calibri"/>
                <a:sym typeface="Calibri"/>
              </a:rPr>
              <a:t>.</a:t>
            </a:r>
            <a:r>
              <a:rPr lang="en-US" sz="1200" i="1" dirty="0" smtClean="0">
                <a:latin typeface="Calibri"/>
                <a:ea typeface="Calibri"/>
                <a:cs typeface="Calibri"/>
                <a:sym typeface="Calibri"/>
              </a:rPr>
              <a:t>”</a:t>
            </a:r>
            <a:endParaRPr sz="1200" i="1"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US" sz="1200" i="1" dirty="0" smtClean="0">
                <a:latin typeface="Calibri"/>
                <a:ea typeface="Calibri"/>
                <a:cs typeface="Calibri"/>
                <a:sym typeface="Calibri"/>
              </a:rPr>
              <a:t>"</a:t>
            </a:r>
            <a:r>
              <a:rPr lang="en" sz="1200" i="1" dirty="0" smtClean="0">
                <a:latin typeface="Calibri"/>
                <a:ea typeface="Calibri"/>
                <a:cs typeface="Calibri"/>
                <a:sym typeface="Calibri"/>
              </a:rPr>
              <a:t>Even</a:t>
            </a:r>
            <a:r>
              <a:rPr lang="en" sz="1200" i="1" dirty="0">
                <a:latin typeface="Calibri"/>
                <a:ea typeface="Calibri"/>
                <a:cs typeface="Calibri"/>
                <a:sym typeface="Calibri"/>
              </a:rPr>
              <a:t>. The postman delivers the mail even if it is raining.  Even</a:t>
            </a:r>
            <a:r>
              <a:rPr lang="en" sz="1200" i="1" dirty="0" smtClean="0">
                <a:latin typeface="Calibri"/>
                <a:ea typeface="Calibri"/>
                <a:cs typeface="Calibri"/>
                <a:sym typeface="Calibri"/>
              </a:rPr>
              <a:t>.</a:t>
            </a:r>
            <a:r>
              <a:rPr lang="en-US" sz="1200" i="1" dirty="0" smtClean="0">
                <a:latin typeface="Calibri"/>
                <a:ea typeface="Calibri"/>
                <a:cs typeface="Calibri"/>
                <a:sym typeface="Calibri"/>
              </a:rPr>
              <a:t>”</a:t>
            </a:r>
            <a:endParaRPr sz="1200" i="1"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US" sz="1200" i="1" dirty="0" smtClean="0">
                <a:latin typeface="Calibri"/>
                <a:ea typeface="Calibri"/>
                <a:cs typeface="Calibri"/>
                <a:sym typeface="Calibri"/>
              </a:rPr>
              <a:t>"</a:t>
            </a:r>
            <a:r>
              <a:rPr lang="en" sz="1200" i="1" dirty="0" smtClean="0">
                <a:latin typeface="Calibri"/>
                <a:ea typeface="Calibri"/>
                <a:cs typeface="Calibri"/>
                <a:sym typeface="Calibri"/>
              </a:rPr>
              <a:t>Funny</a:t>
            </a:r>
            <a:r>
              <a:rPr lang="en" sz="1200" i="1" dirty="0">
                <a:latin typeface="Calibri"/>
                <a:ea typeface="Calibri"/>
                <a:cs typeface="Calibri"/>
                <a:sym typeface="Calibri"/>
              </a:rPr>
              <a:t>.  That monkey has a funny face. Funny</a:t>
            </a:r>
            <a:r>
              <a:rPr lang="en" sz="1200" i="1" dirty="0" smtClean="0">
                <a:latin typeface="Calibri"/>
                <a:ea typeface="Calibri"/>
                <a:cs typeface="Calibri"/>
                <a:sym typeface="Calibri"/>
              </a:rPr>
              <a:t>.</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 </a:t>
            </a:r>
            <a:endParaRPr sz="1200" i="1"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US" sz="1200" i="1" dirty="0" smtClean="0">
                <a:latin typeface="Calibri"/>
                <a:ea typeface="Calibri"/>
                <a:cs typeface="Calibri"/>
                <a:sym typeface="Calibri"/>
              </a:rPr>
              <a:t>"</a:t>
            </a:r>
            <a:r>
              <a:rPr lang="en" sz="1200" i="1" dirty="0" smtClean="0">
                <a:latin typeface="Calibri"/>
                <a:ea typeface="Calibri"/>
                <a:cs typeface="Calibri"/>
                <a:sym typeface="Calibri"/>
              </a:rPr>
              <a:t>Ladies</a:t>
            </a:r>
            <a:r>
              <a:rPr lang="en" sz="1200" i="1" dirty="0">
                <a:latin typeface="Calibri"/>
                <a:ea typeface="Calibri"/>
                <a:cs typeface="Calibri"/>
                <a:sym typeface="Calibri"/>
              </a:rPr>
              <a:t>. The ladies and gentlemen took their seats. Ladies</a:t>
            </a:r>
            <a:r>
              <a:rPr lang="en" sz="1200" i="1" dirty="0" smtClean="0">
                <a:latin typeface="Calibri"/>
                <a:ea typeface="Calibri"/>
                <a:cs typeface="Calibri"/>
                <a:sym typeface="Calibri"/>
              </a:rPr>
              <a:t>.</a:t>
            </a:r>
            <a:r>
              <a:rPr lang="en-US" sz="1200" i="1" dirty="0" smtClean="0">
                <a:latin typeface="Calibri"/>
                <a:ea typeface="Calibri"/>
                <a:cs typeface="Calibri"/>
                <a:sym typeface="Calibri"/>
              </a:rPr>
              <a:t>”</a:t>
            </a:r>
            <a:endParaRPr sz="1200" i="1"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US" sz="1200" i="1" dirty="0" smtClean="0">
                <a:latin typeface="Calibri"/>
                <a:ea typeface="Calibri"/>
                <a:cs typeface="Calibri"/>
                <a:sym typeface="Calibri"/>
              </a:rPr>
              <a:t>"</a:t>
            </a:r>
            <a:r>
              <a:rPr lang="en" sz="1200" i="1" dirty="0" smtClean="0">
                <a:latin typeface="Calibri"/>
                <a:ea typeface="Calibri"/>
                <a:cs typeface="Calibri"/>
                <a:sym typeface="Calibri"/>
              </a:rPr>
              <a:t>Rotate</a:t>
            </a:r>
            <a:r>
              <a:rPr lang="en" sz="1200" i="1" dirty="0">
                <a:latin typeface="Calibri"/>
                <a:ea typeface="Calibri"/>
                <a:cs typeface="Calibri"/>
                <a:sym typeface="Calibri"/>
              </a:rPr>
              <a:t>. Please turn or rotate the knob to turn on the stove. Rotate</a:t>
            </a:r>
            <a:r>
              <a:rPr lang="en" sz="1200" i="1" dirty="0" smtClean="0">
                <a:latin typeface="Calibri"/>
                <a:ea typeface="Calibri"/>
                <a:cs typeface="Calibri"/>
                <a:sym typeface="Calibri"/>
              </a:rPr>
              <a:t>.</a:t>
            </a:r>
            <a:r>
              <a:rPr lang="en-US" sz="1200" i="1" dirty="0" smtClean="0">
                <a:latin typeface="Calibri"/>
                <a:ea typeface="Calibri"/>
                <a:cs typeface="Calibri"/>
                <a:sym typeface="Calibri"/>
              </a:rPr>
              <a:t>”</a:t>
            </a:r>
            <a:endParaRPr sz="1200" i="1"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US" sz="1200" i="1" dirty="0" smtClean="0">
                <a:latin typeface="Calibri"/>
                <a:ea typeface="Calibri"/>
                <a:cs typeface="Calibri"/>
                <a:sym typeface="Calibri"/>
              </a:rPr>
              <a:t>"</a:t>
            </a:r>
            <a:r>
              <a:rPr lang="en" sz="1200" i="1" dirty="0" smtClean="0">
                <a:latin typeface="Calibri"/>
                <a:ea typeface="Calibri"/>
                <a:cs typeface="Calibri"/>
                <a:sym typeface="Calibri"/>
              </a:rPr>
              <a:t>Alone</a:t>
            </a:r>
            <a:r>
              <a:rPr lang="en" sz="1200" i="1" dirty="0">
                <a:latin typeface="Calibri"/>
                <a:ea typeface="Calibri"/>
                <a:cs typeface="Calibri"/>
                <a:sym typeface="Calibri"/>
              </a:rPr>
              <a:t>. He walked alone down the hall. Alone</a:t>
            </a:r>
            <a:r>
              <a:rPr lang="en" sz="1200" i="1" dirty="0" smtClean="0">
                <a:latin typeface="Calibri"/>
                <a:ea typeface="Calibri"/>
                <a:cs typeface="Calibri"/>
                <a:sym typeface="Calibri"/>
              </a:rPr>
              <a:t>.</a:t>
            </a:r>
            <a:r>
              <a:rPr lang="en-US" sz="1200" i="1" dirty="0" smtClean="0">
                <a:latin typeface="Calibri"/>
                <a:ea typeface="Calibri"/>
                <a:cs typeface="Calibri"/>
                <a:sym typeface="Calibri"/>
              </a:rPr>
              <a:t>”</a:t>
            </a:r>
            <a:endParaRPr sz="1200" i="1"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US" sz="1200" i="1" dirty="0" smtClean="0">
                <a:latin typeface="Calibri"/>
                <a:ea typeface="Calibri"/>
                <a:cs typeface="Calibri"/>
                <a:sym typeface="Calibri"/>
              </a:rPr>
              <a:t>"</a:t>
            </a:r>
            <a:r>
              <a:rPr lang="en" sz="1200" i="1" dirty="0" smtClean="0">
                <a:latin typeface="Calibri"/>
                <a:ea typeface="Calibri"/>
                <a:cs typeface="Calibri"/>
                <a:sym typeface="Calibri"/>
              </a:rPr>
              <a:t>Animal</a:t>
            </a:r>
            <a:r>
              <a:rPr lang="en" sz="1200" i="1" dirty="0">
                <a:latin typeface="Calibri"/>
                <a:ea typeface="Calibri"/>
                <a:cs typeface="Calibri"/>
                <a:sym typeface="Calibri"/>
              </a:rPr>
              <a:t>. Did you see the animal at the zoo? Animal</a:t>
            </a:r>
            <a:r>
              <a:rPr lang="en" sz="1200" i="1" dirty="0" smtClean="0">
                <a:latin typeface="Calibri"/>
                <a:ea typeface="Calibri"/>
                <a:cs typeface="Calibri"/>
                <a:sym typeface="Calibri"/>
              </a:rPr>
              <a:t>.</a:t>
            </a:r>
            <a:r>
              <a:rPr lang="en-US" sz="1200" i="1" dirty="0" smtClean="0">
                <a:latin typeface="Calibri"/>
                <a:ea typeface="Calibri"/>
                <a:cs typeface="Calibri"/>
                <a:sym typeface="Calibri"/>
              </a:rPr>
              <a:t>”</a:t>
            </a:r>
            <a:endParaRPr sz="1200" i="1"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US" sz="1200" i="1" dirty="0" smtClean="0">
                <a:latin typeface="Calibri"/>
                <a:ea typeface="Calibri"/>
                <a:cs typeface="Calibri"/>
                <a:sym typeface="Calibri"/>
              </a:rPr>
              <a:t>"</a:t>
            </a:r>
            <a:r>
              <a:rPr lang="en" sz="1200" i="1" dirty="0" smtClean="0">
                <a:latin typeface="Calibri"/>
                <a:ea typeface="Calibri"/>
                <a:cs typeface="Calibri"/>
                <a:sym typeface="Calibri"/>
              </a:rPr>
              <a:t>Decode</a:t>
            </a:r>
            <a:r>
              <a:rPr lang="en" sz="1200" i="1" dirty="0">
                <a:latin typeface="Calibri"/>
                <a:ea typeface="Calibri"/>
                <a:cs typeface="Calibri"/>
                <a:sym typeface="Calibri"/>
              </a:rPr>
              <a:t>. We decode words so we can read them. Decode</a:t>
            </a:r>
            <a:r>
              <a:rPr lang="en" sz="1200" i="1" dirty="0" smtClean="0">
                <a:latin typeface="Calibri"/>
                <a:ea typeface="Calibri"/>
                <a:cs typeface="Calibri"/>
                <a:sym typeface="Calibri"/>
              </a:rPr>
              <a:t>.</a:t>
            </a:r>
            <a:r>
              <a:rPr lang="en-US" sz="1200" i="1" dirty="0" smtClean="0">
                <a:latin typeface="Calibri"/>
                <a:ea typeface="Calibri"/>
                <a:cs typeface="Calibri"/>
                <a:sym typeface="Calibri"/>
              </a:rPr>
              <a:t>”</a:t>
            </a:r>
            <a:endParaRPr sz="1200" i="1"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US" sz="1200" i="1" dirty="0" smtClean="0">
                <a:latin typeface="Calibri"/>
                <a:ea typeface="Calibri"/>
                <a:cs typeface="Calibri"/>
                <a:sym typeface="Calibri"/>
              </a:rPr>
              <a:t>"</a:t>
            </a:r>
            <a:r>
              <a:rPr lang="en" sz="1200" i="1" dirty="0" smtClean="0">
                <a:latin typeface="Calibri"/>
                <a:ea typeface="Calibri"/>
                <a:cs typeface="Calibri"/>
                <a:sym typeface="Calibri"/>
              </a:rPr>
              <a:t>Congratulate</a:t>
            </a:r>
            <a:r>
              <a:rPr lang="en" sz="1200" i="1" dirty="0">
                <a:latin typeface="Calibri"/>
                <a:ea typeface="Calibri"/>
                <a:cs typeface="Calibri"/>
                <a:sym typeface="Calibri"/>
              </a:rPr>
              <a:t>. I would like to congratulate you on your good grades. Congratulate</a:t>
            </a:r>
            <a:r>
              <a:rPr lang="en" sz="1200" i="1" dirty="0" smtClean="0">
                <a:latin typeface="Calibri"/>
                <a:ea typeface="Calibri"/>
                <a:cs typeface="Calibri"/>
                <a:sym typeface="Calibri"/>
              </a:rPr>
              <a:t>.</a:t>
            </a:r>
            <a:r>
              <a:rPr lang="en-US" sz="1200" i="1" dirty="0" smtClean="0">
                <a:latin typeface="Calibri"/>
                <a:ea typeface="Calibri"/>
                <a:cs typeface="Calibri"/>
                <a:sym typeface="Calibri"/>
              </a:rPr>
              <a:t>”</a:t>
            </a:r>
            <a:endParaRPr sz="1200" i="1"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US" sz="1200" i="1" dirty="0" smtClean="0">
                <a:latin typeface="Calibri"/>
                <a:ea typeface="Calibri"/>
                <a:cs typeface="Calibri"/>
                <a:sym typeface="Calibri"/>
              </a:rPr>
              <a:t>"</a:t>
            </a:r>
            <a:r>
              <a:rPr lang="en" sz="1200" i="1" dirty="0" smtClean="0">
                <a:latin typeface="Calibri"/>
                <a:ea typeface="Calibri"/>
                <a:cs typeface="Calibri"/>
                <a:sym typeface="Calibri"/>
              </a:rPr>
              <a:t>Incomplete</a:t>
            </a:r>
            <a:r>
              <a:rPr lang="en" sz="1200" i="1" dirty="0">
                <a:latin typeface="Calibri"/>
                <a:ea typeface="Calibri"/>
                <a:cs typeface="Calibri"/>
                <a:sym typeface="Calibri"/>
              </a:rPr>
              <a:t>. The work is incomplete, it is not finished.  Incomplete</a:t>
            </a:r>
            <a:r>
              <a:rPr lang="en" sz="1200" i="1" dirty="0" smtClean="0">
                <a:latin typeface="Calibri"/>
                <a:ea typeface="Calibri"/>
                <a:cs typeface="Calibri"/>
                <a:sym typeface="Calibri"/>
              </a:rPr>
              <a:t>.</a:t>
            </a:r>
            <a:r>
              <a:rPr lang="en-US" sz="1200" i="1" dirty="0" smtClean="0">
                <a:latin typeface="Calibri"/>
                <a:ea typeface="Calibri"/>
                <a:cs typeface="Calibri"/>
                <a:sym typeface="Calibri"/>
              </a:rPr>
              <a:t>”</a:t>
            </a:r>
            <a:endParaRPr sz="1200" i="1"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Tell students to turn over </a:t>
            </a:r>
            <a:r>
              <a:rPr lang="en" sz="1200" b="1" dirty="0">
                <a:solidFill>
                  <a:schemeClr val="dk1"/>
                </a:solidFill>
                <a:latin typeface="Calibri"/>
                <a:ea typeface="Calibri"/>
                <a:cs typeface="Calibri"/>
                <a:sym typeface="Calibri"/>
              </a:rPr>
              <a:t>Spelling Assessment</a:t>
            </a:r>
            <a:r>
              <a:rPr lang="en" sz="1200" dirty="0">
                <a:solidFill>
                  <a:schemeClr val="dk1"/>
                </a:solidFill>
                <a:latin typeface="Calibri"/>
                <a:ea typeface="Calibri"/>
                <a:cs typeface="Calibri"/>
                <a:sym typeface="Calibri"/>
              </a:rPr>
              <a:t>. Dictate one choice of the sentences below:</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dirty="0">
                <a:solidFill>
                  <a:schemeClr val="dk1"/>
                </a:solidFill>
                <a:latin typeface="Calibri"/>
                <a:ea typeface="Calibri"/>
                <a:cs typeface="Calibri"/>
                <a:sym typeface="Calibri"/>
              </a:rPr>
              <a:t>We’re taking our bunny to the party in the garden. You’re welcome to come along, if you’d like.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dirty="0">
                <a:solidFill>
                  <a:schemeClr val="dk1"/>
                </a:solidFill>
                <a:latin typeface="Calibri"/>
                <a:ea typeface="Calibri"/>
                <a:cs typeface="Calibri"/>
                <a:sym typeface="Calibri"/>
              </a:rPr>
              <a:t>You know it’s usually impossible to avoid invisible animals on the road late at night unless you have magical glasses.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Collect Spelling Assessments. Instruct students to read as assigned. </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Student Look-fors/Listen-fors: </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Monitor students for recording words on correct lines.</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Student Supports/Meeting Student Needs: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
            </a:r>
            <a:br>
              <a:rPr lang="en" sz="1200" dirty="0">
                <a:latin typeface="Calibri"/>
                <a:ea typeface="Calibri"/>
                <a:cs typeface="Calibri"/>
                <a:sym typeface="Calibri"/>
              </a:rPr>
            </a:br>
            <a:endParaRPr sz="1200" dirty="0">
              <a:latin typeface="Calibri"/>
              <a:ea typeface="Calibri"/>
              <a:cs typeface="Calibri"/>
              <a:sym typeface="Calibri"/>
            </a:endParaRPr>
          </a:p>
        </p:txBody>
      </p:sp>
    </p:spTree>
    <p:extLst>
      <p:ext uri="{BB962C8B-B14F-4D97-AF65-F5344CB8AC3E}">
        <p14:creationId xmlns:p14="http://schemas.microsoft.com/office/powerpoint/2010/main" val="39630652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g4a3d4449b3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2" name="Google Shape;382;g4a3d4449b3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Pacing: 1 - 2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One on one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students complete spelling test and are reading with a partner or individually, have one student at a time read </a:t>
            </a:r>
            <a:r>
              <a:rPr lang="en" sz="1200" b="1" dirty="0">
                <a:solidFill>
                  <a:schemeClr val="dk1"/>
                </a:solidFill>
                <a:latin typeface="Calibri"/>
                <a:ea typeface="Calibri"/>
                <a:cs typeface="Calibri"/>
                <a:sym typeface="Calibri"/>
              </a:rPr>
              <a:t>Part 4: Decoding Words in Text and Reading for Fluency Assessment.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student performance on Part 4, also offer Part 5: Fluency passage reading and optional comprehension questions.</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Other students will be reading student-selected materials or the passage from the assessment (on the following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AutoNum type="arabicPeriod"/>
            </a:pPr>
            <a:r>
              <a:rPr lang="en" sz="1200" dirty="0" smtClean="0">
                <a:solidFill>
                  <a:schemeClr val="dk1"/>
                </a:solidFill>
                <a:latin typeface="Calibri"/>
                <a:ea typeface="Calibri"/>
                <a:cs typeface="Calibri"/>
                <a:sym typeface="Calibri"/>
              </a:rPr>
              <a:t>Direct</a:t>
            </a:r>
            <a:r>
              <a:rPr lang="en-US" sz="1200" dirty="0" smtClean="0">
                <a:solidFill>
                  <a:schemeClr val="dk1"/>
                </a:solidFill>
                <a:latin typeface="Calibri"/>
                <a:ea typeface="Calibri"/>
                <a:cs typeface="Calibri"/>
                <a:sym typeface="Calibri"/>
              </a:rPr>
              <a:t> an</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individual student to read sentences up to and </a:t>
            </a:r>
            <a:r>
              <a:rPr lang="en" sz="1200" dirty="0" smtClean="0">
                <a:solidFill>
                  <a:schemeClr val="dk1"/>
                </a:solidFill>
                <a:latin typeface="Calibri"/>
                <a:ea typeface="Calibri"/>
                <a:cs typeface="Calibri"/>
                <a:sym typeface="Calibri"/>
              </a:rPr>
              <a:t>including</a:t>
            </a:r>
            <a:r>
              <a:rPr lang="en-US" sz="1200" dirty="0" smtClean="0">
                <a:solidFill>
                  <a:schemeClr val="dk1"/>
                </a:solidFill>
                <a:latin typeface="Calibri"/>
                <a:ea typeface="Calibri"/>
                <a:cs typeface="Calibri"/>
                <a:sym typeface="Calibri"/>
              </a:rPr>
              <a:t> the</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appropriate phrase from the </a:t>
            </a:r>
            <a:r>
              <a:rPr lang="en" sz="1200" b="1" dirty="0">
                <a:solidFill>
                  <a:schemeClr val="dk1"/>
                </a:solidFill>
                <a:latin typeface="Calibri"/>
                <a:ea typeface="Calibri"/>
                <a:cs typeface="Calibri"/>
                <a:sym typeface="Calibri"/>
              </a:rPr>
              <a:t>Part 4: Decoding Words in Text and Reading for Fluency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 reads, annotate reading behaviors.</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Based on performance in Part 4, offer students Part 5: Fluency, passage reading.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a student begins with a section before “consolidated” and reads fluently, consider allowing student to attempt the next level.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completing the </a:t>
            </a:r>
            <a:r>
              <a:rPr lang="en" sz="1200" b="1" dirty="0">
                <a:solidFill>
                  <a:schemeClr val="dk1"/>
                </a:solidFill>
                <a:latin typeface="Calibri"/>
                <a:ea typeface="Calibri"/>
                <a:cs typeface="Calibri"/>
                <a:sym typeface="Calibri"/>
              </a:rPr>
              <a:t>Part 5 Fluency assessment</a:t>
            </a:r>
            <a:r>
              <a:rPr lang="en" sz="1200" dirty="0">
                <a:solidFill>
                  <a:schemeClr val="dk1"/>
                </a:solidFill>
                <a:latin typeface="Calibri"/>
                <a:ea typeface="Calibri"/>
                <a:cs typeface="Calibri"/>
                <a:sym typeface="Calibri"/>
              </a:rPr>
              <a:t>, consider asking students basic comprehension questions about what they read.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126205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
        <p:cNvGrpSpPr/>
        <p:nvPr/>
      </p:nvGrpSpPr>
      <p:grpSpPr>
        <a:xfrm>
          <a:off x="0" y="0"/>
          <a:ext cx="0" cy="0"/>
          <a:chOff x="0" y="0"/>
          <a:chExt cx="0" cy="0"/>
        </a:xfrm>
      </p:grpSpPr>
      <p:sp>
        <p:nvSpPr>
          <p:cNvPr id="387" name="Google Shape;387;g4a3ff74193_1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8" name="Google Shape;388;g4a3ff74193_1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Pacing: 2 - 3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One on 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provides an additional opportunity to assess students’ fluency. </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to the student read aloud and record observations about the following on the suggested fluency rubric: accuracy, phrasing, attention to punctuation, expression, speed, and self-monitoring (example: rereading to self-correct). </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suggested (or similar) comprehension questions to check for understanding.</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 copy of the fluency passage is on the following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individual student to read passage.</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 reads, annotate reading behaviors.</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Based on performance offer comprehension questions.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fluency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offering this passage as a partner read for students in lieu of assessment.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a student is demonstrating difficulty decoding (not yet fluent), stop task.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offering comprehension questions for students, depending on level of reading fluency and completion of task:</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What is this passage about?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What did Kate want? What did Sam give Kate?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Why did Sam give Kate an article about chickens? How will this article help Kate?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What are some things the article teaches people about taking care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of chickens?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evidence from the text to support your answers.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724382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g4a3ff74193_1_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4" name="Google Shape;394;g4a3ff74193_1_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a:solidFill>
                  <a:schemeClr val="dk1"/>
                </a:solidFill>
                <a:latin typeface="Calibri"/>
                <a:ea typeface="Calibri"/>
                <a:cs typeface="Calibri"/>
                <a:sym typeface="Calibri"/>
              </a:rPr>
              <a:t>Suggested Pacing: see slide 12</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One on one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slide is a continuation from slide 12.</a:t>
            </a:r>
            <a:endParaRPr sz="120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Part 5 Fluency Passage.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Teacher Actions: </a:t>
            </a:r>
            <a:endParaRPr sz="120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Direct individual student to read passage.</a:t>
            </a:r>
            <a:endParaRPr sz="120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 student reads, annotate reading behaviors.</a:t>
            </a:r>
            <a:endParaRPr sz="120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Based on performance offer comprehension questions.</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Reading fluency</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Supports/Meeting Student Needs: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Consider offering this passage as a partner read for students in lieu of assessment.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a student is demonstrating difficulty decoding (not yet fluent), stop task.</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115399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g4a3ff74193_1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9" name="Google Shape;399;g4a3ff74193_1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Pacing: see slide 12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One on 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Suggested </a:t>
            </a:r>
            <a:r>
              <a:rPr lang="en" sz="1200" b="1" dirty="0">
                <a:solidFill>
                  <a:schemeClr val="dk1"/>
                </a:solidFill>
                <a:latin typeface="Calibri"/>
                <a:ea typeface="Calibri"/>
                <a:cs typeface="Calibri"/>
                <a:sym typeface="Calibri"/>
              </a:rPr>
              <a:t>Fluency Rubric</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693801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
        <p:cNvGrpSpPr/>
        <p:nvPr/>
      </p:nvGrpSpPr>
      <p:grpSpPr>
        <a:xfrm>
          <a:off x="0" y="0"/>
          <a:ext cx="0" cy="0"/>
          <a:chOff x="0" y="0"/>
          <a:chExt cx="0" cy="0"/>
        </a:xfrm>
      </p:grpSpPr>
      <p:sp>
        <p:nvSpPr>
          <p:cNvPr id="403" name="Google Shape;403;g485e0b19ab_0_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4" name="Google Shape;404;g485e0b19ab_0_22: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lvl="0" indent="0" algn="l" rtl="0">
              <a:spcBef>
                <a:spcPts val="0"/>
              </a:spcBef>
              <a:spcAft>
                <a:spcPts val="0"/>
              </a:spcAft>
              <a:buClr>
                <a:srgbClr val="000000"/>
              </a:buClr>
              <a:buSzPts val="1100"/>
              <a:buFont typeface="Arial"/>
              <a:buNone/>
            </a:pPr>
            <a:r>
              <a:rPr lang="en" sz="1200" b="1" dirty="0">
                <a:latin typeface="Calibri"/>
                <a:ea typeface="Calibri"/>
                <a:cs typeface="Calibri"/>
                <a:sym typeface="Calibri"/>
              </a:rPr>
              <a:t>Suggested slide pacing: 2-3 minutes</a:t>
            </a: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Whole Group</a:t>
            </a:r>
            <a:endParaRPr sz="1200" dirty="0">
              <a:solidFill>
                <a:schemeClr val="dk1"/>
              </a:solidFill>
              <a:latin typeface="Calibri"/>
              <a:ea typeface="Calibri"/>
              <a:cs typeface="Calibri"/>
              <a:sym typeface="Calibri"/>
            </a:endParaRPr>
          </a:p>
          <a:p>
            <a:pPr marL="88900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31800" lvl="0" indent="-2794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Provide an opportunity for students to report about assessment, feedback and responsibility.</a:t>
            </a:r>
            <a:endParaRPr sz="1200" dirty="0">
              <a:latin typeface="Calibri"/>
              <a:ea typeface="Calibri"/>
              <a:cs typeface="Calibri"/>
              <a:sym typeface="Calibri"/>
            </a:endParaRPr>
          </a:p>
          <a:p>
            <a:pPr marL="1511300" lvl="0" indent="-8890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Say: </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Now that you’ve taken the assessment on the knowledge and skills we’ve been working on, you may have already given yourself some feedback. In other words, as you were working, you may have realized what is automatic or clear for you and what might need some practice or might still be confusing.</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this is an important way to take responsibility for student’s own learning, and invite students to consider for a moment any feedback they may have realized as they were taking the assessment and then invite a student(s) to share.</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time allows, ask:</a:t>
            </a:r>
            <a:endParaRPr sz="1200" dirty="0">
              <a:solidFill>
                <a:schemeClr val="dk1"/>
              </a:solidFill>
              <a:latin typeface="Calibri"/>
              <a:ea typeface="Calibri"/>
              <a:cs typeface="Calibri"/>
              <a:sym typeface="Calibri"/>
            </a:endParaRPr>
          </a:p>
          <a:p>
            <a:pPr marL="9017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does getting feedback from an assessment help us set goals?”</a:t>
            </a:r>
            <a:endParaRPr sz="1200" i="1" dirty="0">
              <a:solidFill>
                <a:schemeClr val="dk1"/>
              </a:solidFill>
              <a:latin typeface="Calibri"/>
              <a:ea typeface="Calibri"/>
              <a:cs typeface="Calibri"/>
              <a:sym typeface="Calibri"/>
            </a:endParaRPr>
          </a:p>
          <a:p>
            <a:pPr marL="9017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does setting goals help us become more proficient readers and writers?”</a:t>
            </a:r>
            <a:endParaRPr sz="1200" i="1" dirty="0">
              <a:solidFill>
                <a:schemeClr val="dk1"/>
              </a:solidFill>
              <a:latin typeface="Calibri"/>
              <a:ea typeface="Calibri"/>
              <a:cs typeface="Calibri"/>
              <a:sym typeface="Calibri"/>
            </a:endParaRPr>
          </a:p>
          <a:p>
            <a:pPr marL="9017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responsibility does each of us (teacher and student) have in this process?”</a:t>
            </a:r>
            <a:br>
              <a:rPr lang="en" sz="1200" i="1" dirty="0">
                <a:solidFill>
                  <a:schemeClr val="dk1"/>
                </a:solidFill>
                <a:latin typeface="Calibri"/>
                <a:ea typeface="Calibri"/>
                <a:cs typeface="Calibri"/>
                <a:sym typeface="Calibri"/>
              </a:rPr>
            </a:br>
            <a:endParaRPr sz="1200" b="1" i="1"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Appropriate Responses about assessment, feedback and responsibility.</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Supports/Meeting Student Needs:</a:t>
            </a:r>
            <a:endParaRPr sz="1200" dirty="0">
              <a:latin typeface="Calibri"/>
              <a:ea typeface="Calibri"/>
              <a:cs typeface="Calibri"/>
              <a:sym typeface="Calibri"/>
            </a:endParaRPr>
          </a:p>
          <a:p>
            <a:pPr marL="431800" lvl="0" indent="-2794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For students who need additional support organizing their ideas: Consider providing sentence frames. Example:</a:t>
            </a:r>
            <a:br>
              <a:rPr lang="en" sz="1200" dirty="0">
                <a:latin typeface="Calibri"/>
                <a:ea typeface="Calibri"/>
                <a:cs typeface="Calibri"/>
                <a:sym typeface="Calibri"/>
              </a:rPr>
            </a:br>
            <a:r>
              <a:rPr lang="en" sz="1200" dirty="0">
                <a:latin typeface="Calibri"/>
                <a:ea typeface="Calibri"/>
                <a:cs typeface="Calibri"/>
                <a:sym typeface="Calibri"/>
              </a:rPr>
              <a:t>— “When I was working on the _____ part of the assessment, I realized _____.”</a:t>
            </a:r>
            <a:endParaRPr sz="1200" dirty="0">
              <a:latin typeface="Calibri"/>
              <a:ea typeface="Calibri"/>
              <a:cs typeface="Calibri"/>
              <a:sym typeface="Calibri"/>
            </a:endParaRPr>
          </a:p>
          <a:p>
            <a:pPr marL="444500" lvl="0" indent="0" algn="l" rtl="0">
              <a:spcBef>
                <a:spcPts val="0"/>
              </a:spcBef>
              <a:spcAft>
                <a:spcPts val="0"/>
              </a:spcAft>
              <a:buClr>
                <a:srgbClr val="000000"/>
              </a:buClr>
              <a:buSzPts val="1100"/>
              <a:buFont typeface="Arial"/>
              <a:buNone/>
            </a:pPr>
            <a:endParaRPr sz="1200" b="1" dirty="0">
              <a:latin typeface="Calibri"/>
              <a:ea typeface="Calibri"/>
              <a:cs typeface="Calibri"/>
              <a:sym typeface="Calibri"/>
            </a:endParaRPr>
          </a:p>
          <a:p>
            <a:pPr marL="901700" marR="0" lvl="0" indent="0" algn="l" rtl="0">
              <a:spcBef>
                <a:spcPts val="0"/>
              </a:spcBef>
              <a:spcAft>
                <a:spcPts val="0"/>
              </a:spcAft>
              <a:buNone/>
            </a:pPr>
            <a:endParaRPr sz="1200" b="1" dirty="0">
              <a:latin typeface="Calibri"/>
              <a:ea typeface="Calibri"/>
              <a:cs typeface="Calibri"/>
              <a:sym typeface="Calibri"/>
            </a:endParaRPr>
          </a:p>
        </p:txBody>
      </p:sp>
      <p:sp>
        <p:nvSpPr>
          <p:cNvPr id="405" name="Google Shape;405;g485e0b19ab_0_22: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06" name="Google Shape;406;g485e0b19ab_0_22: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922862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Google Shape;30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8" name="Google Shape;30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Word Cards </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Passage from Part 5: Fluency (optional)</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Cycle 23 Assessment</a:t>
            </a:r>
            <a:r>
              <a:rPr lang="en" sz="1200" dirty="0">
                <a:solidFill>
                  <a:schemeClr val="dk1"/>
                </a:solidFill>
                <a:latin typeface="Calibri"/>
                <a:ea typeface="Calibri"/>
                <a:cs typeface="Calibri"/>
                <a:sym typeface="Calibri"/>
              </a:rPr>
              <a:t>:</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Part 4: Decoding Words in Text and Reading for Fluency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Part 6: Cycle 23  Spelling Test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Part 7: Sentence Dictation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Part 8: Goal Setting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Paper, pencils, erasers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student </a:t>
            </a:r>
            <a:r>
              <a:rPr lang="en" sz="1200" dirty="0" smtClean="0">
                <a:solidFill>
                  <a:schemeClr val="dk1"/>
                </a:solidFill>
                <a:latin typeface="Calibri"/>
                <a:ea typeface="Calibri"/>
                <a:cs typeface="Calibri"/>
                <a:sym typeface="Calibri"/>
              </a:rPr>
              <a:t>partners</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329051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4" name="Google Shape;314;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Assessment Overview Document </a:t>
            </a:r>
            <a:r>
              <a:rPr lang="en" sz="1200" dirty="0">
                <a:solidFill>
                  <a:schemeClr val="dk1"/>
                </a:solidFill>
                <a:latin typeface="Calibri"/>
                <a:ea typeface="Calibri"/>
                <a:cs typeface="Calibri"/>
                <a:sym typeface="Calibri"/>
              </a:rPr>
              <a:t>(found in the </a:t>
            </a:r>
            <a:r>
              <a:rPr lang="en" sz="1200" b="1" dirty="0">
                <a:solidFill>
                  <a:schemeClr val="dk1"/>
                </a:solidFill>
                <a:latin typeface="Calibri"/>
                <a:ea typeface="Calibri"/>
                <a:cs typeface="Calibri"/>
                <a:sym typeface="Calibri"/>
              </a:rPr>
              <a:t>K-2 Reading Foundations Skills Block Resource Manual</a:t>
            </a:r>
            <a:r>
              <a:rPr lang="en" sz="1200" dirty="0">
                <a:solidFill>
                  <a:schemeClr val="dk1"/>
                </a:solidFill>
                <a:latin typeface="Calibri"/>
                <a:ea typeface="Calibri"/>
                <a:cs typeface="Calibri"/>
                <a:sym typeface="Calibri"/>
              </a:rPr>
              <a:t>).</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384328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0" name="Google Shape;320;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Building on Previous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is the </a:t>
            </a:r>
            <a:r>
              <a:rPr lang="en" sz="1200" b="1" dirty="0">
                <a:solidFill>
                  <a:schemeClr val="dk1"/>
                </a:solidFill>
                <a:latin typeface="Calibri"/>
                <a:ea typeface="Calibri"/>
                <a:cs typeface="Calibri"/>
                <a:sym typeface="Calibri"/>
              </a:rPr>
              <a:t>Mid-Module Assessment for Module 4</a:t>
            </a:r>
            <a:r>
              <a:rPr lang="en" sz="1200" dirty="0">
                <a:solidFill>
                  <a:schemeClr val="dk1"/>
                </a:solidFill>
                <a:latin typeface="Calibri"/>
                <a:ea typeface="Calibri"/>
                <a:cs typeface="Calibri"/>
                <a:sym typeface="Calibri"/>
              </a:rPr>
              <a:t>. This lesson reviews and assesses the sound spelling patterns worked with in Cycles 20–23. This includes spelling generalizations for making plurals for words ending in “-y” (examples: bunny to bunnies, monkey to monkeys); schwa with “a,” “e,” and “o” (examples: along, even, front); words ending in “a-t-e” pronounced with long “a” or schwa (examples: relate, pirate); and contractions with “are.” Some words also contain the affixes “dis-,” “de-,” “in-,” “im-,” and the suffixes “-ment” and “-ness.” All of these spelling generalizations take time and repeated practice to develop. The words provided allow the teacher and student to see what generalizations are beginning to develop. During Work Time A, students complete the </a:t>
            </a:r>
            <a:r>
              <a:rPr lang="en" sz="1200" b="1" dirty="0">
                <a:solidFill>
                  <a:schemeClr val="dk1"/>
                </a:solidFill>
                <a:latin typeface="Calibri"/>
                <a:ea typeface="Calibri"/>
                <a:cs typeface="Calibri"/>
                <a:sym typeface="Calibri"/>
              </a:rPr>
              <a:t>Mid-Module 4 Assessment</a:t>
            </a:r>
            <a:r>
              <a:rPr lang="en" sz="1200" dirty="0">
                <a:solidFill>
                  <a:schemeClr val="dk1"/>
                </a:solidFill>
                <a:latin typeface="Calibri"/>
                <a:ea typeface="Calibri"/>
                <a:cs typeface="Calibri"/>
                <a:sym typeface="Calibri"/>
              </a:rPr>
              <a:t>, where they read and write single- and two-syllable words with these patterns in isolation and in text. The assessment also includes an optional high-frequency word component and a short passage to assess fluency.</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Areas Students May Struggle: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Schwa sound and spelling</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Ongoing Assessment(s): </a:t>
            </a:r>
            <a:r>
              <a:rPr lang="en" sz="1200" b="1" dirty="0">
                <a:solidFill>
                  <a:schemeClr val="dk1"/>
                </a:solidFill>
                <a:latin typeface="Calibri"/>
                <a:ea typeface="Calibri"/>
                <a:cs typeface="Calibri"/>
                <a:sym typeface="Calibri"/>
              </a:rPr>
              <a:t>Mid-Module Assessment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Key Vocabulary: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decode, feedback, goal, suffix (L)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4157398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a:t>
            </a:r>
            <a:r>
              <a:rPr lang="en-US"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638907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6" name="Google Shape;336;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“Remember the transition song we just sang. Today we are to review the spelling patterns we have been learning about.”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522722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g451986a379_0_1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3" name="Google Shape;343;g451986a379_0_1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8-10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using steps 1–10 to review content from Cycles 20–23 or skipping ahead to assessment.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the following words on the board: “along,” “some,” “garden.”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Pronounce each word and Say: “</a:t>
            </a:r>
            <a:r>
              <a:rPr lang="en" sz="1200" i="1" dirty="0">
                <a:solidFill>
                  <a:schemeClr val="dk1"/>
                </a:solidFill>
                <a:latin typeface="Calibri"/>
                <a:ea typeface="Calibri"/>
                <a:cs typeface="Calibri"/>
                <a:sym typeface="Calibri"/>
              </a:rPr>
              <a:t>These are some examples of words that have a schwa sound in them. In those words, some of the vowels sound a little like /u/ or /i/.</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the following words on the board: “bunny,” “monkey.”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These are two-syllable words that end in ‘y.’ The letter ‘y’ makes the long ‘e’ sound at the end of these words</a:t>
            </a:r>
            <a:r>
              <a:rPr lang="en" sz="1200"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“bunnies” under the word “bunny” and Say: “</a:t>
            </a:r>
            <a:r>
              <a:rPr lang="en" sz="1200" i="1" dirty="0">
                <a:solidFill>
                  <a:schemeClr val="dk1"/>
                </a:solidFill>
                <a:latin typeface="Calibri"/>
                <a:ea typeface="Calibri"/>
                <a:cs typeface="Calibri"/>
                <a:sym typeface="Calibri"/>
              </a:rPr>
              <a:t>If we want to make </a:t>
            </a:r>
            <a:r>
              <a:rPr lang="en" sz="1200" i="1" dirty="0" smtClean="0">
                <a:solidFill>
                  <a:schemeClr val="dk1"/>
                </a:solidFill>
                <a:latin typeface="Calibri"/>
                <a:ea typeface="Calibri"/>
                <a:cs typeface="Calibri"/>
                <a:sym typeface="Calibri"/>
              </a:rPr>
              <a:t>the</a:t>
            </a:r>
            <a:r>
              <a:rPr lang="en-US" sz="1200" i="1" baseline="0" dirty="0" smtClean="0">
                <a:solidFill>
                  <a:schemeClr val="dk1"/>
                </a:solidFill>
                <a:latin typeface="Calibri"/>
                <a:ea typeface="Calibri"/>
                <a:cs typeface="Calibri"/>
                <a:sym typeface="Calibri"/>
              </a:rPr>
              <a:t> </a:t>
            </a:r>
            <a:r>
              <a:rPr lang="en" sz="1200" i="1" dirty="0" smtClean="0">
                <a:solidFill>
                  <a:schemeClr val="dk1"/>
                </a:solidFill>
                <a:latin typeface="Calibri"/>
                <a:ea typeface="Calibri"/>
                <a:cs typeface="Calibri"/>
                <a:sym typeface="Calibri"/>
              </a:rPr>
              <a:t>singular </a:t>
            </a:r>
            <a:r>
              <a:rPr lang="en" sz="1200" i="1" dirty="0">
                <a:solidFill>
                  <a:schemeClr val="dk1"/>
                </a:solidFill>
                <a:latin typeface="Calibri"/>
                <a:ea typeface="Calibri"/>
                <a:cs typeface="Calibri"/>
                <a:sym typeface="Calibri"/>
              </a:rPr>
              <a:t>noun ‘bunny’ into the plural noun ‘bunnies,’ we have to change the ‘y’ to ‘ie’ before we add the ‘s.’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an “s” to the word “monkey” and Say: “</a:t>
            </a:r>
            <a:r>
              <a:rPr lang="en" sz="1200" i="1" dirty="0">
                <a:solidFill>
                  <a:schemeClr val="dk1"/>
                </a:solidFill>
                <a:latin typeface="Calibri"/>
                <a:ea typeface="Calibri"/>
                <a:cs typeface="Calibri"/>
                <a:sym typeface="Calibri"/>
              </a:rPr>
              <a:t>If the word ends with ‘-ey,’ we don’t have to change anything. We just go ahead and add the ‘s.’</a:t>
            </a:r>
            <a:r>
              <a:rPr lang="en" sz="1200" dirty="0">
                <a:solidFill>
                  <a:schemeClr val="dk1"/>
                </a:solidFill>
                <a:latin typeface="Calibri"/>
                <a:ea typeface="Calibri"/>
                <a:cs typeface="Calibri"/>
                <a:sym typeface="Calibri"/>
              </a:rPr>
              <a:t> ”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the following words in a list and read them aloud: “they,” “you,” and “we.”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the word “are” to the far right of that list and read it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If we want to make contractions with these words using ‘are,’ what letter will the apostrophe replace?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the “a” in “are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“’re” next to each of the words in the list to spell “they’re,” “you’re,” and “we’re” and invite students to read the words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words ending with “a-t-e” making the long “a” or schwa sound with “plate” and “pirate.”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participating in review.</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261811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g485e0b19ab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3" name="Google Shape;363;g485e0b19ab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1 - 2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“show what they’ve learned.”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Instruct students to get ready for spelling and fluency assessments.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assessment.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a:t>
            </a:r>
            <a:r>
              <a:rPr lang="en-US"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336209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Google Shape;368;g4a3d4449b3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9" name="Google Shape;369;g4a3d4449b3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transition, review learning target with students. Remind them to persevere and try their best to show all that they know about the spelling patterns they have learned. The spelling pattern of this week is to spell words using what they have learned about spelling patterns so far in the grade 2 modules, including spelling patterns from the Grade 1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Explain to students that fluency will also be assessed today after the spelling test.</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4554878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3.xml"/><Relationship Id="rId2" Type="http://schemas.openxmlformats.org/officeDocument/2006/relationships/image" Target="../media/image1.jp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3" name="Google Shape;173;p26"/>
          <p:cNvSpPr txBox="1">
            <a:spLocks noGrp="1"/>
          </p:cNvSpPr>
          <p:nvPr>
            <p:ph type="body" idx="1"/>
          </p:nvPr>
        </p:nvSpPr>
        <p:spPr>
          <a:xfrm>
            <a:off x="628650" y="1369219"/>
            <a:ext cx="7886700" cy="3214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74" name="Google Shape;174;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6" name="Google Shape;176;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7"/>
        <p:cNvGrpSpPr/>
        <p:nvPr/>
      </p:nvGrpSpPr>
      <p:grpSpPr>
        <a:xfrm>
          <a:off x="0" y="0"/>
          <a:ext cx="0" cy="0"/>
          <a:chOff x="0" y="0"/>
          <a:chExt cx="0" cy="0"/>
        </a:xfrm>
      </p:grpSpPr>
      <p:sp>
        <p:nvSpPr>
          <p:cNvPr id="178" name="Google Shape;178;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None/>
              <a:defRPr sz="3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9" name="Google Shape;179;p2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Char char="•"/>
              <a:defRPr/>
            </a:lvl1pPr>
            <a:lvl2pPr marL="914400" lvl="1" indent="-342900" rtl="0">
              <a:lnSpc>
                <a:spcPct val="100000"/>
              </a:lnSpc>
              <a:spcBef>
                <a:spcPts val="400"/>
              </a:spcBef>
              <a:spcAft>
                <a:spcPts val="0"/>
              </a:spcAft>
              <a:buSzPts val="1800"/>
              <a:buChar char="•"/>
              <a:defRPr/>
            </a:lvl2pPr>
            <a:lvl3pPr marL="1371600" lvl="2" indent="-323850" rtl="0">
              <a:lnSpc>
                <a:spcPct val="100000"/>
              </a:lnSpc>
              <a:spcBef>
                <a:spcPts val="400"/>
              </a:spcBef>
              <a:spcAft>
                <a:spcPts val="0"/>
              </a:spcAft>
              <a:buSzPts val="1500"/>
              <a:buChar char="•"/>
              <a:defRPr/>
            </a:lvl3pPr>
            <a:lvl4pPr marL="1828800" lvl="3" indent="-317500" rtl="0">
              <a:lnSpc>
                <a:spcPct val="100000"/>
              </a:lnSpc>
              <a:spcBef>
                <a:spcPts val="400"/>
              </a:spcBef>
              <a:spcAft>
                <a:spcPts val="0"/>
              </a:spcAft>
              <a:buSzPts val="1400"/>
              <a:buChar char="•"/>
              <a:defRPr/>
            </a:lvl4pPr>
            <a:lvl5pPr marL="2286000" lvl="4" indent="-317500" rtl="0">
              <a:lnSpc>
                <a:spcPct val="100000"/>
              </a:lnSpc>
              <a:spcBef>
                <a:spcPts val="400"/>
              </a:spcBef>
              <a:spcAft>
                <a:spcPts val="0"/>
              </a:spcAft>
              <a:buSzPts val="1400"/>
              <a:buChar char="•"/>
              <a:defRPr/>
            </a:lvl5pPr>
            <a:lvl6pPr marL="2743200" lvl="5" indent="-317500" rtl="0">
              <a:lnSpc>
                <a:spcPct val="100000"/>
              </a:lnSpc>
              <a:spcBef>
                <a:spcPts val="400"/>
              </a:spcBef>
              <a:spcAft>
                <a:spcPts val="0"/>
              </a:spcAft>
              <a:buSzPts val="1400"/>
              <a:buChar char="•"/>
              <a:defRPr/>
            </a:lvl6pPr>
            <a:lvl7pPr marL="3200400" lvl="6" indent="-317500" rtl="0">
              <a:lnSpc>
                <a:spcPct val="100000"/>
              </a:lnSpc>
              <a:spcBef>
                <a:spcPts val="400"/>
              </a:spcBef>
              <a:spcAft>
                <a:spcPts val="0"/>
              </a:spcAft>
              <a:buSzPts val="1400"/>
              <a:buChar char="•"/>
              <a:defRPr/>
            </a:lvl7pPr>
            <a:lvl8pPr marL="3657600" lvl="7" indent="-317500" rtl="0">
              <a:lnSpc>
                <a:spcPct val="100000"/>
              </a:lnSpc>
              <a:spcBef>
                <a:spcPts val="400"/>
              </a:spcBef>
              <a:spcAft>
                <a:spcPts val="0"/>
              </a:spcAft>
              <a:buSzPts val="1400"/>
              <a:buChar char="•"/>
              <a:defRPr/>
            </a:lvl8pPr>
            <a:lvl9pPr marL="4114800" lvl="8" indent="-317500" rtl="0">
              <a:lnSpc>
                <a:spcPct val="100000"/>
              </a:lnSpc>
              <a:spcBef>
                <a:spcPts val="400"/>
              </a:spcBef>
              <a:spcAft>
                <a:spcPts val="0"/>
              </a:spcAft>
              <a:buSzPts val="1400"/>
              <a:buChar char="•"/>
              <a:defRPr/>
            </a:lvl9pPr>
          </a:lstStyle>
          <a:p>
            <a:endParaRPr/>
          </a:p>
        </p:txBody>
      </p:sp>
      <p:sp>
        <p:nvSpPr>
          <p:cNvPr id="180" name="Google Shape;180;p27"/>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181"/>
        <p:cNvGrpSpPr/>
        <p:nvPr/>
      </p:nvGrpSpPr>
      <p:grpSpPr>
        <a:xfrm>
          <a:off x="0" y="0"/>
          <a:ext cx="0" cy="0"/>
          <a:chOff x="0" y="0"/>
          <a:chExt cx="0" cy="0"/>
        </a:xfrm>
      </p:grpSpPr>
      <p:sp>
        <p:nvSpPr>
          <p:cNvPr id="182" name="Google Shape;182;p2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83" name="Google Shape;183;p28"/>
          <p:cNvSpPr txBox="1">
            <a:spLocks noGrp="1"/>
          </p:cNvSpPr>
          <p:nvPr>
            <p:ph type="body" idx="1"/>
          </p:nvPr>
        </p:nvSpPr>
        <p:spPr>
          <a:xfrm>
            <a:off x="629841" y="1260872"/>
            <a:ext cx="7885500" cy="489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84" name="Google Shape;184;p28"/>
          <p:cNvSpPr txBox="1">
            <a:spLocks noGrp="1"/>
          </p:cNvSpPr>
          <p:nvPr>
            <p:ph type="body" idx="2"/>
          </p:nvPr>
        </p:nvSpPr>
        <p:spPr>
          <a:xfrm>
            <a:off x="629841" y="1878806"/>
            <a:ext cx="7885500" cy="2759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85" name="Google Shape;185;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7" name="Google Shape;187;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188"/>
        <p:cNvGrpSpPr/>
        <p:nvPr/>
      </p:nvGrpSpPr>
      <p:grpSpPr>
        <a:xfrm>
          <a:off x="0" y="0"/>
          <a:ext cx="0" cy="0"/>
          <a:chOff x="0" y="0"/>
          <a:chExt cx="0" cy="0"/>
        </a:xfrm>
      </p:grpSpPr>
      <p:sp>
        <p:nvSpPr>
          <p:cNvPr id="189" name="Google Shape;189;p2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0" name="Google Shape;190;p29"/>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
        <p:nvSpPr>
          <p:cNvPr id="194" name="Google Shape;194;p29"/>
          <p:cNvSpPr txBox="1">
            <a:spLocks noGrp="1"/>
          </p:cNvSpPr>
          <p:nvPr>
            <p:ph type="body" idx="2"/>
          </p:nvPr>
        </p:nvSpPr>
        <p:spPr>
          <a:xfrm>
            <a:off x="3844090" y="342901"/>
            <a:ext cx="4672500" cy="40530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4"/>
        <p:cNvGrpSpPr/>
        <p:nvPr/>
      </p:nvGrpSpPr>
      <p:grpSpPr>
        <a:xfrm>
          <a:off x="0" y="0"/>
          <a:ext cx="0" cy="0"/>
          <a:chOff x="0" y="0"/>
          <a:chExt cx="0" cy="0"/>
        </a:xfrm>
      </p:grpSpPr>
      <p:sp>
        <p:nvSpPr>
          <p:cNvPr id="205" name="Google Shape;205;p31"/>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06" name="Google Shape;206;p31"/>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07" name="Google Shape;207;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8" name="Google Shape;208;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9" name="Google Shape;209;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10" name="Google Shape;210;p31"/>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1" name="Google Shape;211;p31"/>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12" name="Google Shape;212;p31"/>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3"/>
        <p:cNvGrpSpPr/>
        <p:nvPr/>
      </p:nvGrpSpPr>
      <p:grpSpPr>
        <a:xfrm>
          <a:off x="0" y="0"/>
          <a:ext cx="0" cy="0"/>
          <a:chOff x="0" y="0"/>
          <a:chExt cx="0" cy="0"/>
        </a:xfrm>
      </p:grpSpPr>
      <p:sp>
        <p:nvSpPr>
          <p:cNvPr id="214" name="Google Shape;214;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15" name="Google Shape;215;p3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16" name="Google Shape;216;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7" name="Google Shape;217;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8" name="Google Shape;218;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19"/>
        <p:cNvGrpSpPr/>
        <p:nvPr/>
      </p:nvGrpSpPr>
      <p:grpSpPr>
        <a:xfrm>
          <a:off x="0" y="0"/>
          <a:ext cx="0" cy="0"/>
          <a:chOff x="0" y="0"/>
          <a:chExt cx="0" cy="0"/>
        </a:xfrm>
      </p:grpSpPr>
      <p:sp>
        <p:nvSpPr>
          <p:cNvPr id="220" name="Google Shape;220;p33"/>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21" name="Google Shape;221;p33"/>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222" name="Google Shape;222;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3" name="Google Shape;223;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4" name="Google Shape;224;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25"/>
        <p:cNvGrpSpPr/>
        <p:nvPr/>
      </p:nvGrpSpPr>
      <p:grpSpPr>
        <a:xfrm>
          <a:off x="0" y="0"/>
          <a:ext cx="0" cy="0"/>
          <a:chOff x="0" y="0"/>
          <a:chExt cx="0" cy="0"/>
        </a:xfrm>
      </p:grpSpPr>
      <p:sp>
        <p:nvSpPr>
          <p:cNvPr id="226" name="Google Shape;226;p3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27" name="Google Shape;227;p34"/>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28" name="Google Shape;228;p34"/>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29" name="Google Shape;229;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30" name="Google Shape;230;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31" name="Google Shape;231;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32"/>
        <p:cNvGrpSpPr/>
        <p:nvPr/>
      </p:nvGrpSpPr>
      <p:grpSpPr>
        <a:xfrm>
          <a:off x="0" y="0"/>
          <a:ext cx="0" cy="0"/>
          <a:chOff x="0" y="0"/>
          <a:chExt cx="0" cy="0"/>
        </a:xfrm>
      </p:grpSpPr>
      <p:sp>
        <p:nvSpPr>
          <p:cNvPr id="233" name="Google Shape;233;p35"/>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34" name="Google Shape;234;p35"/>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35" name="Google Shape;235;p35"/>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36" name="Google Shape;236;p35"/>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37" name="Google Shape;237;p35"/>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38" name="Google Shape;238;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39" name="Google Shape;239;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0" name="Google Shape;240;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41"/>
        <p:cNvGrpSpPr/>
        <p:nvPr/>
      </p:nvGrpSpPr>
      <p:grpSpPr>
        <a:xfrm>
          <a:off x="0" y="0"/>
          <a:ext cx="0" cy="0"/>
          <a:chOff x="0" y="0"/>
          <a:chExt cx="0" cy="0"/>
        </a:xfrm>
      </p:grpSpPr>
      <p:sp>
        <p:nvSpPr>
          <p:cNvPr id="242" name="Google Shape;242;p3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43" name="Google Shape;243;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4" name="Google Shape;244;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5" name="Google Shape;245;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46"/>
        <p:cNvGrpSpPr/>
        <p:nvPr/>
      </p:nvGrpSpPr>
      <p:grpSpPr>
        <a:xfrm>
          <a:off x="0" y="0"/>
          <a:ext cx="0" cy="0"/>
          <a:chOff x="0" y="0"/>
          <a:chExt cx="0" cy="0"/>
        </a:xfrm>
      </p:grpSpPr>
      <p:sp>
        <p:nvSpPr>
          <p:cNvPr id="247" name="Google Shape;247;p3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8" name="Google Shape;248;p3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9" name="Google Shape;249;p3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50"/>
        <p:cNvGrpSpPr/>
        <p:nvPr/>
      </p:nvGrpSpPr>
      <p:grpSpPr>
        <a:xfrm>
          <a:off x="0" y="0"/>
          <a:ext cx="0" cy="0"/>
          <a:chOff x="0" y="0"/>
          <a:chExt cx="0" cy="0"/>
        </a:xfrm>
      </p:grpSpPr>
      <p:sp>
        <p:nvSpPr>
          <p:cNvPr id="251" name="Google Shape;251;p38"/>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2" name="Google Shape;252;p38"/>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53" name="Google Shape;253;p38"/>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54" name="Google Shape;254;p3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55" name="Google Shape;255;p3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56" name="Google Shape;256;p3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57"/>
        <p:cNvGrpSpPr/>
        <p:nvPr/>
      </p:nvGrpSpPr>
      <p:grpSpPr>
        <a:xfrm>
          <a:off x="0" y="0"/>
          <a:ext cx="0" cy="0"/>
          <a:chOff x="0" y="0"/>
          <a:chExt cx="0" cy="0"/>
        </a:xfrm>
      </p:grpSpPr>
      <p:sp>
        <p:nvSpPr>
          <p:cNvPr id="258" name="Google Shape;258;p3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9" name="Google Shape;259;p39"/>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260" name="Google Shape;260;p39"/>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61" name="Google Shape;261;p3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62" name="Google Shape;262;p3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63" name="Google Shape;263;p3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64"/>
        <p:cNvGrpSpPr/>
        <p:nvPr/>
      </p:nvGrpSpPr>
      <p:grpSpPr>
        <a:xfrm>
          <a:off x="0" y="0"/>
          <a:ext cx="0" cy="0"/>
          <a:chOff x="0" y="0"/>
          <a:chExt cx="0" cy="0"/>
        </a:xfrm>
      </p:grpSpPr>
      <p:sp>
        <p:nvSpPr>
          <p:cNvPr id="265" name="Google Shape;265;p4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66" name="Google Shape;266;p40"/>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67" name="Google Shape;267;p4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68" name="Google Shape;268;p4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69" name="Google Shape;269;p4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70"/>
        <p:cNvGrpSpPr/>
        <p:nvPr/>
      </p:nvGrpSpPr>
      <p:grpSpPr>
        <a:xfrm>
          <a:off x="0" y="0"/>
          <a:ext cx="0" cy="0"/>
          <a:chOff x="0" y="0"/>
          <a:chExt cx="0" cy="0"/>
        </a:xfrm>
      </p:grpSpPr>
      <p:sp>
        <p:nvSpPr>
          <p:cNvPr id="271" name="Google Shape;271;p41"/>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72" name="Google Shape;272;p41"/>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73" name="Google Shape;273;p4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4" name="Google Shape;274;p4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5" name="Google Shape;275;p4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276"/>
        <p:cNvGrpSpPr/>
        <p:nvPr/>
      </p:nvGrpSpPr>
      <p:grpSpPr>
        <a:xfrm>
          <a:off x="0" y="0"/>
          <a:ext cx="0" cy="0"/>
          <a:chOff x="0" y="0"/>
          <a:chExt cx="0" cy="0"/>
        </a:xfrm>
      </p:grpSpPr>
      <p:sp>
        <p:nvSpPr>
          <p:cNvPr id="277" name="Google Shape;277;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78" name="Google Shape;278;p42"/>
          <p:cNvSpPr txBox="1">
            <a:spLocks noGrp="1"/>
          </p:cNvSpPr>
          <p:nvPr>
            <p:ph type="body" idx="1"/>
          </p:nvPr>
        </p:nvSpPr>
        <p:spPr>
          <a:xfrm>
            <a:off x="628650" y="1369219"/>
            <a:ext cx="7886700" cy="3214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79" name="Google Shape;279;p4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0" name="Google Shape;280;p4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1" name="Google Shape;281;p4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82"/>
        <p:cNvGrpSpPr/>
        <p:nvPr/>
      </p:nvGrpSpPr>
      <p:grpSpPr>
        <a:xfrm>
          <a:off x="0" y="0"/>
          <a:ext cx="0" cy="0"/>
          <a:chOff x="0" y="0"/>
          <a:chExt cx="0" cy="0"/>
        </a:xfrm>
      </p:grpSpPr>
      <p:sp>
        <p:nvSpPr>
          <p:cNvPr id="283" name="Google Shape;283;p4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None/>
              <a:defRPr sz="3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84" name="Google Shape;284;p4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Char char="•"/>
              <a:defRPr/>
            </a:lvl1pPr>
            <a:lvl2pPr marL="914400" lvl="1" indent="-342900" rtl="0">
              <a:lnSpc>
                <a:spcPct val="100000"/>
              </a:lnSpc>
              <a:spcBef>
                <a:spcPts val="400"/>
              </a:spcBef>
              <a:spcAft>
                <a:spcPts val="0"/>
              </a:spcAft>
              <a:buSzPts val="1800"/>
              <a:buChar char="•"/>
              <a:defRPr/>
            </a:lvl2pPr>
            <a:lvl3pPr marL="1371600" lvl="2" indent="-323850" rtl="0">
              <a:lnSpc>
                <a:spcPct val="100000"/>
              </a:lnSpc>
              <a:spcBef>
                <a:spcPts val="400"/>
              </a:spcBef>
              <a:spcAft>
                <a:spcPts val="0"/>
              </a:spcAft>
              <a:buSzPts val="1500"/>
              <a:buChar char="•"/>
              <a:defRPr/>
            </a:lvl3pPr>
            <a:lvl4pPr marL="1828800" lvl="3" indent="-317500" rtl="0">
              <a:lnSpc>
                <a:spcPct val="100000"/>
              </a:lnSpc>
              <a:spcBef>
                <a:spcPts val="400"/>
              </a:spcBef>
              <a:spcAft>
                <a:spcPts val="0"/>
              </a:spcAft>
              <a:buSzPts val="1400"/>
              <a:buChar char="•"/>
              <a:defRPr/>
            </a:lvl4pPr>
            <a:lvl5pPr marL="2286000" lvl="4" indent="-317500" rtl="0">
              <a:lnSpc>
                <a:spcPct val="100000"/>
              </a:lnSpc>
              <a:spcBef>
                <a:spcPts val="400"/>
              </a:spcBef>
              <a:spcAft>
                <a:spcPts val="0"/>
              </a:spcAft>
              <a:buSzPts val="1400"/>
              <a:buChar char="•"/>
              <a:defRPr/>
            </a:lvl5pPr>
            <a:lvl6pPr marL="2743200" lvl="5" indent="-317500" rtl="0">
              <a:lnSpc>
                <a:spcPct val="100000"/>
              </a:lnSpc>
              <a:spcBef>
                <a:spcPts val="400"/>
              </a:spcBef>
              <a:spcAft>
                <a:spcPts val="0"/>
              </a:spcAft>
              <a:buSzPts val="1400"/>
              <a:buChar char="•"/>
              <a:defRPr/>
            </a:lvl6pPr>
            <a:lvl7pPr marL="3200400" lvl="6" indent="-317500" rtl="0">
              <a:lnSpc>
                <a:spcPct val="100000"/>
              </a:lnSpc>
              <a:spcBef>
                <a:spcPts val="400"/>
              </a:spcBef>
              <a:spcAft>
                <a:spcPts val="0"/>
              </a:spcAft>
              <a:buSzPts val="1400"/>
              <a:buChar char="•"/>
              <a:defRPr/>
            </a:lvl7pPr>
            <a:lvl8pPr marL="3657600" lvl="7" indent="-317500" rtl="0">
              <a:lnSpc>
                <a:spcPct val="100000"/>
              </a:lnSpc>
              <a:spcBef>
                <a:spcPts val="400"/>
              </a:spcBef>
              <a:spcAft>
                <a:spcPts val="0"/>
              </a:spcAft>
              <a:buSzPts val="1400"/>
              <a:buChar char="•"/>
              <a:defRPr/>
            </a:lvl8pPr>
            <a:lvl9pPr marL="4114800" lvl="8" indent="-317500" rtl="0">
              <a:lnSpc>
                <a:spcPct val="100000"/>
              </a:lnSpc>
              <a:spcBef>
                <a:spcPts val="400"/>
              </a:spcBef>
              <a:spcAft>
                <a:spcPts val="0"/>
              </a:spcAft>
              <a:buSzPts val="1400"/>
              <a:buChar char="•"/>
              <a:defRPr/>
            </a:lvl9pPr>
          </a:lstStyle>
          <a:p>
            <a:endParaRPr/>
          </a:p>
        </p:txBody>
      </p:sp>
      <p:sp>
        <p:nvSpPr>
          <p:cNvPr id="285" name="Google Shape;285;p4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286"/>
        <p:cNvGrpSpPr/>
        <p:nvPr/>
      </p:nvGrpSpPr>
      <p:grpSpPr>
        <a:xfrm>
          <a:off x="0" y="0"/>
          <a:ext cx="0" cy="0"/>
          <a:chOff x="0" y="0"/>
          <a:chExt cx="0" cy="0"/>
        </a:xfrm>
      </p:grpSpPr>
      <p:sp>
        <p:nvSpPr>
          <p:cNvPr id="287" name="Google Shape;287;p44"/>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88" name="Google Shape;288;p44"/>
          <p:cNvSpPr txBox="1">
            <a:spLocks noGrp="1"/>
          </p:cNvSpPr>
          <p:nvPr>
            <p:ph type="body" idx="1"/>
          </p:nvPr>
        </p:nvSpPr>
        <p:spPr>
          <a:xfrm>
            <a:off x="629841" y="1260872"/>
            <a:ext cx="7885500" cy="489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89" name="Google Shape;289;p44"/>
          <p:cNvSpPr txBox="1">
            <a:spLocks noGrp="1"/>
          </p:cNvSpPr>
          <p:nvPr>
            <p:ph type="body" idx="2"/>
          </p:nvPr>
        </p:nvSpPr>
        <p:spPr>
          <a:xfrm>
            <a:off x="629841" y="1878806"/>
            <a:ext cx="7885500" cy="2759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90" name="Google Shape;290;p4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91" name="Google Shape;291;p4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92" name="Google Shape;292;p4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293"/>
        <p:cNvGrpSpPr/>
        <p:nvPr/>
      </p:nvGrpSpPr>
      <p:grpSpPr>
        <a:xfrm>
          <a:off x="0" y="0"/>
          <a:ext cx="0" cy="0"/>
          <a:chOff x="0" y="0"/>
          <a:chExt cx="0" cy="0"/>
        </a:xfrm>
      </p:grpSpPr>
      <p:sp>
        <p:nvSpPr>
          <p:cNvPr id="294" name="Google Shape;294;p45"/>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95" name="Google Shape;295;p45"/>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96" name="Google Shape;296;p4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97" name="Google Shape;297;p4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98" name="Google Shape;298;p4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
        <p:nvSpPr>
          <p:cNvPr id="299" name="Google Shape;299;p45"/>
          <p:cNvSpPr txBox="1">
            <a:spLocks noGrp="1"/>
          </p:cNvSpPr>
          <p:nvPr>
            <p:ph type="body" idx="2"/>
          </p:nvPr>
        </p:nvSpPr>
        <p:spPr>
          <a:xfrm>
            <a:off x="3844090" y="342901"/>
            <a:ext cx="4672500" cy="40530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slideLayout" Target="../slideLayouts/slideLayout25.xml"/><Relationship Id="rId14" Type="http://schemas.openxmlformats.org/officeDocument/2006/relationships/slideLayout" Target="../slideLayouts/slideLayout26.xml"/><Relationship Id="rId15" Type="http://schemas.openxmlformats.org/officeDocument/2006/relationships/slideLayout" Target="../slideLayouts/slideLayout27.xml"/><Relationship Id="rId16" Type="http://schemas.openxmlformats.org/officeDocument/2006/relationships/theme" Target="../theme/theme2.xml"/><Relationship Id="rId17" Type="http://schemas.openxmlformats.org/officeDocument/2006/relationships/image" Target="../media/image1.jpg"/><Relationship Id="rId18" Type="http://schemas.openxmlformats.org/officeDocument/2006/relationships/image" Target="../media/image2.png"/><Relationship Id="rId19" Type="http://schemas.openxmlformats.org/officeDocument/2006/relationships/image" Target="../media/image3.pn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8.xml"/><Relationship Id="rId12" Type="http://schemas.openxmlformats.org/officeDocument/2006/relationships/slideLayout" Target="../slideLayouts/slideLayout39.xml"/><Relationship Id="rId13" Type="http://schemas.openxmlformats.org/officeDocument/2006/relationships/slideLayout" Target="../slideLayouts/slideLayout40.xml"/><Relationship Id="rId14" Type="http://schemas.openxmlformats.org/officeDocument/2006/relationships/slideLayout" Target="../slideLayouts/slideLayout41.xml"/><Relationship Id="rId15" Type="http://schemas.openxmlformats.org/officeDocument/2006/relationships/slideLayout" Target="../slideLayouts/slideLayout42.xml"/><Relationship Id="rId16" Type="http://schemas.openxmlformats.org/officeDocument/2006/relationships/theme" Target="../theme/theme3.xml"/><Relationship Id="rId17" Type="http://schemas.openxmlformats.org/officeDocument/2006/relationships/image" Target="../media/image1.jpg"/><Relationship Id="rId18" Type="http://schemas.openxmlformats.org/officeDocument/2006/relationships/image" Target="../media/image2.png"/><Relationship Id="rId19" Type="http://schemas.openxmlformats.org/officeDocument/2006/relationships/image" Target="../media/image3.png"/><Relationship Id="rId1" Type="http://schemas.openxmlformats.org/officeDocument/2006/relationships/slideLayout" Target="../slideLayouts/slideLayout28.xml"/><Relationship Id="rId2" Type="http://schemas.openxmlformats.org/officeDocument/2006/relationships/slideLayout" Target="../slideLayouts/slideLayout29.xml"/><Relationship Id="rId3" Type="http://schemas.openxmlformats.org/officeDocument/2006/relationships/slideLayout" Target="../slideLayouts/slideLayout30.xml"/><Relationship Id="rId4" Type="http://schemas.openxmlformats.org/officeDocument/2006/relationships/slideLayout" Target="../slideLayouts/slideLayout31.xml"/><Relationship Id="rId5" Type="http://schemas.openxmlformats.org/officeDocument/2006/relationships/slideLayout" Target="../slideLayouts/slideLayout32.xml"/><Relationship Id="rId6" Type="http://schemas.openxmlformats.org/officeDocument/2006/relationships/slideLayout" Target="../slideLayouts/slideLayout33.xml"/><Relationship Id="rId7" Type="http://schemas.openxmlformats.org/officeDocument/2006/relationships/slideLayout" Target="../slideLayouts/slideLayout34.xml"/><Relationship Id="rId8" Type="http://schemas.openxmlformats.org/officeDocument/2006/relationships/slideLayout" Target="../slideLayouts/slideLayout35.xml"/><Relationship Id="rId9" Type="http://schemas.openxmlformats.org/officeDocument/2006/relationships/slideLayout" Target="../slideLayouts/slideLayout36.xml"/><Relationship Id="rId10"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7">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8">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9">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95"/>
        <p:cNvGrpSpPr/>
        <p:nvPr/>
      </p:nvGrpSpPr>
      <p:grpSpPr>
        <a:xfrm>
          <a:off x="0" y="0"/>
          <a:ext cx="0" cy="0"/>
          <a:chOff x="0" y="0"/>
          <a:chExt cx="0" cy="0"/>
        </a:xfrm>
      </p:grpSpPr>
      <p:sp>
        <p:nvSpPr>
          <p:cNvPr id="196" name="Google Shape;196;p3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7" name="Google Shape;197;p3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8" name="Google Shape;198;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0" name="Google Shape;200;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1" name="Google Shape;201;p30"/>
          <p:cNvPicPr preferRelativeResize="0"/>
          <p:nvPr/>
        </p:nvPicPr>
        <p:blipFill rotWithShape="1">
          <a:blip r:embed="rId17">
            <a:alphaModFix/>
          </a:blip>
          <a:srcRect/>
          <a:stretch/>
        </p:blipFill>
        <p:spPr>
          <a:xfrm>
            <a:off x="4274861" y="4632722"/>
            <a:ext cx="594279" cy="495233"/>
          </a:xfrm>
          <a:prstGeom prst="rect">
            <a:avLst/>
          </a:prstGeom>
          <a:noFill/>
          <a:ln>
            <a:noFill/>
          </a:ln>
        </p:spPr>
      </p:pic>
      <p:pic>
        <p:nvPicPr>
          <p:cNvPr id="202" name="Google Shape;202;p30"/>
          <p:cNvPicPr preferRelativeResize="0"/>
          <p:nvPr/>
        </p:nvPicPr>
        <p:blipFill rotWithShape="1">
          <a:blip r:embed="rId18">
            <a:alphaModFix/>
          </a:blip>
          <a:srcRect/>
          <a:stretch/>
        </p:blipFill>
        <p:spPr>
          <a:xfrm>
            <a:off x="8217438" y="4950982"/>
            <a:ext cx="929136" cy="174213"/>
          </a:xfrm>
          <a:prstGeom prst="rect">
            <a:avLst/>
          </a:prstGeom>
          <a:noFill/>
          <a:ln>
            <a:noFill/>
          </a:ln>
        </p:spPr>
      </p:pic>
      <p:pic>
        <p:nvPicPr>
          <p:cNvPr id="203" name="Google Shape;203;p30"/>
          <p:cNvPicPr preferRelativeResize="0"/>
          <p:nvPr/>
        </p:nvPicPr>
        <p:blipFill rotWithShape="1">
          <a:blip r:embed="rId19">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5.xml"/><Relationship Id="rId3"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p46"/>
          <p:cNvSpPr txBox="1">
            <a:spLocks noGrp="1"/>
          </p:cNvSpPr>
          <p:nvPr>
            <p:ph type="title"/>
          </p:nvPr>
        </p:nvSpPr>
        <p:spPr>
          <a:xfrm>
            <a:off x="337457" y="202368"/>
            <a:ext cx="8520600" cy="7950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4: Part 2: Cycle 23: Lesson 115</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305" name="Google Shape;305;p46"/>
          <p:cNvSpPr txBox="1">
            <a:spLocks noGrp="1"/>
          </p:cNvSpPr>
          <p:nvPr>
            <p:ph type="body" idx="1"/>
          </p:nvPr>
        </p:nvSpPr>
        <p:spPr>
          <a:xfrm>
            <a:off x="337457" y="1153886"/>
            <a:ext cx="8361818" cy="3600264"/>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i="1" dirty="0" smtClean="0"/>
              <a:t>This </a:t>
            </a:r>
            <a:r>
              <a:rPr lang="en" sz="1800" i="1" dirty="0"/>
              <a:t>is the </a:t>
            </a:r>
            <a:r>
              <a:rPr lang="en" sz="1800" b="1" i="1" dirty="0"/>
              <a:t>Mid-Module 4 Assessment</a:t>
            </a:r>
            <a:r>
              <a:rPr lang="en" sz="1800" i="1" dirty="0"/>
              <a:t>. It assesses knowledge and skills from Cycles 20–23. the Opening A review is short to accommodate the extra time needed to administer the assessment and is optional, depending on student need for review. This includes spelling generalizations for making plurals for words ending in “-y” (examples: bunny to bunnies, monkey to monkeys); schwa with “a,” “e,” and “o” (examples: along, even, front); words ending in “a-t-e” pronounced with long “a” or schwa (examples: relate, pirate); and contractions with “are.” Some words also contain the affixes “dis-,” “de-,” “in-,” “im-,” and the suffixes “-ment” and “-ness.”</a:t>
            </a:r>
            <a:endParaRPr sz="1800" i="1" dirty="0"/>
          </a:p>
          <a:p>
            <a:pPr marL="0" lvl="0" indent="0" algn="l" rtl="0">
              <a:lnSpc>
                <a:spcPct val="115000"/>
              </a:lnSpc>
              <a:spcBef>
                <a:spcPts val="0"/>
              </a:spcBef>
              <a:spcAft>
                <a:spcPts val="0"/>
              </a:spcAft>
              <a:buClr>
                <a:schemeClr val="dk1"/>
              </a:buClr>
              <a:buSzPts val="1100"/>
              <a:buFont typeface="Arial"/>
              <a:buNone/>
            </a:pPr>
            <a:r>
              <a:rPr lang="en" sz="1800" b="1" i="1" dirty="0">
                <a:solidFill>
                  <a:schemeClr val="dk1"/>
                </a:solidFill>
              </a:rPr>
              <a:t>Be sure that students pay careful attention to:</a:t>
            </a:r>
            <a:endParaRPr sz="1800" b="1" i="1" dirty="0">
              <a:solidFill>
                <a:schemeClr val="dk1"/>
              </a:solidFill>
            </a:endParaRPr>
          </a:p>
          <a:p>
            <a:pPr marL="177800" lvl="0" indent="-152400" algn="l" rtl="0">
              <a:lnSpc>
                <a:spcPct val="115000"/>
              </a:lnSpc>
              <a:spcBef>
                <a:spcPts val="800"/>
              </a:spcBef>
              <a:spcAft>
                <a:spcPts val="0"/>
              </a:spcAft>
              <a:buClr>
                <a:schemeClr val="dk1"/>
              </a:buClr>
              <a:buSzPts val="1800"/>
              <a:buChar char="•"/>
            </a:pPr>
            <a:r>
              <a:rPr lang="en" sz="1800" b="1" dirty="0"/>
              <a:t>Assessment Tasks </a:t>
            </a:r>
            <a:r>
              <a:rPr lang="en" sz="1800" dirty="0"/>
              <a:t>(spelling, sentence dictation, oral reading fluency)</a:t>
            </a:r>
            <a:br>
              <a:rPr lang="en" sz="1800" dirty="0"/>
            </a:br>
            <a:endParaRPr sz="1800" dirty="0"/>
          </a:p>
          <a:p>
            <a:pPr marL="177800" lvl="0" indent="0" algn="l" rtl="0">
              <a:lnSpc>
                <a:spcPct val="115000"/>
              </a:lnSpc>
              <a:spcBef>
                <a:spcPts val="800"/>
              </a:spcBef>
              <a:spcAft>
                <a:spcPts val="0"/>
              </a:spcAft>
              <a:buNone/>
            </a:pPr>
            <a:endParaRPr sz="1800" dirty="0"/>
          </a:p>
          <a:p>
            <a:pPr marL="177800" lvl="0" indent="0" algn="l" rtl="0">
              <a:lnSpc>
                <a:spcPct val="115000"/>
              </a:lnSpc>
              <a:spcBef>
                <a:spcPts val="800"/>
              </a:spcBef>
              <a:spcAft>
                <a:spcPts val="0"/>
              </a:spcAft>
              <a:buNone/>
            </a:pPr>
            <a:endParaRPr sz="1800" i="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7" name="Google Shape;377;p5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r>
              <a:rPr lang="en" sz="3200" dirty="0"/>
              <a:t> </a:t>
            </a:r>
            <a:r>
              <a:rPr lang="en" sz="3200" b="1" dirty="0"/>
              <a:t>Module 4 Cycle 23 Spelling Assessment</a:t>
            </a:r>
            <a:endParaRPr b="1" dirty="0"/>
          </a:p>
        </p:txBody>
      </p:sp>
      <p:sp>
        <p:nvSpPr>
          <p:cNvPr id="378" name="Google Shape;378;p5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115000"/>
              </a:lnSpc>
              <a:spcBef>
                <a:spcPts val="0"/>
              </a:spcBef>
              <a:spcAft>
                <a:spcPts val="0"/>
              </a:spcAft>
              <a:buClr>
                <a:schemeClr val="dk1"/>
              </a:buClr>
              <a:buSzPts val="1100"/>
              <a:buFont typeface="Arial"/>
              <a:buNone/>
            </a:pPr>
            <a:r>
              <a:rPr lang="en" sz="2300" b="1">
                <a:solidFill>
                  <a:srgbClr val="D71149"/>
                </a:solidFill>
              </a:rPr>
              <a:t>														</a:t>
            </a:r>
            <a:endParaRPr sz="2300" b="1">
              <a:solidFill>
                <a:srgbClr val="D71149"/>
              </a:solidFill>
            </a:endParaRPr>
          </a:p>
          <a:p>
            <a:pPr marL="0" lvl="0" indent="0" algn="l" rtl="0">
              <a:lnSpc>
                <a:spcPct val="115000"/>
              </a:lnSpc>
              <a:spcBef>
                <a:spcPts val="2300"/>
              </a:spcBef>
              <a:spcAft>
                <a:spcPts val="0"/>
              </a:spcAft>
              <a:buClr>
                <a:schemeClr val="dk1"/>
              </a:buClr>
              <a:buSzPts val="800"/>
              <a:buFont typeface="Arial"/>
              <a:buNone/>
            </a:pPr>
            <a:r>
              <a:rPr lang="en" sz="2300" b="1">
                <a:solidFill>
                  <a:srgbClr val="D71149"/>
                </a:solidFill>
              </a:rPr>
              <a:t>Cycle 23 Spelling Test</a:t>
            </a:r>
            <a:endParaRPr sz="2300" b="1">
              <a:solidFill>
                <a:srgbClr val="D71149"/>
              </a:solidFill>
            </a:endParaRPr>
          </a:p>
          <a:p>
            <a:pPr marL="0" lvl="0" indent="0" algn="l" rtl="0">
              <a:lnSpc>
                <a:spcPct val="115000"/>
              </a:lnSpc>
              <a:spcBef>
                <a:spcPts val="2300"/>
              </a:spcBef>
              <a:spcAft>
                <a:spcPts val="0"/>
              </a:spcAft>
              <a:buClr>
                <a:schemeClr val="dk1"/>
              </a:buClr>
              <a:buSzPts val="800"/>
              <a:buFont typeface="Arial"/>
              <a:buNone/>
            </a:pPr>
            <a:r>
              <a:rPr lang="en" sz="2300" b="1">
                <a:solidFill>
                  <a:srgbClr val="D71149"/>
                </a:solidFill>
              </a:rPr>
              <a:t>Name:</a:t>
            </a:r>
            <a:r>
              <a:rPr lang="en" sz="2300"/>
              <a:t>____________   </a:t>
            </a:r>
            <a:r>
              <a:rPr lang="en" sz="2300" b="1">
                <a:solidFill>
                  <a:srgbClr val="D71149"/>
                </a:solidFill>
              </a:rPr>
              <a:t>Date:</a:t>
            </a:r>
            <a:r>
              <a:rPr lang="en" sz="2300"/>
              <a:t>_______</a:t>
            </a:r>
            <a:endParaRPr sz="2300"/>
          </a:p>
          <a:p>
            <a:pPr marL="0" lvl="0" indent="0" algn="l" rtl="0">
              <a:spcBef>
                <a:spcPts val="800"/>
              </a:spcBef>
              <a:spcAft>
                <a:spcPts val="0"/>
              </a:spcAft>
              <a:buNone/>
            </a:pPr>
            <a:endParaRPr/>
          </a:p>
        </p:txBody>
      </p:sp>
      <p:pic>
        <p:nvPicPr>
          <p:cNvPr id="379" name="Google Shape;379;p55"/>
          <p:cNvPicPr preferRelativeResize="0"/>
          <p:nvPr/>
        </p:nvPicPr>
        <p:blipFill>
          <a:blip r:embed="rId3">
            <a:alphaModFix/>
          </a:blip>
          <a:stretch>
            <a:fillRect/>
          </a:stretch>
        </p:blipFill>
        <p:spPr>
          <a:xfrm>
            <a:off x="5782600" y="895801"/>
            <a:ext cx="1593722" cy="3929750"/>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384" name="Google Shape;384;p56"/>
          <p:cNvSpPr txBox="1"/>
          <p:nvPr/>
        </p:nvSpPr>
        <p:spPr>
          <a:xfrm>
            <a:off x="135900" y="142375"/>
            <a:ext cx="9008100" cy="7296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Clr>
                <a:schemeClr val="dk1"/>
              </a:buClr>
              <a:buSzPts val="1100"/>
              <a:buFont typeface="Arial"/>
              <a:buNone/>
            </a:pPr>
            <a:r>
              <a:rPr lang="en" sz="2400" b="1">
                <a:solidFill>
                  <a:schemeClr val="dk1"/>
                </a:solidFill>
                <a:latin typeface="Century Gothic"/>
                <a:ea typeface="Century Gothic"/>
                <a:cs typeface="Century Gothic"/>
                <a:sym typeface="Century Gothic"/>
              </a:rPr>
              <a:t>Part 4: Decoding Words in Text and Reading for Fluency</a:t>
            </a:r>
            <a:endParaRPr/>
          </a:p>
        </p:txBody>
      </p:sp>
      <p:pic>
        <p:nvPicPr>
          <p:cNvPr id="385" name="Google Shape;385;p56"/>
          <p:cNvPicPr preferRelativeResize="0"/>
          <p:nvPr/>
        </p:nvPicPr>
        <p:blipFill>
          <a:blip r:embed="rId3">
            <a:alphaModFix/>
          </a:blip>
          <a:stretch>
            <a:fillRect/>
          </a:stretch>
        </p:blipFill>
        <p:spPr>
          <a:xfrm>
            <a:off x="629325" y="1166750"/>
            <a:ext cx="7736526" cy="20012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89"/>
        <p:cNvGrpSpPr/>
        <p:nvPr/>
      </p:nvGrpSpPr>
      <p:grpSpPr>
        <a:xfrm>
          <a:off x="0" y="0"/>
          <a:ext cx="0" cy="0"/>
          <a:chOff x="0" y="0"/>
          <a:chExt cx="0" cy="0"/>
        </a:xfrm>
      </p:grpSpPr>
      <p:sp>
        <p:nvSpPr>
          <p:cNvPr id="390" name="Google Shape;390;p57"/>
          <p:cNvSpPr txBox="1"/>
          <p:nvPr/>
        </p:nvSpPr>
        <p:spPr>
          <a:xfrm>
            <a:off x="248725" y="145925"/>
            <a:ext cx="8572500" cy="10761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Clr>
                <a:schemeClr val="dk1"/>
              </a:buClr>
              <a:buSzPts val="1100"/>
              <a:buFont typeface="Arial"/>
              <a:buNone/>
            </a:pPr>
            <a:r>
              <a:rPr lang="en" sz="2400" b="1">
                <a:solidFill>
                  <a:schemeClr val="dk1"/>
                </a:solidFill>
                <a:latin typeface="Century Gothic"/>
                <a:ea typeface="Century Gothic"/>
                <a:cs typeface="Century Gothic"/>
                <a:sym typeface="Century Gothic"/>
              </a:rPr>
              <a:t>Part 5: Fluency</a:t>
            </a:r>
            <a:endParaRPr/>
          </a:p>
        </p:txBody>
      </p:sp>
      <p:sp>
        <p:nvSpPr>
          <p:cNvPr id="391" name="Google Shape;391;p57"/>
          <p:cNvSpPr txBox="1"/>
          <p:nvPr/>
        </p:nvSpPr>
        <p:spPr>
          <a:xfrm>
            <a:off x="2627525" y="811350"/>
            <a:ext cx="3943500" cy="35208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Century Gothic"/>
                <a:ea typeface="Century Gothic"/>
                <a:cs typeface="Century Gothic"/>
                <a:sym typeface="Century Gothic"/>
              </a:rPr>
              <a:t>Elements of Fluency </a:t>
            </a:r>
            <a:endParaRPr sz="24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a:latin typeface="Century Gothic"/>
                <a:ea typeface="Century Gothic"/>
                <a:cs typeface="Century Gothic"/>
                <a:sym typeface="Century Gothic"/>
              </a:rPr>
              <a:t>smoothly </a:t>
            </a:r>
            <a:endParaRPr sz="24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a:latin typeface="Century Gothic"/>
                <a:ea typeface="Century Gothic"/>
                <a:cs typeface="Century Gothic"/>
                <a:sym typeface="Century Gothic"/>
              </a:rPr>
              <a:t>with expression</a:t>
            </a:r>
            <a:endParaRPr sz="24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a:latin typeface="Century Gothic"/>
                <a:ea typeface="Century Gothic"/>
                <a:cs typeface="Century Gothic"/>
                <a:sym typeface="Century Gothic"/>
              </a:rPr>
              <a:t>with meaning</a:t>
            </a:r>
            <a:endParaRPr sz="24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a:latin typeface="Century Gothic"/>
                <a:ea typeface="Century Gothic"/>
                <a:cs typeface="Century Gothic"/>
                <a:sym typeface="Century Gothic"/>
              </a:rPr>
              <a:t>just the right speed</a:t>
            </a:r>
            <a:r>
              <a:rPr lang="en" sz="2400" b="1">
                <a:latin typeface="Century Gothic"/>
                <a:ea typeface="Century Gothic"/>
                <a:cs typeface="Century Gothic"/>
                <a:sym typeface="Century Gothic"/>
              </a:rPr>
              <a:t> </a:t>
            </a:r>
            <a:endParaRPr sz="2400" b="1">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sp>
        <p:nvSpPr>
          <p:cNvPr id="396" name="Google Shape;396;p58"/>
          <p:cNvSpPr txBox="1"/>
          <p:nvPr/>
        </p:nvSpPr>
        <p:spPr>
          <a:xfrm>
            <a:off x="174150" y="0"/>
            <a:ext cx="8795700" cy="4430400"/>
          </a:xfrm>
          <a:prstGeom prst="rect">
            <a:avLst/>
          </a:prstGeom>
          <a:noFill/>
          <a:ln>
            <a:noFill/>
          </a:ln>
        </p:spPr>
        <p:txBody>
          <a:bodyPr spcFirstLastPara="1" wrap="square" lIns="91425" tIns="91425" rIns="91425" bIns="91425" anchor="t" anchorCtr="0">
            <a:noAutofit/>
          </a:bodyPr>
          <a:lstStyle/>
          <a:p>
            <a:pPr marL="0" lvl="0" indent="0" algn="l" rtl="0">
              <a:spcBef>
                <a:spcPts val="1000"/>
              </a:spcBef>
              <a:spcAft>
                <a:spcPts val="0"/>
              </a:spcAft>
              <a:buNone/>
            </a:pPr>
            <a:r>
              <a:rPr lang="en" sz="1800">
                <a:solidFill>
                  <a:schemeClr val="dk1"/>
                </a:solidFill>
                <a:latin typeface="Century Gothic"/>
                <a:ea typeface="Century Gothic"/>
                <a:cs typeface="Century Gothic"/>
                <a:sym typeface="Century Gothic"/>
              </a:rPr>
              <a:t>Sam’s friend Kate wanted to get some chickens for her farm. She knew that Sam liked to read about animals, so she asked him for help. He gave her an article about chickens. This is what it said:</a:t>
            </a:r>
            <a:endParaRPr sz="1800">
              <a:solidFill>
                <a:schemeClr val="dk1"/>
              </a:solidFill>
              <a:latin typeface="Century Gothic"/>
              <a:ea typeface="Century Gothic"/>
              <a:cs typeface="Century Gothic"/>
              <a:sym typeface="Century Gothic"/>
            </a:endParaRPr>
          </a:p>
          <a:p>
            <a:pPr marL="0" lvl="0" indent="0" algn="l" rtl="0">
              <a:spcBef>
                <a:spcPts val="1000"/>
              </a:spcBef>
              <a:spcAft>
                <a:spcPts val="0"/>
              </a:spcAft>
              <a:buNone/>
            </a:pPr>
            <a:r>
              <a:rPr lang="en" sz="1800">
                <a:solidFill>
                  <a:schemeClr val="dk1"/>
                </a:solidFill>
                <a:latin typeface="Century Gothic"/>
                <a:ea typeface="Century Gothic"/>
                <a:cs typeface="Century Gothic"/>
                <a:sym typeface="Century Gothic"/>
              </a:rPr>
              <a:t>Chickens are useful animals to have on a farm. They provide us with eggs. But you must be a responsible owner and take good care of them if they’re going to survive.</a:t>
            </a:r>
            <a:endParaRPr sz="18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a:solidFill>
                  <a:schemeClr val="dk1"/>
                </a:solidFill>
                <a:latin typeface="Century Gothic"/>
                <a:ea typeface="Century Gothic"/>
                <a:cs typeface="Century Gothic"/>
                <a:sym typeface="Century Gothic"/>
              </a:rPr>
              <a:t>What do you need to know about how to take care of chickens? Well, to start with, you should be sure to have a place for them to live. A chicken coop is perfect. It’s covered, and they can go inside when they need to. It’s a good idea to have a fence around the yard so they can be protected from other animals that may want to harm them.</a:t>
            </a:r>
            <a:endParaRPr sz="18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a:solidFill>
                  <a:schemeClr val="dk1"/>
                </a:solidFill>
                <a:latin typeface="Century Gothic"/>
                <a:ea typeface="Century Gothic"/>
                <a:cs typeface="Century Gothic"/>
                <a:sym typeface="Century Gothic"/>
              </a:rPr>
              <a:t>Chickens peck the ground with their beaks looking for grain and seeds. It’s important to buy pellets for them from a farm supply store because they contain everything chickens need to grow and be healthy. You should also be sure to have plenty of clean water. It’s impossible for any living thing to survive without water!</a:t>
            </a:r>
            <a:endParaRPr sz="18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800">
              <a:solidFill>
                <a:schemeClr val="dk1"/>
              </a:solidFill>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graphicFrame>
        <p:nvGraphicFramePr>
          <p:cNvPr id="401" name="Google Shape;401;p59"/>
          <p:cNvGraphicFramePr/>
          <p:nvPr>
            <p:extLst>
              <p:ext uri="{D42A27DB-BD31-4B8C-83A1-F6EECF244321}">
                <p14:modId xmlns:p14="http://schemas.microsoft.com/office/powerpoint/2010/main" val="909154120"/>
              </p:ext>
            </p:extLst>
          </p:nvPr>
        </p:nvGraphicFramePr>
        <p:xfrm>
          <a:off x="91100" y="-25"/>
          <a:ext cx="8971900" cy="5036254"/>
        </p:xfrm>
        <a:graphic>
          <a:graphicData uri="http://schemas.openxmlformats.org/drawingml/2006/table">
            <a:tbl>
              <a:tblPr>
                <a:noFill/>
                <a:tableStyleId>{1495B79C-99C3-4386-BB35-66D32CE2514E}</a:tableStyleId>
              </a:tblPr>
              <a:tblGrid>
                <a:gridCol w="2242975"/>
                <a:gridCol w="2242975"/>
                <a:gridCol w="2242975"/>
                <a:gridCol w="2242975"/>
              </a:tblGrid>
              <a:tr h="464375">
                <a:tc>
                  <a:txBody>
                    <a:bodyPr/>
                    <a:lstStyle/>
                    <a:p>
                      <a:pPr marL="0" lvl="0" indent="0" algn="l" rtl="0">
                        <a:spcBef>
                          <a:spcPts val="0"/>
                        </a:spcBef>
                        <a:spcAft>
                          <a:spcPts val="0"/>
                        </a:spcAft>
                        <a:buNone/>
                      </a:pPr>
                      <a:r>
                        <a:rPr lang="en" b="1">
                          <a:latin typeface="Century Gothic"/>
                          <a:ea typeface="Century Gothic"/>
                          <a:cs typeface="Century Gothic"/>
                          <a:sym typeface="Century Gothic"/>
                        </a:rPr>
                        <a:t>Elements of Fluency</a:t>
                      </a:r>
                      <a:endParaRPr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b="1">
                          <a:latin typeface="Century Gothic"/>
                          <a:ea typeface="Century Gothic"/>
                          <a:cs typeface="Century Gothic"/>
                          <a:sym typeface="Century Gothic"/>
                        </a:rPr>
                        <a:t>1. Not Yet Fluent</a:t>
                      </a:r>
                      <a:endParaRPr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b="1">
                          <a:latin typeface="Century Gothic"/>
                          <a:ea typeface="Century Gothic"/>
                          <a:cs typeface="Century Gothic"/>
                          <a:sym typeface="Century Gothic"/>
                        </a:rPr>
                        <a:t>2. Somewhat Fluent</a:t>
                      </a:r>
                      <a:endParaRPr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b="1">
                          <a:latin typeface="Century Gothic"/>
                          <a:ea typeface="Century Gothic"/>
                          <a:cs typeface="Century Gothic"/>
                          <a:sym typeface="Century Gothic"/>
                        </a:rPr>
                        <a:t>3. Fluent</a:t>
                      </a:r>
                      <a:endParaRPr b="1">
                        <a:latin typeface="Century Gothic"/>
                        <a:ea typeface="Century Gothic"/>
                        <a:cs typeface="Century Gothic"/>
                        <a:sym typeface="Century Gothic"/>
                      </a:endParaRPr>
                    </a:p>
                  </a:txBody>
                  <a:tcPr marL="91425" marR="91425" marT="91425" marB="91425"/>
                </a:tc>
              </a:tr>
              <a:tr h="960350">
                <a:tc>
                  <a:txBody>
                    <a:bodyPr/>
                    <a:lstStyle/>
                    <a:p>
                      <a:pPr marL="0" lvl="0" indent="0" algn="l" rtl="0">
                        <a:spcBef>
                          <a:spcPts val="0"/>
                        </a:spcBef>
                        <a:spcAft>
                          <a:spcPts val="0"/>
                        </a:spcAft>
                        <a:buNone/>
                      </a:pPr>
                      <a:r>
                        <a:rPr lang="en" b="1">
                          <a:latin typeface="Century Gothic"/>
                          <a:ea typeface="Century Gothic"/>
                          <a:cs typeface="Century Gothic"/>
                          <a:sym typeface="Century Gothic"/>
                        </a:rPr>
                        <a:t>Smoothly</a:t>
                      </a:r>
                      <a:endParaRPr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dirty="0">
                          <a:latin typeface="Century Gothic"/>
                          <a:ea typeface="Century Gothic"/>
                          <a:cs typeface="Century Gothic"/>
                          <a:sym typeface="Century Gothic"/>
                        </a:rPr>
                        <a:t>Many errors and/or many pauses, sounds </a:t>
                      </a:r>
                      <a:r>
                        <a:rPr lang="en" dirty="0" smtClean="0">
                          <a:latin typeface="Century Gothic"/>
                          <a:ea typeface="Century Gothic"/>
                          <a:cs typeface="Century Gothic"/>
                          <a:sym typeface="Century Gothic"/>
                        </a:rPr>
                        <a:t>choppy</a:t>
                      </a:r>
                      <a:r>
                        <a:rPr lang="en-US" dirty="0" smtClean="0">
                          <a:latin typeface="Century Gothic"/>
                          <a:ea typeface="Century Gothic"/>
                          <a:cs typeface="Century Gothic"/>
                          <a:sym typeface="Century Gothic"/>
                        </a:rPr>
                        <a:t>.</a:t>
                      </a: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dirty="0">
                          <a:latin typeface="Century Gothic"/>
                          <a:ea typeface="Century Gothic"/>
                          <a:cs typeface="Century Gothic"/>
                          <a:sym typeface="Century Gothic"/>
                        </a:rPr>
                        <a:t>Some errors and/or pauses, sometimes sounds </a:t>
                      </a:r>
                      <a:r>
                        <a:rPr lang="en" dirty="0" smtClean="0">
                          <a:latin typeface="Century Gothic"/>
                          <a:ea typeface="Century Gothic"/>
                          <a:cs typeface="Century Gothic"/>
                          <a:sym typeface="Century Gothic"/>
                        </a:rPr>
                        <a:t>choppy</a:t>
                      </a:r>
                      <a:r>
                        <a:rPr lang="en-US" dirty="0" smtClean="0">
                          <a:latin typeface="Century Gothic"/>
                          <a:ea typeface="Century Gothic"/>
                          <a:cs typeface="Century Gothic"/>
                          <a:sym typeface="Century Gothic"/>
                        </a:rPr>
                        <a:t>.</a:t>
                      </a:r>
                      <a:endParaRPr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dirty="0">
                          <a:latin typeface="Century Gothic"/>
                          <a:ea typeface="Century Gothic"/>
                          <a:cs typeface="Century Gothic"/>
                          <a:sym typeface="Century Gothic"/>
                        </a:rPr>
                        <a:t>Minimal or no errors </a:t>
                      </a:r>
                      <a:r>
                        <a:rPr lang="en" dirty="0" smtClean="0">
                          <a:latin typeface="Century Gothic"/>
                          <a:ea typeface="Century Gothic"/>
                          <a:cs typeface="Century Gothic"/>
                          <a:sym typeface="Century Gothic"/>
                        </a:rPr>
                        <a:t>and/or </a:t>
                      </a:r>
                      <a:r>
                        <a:rPr lang="en" dirty="0">
                          <a:latin typeface="Century Gothic"/>
                          <a:ea typeface="Century Gothic"/>
                          <a:cs typeface="Century Gothic"/>
                          <a:sym typeface="Century Gothic"/>
                        </a:rPr>
                        <a:t>pauses, sounds </a:t>
                      </a:r>
                      <a:r>
                        <a:rPr lang="en" dirty="0" smtClean="0">
                          <a:latin typeface="Century Gothic"/>
                          <a:ea typeface="Century Gothic"/>
                          <a:cs typeface="Century Gothic"/>
                          <a:sym typeface="Century Gothic"/>
                        </a:rPr>
                        <a:t>fluid</a:t>
                      </a:r>
                      <a:r>
                        <a:rPr lang="en-US" dirty="0" smtClean="0">
                          <a:latin typeface="Century Gothic"/>
                          <a:ea typeface="Century Gothic"/>
                          <a:cs typeface="Century Gothic"/>
                          <a:sym typeface="Century Gothic"/>
                        </a:rPr>
                        <a:t>.</a:t>
                      </a: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txBody>
                  <a:tcPr marL="91425" marR="91425" marT="91425" marB="91425"/>
                </a:tc>
              </a:tr>
              <a:tr h="818450">
                <a:tc>
                  <a:txBody>
                    <a:bodyPr/>
                    <a:lstStyle/>
                    <a:p>
                      <a:pPr marL="0" lvl="0" indent="0" algn="l" rtl="0">
                        <a:spcBef>
                          <a:spcPts val="0"/>
                        </a:spcBef>
                        <a:spcAft>
                          <a:spcPts val="0"/>
                        </a:spcAft>
                        <a:buNone/>
                      </a:pPr>
                      <a:r>
                        <a:rPr lang="en" b="1">
                          <a:latin typeface="Century Gothic"/>
                          <a:ea typeface="Century Gothic"/>
                          <a:cs typeface="Century Gothic"/>
                          <a:sym typeface="Century Gothic"/>
                        </a:rPr>
                        <a:t>Expression</a:t>
                      </a:r>
                      <a:endParaRPr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dirty="0">
                          <a:latin typeface="Century Gothic"/>
                          <a:ea typeface="Century Gothic"/>
                          <a:cs typeface="Century Gothic"/>
                          <a:sym typeface="Century Gothic"/>
                        </a:rPr>
                        <a:t>Monotone, does not sound </a:t>
                      </a:r>
                      <a:r>
                        <a:rPr lang="en" dirty="0" smtClean="0">
                          <a:latin typeface="Century Gothic"/>
                          <a:ea typeface="Century Gothic"/>
                          <a:cs typeface="Century Gothic"/>
                          <a:sym typeface="Century Gothic"/>
                        </a:rPr>
                        <a:t>natural</a:t>
                      </a:r>
                      <a:r>
                        <a:rPr lang="en-US" dirty="0" smtClean="0">
                          <a:latin typeface="Century Gothic"/>
                          <a:ea typeface="Century Gothic"/>
                          <a:cs typeface="Century Gothic"/>
                          <a:sym typeface="Century Gothic"/>
                        </a:rPr>
                        <a:t>.</a:t>
                      </a:r>
                      <a:endParaRPr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dirty="0">
                          <a:latin typeface="Century Gothic"/>
                          <a:ea typeface="Century Gothic"/>
                          <a:cs typeface="Century Gothic"/>
                          <a:sym typeface="Century Gothic"/>
                        </a:rPr>
                        <a:t>Sometimes Monotone, sounds like natural talking </a:t>
                      </a:r>
                      <a:r>
                        <a:rPr lang="en" dirty="0" smtClean="0">
                          <a:latin typeface="Century Gothic"/>
                          <a:ea typeface="Century Gothic"/>
                          <a:cs typeface="Century Gothic"/>
                          <a:sym typeface="Century Gothic"/>
                        </a:rPr>
                        <a:t>sometimes</a:t>
                      </a:r>
                      <a:r>
                        <a:rPr lang="en-US" dirty="0" smtClean="0">
                          <a:latin typeface="Century Gothic"/>
                          <a:ea typeface="Century Gothic"/>
                          <a:cs typeface="Century Gothic"/>
                          <a:sym typeface="Century Gothic"/>
                        </a:rPr>
                        <a:t>.</a:t>
                      </a:r>
                      <a:r>
                        <a:rPr lang="en" dirty="0" smtClean="0">
                          <a:latin typeface="Century Gothic"/>
                          <a:ea typeface="Century Gothic"/>
                          <a:cs typeface="Century Gothic"/>
                          <a:sym typeface="Century Gothic"/>
                        </a:rPr>
                        <a:t> </a:t>
                      </a:r>
                      <a:endParaRPr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dirty="0">
                          <a:latin typeface="Century Gothic"/>
                          <a:ea typeface="Century Gothic"/>
                          <a:cs typeface="Century Gothic"/>
                          <a:sym typeface="Century Gothic"/>
                        </a:rPr>
                        <a:t>Sounds like natural talking while </a:t>
                      </a:r>
                      <a:r>
                        <a:rPr lang="en" dirty="0" smtClean="0">
                          <a:latin typeface="Century Gothic"/>
                          <a:ea typeface="Century Gothic"/>
                          <a:cs typeface="Century Gothic"/>
                          <a:sym typeface="Century Gothic"/>
                        </a:rPr>
                        <a:t>reading</a:t>
                      </a:r>
                      <a:r>
                        <a:rPr lang="en-US" dirty="0" smtClean="0">
                          <a:latin typeface="Century Gothic"/>
                          <a:ea typeface="Century Gothic"/>
                          <a:cs typeface="Century Gothic"/>
                          <a:sym typeface="Century Gothic"/>
                        </a:rPr>
                        <a:t>.</a:t>
                      </a:r>
                      <a:endParaRPr dirty="0">
                        <a:latin typeface="Century Gothic"/>
                        <a:ea typeface="Century Gothic"/>
                        <a:cs typeface="Century Gothic"/>
                        <a:sym typeface="Century Gothic"/>
                      </a:endParaRPr>
                    </a:p>
                  </a:txBody>
                  <a:tcPr marL="91425" marR="91425" marT="91425" marB="91425"/>
                </a:tc>
              </a:tr>
              <a:tr h="1597550">
                <a:tc>
                  <a:txBody>
                    <a:bodyPr/>
                    <a:lstStyle/>
                    <a:p>
                      <a:pPr marL="0" lvl="0" indent="0" algn="l" rtl="0">
                        <a:spcBef>
                          <a:spcPts val="0"/>
                        </a:spcBef>
                        <a:spcAft>
                          <a:spcPts val="0"/>
                        </a:spcAft>
                        <a:buNone/>
                      </a:pPr>
                      <a:r>
                        <a:rPr lang="en" b="1">
                          <a:latin typeface="Century Gothic"/>
                          <a:ea typeface="Century Gothic"/>
                          <a:cs typeface="Century Gothic"/>
                          <a:sym typeface="Century Gothic"/>
                        </a:rPr>
                        <a:t>Meaning</a:t>
                      </a:r>
                      <a:endParaRPr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a:latin typeface="Century Gothic"/>
                          <a:ea typeface="Century Gothic"/>
                          <a:cs typeface="Century Gothic"/>
                          <a:sym typeface="Century Gothic"/>
                        </a:rPr>
                        <a:t>-Not yet attending to</a:t>
                      </a:r>
                      <a:br>
                        <a:rPr lang="en">
                          <a:latin typeface="Century Gothic"/>
                          <a:ea typeface="Century Gothic"/>
                          <a:cs typeface="Century Gothic"/>
                          <a:sym typeface="Century Gothic"/>
                        </a:rPr>
                      </a:br>
                      <a:r>
                        <a:rPr lang="en">
                          <a:latin typeface="Century Gothic"/>
                          <a:ea typeface="Century Gothic"/>
                          <a:cs typeface="Century Gothic"/>
                          <a:sym typeface="Century Gothic"/>
                        </a:rPr>
                        <a:t>punctuation.</a:t>
                      </a:r>
                      <a:br>
                        <a:rPr lang="en">
                          <a:latin typeface="Century Gothic"/>
                          <a:ea typeface="Century Gothic"/>
                          <a:cs typeface="Century Gothic"/>
                          <a:sym typeface="Century Gothic"/>
                        </a:rPr>
                      </a:br>
                      <a:r>
                        <a:rPr lang="en">
                          <a:latin typeface="Century Gothic"/>
                          <a:ea typeface="Century Gothic"/>
                          <a:cs typeface="Century Gothic"/>
                          <a:sym typeface="Century Gothic"/>
                        </a:rPr>
                        <a:t>-Some Intonation that reflects the tone/ mood of the text.</a:t>
                      </a:r>
                      <a:br>
                        <a:rPr lang="en">
                          <a:latin typeface="Century Gothic"/>
                          <a:ea typeface="Century Gothic"/>
                          <a:cs typeface="Century Gothic"/>
                          <a:sym typeface="Century Gothic"/>
                        </a:rPr>
                      </a:br>
                      <a:r>
                        <a:rPr lang="en">
                          <a:latin typeface="Century Gothic"/>
                          <a:ea typeface="Century Gothic"/>
                          <a:cs typeface="Century Gothic"/>
                          <a:sym typeface="Century Gothic"/>
                        </a:rPr>
                        <a:t>-Little or no self-</a:t>
                      </a:r>
                      <a:br>
                        <a:rPr lang="en">
                          <a:latin typeface="Century Gothic"/>
                          <a:ea typeface="Century Gothic"/>
                          <a:cs typeface="Century Gothic"/>
                          <a:sym typeface="Century Gothic"/>
                        </a:rPr>
                      </a:br>
                      <a:r>
                        <a:rPr lang="en">
                          <a:latin typeface="Century Gothic"/>
                          <a:ea typeface="Century Gothic"/>
                          <a:cs typeface="Century Gothic"/>
                          <a:sym typeface="Century Gothic"/>
                        </a:rPr>
                        <a:t>monitoring</a:t>
                      </a: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dirty="0">
                          <a:latin typeface="Century Gothic"/>
                          <a:ea typeface="Century Gothic"/>
                          <a:cs typeface="Century Gothic"/>
                          <a:sym typeface="Century Gothic"/>
                        </a:rPr>
                        <a:t>-Some attention to</a:t>
                      </a: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punctuation.</a:t>
                      </a: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a:t>
                      </a:r>
                      <a:r>
                        <a:rPr lang="en" dirty="0" smtClean="0">
                          <a:latin typeface="Century Gothic"/>
                          <a:ea typeface="Century Gothic"/>
                          <a:cs typeface="Century Gothic"/>
                          <a:sym typeface="Century Gothic"/>
                        </a:rPr>
                        <a:t>Some</a:t>
                      </a:r>
                      <a:r>
                        <a:rPr lang="en-US" baseline="0" dirty="0" smtClean="0">
                          <a:latin typeface="Century Gothic"/>
                          <a:ea typeface="Century Gothic"/>
                          <a:cs typeface="Century Gothic"/>
                          <a:sym typeface="Century Gothic"/>
                        </a:rPr>
                        <a:t> </a:t>
                      </a:r>
                      <a:r>
                        <a:rPr lang="en" dirty="0" smtClean="0">
                          <a:latin typeface="Century Gothic"/>
                          <a:ea typeface="Century Gothic"/>
                          <a:cs typeface="Century Gothic"/>
                          <a:sym typeface="Century Gothic"/>
                        </a:rPr>
                        <a:t>Intonation </a:t>
                      </a:r>
                      <a:r>
                        <a:rPr lang="en" dirty="0">
                          <a:latin typeface="Century Gothic"/>
                          <a:ea typeface="Century Gothic"/>
                          <a:cs typeface="Century Gothic"/>
                          <a:sym typeface="Century Gothic"/>
                        </a:rPr>
                        <a:t>that reflects the tone/ mood of the text.</a:t>
                      </a: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-Some self-monitoring.</a:t>
                      </a: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dirty="0">
                          <a:latin typeface="Century Gothic"/>
                          <a:ea typeface="Century Gothic"/>
                          <a:cs typeface="Century Gothic"/>
                          <a:sym typeface="Century Gothic"/>
                        </a:rPr>
                        <a:t>Attention </a:t>
                      </a:r>
                      <a:r>
                        <a:rPr lang="en" dirty="0" smtClean="0">
                          <a:latin typeface="Century Gothic"/>
                          <a:ea typeface="Century Gothic"/>
                          <a:cs typeface="Century Gothic"/>
                          <a:sym typeface="Century Gothic"/>
                        </a:rPr>
                        <a:t>to</a:t>
                      </a:r>
                      <a:r>
                        <a:rPr lang="en-US" baseline="0" dirty="0" smtClean="0">
                          <a:latin typeface="Century Gothic"/>
                          <a:ea typeface="Century Gothic"/>
                          <a:cs typeface="Century Gothic"/>
                          <a:sym typeface="Century Gothic"/>
                        </a:rPr>
                        <a:t> </a:t>
                      </a:r>
                      <a:r>
                        <a:rPr lang="en" dirty="0" smtClean="0">
                          <a:latin typeface="Century Gothic"/>
                          <a:ea typeface="Century Gothic"/>
                          <a:cs typeface="Century Gothic"/>
                          <a:sym typeface="Century Gothic"/>
                        </a:rPr>
                        <a:t>punctuation</a:t>
                      </a:r>
                      <a:r>
                        <a:rPr lang="en" dirty="0">
                          <a:latin typeface="Century Gothic"/>
                          <a:ea typeface="Century Gothic"/>
                          <a:cs typeface="Century Gothic"/>
                          <a:sym typeface="Century Gothic"/>
                        </a:rPr>
                        <a:t>.</a:t>
                      </a: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Intonation that reflects</a:t>
                      </a: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the tone/ mood of the</a:t>
                      </a: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text.</a:t>
                      </a: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-Self- monitoring.</a:t>
                      </a: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txBody>
                  <a:tcPr marL="91425" marR="91425" marT="91425" marB="91425"/>
                </a:tc>
              </a:tr>
              <a:tr h="960350">
                <a:tc>
                  <a:txBody>
                    <a:bodyPr/>
                    <a:lstStyle/>
                    <a:p>
                      <a:pPr marL="0" lvl="0" indent="0" algn="l" rtl="0">
                        <a:spcBef>
                          <a:spcPts val="0"/>
                        </a:spcBef>
                        <a:spcAft>
                          <a:spcPts val="0"/>
                        </a:spcAft>
                        <a:buNone/>
                      </a:pPr>
                      <a:r>
                        <a:rPr lang="en" b="1">
                          <a:latin typeface="Century Gothic"/>
                          <a:ea typeface="Century Gothic"/>
                          <a:cs typeface="Century Gothic"/>
                          <a:sym typeface="Century Gothic"/>
                        </a:rPr>
                        <a:t>Just the Right Speed</a:t>
                      </a:r>
                      <a:endParaRPr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a:latin typeface="Century Gothic"/>
                          <a:ea typeface="Century Gothic"/>
                          <a:cs typeface="Century Gothic"/>
                          <a:sym typeface="Century Gothic"/>
                        </a:rPr>
                        <a:t>Slow and labored OR rushed throughout the text.</a:t>
                      </a: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a:latin typeface="Century Gothic"/>
                          <a:ea typeface="Century Gothic"/>
                          <a:cs typeface="Century Gothic"/>
                          <a:sym typeface="Century Gothic"/>
                        </a:rPr>
                        <a:t>Somewhat slow OR</a:t>
                      </a: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Rushed throughout the text.</a:t>
                      </a: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dirty="0">
                          <a:latin typeface="Century Gothic"/>
                          <a:ea typeface="Century Gothic"/>
                          <a:cs typeface="Century Gothic"/>
                          <a:sym typeface="Century Gothic"/>
                        </a:rPr>
                        <a:t>Varies from slow to fast as appropriate throughout</a:t>
                      </a: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the text.</a:t>
                      </a:r>
                      <a:endParaRPr dirty="0">
                        <a:latin typeface="Century Gothic"/>
                        <a:ea typeface="Century Gothic"/>
                        <a:cs typeface="Century Gothic"/>
                        <a:sym typeface="Century Gothic"/>
                      </a:endParaRPr>
                    </a:p>
                  </a:txBody>
                  <a:tcPr marL="91425" marR="91425" marT="91425" marB="91425"/>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408" name="Google Shape;408;p60"/>
          <p:cNvSpPr txBox="1">
            <a:spLocks noGrp="1"/>
          </p:cNvSpPr>
          <p:nvPr>
            <p:ph type="title"/>
          </p:nvPr>
        </p:nvSpPr>
        <p:spPr>
          <a:xfrm>
            <a:off x="487941" y="-189175"/>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400" b="0" i="0" u="none" strike="noStrike" cap="none">
                <a:solidFill>
                  <a:schemeClr val="dk1"/>
                </a:solidFill>
                <a:latin typeface="Century Gothic"/>
                <a:ea typeface="Century Gothic"/>
                <a:cs typeface="Century Gothic"/>
                <a:sym typeface="Century Gothic"/>
              </a:rPr>
              <a:t>Reflection Time </a:t>
            </a:r>
            <a:endParaRPr/>
          </a:p>
        </p:txBody>
      </p:sp>
      <p:sp>
        <p:nvSpPr>
          <p:cNvPr id="409" name="Google Shape;409;p60"/>
          <p:cNvSpPr txBox="1">
            <a:spLocks noGrp="1"/>
          </p:cNvSpPr>
          <p:nvPr>
            <p:ph type="body" idx="1"/>
          </p:nvPr>
        </p:nvSpPr>
        <p:spPr>
          <a:xfrm>
            <a:off x="3922866" y="1343619"/>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What does it mean to be an independent reader? </a:t>
            </a:r>
            <a:br>
              <a:rPr lang="en">
                <a:latin typeface="Century Gothic"/>
                <a:ea typeface="Century Gothic"/>
                <a:cs typeface="Century Gothic"/>
                <a:sym typeface="Century Gothic"/>
              </a:rPr>
            </a:br>
            <a:endParaRPr>
              <a:latin typeface="Century Gothic"/>
              <a:ea typeface="Century Gothic"/>
              <a:cs typeface="Century Gothic"/>
              <a:sym typeface="Century Gothic"/>
            </a:endParaRPr>
          </a:p>
        </p:txBody>
      </p:sp>
      <p:pic>
        <p:nvPicPr>
          <p:cNvPr id="410" name="Google Shape;410;p60"/>
          <p:cNvPicPr preferRelativeResize="0"/>
          <p:nvPr/>
        </p:nvPicPr>
        <p:blipFill>
          <a:blip r:embed="rId3">
            <a:alphaModFix/>
          </a:blip>
          <a:stretch>
            <a:fillRect/>
          </a:stretch>
        </p:blipFill>
        <p:spPr>
          <a:xfrm>
            <a:off x="433362" y="1138826"/>
            <a:ext cx="3058179" cy="28587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Google Shape;310;p47"/>
          <p:cNvSpPr txBox="1">
            <a:spLocks noGrp="1"/>
          </p:cNvSpPr>
          <p:nvPr>
            <p:ph type="body" idx="1"/>
          </p:nvPr>
        </p:nvSpPr>
        <p:spPr>
          <a:xfrm>
            <a:off x="412800" y="1012370"/>
            <a:ext cx="8731200" cy="3703979"/>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r>
              <a:rPr lang="en" sz="1800" b="1" dirty="0"/>
              <a:t>Preparing for Lesson #:</a:t>
            </a:r>
            <a:r>
              <a:rPr lang="en" sz="1800" dirty="0"/>
              <a:t> 115</a:t>
            </a:r>
            <a:endParaRPr sz="1800" dirty="0"/>
          </a:p>
          <a:p>
            <a:pPr marL="0" lvl="0" indent="0" algn="l" rtl="0">
              <a:spcBef>
                <a:spcPts val="0"/>
              </a:spcBef>
              <a:spcAft>
                <a:spcPts val="0"/>
              </a:spcAft>
              <a:buNone/>
            </a:pPr>
            <a:endParaRPr sz="1800" dirty="0"/>
          </a:p>
          <a:p>
            <a:pPr marL="0" lvl="0" indent="0" algn="l" rtl="0">
              <a:spcBef>
                <a:spcPts val="0"/>
              </a:spcBef>
              <a:spcAft>
                <a:spcPts val="0"/>
              </a:spcAft>
              <a:buNone/>
            </a:pPr>
            <a:r>
              <a:rPr lang="en" sz="1800" b="1" dirty="0"/>
              <a:t>New Materials to Prepare in Advance (see supporting materials): </a:t>
            </a:r>
            <a:endParaRPr sz="1800" b="1" dirty="0"/>
          </a:p>
          <a:p>
            <a:pPr marL="457200" lvl="0" indent="-342900" algn="l" rtl="0">
              <a:spcBef>
                <a:spcPts val="0"/>
              </a:spcBef>
              <a:spcAft>
                <a:spcPts val="0"/>
              </a:spcAft>
              <a:buSzPts val="1800"/>
              <a:buChar char="•"/>
            </a:pPr>
            <a:r>
              <a:rPr lang="en" sz="1800" b="1" dirty="0"/>
              <a:t>Word Cards </a:t>
            </a:r>
            <a:endParaRPr sz="1800" b="1" dirty="0"/>
          </a:p>
          <a:p>
            <a:pPr marL="457200" lvl="0" indent="-342900" algn="l" rtl="0">
              <a:spcBef>
                <a:spcPts val="0"/>
              </a:spcBef>
              <a:spcAft>
                <a:spcPts val="0"/>
              </a:spcAft>
              <a:buSzPts val="1800"/>
              <a:buChar char="•"/>
            </a:pPr>
            <a:r>
              <a:rPr lang="en" sz="1800" dirty="0"/>
              <a:t>Passage from Part 5: Fluency (optional)</a:t>
            </a:r>
            <a:endParaRPr sz="1800" dirty="0"/>
          </a:p>
          <a:p>
            <a:pPr marL="457200" lvl="0" indent="-342900" algn="l" rtl="0">
              <a:spcBef>
                <a:spcPts val="0"/>
              </a:spcBef>
              <a:spcAft>
                <a:spcPts val="0"/>
              </a:spcAft>
              <a:buSzPts val="1800"/>
              <a:buChar char="•"/>
            </a:pPr>
            <a:r>
              <a:rPr lang="en" sz="1800" b="1" dirty="0"/>
              <a:t>Cycle 23 Assessment</a:t>
            </a:r>
            <a:r>
              <a:rPr lang="en" sz="1800" dirty="0"/>
              <a:t>:</a:t>
            </a:r>
            <a:endParaRPr sz="1800" dirty="0"/>
          </a:p>
          <a:p>
            <a:pPr marL="914400" lvl="1" indent="-342900" algn="l" rtl="0">
              <a:spcBef>
                <a:spcPts val="0"/>
              </a:spcBef>
              <a:spcAft>
                <a:spcPts val="0"/>
              </a:spcAft>
              <a:buSzPts val="1800"/>
              <a:buChar char="•"/>
            </a:pPr>
            <a:r>
              <a:rPr lang="en" sz="1800" dirty="0"/>
              <a:t>Part 4: Decoding Words in Text and Reading for Fluency </a:t>
            </a:r>
            <a:endParaRPr dirty="0"/>
          </a:p>
          <a:p>
            <a:pPr marL="914400" lvl="1" indent="-342900" algn="l" rtl="0">
              <a:spcBef>
                <a:spcPts val="0"/>
              </a:spcBef>
              <a:spcAft>
                <a:spcPts val="0"/>
              </a:spcAft>
              <a:buSzPts val="1800"/>
              <a:buChar char="•"/>
            </a:pPr>
            <a:r>
              <a:rPr lang="en" sz="1800" dirty="0"/>
              <a:t>Part 6: Cycle </a:t>
            </a:r>
            <a:r>
              <a:rPr lang="en" dirty="0"/>
              <a:t>23 </a:t>
            </a:r>
            <a:r>
              <a:rPr lang="en" sz="1800" dirty="0"/>
              <a:t> Spelling Test </a:t>
            </a:r>
            <a:endParaRPr dirty="0"/>
          </a:p>
          <a:p>
            <a:pPr marL="914400" lvl="1" indent="-342900" algn="l" rtl="0">
              <a:spcBef>
                <a:spcPts val="0"/>
              </a:spcBef>
              <a:spcAft>
                <a:spcPts val="0"/>
              </a:spcAft>
              <a:buSzPts val="1800"/>
              <a:buChar char="•"/>
            </a:pPr>
            <a:r>
              <a:rPr lang="en" sz="1800" dirty="0"/>
              <a:t>Part 7: Sentence Dictation </a:t>
            </a:r>
            <a:endParaRPr dirty="0"/>
          </a:p>
          <a:p>
            <a:pPr marL="914400" lvl="1" indent="-342900" algn="l" rtl="0">
              <a:spcBef>
                <a:spcPts val="0"/>
              </a:spcBef>
              <a:spcAft>
                <a:spcPts val="0"/>
              </a:spcAft>
              <a:buSzPts val="1800"/>
              <a:buChar char="•"/>
            </a:pPr>
            <a:r>
              <a:rPr lang="en" sz="1800" dirty="0"/>
              <a:t>Part 8: Goal Setting </a:t>
            </a:r>
            <a:br>
              <a:rPr lang="en" sz="1800" dirty="0"/>
            </a:br>
            <a:endParaRPr dirty="0">
              <a:highlight>
                <a:srgbClr val="FFFF00"/>
              </a:highlight>
            </a:endParaRPr>
          </a:p>
          <a:p>
            <a:pPr marL="0" lvl="0" indent="0" algn="l" rtl="0">
              <a:spcBef>
                <a:spcPts val="0"/>
              </a:spcBef>
              <a:spcAft>
                <a:spcPts val="0"/>
              </a:spcAft>
              <a:buNone/>
            </a:pPr>
            <a:r>
              <a:rPr lang="en" sz="1800" b="1" dirty="0"/>
              <a:t>Materials to Gather from Previous </a:t>
            </a:r>
            <a:r>
              <a:rPr lang="en" sz="1800" b="1" dirty="0" smtClean="0"/>
              <a:t>Lessons:</a:t>
            </a:r>
            <a:endParaRPr lang="en" sz="1800" dirty="0"/>
          </a:p>
          <a:p>
            <a:pPr marL="285750" indent="-285750">
              <a:spcBef>
                <a:spcPts val="0"/>
              </a:spcBef>
            </a:pPr>
            <a:r>
              <a:rPr lang="en" sz="1800" dirty="0" smtClean="0"/>
              <a:t>Paper</a:t>
            </a:r>
            <a:r>
              <a:rPr lang="en" sz="1800" dirty="0"/>
              <a:t>, pencils, erasers</a:t>
            </a:r>
            <a:endParaRPr sz="1800" b="1" dirty="0"/>
          </a:p>
          <a:p>
            <a:pPr marL="177800" lvl="0" indent="0" algn="l" rtl="0">
              <a:lnSpc>
                <a:spcPct val="115000"/>
              </a:lnSpc>
              <a:spcBef>
                <a:spcPts val="800"/>
              </a:spcBef>
              <a:spcAft>
                <a:spcPts val="0"/>
              </a:spcAft>
              <a:buNone/>
            </a:pPr>
            <a:endParaRPr sz="1800" dirty="0">
              <a:solidFill>
                <a:schemeClr val="dk1"/>
              </a:solidFill>
            </a:endParaRPr>
          </a:p>
          <a:p>
            <a:pPr marL="457200" lvl="0" indent="0" algn="l" rtl="0">
              <a:lnSpc>
                <a:spcPct val="119953"/>
              </a:lnSpc>
              <a:spcBef>
                <a:spcPts val="800"/>
              </a:spcBef>
              <a:spcAft>
                <a:spcPts val="0"/>
              </a:spcAft>
              <a:buNone/>
            </a:pPr>
            <a:endParaRPr sz="1800" dirty="0">
              <a:solidFill>
                <a:schemeClr val="dk1"/>
              </a:solidFill>
              <a:latin typeface="Times New Roman"/>
              <a:ea typeface="Times New Roman"/>
              <a:cs typeface="Times New Roman"/>
              <a:sym typeface="Times New Roman"/>
            </a:endParaRPr>
          </a:p>
          <a:p>
            <a:pPr marL="0" lvl="0" indent="0" algn="l" rtl="0">
              <a:lnSpc>
                <a:spcPct val="115000"/>
              </a:lnSpc>
              <a:spcBef>
                <a:spcPts val="1000"/>
              </a:spcBef>
              <a:spcAft>
                <a:spcPts val="0"/>
              </a:spcAft>
              <a:buNone/>
            </a:pPr>
            <a:endParaRPr sz="1800" dirty="0">
              <a:solidFill>
                <a:schemeClr val="dk1"/>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1800" dirty="0">
              <a:solidFill>
                <a:schemeClr val="dk1"/>
              </a:solidFill>
            </a:endParaRPr>
          </a:p>
          <a:p>
            <a:pPr marL="0" lvl="0" indent="0" algn="l" rtl="0">
              <a:spcBef>
                <a:spcPts val="800"/>
              </a:spcBef>
              <a:spcAft>
                <a:spcPts val="0"/>
              </a:spcAft>
              <a:buNone/>
            </a:pPr>
            <a:endParaRPr sz="1800" b="1" dirty="0">
              <a:solidFill>
                <a:schemeClr val="dk1"/>
              </a:solidFill>
            </a:endParaRPr>
          </a:p>
          <a:p>
            <a:pPr marL="0" lvl="0" indent="0" algn="l" rtl="0">
              <a:spcBef>
                <a:spcPts val="800"/>
              </a:spcBef>
              <a:spcAft>
                <a:spcPts val="0"/>
              </a:spcAft>
              <a:buNone/>
            </a:pPr>
            <a:endParaRPr sz="1800" b="1" dirty="0">
              <a:solidFill>
                <a:schemeClr val="dk1"/>
              </a:solidFill>
            </a:endParaRPr>
          </a:p>
          <a:p>
            <a:pPr marL="457200" lvl="0" indent="0" algn="l" rtl="0">
              <a:spcBef>
                <a:spcPts val="800"/>
              </a:spcBef>
              <a:spcAft>
                <a:spcPts val="1000"/>
              </a:spcAft>
              <a:buNone/>
            </a:pPr>
            <a:endParaRPr sz="1800" dirty="0">
              <a:solidFill>
                <a:schemeClr val="dk1"/>
              </a:solidFill>
            </a:endParaRPr>
          </a:p>
        </p:txBody>
      </p:sp>
      <p:sp>
        <p:nvSpPr>
          <p:cNvPr id="311" name="Google Shape;311;p47"/>
          <p:cNvSpPr txBox="1">
            <a:spLocks noGrp="1"/>
          </p:cNvSpPr>
          <p:nvPr>
            <p:ph type="title"/>
          </p:nvPr>
        </p:nvSpPr>
        <p:spPr>
          <a:xfrm>
            <a:off x="412800" y="229036"/>
            <a:ext cx="8520600" cy="6849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4: Part 2: Cycle 23: Lesson: 115</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r>
              <a:rPr lang="en" sz="1800" b="1" dirty="0" smtClean="0"/>
              <a:t>.</a:t>
            </a:r>
            <a:endParaRPr sz="1800"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p4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Lesson </a:t>
            </a:r>
            <a:r>
              <a:rPr lang="en" b="1" dirty="0"/>
              <a:t>115</a:t>
            </a:r>
            <a:r>
              <a:rPr lang="en" b="1" dirty="0">
                <a:solidFill>
                  <a:schemeClr val="dk1"/>
                </a:solidFill>
              </a:rPr>
              <a:t>:</a:t>
            </a:r>
            <a:endParaRPr i="1" dirty="0">
              <a:solidFill>
                <a:schemeClr val="dk1"/>
              </a:solidFill>
            </a:endParaRPr>
          </a:p>
          <a:p>
            <a:pPr marL="0" lvl="0" indent="0" algn="l" rtl="0">
              <a:lnSpc>
                <a:spcPct val="90000"/>
              </a:lnSpc>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457200" lvl="0" indent="-361950" algn="l" rtl="0">
              <a:spcBef>
                <a:spcPts val="800"/>
              </a:spcBef>
              <a:spcAft>
                <a:spcPts val="0"/>
              </a:spcAft>
              <a:buSzPts val="2100"/>
              <a:buChar char="•"/>
            </a:pPr>
            <a:r>
              <a:rPr lang="en" b="1" dirty="0"/>
              <a:t>Assessment Overview Document </a:t>
            </a:r>
            <a:r>
              <a:rPr lang="en" dirty="0"/>
              <a:t>(found in the </a:t>
            </a:r>
            <a:r>
              <a:rPr lang="en" b="1" dirty="0"/>
              <a:t>K-2 Reading Foundations Skills Block Resource Manual</a:t>
            </a:r>
            <a:r>
              <a:rPr lang="en" dirty="0"/>
              <a:t>)</a:t>
            </a:r>
            <a:r>
              <a:rPr lang="en" dirty="0">
                <a:highlight>
                  <a:srgbClr val="FFFF00"/>
                </a:highlight>
              </a:rPr>
              <a:t/>
            </a:r>
            <a:br>
              <a:rPr lang="en" dirty="0">
                <a:highlight>
                  <a:srgbClr val="FFFF00"/>
                </a:highlight>
              </a:rPr>
            </a:br>
            <a:endParaRPr dirty="0">
              <a:highlight>
                <a:srgbClr val="FFFF00"/>
              </a:highlight>
            </a:endParaRPr>
          </a:p>
          <a:p>
            <a:pPr marL="0" lvl="0" indent="0" algn="l" rtl="0">
              <a:lnSpc>
                <a:spcPct val="115000"/>
              </a:lnSpc>
              <a:spcBef>
                <a:spcPts val="800"/>
              </a:spcBef>
              <a:spcAft>
                <a:spcPts val="0"/>
              </a:spcAft>
              <a:buNone/>
            </a:pPr>
            <a:endParaRPr dirty="0">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dirty="0">
              <a:solidFill>
                <a:schemeClr val="dk1"/>
              </a:solidFill>
            </a:endParaRPr>
          </a:p>
        </p:txBody>
      </p:sp>
      <p:sp>
        <p:nvSpPr>
          <p:cNvPr id="317" name="Google Shape;317;p4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4: Part 2: Cycle 23: Lesson 115</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Google Shape;322;p49"/>
          <p:cNvSpPr txBox="1"/>
          <p:nvPr/>
        </p:nvSpPr>
        <p:spPr>
          <a:xfrm>
            <a:off x="1084650" y="1133675"/>
            <a:ext cx="6974700" cy="24675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endParaRPr sz="4000" b="1">
              <a:latin typeface="Century Gothic"/>
              <a:ea typeface="Century Gothic"/>
              <a:cs typeface="Century Gothic"/>
              <a:sym typeface="Century Gothic"/>
            </a:endParaRPr>
          </a:p>
        </p:txBody>
      </p:sp>
      <p:pic>
        <p:nvPicPr>
          <p:cNvPr id="323" name="Google Shape;323;p49"/>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324" name="Google Shape;324;p49"/>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325" name="Google Shape;325;p49"/>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4: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23: Lesson 115</a:t>
            </a:r>
            <a:endParaRPr sz="3200" b="1">
              <a:solidFill>
                <a:srgbClr val="404040"/>
              </a:solidFill>
              <a:latin typeface="Century Gothic"/>
              <a:ea typeface="Century Gothic"/>
              <a:cs typeface="Century Gothic"/>
              <a:sym typeface="Century Gothic"/>
            </a:endParaRPr>
          </a:p>
        </p:txBody>
      </p:sp>
      <p:pic>
        <p:nvPicPr>
          <p:cNvPr id="326" name="Google Shape;326;p49"/>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327" name="Google Shape;327;p49"/>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32" name="Google Shape;332;p5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333" name="Google Shape;333;p50"/>
          <p:cNvSpPr txBox="1">
            <a:spLocks noGrp="1"/>
          </p:cNvSpPr>
          <p:nvPr>
            <p:ph type="body" idx="1"/>
          </p:nvPr>
        </p:nvSpPr>
        <p:spPr>
          <a:xfrm>
            <a:off x="311700" y="1070161"/>
            <a:ext cx="8520600" cy="3662100"/>
          </a:xfrm>
          <a:prstGeom prst="rect">
            <a:avLst/>
          </a:prstGeom>
        </p:spPr>
        <p:txBody>
          <a:bodyPr spcFirstLastPara="1" wrap="square" lIns="68575" tIns="34275" rIns="68575" bIns="34275" anchor="t" anchorCtr="0">
            <a:noAutofit/>
          </a:bodyPr>
          <a:lstStyle/>
          <a:p>
            <a:pPr marL="0" lvl="0" indent="0" algn="ctr" rtl="0">
              <a:spcBef>
                <a:spcPts val="800"/>
              </a:spcBef>
              <a:spcAft>
                <a:spcPts val="1000"/>
              </a:spcAft>
              <a:buClr>
                <a:schemeClr val="dk1"/>
              </a:buClr>
              <a:buSzPts val="1100"/>
              <a:buFont typeface="Arial"/>
              <a:buNone/>
            </a:pPr>
            <a:r>
              <a:rPr lang="en" sz="2800" i="1" dirty="0">
                <a:solidFill>
                  <a:srgbClr val="FF0000"/>
                </a:solidFill>
              </a:rPr>
              <a:t>“Do you know why we learn to read, we learn to read, we learn to read? Do you know</a:t>
            </a:r>
            <a:br>
              <a:rPr lang="en" sz="2800" i="1" dirty="0">
                <a:solidFill>
                  <a:srgbClr val="FF0000"/>
                </a:solidFill>
              </a:rPr>
            </a:br>
            <a:r>
              <a:rPr lang="en" sz="2800" i="1" dirty="0">
                <a:solidFill>
                  <a:srgbClr val="FF0000"/>
                </a:solidFill>
              </a:rPr>
              <a:t>why we learn to read? It’s a great question indeed. Do you know why we learn to</a:t>
            </a:r>
            <a:br>
              <a:rPr lang="en" sz="2800" i="1" dirty="0">
                <a:solidFill>
                  <a:srgbClr val="FF0000"/>
                </a:solidFill>
              </a:rPr>
            </a:br>
            <a:r>
              <a:rPr lang="en" sz="2800" i="1" dirty="0">
                <a:solidFill>
                  <a:srgbClr val="FF0000"/>
                </a:solidFill>
              </a:rPr>
              <a:t>spell, we learn to spell, we learn to spell? Do you know why we learn to spell, let’s</a:t>
            </a:r>
            <a:br>
              <a:rPr lang="en" sz="2800" i="1" dirty="0">
                <a:solidFill>
                  <a:srgbClr val="FF0000"/>
                </a:solidFill>
              </a:rPr>
            </a:br>
            <a:r>
              <a:rPr lang="en" sz="2800" i="1" dirty="0">
                <a:solidFill>
                  <a:srgbClr val="FF0000"/>
                </a:solidFill>
              </a:rPr>
              <a:t>come together and tell!”</a:t>
            </a:r>
            <a:endParaRPr sz="3000" i="1"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Google Shape;338;p51"/>
          <p:cNvSpPr txBox="1">
            <a:spLocks noGrp="1"/>
          </p:cNvSpPr>
          <p:nvPr>
            <p:ph type="title"/>
          </p:nvPr>
        </p:nvSpPr>
        <p:spPr>
          <a:xfrm>
            <a:off x="311700" y="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endParaRPr/>
          </a:p>
          <a:p>
            <a:pPr marL="0" lvl="0" indent="0" algn="l" rtl="0">
              <a:spcBef>
                <a:spcPts val="0"/>
              </a:spcBef>
              <a:spcAft>
                <a:spcPts val="0"/>
              </a:spcAft>
              <a:buNone/>
            </a:pPr>
            <a:r>
              <a:rPr lang="en"/>
              <a:t> Opening Learning Targets   </a:t>
            </a:r>
            <a:endParaRPr/>
          </a:p>
        </p:txBody>
      </p:sp>
      <p:sp>
        <p:nvSpPr>
          <p:cNvPr id="339" name="Google Shape;339;p51"/>
          <p:cNvSpPr txBox="1">
            <a:spLocks noGrp="1"/>
          </p:cNvSpPr>
          <p:nvPr>
            <p:ph type="body" idx="1"/>
          </p:nvPr>
        </p:nvSpPr>
        <p:spPr>
          <a:xfrm>
            <a:off x="311700" y="945647"/>
            <a:ext cx="8520600" cy="3416400"/>
          </a:xfrm>
          <a:prstGeom prst="rect">
            <a:avLst/>
          </a:prstGeom>
        </p:spPr>
        <p:txBody>
          <a:bodyPr spcFirstLastPara="1" wrap="square" lIns="68575" tIns="34275" rIns="68575" bIns="34275" anchor="t" anchorCtr="0">
            <a:noAutofit/>
          </a:bodyPr>
          <a:lstStyle/>
          <a:p>
            <a:pPr marL="457200" lvl="0" indent="-381000" algn="l" rtl="0">
              <a:lnSpc>
                <a:spcPct val="115000"/>
              </a:lnSpc>
              <a:spcBef>
                <a:spcPts val="1700"/>
              </a:spcBef>
              <a:spcAft>
                <a:spcPts val="0"/>
              </a:spcAft>
              <a:buSzPts val="2400"/>
              <a:buChar char="•"/>
            </a:pPr>
            <a:r>
              <a:rPr lang="en" sz="2400" dirty="0"/>
              <a:t>I can review the sound-spelling patterns from Cycles 20–23: </a:t>
            </a:r>
            <a:endParaRPr sz="2400" dirty="0"/>
          </a:p>
          <a:p>
            <a:pPr marL="914400" lvl="1" indent="-368300" algn="l" rtl="0">
              <a:lnSpc>
                <a:spcPct val="115000"/>
              </a:lnSpc>
              <a:spcBef>
                <a:spcPts val="0"/>
              </a:spcBef>
              <a:spcAft>
                <a:spcPts val="0"/>
              </a:spcAft>
              <a:buSzPts val="2200"/>
              <a:buChar char="•"/>
            </a:pPr>
            <a:r>
              <a:rPr lang="en" sz="2200" dirty="0"/>
              <a:t>making plurals with words ending in “-y,” </a:t>
            </a:r>
            <a:endParaRPr sz="2200" dirty="0"/>
          </a:p>
          <a:p>
            <a:pPr marL="914400" lvl="1" indent="-368300" algn="l" rtl="0">
              <a:lnSpc>
                <a:spcPct val="115000"/>
              </a:lnSpc>
              <a:spcBef>
                <a:spcPts val="0"/>
              </a:spcBef>
              <a:spcAft>
                <a:spcPts val="0"/>
              </a:spcAft>
              <a:buSzPts val="2200"/>
              <a:buChar char="•"/>
            </a:pPr>
            <a:r>
              <a:rPr lang="en" sz="2200" dirty="0"/>
              <a:t>schwa sound for “a,” “e,” and “o,” </a:t>
            </a:r>
            <a:endParaRPr sz="2200" dirty="0"/>
          </a:p>
          <a:p>
            <a:pPr marL="914400" lvl="1" indent="-368300" algn="l" rtl="0">
              <a:lnSpc>
                <a:spcPct val="115000"/>
              </a:lnSpc>
              <a:spcBef>
                <a:spcPts val="0"/>
              </a:spcBef>
              <a:spcAft>
                <a:spcPts val="0"/>
              </a:spcAft>
              <a:buSzPts val="2200"/>
              <a:buChar char="•"/>
            </a:pPr>
            <a:r>
              <a:rPr lang="en" sz="2200" dirty="0"/>
              <a:t>words ending with “a-t-e” making the long “a” or schwa sound, </a:t>
            </a:r>
            <a:endParaRPr sz="2200" dirty="0"/>
          </a:p>
          <a:p>
            <a:pPr marL="914400" lvl="1" indent="-368300" algn="l" rtl="0">
              <a:lnSpc>
                <a:spcPct val="115000"/>
              </a:lnSpc>
              <a:spcBef>
                <a:spcPts val="0"/>
              </a:spcBef>
              <a:spcAft>
                <a:spcPts val="0"/>
              </a:spcAft>
              <a:buSzPts val="2200"/>
              <a:buChar char="•"/>
            </a:pPr>
            <a:r>
              <a:rPr lang="en" sz="2200" dirty="0"/>
              <a:t>contractions with “are.”</a:t>
            </a:r>
            <a:endParaRPr sz="2200" dirty="0"/>
          </a:p>
          <a:p>
            <a:pPr marL="457200" lvl="0" indent="0" algn="l" rtl="0">
              <a:lnSpc>
                <a:spcPct val="150000"/>
              </a:lnSpc>
              <a:spcBef>
                <a:spcPts val="1700"/>
              </a:spcBef>
              <a:spcAft>
                <a:spcPts val="0"/>
              </a:spcAft>
              <a:buNone/>
            </a:pPr>
            <a:endParaRPr sz="2400" dirty="0"/>
          </a:p>
          <a:p>
            <a:pPr marL="457200" lvl="0" indent="0" algn="l" rtl="0">
              <a:lnSpc>
                <a:spcPct val="150000"/>
              </a:lnSpc>
              <a:spcBef>
                <a:spcPts val="1700"/>
              </a:spcBef>
              <a:spcAft>
                <a:spcPts val="0"/>
              </a:spcAft>
              <a:buNone/>
            </a:pPr>
            <a:endParaRPr sz="2400" dirty="0"/>
          </a:p>
        </p:txBody>
      </p:sp>
      <p:pic>
        <p:nvPicPr>
          <p:cNvPr id="340" name="Google Shape;340;p51"/>
          <p:cNvPicPr preferRelativeResize="0"/>
          <p:nvPr/>
        </p:nvPicPr>
        <p:blipFill>
          <a:blip r:embed="rId3">
            <a:alphaModFix/>
          </a:blip>
          <a:stretch>
            <a:fillRect/>
          </a:stretch>
        </p:blipFill>
        <p:spPr>
          <a:xfrm>
            <a:off x="8273145" y="4256314"/>
            <a:ext cx="810144" cy="656764"/>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sp>
        <p:nvSpPr>
          <p:cNvPr id="345" name="Google Shape;345;p52"/>
          <p:cNvSpPr txBox="1"/>
          <p:nvPr/>
        </p:nvSpPr>
        <p:spPr>
          <a:xfrm>
            <a:off x="0" y="117500"/>
            <a:ext cx="8884200" cy="37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b="1">
              <a:solidFill>
                <a:srgbClr val="666666"/>
              </a:solidFill>
              <a:latin typeface="Century Gothic"/>
              <a:ea typeface="Century Gothic"/>
              <a:cs typeface="Century Gothic"/>
              <a:sym typeface="Century Gothic"/>
            </a:endParaRPr>
          </a:p>
        </p:txBody>
      </p:sp>
      <p:sp>
        <p:nvSpPr>
          <p:cNvPr id="346" name="Google Shape;346;p52"/>
          <p:cNvSpPr txBox="1"/>
          <p:nvPr/>
        </p:nvSpPr>
        <p:spPr>
          <a:xfrm>
            <a:off x="382786" y="240700"/>
            <a:ext cx="1808400" cy="87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latin typeface="Century Gothic"/>
                <a:ea typeface="Century Gothic"/>
                <a:cs typeface="Century Gothic"/>
                <a:sym typeface="Century Gothic"/>
              </a:rPr>
              <a:t>Review</a:t>
            </a:r>
            <a:endParaRPr sz="3000" dirty="0">
              <a:latin typeface="Century Gothic"/>
              <a:ea typeface="Century Gothic"/>
              <a:cs typeface="Century Gothic"/>
              <a:sym typeface="Century Gothic"/>
            </a:endParaRPr>
          </a:p>
        </p:txBody>
      </p:sp>
      <p:sp>
        <p:nvSpPr>
          <p:cNvPr id="347" name="Google Shape;347;p52"/>
          <p:cNvSpPr txBox="1"/>
          <p:nvPr/>
        </p:nvSpPr>
        <p:spPr>
          <a:xfrm>
            <a:off x="1502132" y="1349394"/>
            <a:ext cx="6152340" cy="679461"/>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latin typeface="Century Gothic"/>
                <a:ea typeface="Century Gothic"/>
                <a:cs typeface="Century Gothic"/>
                <a:sym typeface="Century Gothic"/>
              </a:rPr>
              <a:t>along		</a:t>
            </a:r>
            <a:r>
              <a:rPr lang="en" sz="2400" dirty="0" smtClean="0">
                <a:latin typeface="Century Gothic"/>
                <a:ea typeface="Century Gothic"/>
                <a:cs typeface="Century Gothic"/>
                <a:sym typeface="Century Gothic"/>
              </a:rPr>
              <a:t>     some</a:t>
            </a:r>
            <a:r>
              <a:rPr lang="en" sz="2400" dirty="0">
                <a:latin typeface="Century Gothic"/>
                <a:ea typeface="Century Gothic"/>
                <a:cs typeface="Century Gothic"/>
                <a:sym typeface="Century Gothic"/>
              </a:rPr>
              <a:t>		garden</a:t>
            </a:r>
            <a:endParaRPr sz="2400" dirty="0">
              <a:latin typeface="Century Gothic"/>
              <a:ea typeface="Century Gothic"/>
              <a:cs typeface="Century Gothic"/>
              <a:sym typeface="Century Gothic"/>
            </a:endParaRPr>
          </a:p>
        </p:txBody>
      </p:sp>
      <p:sp>
        <p:nvSpPr>
          <p:cNvPr id="348" name="Google Shape;348;p52"/>
          <p:cNvSpPr txBox="1"/>
          <p:nvPr/>
        </p:nvSpPr>
        <p:spPr>
          <a:xfrm>
            <a:off x="1204656" y="2063006"/>
            <a:ext cx="1163843" cy="679461"/>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Century Gothic"/>
                <a:ea typeface="Century Gothic"/>
                <a:cs typeface="Century Gothic"/>
                <a:sym typeface="Century Gothic"/>
              </a:rPr>
              <a:t>bunny						</a:t>
            </a:r>
            <a:endParaRPr sz="2400">
              <a:latin typeface="Century Gothic"/>
              <a:ea typeface="Century Gothic"/>
              <a:cs typeface="Century Gothic"/>
              <a:sym typeface="Century Gothic"/>
            </a:endParaRPr>
          </a:p>
        </p:txBody>
      </p:sp>
      <p:sp>
        <p:nvSpPr>
          <p:cNvPr id="349" name="Google Shape;349;p52"/>
          <p:cNvSpPr txBox="1"/>
          <p:nvPr/>
        </p:nvSpPr>
        <p:spPr>
          <a:xfrm>
            <a:off x="2829855" y="2062994"/>
            <a:ext cx="1396852" cy="679461"/>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latin typeface="Century Gothic"/>
                <a:ea typeface="Century Gothic"/>
                <a:cs typeface="Century Gothic"/>
                <a:sym typeface="Century Gothic"/>
              </a:rPr>
              <a:t>bunnies</a:t>
            </a:r>
            <a:endParaRPr sz="2400" dirty="0">
              <a:latin typeface="Century Gothic"/>
              <a:ea typeface="Century Gothic"/>
              <a:cs typeface="Century Gothic"/>
              <a:sym typeface="Century Gothic"/>
            </a:endParaRPr>
          </a:p>
        </p:txBody>
      </p:sp>
      <p:sp>
        <p:nvSpPr>
          <p:cNvPr id="350" name="Google Shape;350;p52"/>
          <p:cNvSpPr txBox="1"/>
          <p:nvPr/>
        </p:nvSpPr>
        <p:spPr>
          <a:xfrm>
            <a:off x="4828781" y="2057866"/>
            <a:ext cx="1479833" cy="644496"/>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latin typeface="Century Gothic"/>
                <a:ea typeface="Century Gothic"/>
                <a:cs typeface="Century Gothic"/>
                <a:sym typeface="Century Gothic"/>
              </a:rPr>
              <a:t>monkey</a:t>
            </a:r>
            <a:endParaRPr sz="2400" dirty="0">
              <a:latin typeface="Century Gothic"/>
              <a:ea typeface="Century Gothic"/>
              <a:cs typeface="Century Gothic"/>
              <a:sym typeface="Century Gothic"/>
            </a:endParaRPr>
          </a:p>
        </p:txBody>
      </p:sp>
      <p:sp>
        <p:nvSpPr>
          <p:cNvPr id="351" name="Google Shape;351;p52"/>
          <p:cNvSpPr txBox="1"/>
          <p:nvPr/>
        </p:nvSpPr>
        <p:spPr>
          <a:xfrm>
            <a:off x="6754031" y="2074365"/>
            <a:ext cx="1662933" cy="609845"/>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latin typeface="Century Gothic"/>
                <a:ea typeface="Century Gothic"/>
                <a:cs typeface="Century Gothic"/>
                <a:sym typeface="Century Gothic"/>
              </a:rPr>
              <a:t>monkeys</a:t>
            </a:r>
            <a:endParaRPr sz="2400" dirty="0">
              <a:latin typeface="Century Gothic"/>
              <a:ea typeface="Century Gothic"/>
              <a:cs typeface="Century Gothic"/>
              <a:sym typeface="Century Gothic"/>
            </a:endParaRPr>
          </a:p>
        </p:txBody>
      </p:sp>
      <p:sp>
        <p:nvSpPr>
          <p:cNvPr id="352" name="Google Shape;352;p52"/>
          <p:cNvSpPr txBox="1"/>
          <p:nvPr/>
        </p:nvSpPr>
        <p:spPr>
          <a:xfrm>
            <a:off x="690406" y="2793081"/>
            <a:ext cx="997579" cy="679461"/>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400" dirty="0">
                <a:solidFill>
                  <a:schemeClr val="dk1"/>
                </a:solidFill>
                <a:latin typeface="Century Gothic"/>
                <a:ea typeface="Century Gothic"/>
                <a:cs typeface="Century Gothic"/>
                <a:sym typeface="Century Gothic"/>
              </a:rPr>
              <a:t>they</a:t>
            </a:r>
            <a:endParaRPr dirty="0"/>
          </a:p>
        </p:txBody>
      </p:sp>
      <p:sp>
        <p:nvSpPr>
          <p:cNvPr id="353" name="Google Shape;353;p52"/>
          <p:cNvSpPr txBox="1"/>
          <p:nvPr/>
        </p:nvSpPr>
        <p:spPr>
          <a:xfrm>
            <a:off x="3195681" y="2793081"/>
            <a:ext cx="864689" cy="679461"/>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you</a:t>
            </a:r>
            <a:endParaRPr/>
          </a:p>
        </p:txBody>
      </p:sp>
      <p:sp>
        <p:nvSpPr>
          <p:cNvPr id="354" name="Google Shape;354;p52"/>
          <p:cNvSpPr txBox="1"/>
          <p:nvPr/>
        </p:nvSpPr>
        <p:spPr>
          <a:xfrm>
            <a:off x="5353857" y="2793057"/>
            <a:ext cx="864689" cy="505264"/>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400" dirty="0">
                <a:solidFill>
                  <a:schemeClr val="dk1"/>
                </a:solidFill>
                <a:latin typeface="Century Gothic"/>
                <a:ea typeface="Century Gothic"/>
                <a:cs typeface="Century Gothic"/>
                <a:sym typeface="Century Gothic"/>
              </a:rPr>
              <a:t>we</a:t>
            </a:r>
            <a:endParaRPr dirty="0"/>
          </a:p>
        </p:txBody>
      </p:sp>
      <p:sp>
        <p:nvSpPr>
          <p:cNvPr id="355" name="Google Shape;355;p52"/>
          <p:cNvSpPr txBox="1"/>
          <p:nvPr/>
        </p:nvSpPr>
        <p:spPr>
          <a:xfrm>
            <a:off x="7480232" y="2793057"/>
            <a:ext cx="782910" cy="505264"/>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400" dirty="0">
                <a:solidFill>
                  <a:schemeClr val="dk1"/>
                </a:solidFill>
                <a:latin typeface="Century Gothic"/>
                <a:ea typeface="Century Gothic"/>
                <a:cs typeface="Century Gothic"/>
                <a:sym typeface="Century Gothic"/>
              </a:rPr>
              <a:t>are</a:t>
            </a:r>
            <a:endParaRPr dirty="0"/>
          </a:p>
        </p:txBody>
      </p:sp>
      <p:sp>
        <p:nvSpPr>
          <p:cNvPr id="356" name="Google Shape;356;p52"/>
          <p:cNvSpPr txBox="1"/>
          <p:nvPr/>
        </p:nvSpPr>
        <p:spPr>
          <a:xfrm>
            <a:off x="1760532" y="2804681"/>
            <a:ext cx="1297034" cy="505264"/>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400" dirty="0">
                <a:solidFill>
                  <a:schemeClr val="dk1"/>
                </a:solidFill>
                <a:latin typeface="Century Gothic"/>
                <a:ea typeface="Century Gothic"/>
                <a:cs typeface="Century Gothic"/>
                <a:sym typeface="Century Gothic"/>
              </a:rPr>
              <a:t>they’re</a:t>
            </a:r>
            <a:endParaRPr dirty="0"/>
          </a:p>
        </p:txBody>
      </p:sp>
      <p:sp>
        <p:nvSpPr>
          <p:cNvPr id="357" name="Google Shape;357;p52"/>
          <p:cNvSpPr txBox="1"/>
          <p:nvPr/>
        </p:nvSpPr>
        <p:spPr>
          <a:xfrm>
            <a:off x="4090283" y="2793057"/>
            <a:ext cx="1163843" cy="505264"/>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400" dirty="0">
                <a:solidFill>
                  <a:schemeClr val="dk1"/>
                </a:solidFill>
                <a:latin typeface="Century Gothic"/>
                <a:ea typeface="Century Gothic"/>
                <a:cs typeface="Century Gothic"/>
                <a:sym typeface="Century Gothic"/>
              </a:rPr>
              <a:t>you’re</a:t>
            </a:r>
            <a:endParaRPr dirty="0"/>
          </a:p>
        </p:txBody>
      </p:sp>
      <p:sp>
        <p:nvSpPr>
          <p:cNvPr id="358" name="Google Shape;358;p52"/>
          <p:cNvSpPr txBox="1"/>
          <p:nvPr/>
        </p:nvSpPr>
        <p:spPr>
          <a:xfrm>
            <a:off x="6216657" y="2793056"/>
            <a:ext cx="1163843" cy="679461"/>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400" dirty="0">
                <a:solidFill>
                  <a:schemeClr val="dk1"/>
                </a:solidFill>
                <a:latin typeface="Century Gothic"/>
                <a:ea typeface="Century Gothic"/>
                <a:cs typeface="Century Gothic"/>
                <a:sym typeface="Century Gothic"/>
              </a:rPr>
              <a:t>we’re</a:t>
            </a:r>
            <a:endParaRPr dirty="0"/>
          </a:p>
        </p:txBody>
      </p:sp>
      <p:sp>
        <p:nvSpPr>
          <p:cNvPr id="359" name="Google Shape;359;p52"/>
          <p:cNvSpPr txBox="1"/>
          <p:nvPr/>
        </p:nvSpPr>
        <p:spPr>
          <a:xfrm>
            <a:off x="2929455" y="3440157"/>
            <a:ext cx="1297034" cy="738682"/>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400" dirty="0">
                <a:solidFill>
                  <a:schemeClr val="dk1"/>
                </a:solidFill>
                <a:latin typeface="Century Gothic"/>
                <a:ea typeface="Century Gothic"/>
                <a:cs typeface="Century Gothic"/>
                <a:sym typeface="Century Gothic"/>
              </a:rPr>
              <a:t>plate</a:t>
            </a:r>
            <a:endParaRPr dirty="0"/>
          </a:p>
        </p:txBody>
      </p:sp>
      <p:sp>
        <p:nvSpPr>
          <p:cNvPr id="360" name="Google Shape;360;p52"/>
          <p:cNvSpPr txBox="1"/>
          <p:nvPr/>
        </p:nvSpPr>
        <p:spPr>
          <a:xfrm>
            <a:off x="4935995" y="3468227"/>
            <a:ext cx="1479833" cy="807667"/>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400" dirty="0">
                <a:solidFill>
                  <a:schemeClr val="dk1"/>
                </a:solidFill>
                <a:latin typeface="Century Gothic"/>
                <a:ea typeface="Century Gothic"/>
                <a:cs typeface="Century Gothic"/>
                <a:sym typeface="Century Gothic"/>
              </a:rPr>
              <a:t>pirate</a:t>
            </a:r>
            <a:endParaRPr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7"/>
                                        </p:tgtEl>
                                        <p:attrNameLst>
                                          <p:attrName>style.visibility</p:attrName>
                                        </p:attrNameLst>
                                      </p:cBhvr>
                                      <p:to>
                                        <p:strVal val="visible"/>
                                      </p:to>
                                    </p:set>
                                    <p:animEffect transition="in" filter="fade">
                                      <p:cBhvr>
                                        <p:cTn id="7" dur="1000"/>
                                        <p:tgtEl>
                                          <p:spTgt spid="34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48"/>
                                        </p:tgtEl>
                                        <p:attrNameLst>
                                          <p:attrName>style.visibility</p:attrName>
                                        </p:attrNameLst>
                                      </p:cBhvr>
                                      <p:to>
                                        <p:strVal val="visible"/>
                                      </p:to>
                                    </p:set>
                                    <p:animEffect transition="in" filter="fade">
                                      <p:cBhvr>
                                        <p:cTn id="12" dur="1000"/>
                                        <p:tgtEl>
                                          <p:spTgt spid="34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50"/>
                                        </p:tgtEl>
                                        <p:attrNameLst>
                                          <p:attrName>style.visibility</p:attrName>
                                        </p:attrNameLst>
                                      </p:cBhvr>
                                      <p:to>
                                        <p:strVal val="visible"/>
                                      </p:to>
                                    </p:set>
                                    <p:animEffect transition="in" filter="fade">
                                      <p:cBhvr>
                                        <p:cTn id="17" dur="1000"/>
                                        <p:tgtEl>
                                          <p:spTgt spid="35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49"/>
                                        </p:tgtEl>
                                        <p:attrNameLst>
                                          <p:attrName>style.visibility</p:attrName>
                                        </p:attrNameLst>
                                      </p:cBhvr>
                                      <p:to>
                                        <p:strVal val="visible"/>
                                      </p:to>
                                    </p:set>
                                    <p:animEffect transition="in" filter="fade">
                                      <p:cBhvr>
                                        <p:cTn id="22" dur="1000"/>
                                        <p:tgtEl>
                                          <p:spTgt spid="34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51"/>
                                        </p:tgtEl>
                                        <p:attrNameLst>
                                          <p:attrName>style.visibility</p:attrName>
                                        </p:attrNameLst>
                                      </p:cBhvr>
                                      <p:to>
                                        <p:strVal val="visible"/>
                                      </p:to>
                                    </p:set>
                                    <p:animEffect transition="in" filter="fade">
                                      <p:cBhvr>
                                        <p:cTn id="27" dur="1000"/>
                                        <p:tgtEl>
                                          <p:spTgt spid="35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52"/>
                                        </p:tgtEl>
                                        <p:attrNameLst>
                                          <p:attrName>style.visibility</p:attrName>
                                        </p:attrNameLst>
                                      </p:cBhvr>
                                      <p:to>
                                        <p:strVal val="visible"/>
                                      </p:to>
                                    </p:set>
                                    <p:animEffect transition="in" filter="fade">
                                      <p:cBhvr>
                                        <p:cTn id="32" dur="1000"/>
                                        <p:tgtEl>
                                          <p:spTgt spid="35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53"/>
                                        </p:tgtEl>
                                        <p:attrNameLst>
                                          <p:attrName>style.visibility</p:attrName>
                                        </p:attrNameLst>
                                      </p:cBhvr>
                                      <p:to>
                                        <p:strVal val="visible"/>
                                      </p:to>
                                    </p:set>
                                    <p:animEffect transition="in" filter="fade">
                                      <p:cBhvr>
                                        <p:cTn id="37" dur="1000"/>
                                        <p:tgtEl>
                                          <p:spTgt spid="353"/>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54"/>
                                        </p:tgtEl>
                                        <p:attrNameLst>
                                          <p:attrName>style.visibility</p:attrName>
                                        </p:attrNameLst>
                                      </p:cBhvr>
                                      <p:to>
                                        <p:strVal val="visible"/>
                                      </p:to>
                                    </p:set>
                                    <p:animEffect transition="in" filter="fade">
                                      <p:cBhvr>
                                        <p:cTn id="42" dur="1000"/>
                                        <p:tgtEl>
                                          <p:spTgt spid="354"/>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55"/>
                                        </p:tgtEl>
                                        <p:attrNameLst>
                                          <p:attrName>style.visibility</p:attrName>
                                        </p:attrNameLst>
                                      </p:cBhvr>
                                      <p:to>
                                        <p:strVal val="visible"/>
                                      </p:to>
                                    </p:set>
                                    <p:animEffect transition="in" filter="fade">
                                      <p:cBhvr>
                                        <p:cTn id="47" dur="1000"/>
                                        <p:tgtEl>
                                          <p:spTgt spid="355"/>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56"/>
                                        </p:tgtEl>
                                        <p:attrNameLst>
                                          <p:attrName>style.visibility</p:attrName>
                                        </p:attrNameLst>
                                      </p:cBhvr>
                                      <p:to>
                                        <p:strVal val="visible"/>
                                      </p:to>
                                    </p:set>
                                    <p:animEffect transition="in" filter="fade">
                                      <p:cBhvr>
                                        <p:cTn id="52" dur="1000"/>
                                        <p:tgtEl>
                                          <p:spTgt spid="356"/>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357"/>
                                        </p:tgtEl>
                                        <p:attrNameLst>
                                          <p:attrName>style.visibility</p:attrName>
                                        </p:attrNameLst>
                                      </p:cBhvr>
                                      <p:to>
                                        <p:strVal val="visible"/>
                                      </p:to>
                                    </p:set>
                                    <p:animEffect transition="in" filter="fade">
                                      <p:cBhvr>
                                        <p:cTn id="57" dur="1000"/>
                                        <p:tgtEl>
                                          <p:spTgt spid="357"/>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358"/>
                                        </p:tgtEl>
                                        <p:attrNameLst>
                                          <p:attrName>style.visibility</p:attrName>
                                        </p:attrNameLst>
                                      </p:cBhvr>
                                      <p:to>
                                        <p:strVal val="visible"/>
                                      </p:to>
                                    </p:set>
                                    <p:animEffect transition="in" filter="fade">
                                      <p:cBhvr>
                                        <p:cTn id="62" dur="1000"/>
                                        <p:tgtEl>
                                          <p:spTgt spid="3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Google Shape;365;p5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366" name="Google Shape;366;p53"/>
          <p:cNvSpPr txBox="1">
            <a:spLocks noGrp="1"/>
          </p:cNvSpPr>
          <p:nvPr>
            <p:ph type="body" idx="1"/>
          </p:nvPr>
        </p:nvSpPr>
        <p:spPr>
          <a:xfrm>
            <a:off x="311700" y="1090575"/>
            <a:ext cx="8520600" cy="3662100"/>
          </a:xfrm>
          <a:prstGeom prst="rect">
            <a:avLst/>
          </a:prstGeom>
        </p:spPr>
        <p:txBody>
          <a:bodyPr spcFirstLastPara="1" wrap="square" lIns="68575" tIns="34275" rIns="68575" bIns="34275" anchor="t" anchorCtr="0">
            <a:noAutofit/>
          </a:bodyPr>
          <a:lstStyle/>
          <a:p>
            <a:pPr marL="177800" lvl="0" indent="-38100" algn="ctr" rtl="0">
              <a:lnSpc>
                <a:spcPct val="150000"/>
              </a:lnSpc>
              <a:spcBef>
                <a:spcPts val="800"/>
              </a:spcBef>
              <a:spcAft>
                <a:spcPts val="0"/>
              </a:spcAft>
              <a:buClr>
                <a:schemeClr val="dk1"/>
              </a:buClr>
              <a:buSzPts val="2100"/>
              <a:buFont typeface="Arial"/>
              <a:buNone/>
            </a:pPr>
            <a:r>
              <a:rPr lang="en" sz="2700">
                <a:solidFill>
                  <a:srgbClr val="FF0000"/>
                </a:solidFill>
                <a:latin typeface="Calibri"/>
                <a:ea typeface="Calibri"/>
                <a:cs typeface="Calibri"/>
                <a:sym typeface="Calibri"/>
              </a:rPr>
              <a:t>“</a:t>
            </a:r>
            <a:r>
              <a:rPr lang="en" sz="2700">
                <a:solidFill>
                  <a:srgbClr val="FF0000"/>
                </a:solidFill>
              </a:rPr>
              <a:t>It’s time to spell to show what we’re learning. </a:t>
            </a:r>
            <a:endParaRPr sz="2700">
              <a:solidFill>
                <a:srgbClr val="FF0000"/>
              </a:solidFill>
            </a:endParaRPr>
          </a:p>
          <a:p>
            <a:pPr marL="177800" lvl="0" indent="-38100" algn="ctr" rtl="0">
              <a:lnSpc>
                <a:spcPct val="150000"/>
              </a:lnSpc>
              <a:spcBef>
                <a:spcPts val="800"/>
              </a:spcBef>
              <a:spcAft>
                <a:spcPts val="0"/>
              </a:spcAft>
              <a:buClr>
                <a:schemeClr val="dk1"/>
              </a:buClr>
              <a:buSzPts val="2100"/>
              <a:buFont typeface="Arial"/>
              <a:buNone/>
            </a:pPr>
            <a:r>
              <a:rPr lang="en" sz="2700">
                <a:solidFill>
                  <a:srgbClr val="FF0000"/>
                </a:solidFill>
              </a:rPr>
              <a:t>It’s time to spell and read </a:t>
            </a:r>
            <a:endParaRPr sz="2700">
              <a:solidFill>
                <a:srgbClr val="FF0000"/>
              </a:solidFill>
            </a:endParaRPr>
          </a:p>
          <a:p>
            <a:pPr marL="177800" lvl="0" indent="-38100" algn="ctr" rtl="0">
              <a:lnSpc>
                <a:spcPct val="150000"/>
              </a:lnSpc>
              <a:spcBef>
                <a:spcPts val="800"/>
              </a:spcBef>
              <a:spcAft>
                <a:spcPts val="0"/>
              </a:spcAft>
              <a:buClr>
                <a:schemeClr val="dk1"/>
              </a:buClr>
              <a:buSzPts val="2100"/>
              <a:buFont typeface="Arial"/>
              <a:buNone/>
            </a:pPr>
            <a:r>
              <a:rPr lang="en" sz="2700">
                <a:solidFill>
                  <a:srgbClr val="FF0000"/>
                </a:solidFill>
              </a:rPr>
              <a:t>to show what we’ve learned.”</a:t>
            </a:r>
            <a:endParaRPr sz="2700">
              <a:solidFill>
                <a:srgbClr val="FF0000"/>
              </a:solidFill>
            </a:endParaRPr>
          </a:p>
          <a:p>
            <a:pPr marL="0" lvl="0" indent="0" algn="ctr" rtl="0">
              <a:lnSpc>
                <a:spcPct val="100000"/>
              </a:lnSpc>
              <a:spcBef>
                <a:spcPts val="800"/>
              </a:spcBef>
              <a:spcAft>
                <a:spcPts val="0"/>
              </a:spcAft>
              <a:buClr>
                <a:schemeClr val="dk1"/>
              </a:buClr>
              <a:buSzPts val="1100"/>
              <a:buFont typeface="Arial"/>
              <a:buNone/>
            </a:pPr>
            <a:endParaRPr sz="3000" i="1">
              <a:solidFill>
                <a:srgbClr val="FF0000"/>
              </a:solidFill>
            </a:endParaRPr>
          </a:p>
          <a:p>
            <a:pPr marL="0" lvl="0" indent="0" algn="ctr" rtl="0">
              <a:lnSpc>
                <a:spcPct val="100000"/>
              </a:lnSpc>
              <a:spcBef>
                <a:spcPts val="1000"/>
              </a:spcBef>
              <a:spcAft>
                <a:spcPts val="1000"/>
              </a:spcAft>
              <a:buNone/>
            </a:pPr>
            <a:endParaRPr sz="3000" i="1">
              <a:solidFill>
                <a:srgbClr val="FF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1" name="Google Shape;371;p5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Assessment Learning Targets</a:t>
            </a:r>
            <a:endParaRPr/>
          </a:p>
        </p:txBody>
      </p:sp>
      <p:sp>
        <p:nvSpPr>
          <p:cNvPr id="372" name="Google Shape;372;p54"/>
          <p:cNvSpPr txBox="1">
            <a:spLocks noGrp="1"/>
          </p:cNvSpPr>
          <p:nvPr>
            <p:ph type="body" idx="1"/>
          </p:nvPr>
        </p:nvSpPr>
        <p:spPr>
          <a:xfrm>
            <a:off x="311700" y="1090575"/>
            <a:ext cx="8520600" cy="3662100"/>
          </a:xfrm>
          <a:prstGeom prst="rect">
            <a:avLst/>
          </a:prstGeom>
        </p:spPr>
        <p:txBody>
          <a:bodyPr spcFirstLastPara="1" wrap="square" lIns="68575" tIns="34275" rIns="68575" bIns="34275" anchor="t" anchorCtr="0">
            <a:noAutofit/>
          </a:bodyPr>
          <a:lstStyle/>
          <a:p>
            <a:pPr marL="342900" lvl="0" indent="-317500" algn="l" rtl="0">
              <a:lnSpc>
                <a:spcPct val="90000"/>
              </a:lnSpc>
              <a:spcBef>
                <a:spcPts val="0"/>
              </a:spcBef>
              <a:spcAft>
                <a:spcPts val="0"/>
              </a:spcAft>
              <a:buSzPts val="2400"/>
              <a:buFont typeface="Calibri"/>
              <a:buChar char="●"/>
            </a:pPr>
            <a:r>
              <a:rPr lang="en" sz="2400"/>
              <a:t>I can apply what I know to spell words accurately. </a:t>
            </a:r>
            <a:endParaRPr sz="2400"/>
          </a:p>
          <a:p>
            <a:pPr marL="342900" lvl="0" indent="0" algn="l" rtl="0">
              <a:lnSpc>
                <a:spcPct val="90000"/>
              </a:lnSpc>
              <a:spcBef>
                <a:spcPts val="0"/>
              </a:spcBef>
              <a:spcAft>
                <a:spcPts val="0"/>
              </a:spcAft>
              <a:buClr>
                <a:schemeClr val="dk1"/>
              </a:buClr>
              <a:buSzPts val="1100"/>
              <a:buFont typeface="Arial"/>
              <a:buNone/>
            </a:pPr>
            <a:endParaRPr sz="2400"/>
          </a:p>
          <a:p>
            <a:pPr marL="342900" lvl="0" indent="-317500" algn="l" rtl="0">
              <a:lnSpc>
                <a:spcPct val="90000"/>
              </a:lnSpc>
              <a:spcBef>
                <a:spcPts val="0"/>
              </a:spcBef>
              <a:spcAft>
                <a:spcPts val="0"/>
              </a:spcAft>
              <a:buSzPts val="2400"/>
              <a:buFont typeface="Calibri"/>
              <a:buChar char="●"/>
            </a:pPr>
            <a:r>
              <a:rPr lang="en" sz="2400"/>
              <a:t>I can read smoothly, with expression and meaning, at just the right rate. </a:t>
            </a:r>
            <a:endParaRPr sz="2700">
              <a:solidFill>
                <a:srgbClr val="FF0000"/>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8454040-A91A-45F4-BB72-F7857674F66F}"/>
</file>

<file path=customXml/itemProps2.xml><?xml version="1.0" encoding="utf-8"?>
<ds:datastoreItem xmlns:ds="http://schemas.openxmlformats.org/officeDocument/2006/customXml" ds:itemID="{6931994C-C662-4AEC-98AE-63B1F772B424}"/>
</file>

<file path=customXml/itemProps3.xml><?xml version="1.0" encoding="utf-8"?>
<ds:datastoreItem xmlns:ds="http://schemas.openxmlformats.org/officeDocument/2006/customXml" ds:itemID="{B74C9AD3-4181-4717-B67B-59F5E25F0150}"/>
</file>

<file path=docProps/app.xml><?xml version="1.0" encoding="utf-8"?>
<Properties xmlns="http://schemas.openxmlformats.org/officeDocument/2006/extended-properties" xmlns:vt="http://schemas.openxmlformats.org/officeDocument/2006/docPropsVTypes">
  <TotalTime>13</TotalTime>
  <Words>3383</Words>
  <Application>Microsoft Macintosh PowerPoint</Application>
  <PresentationFormat>On-screen Show (16:9)</PresentationFormat>
  <Paragraphs>346</Paragraphs>
  <Slides>15</Slides>
  <Notes>15</Notes>
  <HiddenSlides>0</HiddenSlides>
  <MMClips>0</MMClips>
  <ScaleCrop>false</ScaleCrop>
  <HeadingPairs>
    <vt:vector size="6" baseType="variant">
      <vt:variant>
        <vt:lpstr>Fonts Used</vt:lpstr>
      </vt:variant>
      <vt:variant>
        <vt:i4>2</vt:i4>
      </vt:variant>
      <vt:variant>
        <vt:lpstr>Theme</vt:lpstr>
      </vt:variant>
      <vt:variant>
        <vt:i4>3</vt:i4>
      </vt:variant>
      <vt:variant>
        <vt:lpstr>Slide Titles</vt:lpstr>
      </vt:variant>
      <vt:variant>
        <vt:i4>15</vt:i4>
      </vt:variant>
    </vt:vector>
  </HeadingPairs>
  <TitlesOfParts>
    <vt:vector size="20" baseType="lpstr">
      <vt:lpstr>Calibri</vt:lpstr>
      <vt:lpstr>Century Gothic</vt:lpstr>
      <vt:lpstr>Office Theme</vt:lpstr>
      <vt:lpstr>Office Theme</vt:lpstr>
      <vt:lpstr>Office Theme</vt:lpstr>
      <vt:lpstr>Grade 2: Module 4: Part 2: Cycle 23: Lesson 115 Teacher slide, before teaching.</vt:lpstr>
      <vt:lpstr>Grade 2: Module 4: Part 2: Cycle 23: Lesson: 115 Teacher slide, before teaching.</vt:lpstr>
      <vt:lpstr>Grade 2: Module 4: Part 2: Cycle 23: Lesson 115 Teacher slide, before teaching.</vt:lpstr>
      <vt:lpstr>PowerPoint Presentation</vt:lpstr>
      <vt:lpstr>Transition Song</vt:lpstr>
      <vt:lpstr>  Opening Learning Targets   </vt:lpstr>
      <vt:lpstr>PowerPoint Presentation</vt:lpstr>
      <vt:lpstr>Transition Song</vt:lpstr>
      <vt:lpstr>Assessment Learning Targets</vt:lpstr>
      <vt:lpstr> Module 4 Cycle 23 Spelling Assessment</vt:lpstr>
      <vt:lpstr>PowerPoint Presentation</vt:lpstr>
      <vt:lpstr>PowerPoint Presentation</vt:lpstr>
      <vt:lpstr>PowerPoint Presentation</vt:lpstr>
      <vt:lpstr>PowerPoint Presentation</vt:lpstr>
      <vt:lpstr>Reflection Time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4: Part 2: Cycle 23: Lesson 115 Teacher slide, before teaching.</dc:title>
  <dc:creator>nbravo</dc:creator>
  <cp:lastModifiedBy>Alexander Specht</cp:lastModifiedBy>
  <cp:revision>3</cp:revision>
  <dcterms:modified xsi:type="dcterms:W3CDTF">2019-01-08T18:15:47Z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