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391B208-3148-4B28-B244-7EF7E1E206B7}">
  <a:tblStyle styleId="{3391B208-3148-4B28-B244-7EF7E1E206B7}"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2685" autoAdjust="0"/>
  </p:normalViewPr>
  <p:slideViewPr>
    <p:cSldViewPr snapToGrid="0">
      <p:cViewPr varScale="1">
        <p:scale>
          <a:sx n="106" d="100"/>
          <a:sy n="106" d="100"/>
        </p:scale>
        <p:origin x="1800"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B8DFA45B-43A5-CDA8-E1A0-30AD676EA0CD}"/>
    <pc:docChg chg="modSld">
      <pc:chgData name="Natalie Ivey" userId="S::natalie.ivey@detroitk12.org::2c81a4b0-7596-4a42-b4da-e7aac4dfeff9" providerId="AD" clId="Web-{B8DFA45B-43A5-CDA8-E1A0-30AD676EA0CD}" dt="2019-03-22T11:39:31.488" v="2"/>
      <pc:docMkLst>
        <pc:docMk/>
      </pc:docMkLst>
      <pc:sldChg chg="delSp">
        <pc:chgData name="Natalie Ivey" userId="S::natalie.ivey@detroitk12.org::2c81a4b0-7596-4a42-b4da-e7aac4dfeff9" providerId="AD" clId="Web-{B8DFA45B-43A5-CDA8-E1A0-30AD676EA0CD}" dt="2019-03-22T11:39:23.097" v="0"/>
        <pc:sldMkLst>
          <pc:docMk/>
          <pc:sldMk cId="0" sldId="259"/>
        </pc:sldMkLst>
        <pc:picChg chg="del">
          <ac:chgData name="Natalie Ivey" userId="S::natalie.ivey@detroitk12.org::2c81a4b0-7596-4a42-b4da-e7aac4dfeff9" providerId="AD" clId="Web-{B8DFA45B-43A5-CDA8-E1A0-30AD676EA0CD}" dt="2019-03-22T11:39:23.097" v="0"/>
          <ac:picMkLst>
            <pc:docMk/>
            <pc:sldMk cId="0" sldId="259"/>
            <ac:picMk id="149" creationId="{00000000-0000-0000-0000-000000000000}"/>
          </ac:picMkLst>
        </pc:picChg>
      </pc:sldChg>
      <pc:sldChg chg="delSp">
        <pc:chgData name="Natalie Ivey" userId="S::natalie.ivey@detroitk12.org::2c81a4b0-7596-4a42-b4da-e7aac4dfeff9" providerId="AD" clId="Web-{B8DFA45B-43A5-CDA8-E1A0-30AD676EA0CD}" dt="2019-03-22T11:39:28.114" v="1"/>
        <pc:sldMkLst>
          <pc:docMk/>
          <pc:sldMk cId="0" sldId="264"/>
        </pc:sldMkLst>
        <pc:picChg chg="del">
          <ac:chgData name="Natalie Ivey" userId="S::natalie.ivey@detroitk12.org::2c81a4b0-7596-4a42-b4da-e7aac4dfeff9" providerId="AD" clId="Web-{B8DFA45B-43A5-CDA8-E1A0-30AD676EA0CD}" dt="2019-03-22T11:39:28.114" v="1"/>
          <ac:picMkLst>
            <pc:docMk/>
            <pc:sldMk cId="0" sldId="264"/>
            <ac:picMk id="185" creationId="{00000000-0000-0000-0000-000000000000}"/>
          </ac:picMkLst>
        </pc:picChg>
      </pc:sldChg>
      <pc:sldChg chg="delSp">
        <pc:chgData name="Natalie Ivey" userId="S::natalie.ivey@detroitk12.org::2c81a4b0-7596-4a42-b4da-e7aac4dfeff9" providerId="AD" clId="Web-{B8DFA45B-43A5-CDA8-E1A0-30AD676EA0CD}" dt="2019-03-22T11:39:31.488" v="2"/>
        <pc:sldMkLst>
          <pc:docMk/>
          <pc:sldMk cId="0" sldId="265"/>
        </pc:sldMkLst>
        <pc:picChg chg="del">
          <ac:chgData name="Natalie Ivey" userId="S::natalie.ivey@detroitk12.org::2c81a4b0-7596-4a42-b4da-e7aac4dfeff9" providerId="AD" clId="Web-{B8DFA45B-43A5-CDA8-E1A0-30AD676EA0CD}" dt="2019-03-22T11:39:31.488" v="2"/>
          <ac:picMkLst>
            <pc:docMk/>
            <pc:sldMk cId="0" sldId="265"/>
            <ac:picMk id="193" creationId="{00000000-0000-0000-0000-000000000000}"/>
          </ac:picMkLst>
        </pc:picChg>
      </pc:sldChg>
    </pc:docChg>
  </pc:docChgLst>
  <pc:docChgLst>
    <pc:chgData name="Natalie Ivey" userId="S::natalie.ivey@detroitk12.org::2c81a4b0-7596-4a42-b4da-e7aac4dfeff9" providerId="AD" clId="Web-{0C3EFEBE-42E6-F4F0-A949-513F3F4CA86E}"/>
    <pc:docChg chg="modSld">
      <pc:chgData name="Natalie Ivey" userId="S::natalie.ivey@detroitk12.org::2c81a4b0-7596-4a42-b4da-e7aac4dfeff9" providerId="AD" clId="Web-{0C3EFEBE-42E6-F4F0-A949-513F3F4CA86E}" dt="2019-03-23T15:38:55.257" v="261" actId="1076"/>
      <pc:docMkLst>
        <pc:docMk/>
      </pc:docMkLst>
      <pc:sldChg chg="addSp modSp">
        <pc:chgData name="Natalie Ivey" userId="S::natalie.ivey@detroitk12.org::2c81a4b0-7596-4a42-b4da-e7aac4dfeff9" providerId="AD" clId="Web-{0C3EFEBE-42E6-F4F0-A949-513F3F4CA86E}" dt="2019-03-23T15:32:21.740" v="64" actId="1076"/>
        <pc:sldMkLst>
          <pc:docMk/>
          <pc:sldMk cId="0" sldId="259"/>
        </pc:sldMkLst>
        <pc:spChg chg="add mod">
          <ac:chgData name="Natalie Ivey" userId="S::natalie.ivey@detroitk12.org::2c81a4b0-7596-4a42-b4da-e7aac4dfeff9" providerId="AD" clId="Web-{0C3EFEBE-42E6-F4F0-A949-513F3F4CA86E}" dt="2019-03-23T15:31:38.646" v="30" actId="1076"/>
          <ac:spMkLst>
            <pc:docMk/>
            <pc:sldMk cId="0" sldId="259"/>
            <ac:spMk id="4" creationId="{180D557F-ACB6-4EFC-B9F7-036C5D09D084}"/>
          </ac:spMkLst>
        </pc:spChg>
        <pc:spChg chg="add mod">
          <ac:chgData name="Natalie Ivey" userId="S::natalie.ivey@detroitk12.org::2c81a4b0-7596-4a42-b4da-e7aac4dfeff9" providerId="AD" clId="Web-{0C3EFEBE-42E6-F4F0-A949-513F3F4CA86E}" dt="2019-03-23T15:32:21.740" v="64" actId="1076"/>
          <ac:spMkLst>
            <pc:docMk/>
            <pc:sldMk cId="0" sldId="259"/>
            <ac:spMk id="5" creationId="{DD5CF3C2-F9B3-4E15-82EE-05DC1B1EA11F}"/>
          </ac:spMkLst>
        </pc:spChg>
        <pc:spChg chg="mod">
          <ac:chgData name="Natalie Ivey" userId="S::natalie.ivey@detroitk12.org::2c81a4b0-7596-4a42-b4da-e7aac4dfeff9" providerId="AD" clId="Web-{0C3EFEBE-42E6-F4F0-A949-513F3F4CA86E}" dt="2019-03-23T15:30:35.678" v="0" actId="20577"/>
          <ac:spMkLst>
            <pc:docMk/>
            <pc:sldMk cId="0" sldId="259"/>
            <ac:spMk id="148" creationId="{00000000-0000-0000-0000-000000000000}"/>
          </ac:spMkLst>
        </pc:spChg>
        <pc:picChg chg="add mod">
          <ac:chgData name="Natalie Ivey" userId="S::natalie.ivey@detroitk12.org::2c81a4b0-7596-4a42-b4da-e7aac4dfeff9" providerId="AD" clId="Web-{0C3EFEBE-42E6-F4F0-A949-513F3F4CA86E}" dt="2019-03-23T15:31:03.541" v="8" actId="1076"/>
          <ac:picMkLst>
            <pc:docMk/>
            <pc:sldMk cId="0" sldId="259"/>
            <ac:picMk id="2" creationId="{0BD859C6-F7B5-4401-ADD0-B6C5C753AE44}"/>
          </ac:picMkLst>
        </pc:picChg>
      </pc:sldChg>
      <pc:sldChg chg="addSp modSp">
        <pc:chgData name="Natalie Ivey" userId="S::natalie.ivey@detroitk12.org::2c81a4b0-7596-4a42-b4da-e7aac4dfeff9" providerId="AD" clId="Web-{0C3EFEBE-42E6-F4F0-A949-513F3F4CA86E}" dt="2019-03-23T15:38:55.257" v="261" actId="1076"/>
        <pc:sldMkLst>
          <pc:docMk/>
          <pc:sldMk cId="0" sldId="262"/>
        </pc:sldMkLst>
        <pc:spChg chg="add mod">
          <ac:chgData name="Natalie Ivey" userId="S::natalie.ivey@detroitk12.org::2c81a4b0-7596-4a42-b4da-e7aac4dfeff9" providerId="AD" clId="Web-{0C3EFEBE-42E6-F4F0-A949-513F3F4CA86E}" dt="2019-03-23T15:37:56.054" v="217" actId="14100"/>
          <ac:spMkLst>
            <pc:docMk/>
            <pc:sldMk cId="0" sldId="262"/>
            <ac:spMk id="4" creationId="{BD9F1850-18E2-46B4-A6AE-92A73ABAAA9B}"/>
          </ac:spMkLst>
        </pc:spChg>
        <pc:spChg chg="add mod">
          <ac:chgData name="Natalie Ivey" userId="S::natalie.ivey@detroitk12.org::2c81a4b0-7596-4a42-b4da-e7aac4dfeff9" providerId="AD" clId="Web-{0C3EFEBE-42E6-F4F0-A949-513F3F4CA86E}" dt="2019-03-23T15:38:54.304" v="260" actId="1076"/>
          <ac:spMkLst>
            <pc:docMk/>
            <pc:sldMk cId="0" sldId="262"/>
            <ac:spMk id="5" creationId="{81522366-5EF9-4ADF-889D-7077DAE46780}"/>
          </ac:spMkLst>
        </pc:spChg>
        <pc:spChg chg="mod">
          <ac:chgData name="Natalie Ivey" userId="S::natalie.ivey@detroitk12.org::2c81a4b0-7596-4a42-b4da-e7aac4dfeff9" providerId="AD" clId="Web-{0C3EFEBE-42E6-F4F0-A949-513F3F4CA86E}" dt="2019-03-23T15:38:55.257" v="261" actId="1076"/>
          <ac:spMkLst>
            <pc:docMk/>
            <pc:sldMk cId="0" sldId="262"/>
            <ac:spMk id="170" creationId="{00000000-0000-0000-0000-000000000000}"/>
          </ac:spMkLst>
        </pc:spChg>
        <pc:picChg chg="add mod">
          <ac:chgData name="Natalie Ivey" userId="S::natalie.ivey@detroitk12.org::2c81a4b0-7596-4a42-b4da-e7aac4dfeff9" providerId="AD" clId="Web-{0C3EFEBE-42E6-F4F0-A949-513F3F4CA86E}" dt="2019-03-23T15:37:22.366" v="200" actId="1076"/>
          <ac:picMkLst>
            <pc:docMk/>
            <pc:sldMk cId="0" sldId="262"/>
            <ac:picMk id="2" creationId="{068E98C5-4B03-402C-B1B7-E980850CE2D6}"/>
          </ac:picMkLst>
        </pc:picChg>
      </pc:sldChg>
      <pc:sldChg chg="addSp modSp">
        <pc:chgData name="Natalie Ivey" userId="S::natalie.ivey@detroitk12.org::2c81a4b0-7596-4a42-b4da-e7aac4dfeff9" providerId="AD" clId="Web-{0C3EFEBE-42E6-F4F0-A949-513F3F4CA86E}" dt="2019-03-23T15:34:31.006" v="135" actId="20577"/>
        <pc:sldMkLst>
          <pc:docMk/>
          <pc:sldMk cId="0" sldId="264"/>
        </pc:sldMkLst>
        <pc:spChg chg="add mod">
          <ac:chgData name="Natalie Ivey" userId="S::natalie.ivey@detroitk12.org::2c81a4b0-7596-4a42-b4da-e7aac4dfeff9" providerId="AD" clId="Web-{0C3EFEBE-42E6-F4F0-A949-513F3F4CA86E}" dt="2019-03-23T15:33:32.537" v="91" actId="1076"/>
          <ac:spMkLst>
            <pc:docMk/>
            <pc:sldMk cId="0" sldId="264"/>
            <ac:spMk id="4" creationId="{A1B7C8FB-8171-4469-86B1-4FD761D4952C}"/>
          </ac:spMkLst>
        </pc:spChg>
        <pc:spChg chg="add mod">
          <ac:chgData name="Natalie Ivey" userId="S::natalie.ivey@detroitk12.org::2c81a4b0-7596-4a42-b4da-e7aac4dfeff9" providerId="AD" clId="Web-{0C3EFEBE-42E6-F4F0-A949-513F3F4CA86E}" dt="2019-03-23T15:34:31.006" v="135" actId="20577"/>
          <ac:spMkLst>
            <pc:docMk/>
            <pc:sldMk cId="0" sldId="264"/>
            <ac:spMk id="5" creationId="{1B792B18-F035-4137-A9E2-9FC36631BCEF}"/>
          </ac:spMkLst>
        </pc:spChg>
        <pc:picChg chg="add mod">
          <ac:chgData name="Natalie Ivey" userId="S::natalie.ivey@detroitk12.org::2c81a4b0-7596-4a42-b4da-e7aac4dfeff9" providerId="AD" clId="Web-{0C3EFEBE-42E6-F4F0-A949-513F3F4CA86E}" dt="2019-03-23T15:33:04.272" v="72" actId="1076"/>
          <ac:picMkLst>
            <pc:docMk/>
            <pc:sldMk cId="0" sldId="264"/>
            <ac:picMk id="2" creationId="{441D8731-97EB-4414-BA12-64603AA4C965}"/>
          </ac:picMkLst>
        </pc:picChg>
      </pc:sldChg>
      <pc:sldChg chg="addSp modSp">
        <pc:chgData name="Natalie Ivey" userId="S::natalie.ivey@detroitk12.org::2c81a4b0-7596-4a42-b4da-e7aac4dfeff9" providerId="AD" clId="Web-{0C3EFEBE-42E6-F4F0-A949-513F3F4CA86E}" dt="2019-03-23T15:36:40.679" v="198" actId="1076"/>
        <pc:sldMkLst>
          <pc:docMk/>
          <pc:sldMk cId="0" sldId="265"/>
        </pc:sldMkLst>
        <pc:spChg chg="add mod">
          <ac:chgData name="Natalie Ivey" userId="S::natalie.ivey@detroitk12.org::2c81a4b0-7596-4a42-b4da-e7aac4dfeff9" providerId="AD" clId="Web-{0C3EFEBE-42E6-F4F0-A949-513F3F4CA86E}" dt="2019-03-23T15:35:13.757" v="157" actId="1076"/>
          <ac:spMkLst>
            <pc:docMk/>
            <pc:sldMk cId="0" sldId="265"/>
            <ac:spMk id="4" creationId="{8DCA2ECB-2F7D-4DCC-99C9-C800979F5110}"/>
          </ac:spMkLst>
        </pc:spChg>
        <pc:spChg chg="add mod">
          <ac:chgData name="Natalie Ivey" userId="S::natalie.ivey@detroitk12.org::2c81a4b0-7596-4a42-b4da-e7aac4dfeff9" providerId="AD" clId="Web-{0C3EFEBE-42E6-F4F0-A949-513F3F4CA86E}" dt="2019-03-23T15:36:40.679" v="198" actId="1076"/>
          <ac:spMkLst>
            <pc:docMk/>
            <pc:sldMk cId="0" sldId="265"/>
            <ac:spMk id="5" creationId="{8F251C85-0604-4303-8AB7-AB791346A1CA}"/>
          </ac:spMkLst>
        </pc:spChg>
        <pc:picChg chg="add mod">
          <ac:chgData name="Natalie Ivey" userId="S::natalie.ivey@detroitk12.org::2c81a4b0-7596-4a42-b4da-e7aac4dfeff9" providerId="AD" clId="Web-{0C3EFEBE-42E6-F4F0-A949-513F3F4CA86E}" dt="2019-03-23T15:34:52.694" v="140" actId="14100"/>
          <ac:picMkLst>
            <pc:docMk/>
            <pc:sldMk cId="0" sldId="265"/>
            <ac:picMk id="2" creationId="{77D5682F-1E31-419D-B2B5-8ADF683236C9}"/>
          </ac:picMkLst>
        </pc:picChg>
      </pc:sldChg>
    </pc:docChg>
  </pc:docChgLst>
  <pc:docChgLst>
    <pc:chgData name="Natalie Ivey" userId="S::natalie.ivey@detroitk12.org::2c81a4b0-7596-4a42-b4da-e7aac4dfeff9" providerId="AD" clId="Web-{1E1E9239-9B16-258B-0489-30333CDC8CDF}"/>
    <pc:docChg chg="modSld">
      <pc:chgData name="Natalie Ivey" userId="S::natalie.ivey@detroitk12.org::2c81a4b0-7596-4a42-b4da-e7aac4dfeff9" providerId="AD" clId="Web-{1E1E9239-9B16-258B-0489-30333CDC8CDF}" dt="2019-03-22T12:14:59.116" v="24" actId="20577"/>
      <pc:docMkLst>
        <pc:docMk/>
      </pc:docMkLst>
      <pc:sldChg chg="modSp">
        <pc:chgData name="Natalie Ivey" userId="S::natalie.ivey@detroitk12.org::2c81a4b0-7596-4a42-b4da-e7aac4dfeff9" providerId="AD" clId="Web-{1E1E9239-9B16-258B-0489-30333CDC8CDF}" dt="2019-03-22T12:14:59.116" v="24" actId="20577"/>
        <pc:sldMkLst>
          <pc:docMk/>
          <pc:sldMk cId="0" sldId="259"/>
        </pc:sldMkLst>
        <pc:spChg chg="mod">
          <ac:chgData name="Natalie Ivey" userId="S::natalie.ivey@detroitk12.org::2c81a4b0-7596-4a42-b4da-e7aac4dfeff9" providerId="AD" clId="Web-{1E1E9239-9B16-258B-0489-30333CDC8CDF}" dt="2019-03-22T12:14:59.116" v="24" actId="20577"/>
          <ac:spMkLst>
            <pc:docMk/>
            <pc:sldMk cId="0" sldId="259"/>
            <ac:spMk id="14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7307611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8"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eleducation.org/resources/fifth-grade-writing-rubrics-and-checklists" TargetMode="External"/><Relationship Id="rId4" Type="http://schemas.openxmlformats.org/officeDocument/2006/relationships/hyperlink" Target="https://eleducation.org/resources/el-education-classroom-protocols"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9"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lesson, the habit of character focus is working to become effective learners. The characteristics they are reminded of in this lesson are persevere and collaboration as students write a summary of “Fight to Survive!”.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68117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18-</a:t>
            </a:r>
            <a:r>
              <a:rPr lang="en" sz="1200" b="1" i="0" u="none" strike="noStrike" cap="none" dirty="0">
                <a:solidFill>
                  <a:schemeClr val="dk1"/>
                </a:solidFill>
                <a:latin typeface="Calibri"/>
                <a:ea typeface="Calibri"/>
                <a:cs typeface="Calibri"/>
                <a:sym typeface="Calibri"/>
              </a:rPr>
              <a:t>20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diagram on page 77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them to discuss with an elbow partner, then use equity sticks to select students to share out: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this diagram tell you?”</a:t>
            </a:r>
            <a:r>
              <a:rPr lang="en" sz="1200" b="1" i="0" u="none" strike="noStrike" cap="none" dirty="0">
                <a:solidFill>
                  <a:schemeClr val="dk1"/>
                </a:solidFill>
                <a:latin typeface="Calibri"/>
                <a:ea typeface="Calibri"/>
                <a:cs typeface="Calibri"/>
                <a:sym typeface="Calibri"/>
              </a:rPr>
              <a:t> (It points out the stinging tentacles and the buds on the hydra.)</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an elbow partner, then cold call students to share their responses:</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“How does this diagram help you to better understand the text?” </a:t>
            </a:r>
            <a:r>
              <a:rPr lang="en" sz="1200" b="1" i="0" u="none" strike="noStrike" cap="none" dirty="0">
                <a:solidFill>
                  <a:schemeClr val="dk1"/>
                </a:solidFill>
                <a:latin typeface="Calibri"/>
                <a:ea typeface="Calibri"/>
                <a:cs typeface="Calibri"/>
                <a:sym typeface="Calibri"/>
              </a:rPr>
              <a:t>(The text describes the hydra’s stinging tentacles and explains how the hydra can produce buds without a male required, and the diagram shows what this looks like by pointing out those features.)</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 you know about the hydra from the diagram that you wouldn’t know from the text?” </a:t>
            </a:r>
            <a:r>
              <a:rPr lang="en" sz="1200" b="1" i="0" u="none" strike="noStrike" cap="none" dirty="0">
                <a:solidFill>
                  <a:schemeClr val="dk1"/>
                </a:solidFill>
                <a:latin typeface="Calibri"/>
                <a:ea typeface="Calibri"/>
                <a:cs typeface="Calibri"/>
                <a:sym typeface="Calibri"/>
              </a:rPr>
              <a:t>(Example: The stinging tentacles are on top, or The hydra is green, or The buds look like little bumps.) </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 following questions and invite students to consider the text and look at the diagram:</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“Where are the stinging tentacles located on the hydra? How do you know?”</a:t>
            </a:r>
            <a:r>
              <a:rPr lang="en" sz="1200" b="1" i="0" u="none" strike="noStrike" cap="none" dirty="0">
                <a:solidFill>
                  <a:schemeClr val="dk1"/>
                </a:solidFill>
                <a:latin typeface="Calibri"/>
                <a:ea typeface="Calibri"/>
                <a:cs typeface="Calibri"/>
                <a:sym typeface="Calibri"/>
              </a:rPr>
              <a:t> (On the top of the plant. I know because they are labeled on the diagram.)</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“Where do the buds grow on the hydra? How do you know?”</a:t>
            </a:r>
            <a:r>
              <a:rPr lang="en" sz="1200" b="1" i="0" u="none" strike="noStrike" cap="none" dirty="0">
                <a:solidFill>
                  <a:schemeClr val="dk1"/>
                </a:solidFill>
                <a:latin typeface="Calibri"/>
                <a:ea typeface="Calibri"/>
                <a:cs typeface="Calibri"/>
                <a:sym typeface="Calibri"/>
              </a:rPr>
              <a:t> (On the stem or on its sides. I know because they are labeled on the diagram and it says so in the text.)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an elbow partner, then cold call students to share their answers:</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was the main idea or main ideas of the pages we just read aloud from Venom?”</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Examples: 1) Sea anemones are animals that can sting predators, including people. 2) Some animals are safe from the sting of the anemone because they have special coverings or coats that protect them.</a:t>
            </a:r>
            <a:r>
              <a:rPr lang="en" sz="1200" b="0" i="0" u="none" strike="noStrike" cap="none"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a:t>
            </a:r>
            <a:r>
              <a:rPr lang="en" sz="1200" b="0" i="0" u="none" strike="noStrike" cap="none" dirty="0">
                <a:solidFill>
                  <a:schemeClr val="dk1"/>
                </a:solidFill>
                <a:latin typeface="Calibri"/>
                <a:ea typeface="Calibri"/>
                <a:cs typeface="Calibri"/>
                <a:sym typeface="Calibri"/>
              </a:rPr>
              <a:t>sk students to discuss with an elbow partner, then select volunteers to share their responses: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supporting details did you hear to support the main idea?” </a:t>
            </a:r>
            <a:r>
              <a:rPr lang="en" sz="1200" b="0"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Examples: 1) These strange relatives of coral look like flowers, but they are animals—and can sting. 2) Clown fish and their relatives live in the anemones, feeding on algae and plankton. These fish have a thick coating of mucus that makes them immune to the anemones’ stings. 3) Another critter that doesn’t fear sea anemones is the hermit crab.</a:t>
            </a:r>
            <a:r>
              <a:rPr lang="en" sz="1200" b="0" i="0" u="none" strike="noStrike" cap="none"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a:t>
            </a:r>
            <a:r>
              <a:rPr lang="en" sz="1200" b="0" i="0" u="none" strike="noStrike" cap="none" dirty="0">
                <a:solidFill>
                  <a:schemeClr val="dk1"/>
                </a:solidFill>
                <a:latin typeface="Calibri"/>
                <a:ea typeface="Calibri"/>
                <a:cs typeface="Calibri"/>
                <a:sym typeface="Calibri"/>
              </a:rPr>
              <a:t>nvite students to use the main idea and supporting details to orally paraphrase the text with an elbow partner. Ask for volunteers to share their oral paraphrasing with the whole group.</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volunteers to help you read aloud each criterion on the </a:t>
            </a:r>
            <a:r>
              <a:rPr lang="en" sz="1200" b="1" i="0" u="none" strike="noStrike" cap="none" dirty="0">
                <a:solidFill>
                  <a:schemeClr val="dk1"/>
                </a:solidFill>
                <a:latin typeface="Calibri"/>
                <a:ea typeface="Calibri"/>
                <a:cs typeface="Calibri"/>
                <a:sym typeface="Calibri"/>
              </a:rPr>
              <a:t>Criteria of an Effective Summary anchor chart</a:t>
            </a:r>
            <a:r>
              <a:rPr lang="en" sz="1200" b="0" i="0" u="none" strike="noStrike" cap="none"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help you write a summary of pages 77–78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using these criteria. See the </a:t>
            </a:r>
            <a:r>
              <a:rPr lang="en" sz="1200" b="1" i="0" u="none" strike="noStrike" cap="none" dirty="0">
                <a:solidFill>
                  <a:schemeClr val="dk1"/>
                </a:solidFill>
                <a:latin typeface="Calibri"/>
                <a:ea typeface="Calibri"/>
                <a:cs typeface="Calibri"/>
                <a:sym typeface="Calibri"/>
              </a:rPr>
              <a:t>Summary: </a:t>
            </a:r>
            <a:r>
              <a:rPr lang="en" sz="1200" b="1" i="1" u="none" strike="noStrike" cap="none" dirty="0">
                <a:solidFill>
                  <a:schemeClr val="dk1"/>
                </a:solidFill>
                <a:latin typeface="Calibri"/>
                <a:ea typeface="Calibri"/>
                <a:cs typeface="Calibri"/>
                <a:sym typeface="Calibri"/>
              </a:rPr>
              <a:t>Venom</a:t>
            </a:r>
            <a:r>
              <a:rPr lang="en" sz="1200" b="1" i="0" u="none" strike="noStrike" cap="none" dirty="0">
                <a:solidFill>
                  <a:schemeClr val="dk1"/>
                </a:solidFill>
                <a:latin typeface="Calibri"/>
                <a:ea typeface="Calibri"/>
                <a:cs typeface="Calibri"/>
                <a:sym typeface="Calibri"/>
              </a:rPr>
              <a:t>, Pages 77–78 (for teacher reference)</a:t>
            </a:r>
            <a:r>
              <a:rPr lang="en" sz="1200" b="0" i="0" u="none" strike="noStrike" cap="none" dirty="0">
                <a:solidFill>
                  <a:schemeClr val="dk1"/>
                </a:solidFill>
                <a:latin typeface="Calibri"/>
                <a:ea typeface="Calibri"/>
                <a:cs typeface="Calibri"/>
                <a:sym typeface="Calibri"/>
              </a:rPr>
              <a:t> for guidance.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classroom discussion.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Jot notes on the board as you discuss the text and diagram to help students process the volume of language being exchanged.</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04306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18-</a:t>
            </a:r>
            <a:r>
              <a:rPr lang="en" sz="1200" b="1" i="0" u="none" strike="noStrike" cap="none" dirty="0">
                <a:solidFill>
                  <a:schemeClr val="dk1"/>
                </a:solidFill>
                <a:latin typeface="Calibri"/>
                <a:ea typeface="Calibri"/>
                <a:cs typeface="Calibri"/>
                <a:sym typeface="Calibri"/>
              </a:rPr>
              <a:t>20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Partners/Individual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Invite students to take out “Fight to Survive!”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Pair students 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specifically </a:t>
            </a:r>
            <a:r>
              <a:rPr lang="en" sz="1200" b="0" i="1" u="none" strike="noStrike" cap="none" dirty="0">
                <a:solidFill>
                  <a:schemeClr val="dk1"/>
                </a:solidFill>
                <a:latin typeface="Calibri"/>
                <a:ea typeface="Calibri"/>
                <a:cs typeface="Calibri"/>
                <a:sym typeface="Calibri"/>
              </a:rPr>
              <a:t>persevere</a:t>
            </a:r>
            <a:r>
              <a:rPr lang="en" sz="1200" b="0" i="0" u="none" strike="noStrike" cap="none" dirty="0">
                <a:solidFill>
                  <a:schemeClr val="dk1"/>
                </a:solidFill>
                <a:latin typeface="Calibri"/>
                <a:ea typeface="Calibri"/>
                <a:cs typeface="Calibri"/>
                <a:sym typeface="Calibri"/>
              </a:rPr>
              <a:t> and </a:t>
            </a:r>
            <a:r>
              <a:rPr lang="en" sz="1200" b="0" i="1" u="none" strike="noStrike" cap="none" dirty="0">
                <a:solidFill>
                  <a:schemeClr val="dk1"/>
                </a:solidFill>
                <a:latin typeface="Calibri"/>
                <a:ea typeface="Calibri"/>
                <a:cs typeface="Calibri"/>
                <a:sym typeface="Calibri"/>
              </a:rPr>
              <a:t>collaboration</a:t>
            </a:r>
            <a:r>
              <a:rPr lang="en" sz="1200" b="0" i="0" u="none" strike="noStrike" cap="none" dirty="0">
                <a:solidFill>
                  <a:schemeClr val="dk1"/>
                </a:solidFill>
                <a:latin typeface="Calibri"/>
                <a:ea typeface="Calibri"/>
                <a:cs typeface="Calibri"/>
                <a:sym typeface="Calibri"/>
              </a:rPr>
              <a:t>. Remind students they will need to persevere as they write a summary, and will need to collaborate as they work.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pairs to reread the text together by whisper reading.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the </a:t>
            </a:r>
            <a:r>
              <a:rPr lang="en" sz="1200" b="1" i="0" u="none" strike="noStrike" cap="none" dirty="0">
                <a:solidFill>
                  <a:schemeClr val="dk1"/>
                </a:solidFill>
                <a:latin typeface="Calibri"/>
                <a:ea typeface="Calibri"/>
                <a:cs typeface="Calibri"/>
                <a:sym typeface="Calibri"/>
              </a:rPr>
              <a:t>Summary Writing organizer</a:t>
            </a:r>
            <a:r>
              <a:rPr lang="en" sz="1200" b="0" i="0" u="none" strike="noStrike" cap="none" dirty="0">
                <a:solidFill>
                  <a:schemeClr val="dk1"/>
                </a:solidFill>
                <a:latin typeface="Calibri"/>
                <a:ea typeface="Calibri"/>
                <a:cs typeface="Calibri"/>
                <a:sym typeface="Calibri"/>
              </a:rPr>
              <a:t>. (found in Student Workbook)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read along silently in their heads as you read the questions 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pairs to discuss their ideas before they record them on the organizer.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as they answer the questions and write their summary.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reading along as you read the questions from the summary organizer.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begin writing their summary as you circulate.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Emphasize the following, displaying the points:</a:t>
            </a:r>
            <a:endParaRPr sz="1200" b="0" i="0" u="none" strike="noStrike" cap="none" dirty="0">
              <a:solidFill>
                <a:srgbClr val="000000"/>
              </a:solidFill>
              <a:latin typeface="Calibri"/>
              <a:ea typeface="Calibri"/>
              <a:cs typeface="Calibri"/>
              <a:sym typeface="Calibri"/>
            </a:endParaRPr>
          </a:p>
          <a:p>
            <a:pPr marL="9144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 summary talks only about main ideas.</a:t>
            </a:r>
            <a:endParaRPr sz="1200" b="0" i="0" u="none" strike="noStrike" cap="none" dirty="0">
              <a:solidFill>
                <a:srgbClr val="000000"/>
              </a:solidFill>
              <a:latin typeface="Calibri"/>
              <a:ea typeface="Calibri"/>
              <a:cs typeface="Calibri"/>
              <a:sym typeface="Calibri"/>
            </a:endParaRPr>
          </a:p>
          <a:p>
            <a:pPr marL="9144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You have to use your own words in a summary. You can’t copy the text.</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13567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8-</a:t>
            </a:r>
            <a:r>
              <a:rPr lang="en" sz="1200" b="1" i="0" u="none" strike="noStrike" cap="none" dirty="0">
                <a:solidFill>
                  <a:schemeClr val="dk1"/>
                </a:solidFill>
                <a:latin typeface="Calibri"/>
                <a:ea typeface="Calibri"/>
                <a:cs typeface="Calibri"/>
                <a:sym typeface="Calibri"/>
              </a:rPr>
              <a:t>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Ask students to find a new partner and move to sit with him or her.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they are going to read their summaries to their partners and provide feedback. Post the following process and invite students to help you read it aloud:</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Number yourselves #1 and #2.</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#1 reads summary to #2.</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#2 reads criteria on </a:t>
            </a:r>
            <a:r>
              <a:rPr lang="en" sz="1200" b="1" i="0" u="none" strike="noStrike" cap="none" dirty="0">
                <a:solidFill>
                  <a:schemeClr val="dk1"/>
                </a:solidFill>
                <a:latin typeface="Calibri"/>
                <a:ea typeface="Calibri"/>
                <a:cs typeface="Calibri"/>
                <a:sym typeface="Calibri"/>
              </a:rPr>
              <a:t>Criteria of an Effective Summary anchor chart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#2 provides one star and one step based on the criteria. “I see you included …” “Could you include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Repeat with #2 reading summary and #1 providing feedback.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Revise summary based on feedback.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in providing feedback and revising their summaries. Refer to the </a:t>
            </a:r>
            <a:r>
              <a:rPr lang="en" sz="1200" b="1" i="0" u="none" strike="noStrike" cap="none" dirty="0">
                <a:solidFill>
                  <a:schemeClr val="dk1"/>
                </a:solidFill>
                <a:latin typeface="Calibri"/>
                <a:ea typeface="Calibri"/>
                <a:cs typeface="Calibri"/>
                <a:sym typeface="Calibri"/>
              </a:rPr>
              <a:t>Summary Writing organizer: “Fight to Survive!” (answers, for teacher reference)</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a checking for understanding protocol (for example Red Light, Green Light or Thumb-O-Meter) for students to self-assess against how well they persevered and collaborated in this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the peer feedback with respect.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91333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3" name="Google Shape;213;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Vocabulary directions are in Student Workbooks in the section entitled “Homework Resources (for families)</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50961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a:t>
            </a:r>
            <a:r>
              <a:rPr lang="en-US" sz="1200" b="0" i="0" u="none" strike="noStrike" cap="none">
                <a:solidFill>
                  <a:srgbClr val="000000"/>
                </a:solidFill>
                <a:latin typeface="Calibri"/>
                <a:ea typeface="Calibri"/>
                <a:cs typeface="Calibri"/>
                <a:sym typeface="Calibri"/>
              </a:rPr>
              <a:t>s</a:t>
            </a:r>
            <a:r>
              <a:rPr lang="en" sz="1200" b="0" i="0" u="none" strike="noStrike" cap="none">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3085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The focus on ALL block in Module 1 is on building fluency and allowing time for independent reading.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latin typeface="Calibri"/>
              <a:ea typeface="Calibri"/>
              <a:cs typeface="Calibri"/>
              <a:sym typeface="Calibri"/>
            </a:endParaRPr>
          </a:p>
          <a:p>
            <a:pPr marL="914400" marR="0" lvl="0" indent="-304800" algn="l" rtl="0">
              <a:lnSpc>
                <a:spcPct val="144000"/>
              </a:lnSpc>
              <a:spcBef>
                <a:spcPts val="0"/>
              </a:spcBef>
              <a:spcAft>
                <a:spcPts val="0"/>
              </a:spcAft>
              <a:buClr>
                <a:srgbClr val="000000"/>
              </a:buClr>
              <a:buSzPts val="1200"/>
              <a:buFont typeface="Calibri"/>
              <a:buChar char="❏"/>
            </a:pPr>
            <a:r>
              <a:rPr lang="en" sz="1200" b="0" i="0" u="none" strike="noStrike" cap="none">
                <a:solidFill>
                  <a:schemeClr val="dk1"/>
                </a:solidFill>
                <a:latin typeface="Calibri"/>
                <a:ea typeface="Calibri"/>
                <a:cs typeface="Calibri"/>
                <a:sym typeface="Calibri"/>
              </a:rPr>
              <a:t>Grade 4 M2 U1:</a:t>
            </a:r>
            <a:r>
              <a:rPr lang="en" sz="1200" b="0" i="0" u="none" strike="noStrike" cap="none">
                <a:solidFill>
                  <a:schemeClr val="hlink"/>
                </a:solidFill>
                <a:uFill>
                  <a:noFill/>
                </a:uFill>
                <a:latin typeface="Calibri"/>
                <a:ea typeface="Calibri"/>
                <a:cs typeface="Calibri"/>
                <a:sym typeface="Calibri"/>
                <a:hlinkClick r:id="rId3"/>
              </a:rPr>
              <a:t> </a:t>
            </a:r>
            <a:r>
              <a:rPr lang="en" sz="1200" b="0" i="0" u="sng" strike="noStrike" cap="none">
                <a:solidFill>
                  <a:schemeClr val="hlink"/>
                </a:solidFill>
                <a:latin typeface="Calibri"/>
                <a:ea typeface="Calibri"/>
                <a:cs typeface="Calibri"/>
                <a:sym typeface="Calibri"/>
                <a:hlinkClick r:id="rId3"/>
              </a:rPr>
              <a:t>http://curriculum.eleducation.org/sites/default/files/g4m2u1_all-block_091417.pdf</a:t>
            </a:r>
            <a:endParaRPr sz="1200" b="0" i="0" u="sng" strike="noStrike" cap="none">
              <a:solidFill>
                <a:schemeClr val="hlink"/>
              </a:solidFill>
              <a:latin typeface="Calibri"/>
              <a:ea typeface="Calibri"/>
              <a:cs typeface="Calibri"/>
              <a:sym typeface="Calibri"/>
              <a:hlinkClick r:id="rId3"/>
            </a:endParaRPr>
          </a:p>
          <a:p>
            <a:pPr marL="0" marR="0" lvl="0" indent="0" algn="l" rtl="0">
              <a:lnSpc>
                <a:spcPct val="115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45720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45720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228" name="Google Shape;228;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5565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the first half of Unit 1, students focused on determining the main idea, explaining how it is supported by details, and paraphrasing. In the second half of the unit, they continue to work on</a:t>
            </a:r>
            <a:r>
              <a:rPr lang="en-US" sz="1200" b="0" i="0" u="none" strike="noStrike" cap="none" dirty="0">
                <a:solidFill>
                  <a:schemeClr val="dk1"/>
                </a:solidFill>
                <a:latin typeface="Calibri"/>
                <a:ea typeface="Calibri"/>
                <a:cs typeface="Calibri"/>
                <a:sym typeface="Calibri"/>
              </a:rPr>
              <a:t> this</a:t>
            </a:r>
            <a:r>
              <a:rPr lang="en" sz="1200" b="0" i="0" u="none" strike="noStrike" cap="none" dirty="0">
                <a:solidFill>
                  <a:schemeClr val="dk1"/>
                </a:solidFill>
                <a:latin typeface="Calibri"/>
                <a:ea typeface="Calibri"/>
                <a:cs typeface="Calibri"/>
                <a:sym typeface="Calibri"/>
              </a:rPr>
              <a:t>, now adding in the new layer of using the main idea and supporting details to write a summary of a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continue to identify the main idea and supporting details and to orally paraphrase the text, as they have done previously in this unit. This oral paraphrasing will support them in writing summaries in the next lesson. The research reading students complete for homework helps to build both their vocabulary and knowledge pertaining to animals and specifically animal defense mechanisms. By participating in this volume of reading over a span of time, students will develop a wide base of knowledge about the world and the words that help to describe and make sense of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Students practice their fluency in this lesson by following along and reading silently as the teacher reads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aloud in Opening B.  Continue to use Goals 1 and 2 Conversation Cues to promote productive and equitable conversation</a:t>
            </a:r>
            <a:r>
              <a:rPr lang="en" sz="1200" b="0" i="0" u="none" strike="noStrike" cap="none" dirty="0">
                <a:solidFill>
                  <a:srgbClr val="000000"/>
                </a:solidFill>
                <a:latin typeface="Calibri"/>
                <a:ea typeface="Calibri"/>
                <a:cs typeface="Calibri"/>
                <a:sym typeface="Calibri"/>
              </a:rPr>
              <a:t>. The basic design of this lesson supports ELLs with opportunities to group write a summary. Group writing exposes students to how other writers adjust their language to more clearly express their thoughts.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Teacher Supporting Materials Document for this lesson can be found by  here: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r>
              <a:rPr lang="en" sz="1200" b="0" i="0" u="sng" strike="noStrike" cap="none" dirty="0">
                <a:solidFill>
                  <a:schemeClr val="hlink"/>
                </a:solidFill>
                <a:latin typeface="Calibri"/>
                <a:ea typeface="Calibri"/>
                <a:cs typeface="Calibri"/>
                <a:sym typeface="Calibri"/>
                <a:hlinkClick r:id="rId3"/>
              </a:rPr>
              <a:t>http://curriculum.eleducation.org/curriculum/ela/grade-4/module-2/unit-1/lesson-9</a:t>
            </a:r>
            <a:endParaRPr sz="1200" b="0" i="0" u="sng" strike="noStrike" cap="none" dirty="0">
              <a:solidFill>
                <a:schemeClr val="hlink"/>
              </a:solidFill>
              <a:latin typeface="Calibri"/>
              <a:ea typeface="Calibri"/>
              <a:cs typeface="Calibri"/>
              <a:sym typeface="Calibri"/>
              <a:hlinkClick r:id="rId3"/>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Protocols descriptions can be found here:</a:t>
            </a:r>
            <a:r>
              <a:rPr lang="en" sz="1200" b="0" i="0" u="none" strike="noStrike" cap="none" dirty="0">
                <a:solidFill>
                  <a:schemeClr val="hlink"/>
                </a:solidFill>
                <a:uFill>
                  <a:noFill/>
                </a:uFill>
                <a:latin typeface="Calibri"/>
                <a:ea typeface="Calibri"/>
                <a:cs typeface="Calibri"/>
                <a:sym typeface="Calibri"/>
                <a:hlinkClick r:id="rId4"/>
              </a:rPr>
              <a:t> </a:t>
            </a:r>
            <a:r>
              <a:rPr lang="en" sz="1200" b="0" i="0" u="sng" strike="noStrike" cap="none" dirty="0">
                <a:solidFill>
                  <a:schemeClr val="hlink"/>
                </a:solidFill>
                <a:latin typeface="Calibri"/>
                <a:ea typeface="Calibri"/>
                <a:cs typeface="Calibri"/>
                <a:sym typeface="Calibri"/>
                <a:hlinkClick r:id="rId4"/>
              </a:rPr>
              <a:t>https://eleducation.org/resources/el-education-classroom-protocols</a:t>
            </a:r>
            <a:endParaRPr sz="1200" b="0" i="0" u="sng" strike="noStrike" cap="none" dirty="0">
              <a:solidFill>
                <a:schemeClr val="hlink"/>
              </a:solidFill>
              <a:latin typeface="Calibri"/>
              <a:ea typeface="Calibri"/>
              <a:cs typeface="Calibri"/>
              <a:sym typeface="Calibri"/>
              <a:hlinkClick r:id="rId4"/>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Rubrics and checklists for writing can be found here:</a:t>
            </a:r>
            <a:r>
              <a:rPr lang="en" sz="1200" b="0" i="0" u="none" strike="noStrike" cap="none" dirty="0">
                <a:solidFill>
                  <a:schemeClr val="hlink"/>
                </a:solidFill>
                <a:uFill>
                  <a:noFill/>
                </a:uFill>
                <a:latin typeface="Calibri"/>
                <a:ea typeface="Calibri"/>
                <a:cs typeface="Calibri"/>
                <a:sym typeface="Calibri"/>
                <a:hlinkClick r:id="rId5"/>
              </a:rPr>
              <a:t> </a:t>
            </a:r>
            <a:r>
              <a:rPr lang="en" sz="1200" b="0" i="0" u="sng" strike="noStrike" cap="none" dirty="0">
                <a:solidFill>
                  <a:schemeClr val="hlink"/>
                </a:solidFill>
                <a:latin typeface="Calibri"/>
                <a:ea typeface="Calibri"/>
                <a:cs typeface="Calibri"/>
                <a:sym typeface="Calibri"/>
                <a:hlinkClick r:id="rId5"/>
              </a:rPr>
              <a:t>https://eleducation.org/resources/fifth-grade-writing-rubrics-and-checklists</a:t>
            </a:r>
            <a:endParaRPr sz="1200" b="0" i="0" u="sng" strike="noStrike" cap="none" dirty="0">
              <a:solidFill>
                <a:schemeClr val="hlink"/>
              </a:solidFill>
              <a:latin typeface="Calibri"/>
              <a:ea typeface="Calibri"/>
              <a:cs typeface="Calibri"/>
              <a:sym typeface="Calibri"/>
              <a:hlinkClick r:id="rId5"/>
            </a:endParaRPr>
          </a:p>
          <a:p>
            <a:pPr marL="0" marR="0" lvl="0" indent="0" algn="l" rtl="0">
              <a:lnSpc>
                <a:spcPct val="100000"/>
              </a:lnSpc>
              <a:spcBef>
                <a:spcPts val="0"/>
              </a:spcBef>
              <a:spcAft>
                <a:spcPts val="0"/>
              </a:spcAft>
              <a:buClr>
                <a:srgbClr val="000000"/>
              </a:buClr>
              <a:buSzPts val="1100"/>
              <a:buFont typeface="Arial"/>
              <a:buNone/>
            </a:pPr>
            <a:endParaRPr sz="1200" b="0" i="0" u="sng" strike="noStrike" cap="none" dirty="0">
              <a:solidFill>
                <a:schemeClr val="hlink"/>
              </a:solidFill>
              <a:latin typeface="Calibri"/>
              <a:ea typeface="Calibri"/>
              <a:cs typeface="Calibri"/>
              <a:sym typeface="Calibri"/>
              <a:hlinkClick r:id="rId5"/>
            </a:endParaRPr>
          </a:p>
          <a:p>
            <a:pPr marL="0" marR="0" lvl="0" indent="0" algn="l" rtl="0">
              <a:lnSpc>
                <a:spcPct val="100000"/>
              </a:lnSpc>
              <a:spcBef>
                <a:spcPts val="0"/>
              </a:spcBef>
              <a:spcAft>
                <a:spcPts val="0"/>
              </a:spcAft>
              <a:buClr>
                <a:srgbClr val="000000"/>
              </a:buClr>
              <a:buSzPts val="1100"/>
              <a:buFont typeface="Arial"/>
              <a:buNone/>
            </a:pPr>
            <a:endParaRPr sz="1200" b="0" i="0" u="sng" strike="noStrike" cap="none" dirty="0">
              <a:solidFill>
                <a:schemeClr val="hlink"/>
              </a:solidFill>
              <a:latin typeface="Calibri"/>
              <a:ea typeface="Calibri"/>
              <a:cs typeface="Calibri"/>
              <a:sym typeface="Calibri"/>
              <a:hlinkClick r:id="rId5"/>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05356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and resources can be viewed and downloaded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http://curriculum.eleducation.org/curriculum/ela/grade-4/module-2/unit-1/lesson-9</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Pages 77–78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Summary: </a:t>
            </a:r>
            <a:r>
              <a:rPr lang="en" sz="1200" b="1" i="1" u="none" strike="noStrike" cap="none" dirty="0">
                <a:solidFill>
                  <a:schemeClr val="dk1"/>
                </a:solidFill>
                <a:latin typeface="Calibri"/>
                <a:ea typeface="Calibri"/>
                <a:cs typeface="Calibri"/>
                <a:sym typeface="Calibri"/>
              </a:rPr>
              <a:t>Venom</a:t>
            </a:r>
            <a:r>
              <a:rPr lang="en" sz="1200" b="1" i="0" u="none" strike="noStrike" cap="none" dirty="0">
                <a:solidFill>
                  <a:schemeClr val="dk1"/>
                </a:solidFill>
                <a:latin typeface="Calibri"/>
                <a:ea typeface="Calibri"/>
                <a:cs typeface="Calibri"/>
                <a:sym typeface="Calibri"/>
              </a:rPr>
              <a:t>, Pages 77–78</a:t>
            </a:r>
            <a:r>
              <a:rPr lang="en" sz="1200" b="0" i="0" u="none" strike="noStrike" cap="none" dirty="0">
                <a:solidFill>
                  <a:schemeClr val="dk1"/>
                </a:solidFill>
                <a:latin typeface="Calibri"/>
                <a:ea typeface="Calibri"/>
                <a:cs typeface="Calibri"/>
                <a:sym typeface="Calibri"/>
              </a:rPr>
              <a:t>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Summary Writing organizer</a:t>
            </a:r>
            <a:r>
              <a:rPr lang="en" sz="1200" b="0" i="0" u="none" strike="noStrike" cap="none" dirty="0">
                <a:solidFill>
                  <a:schemeClr val="dk1"/>
                </a:solidFill>
                <a:latin typeface="Calibri"/>
                <a:ea typeface="Calibri"/>
                <a:cs typeface="Calibri"/>
                <a:sym typeface="Calibri"/>
              </a:rPr>
              <a:t> (one per student and one to display, found in Student Workbook)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Summary Writing organizer: “Fight to Survive!”</a:t>
            </a:r>
            <a:r>
              <a:rPr lang="en" sz="1200" b="0" i="0" u="none" strike="noStrike" cap="none" dirty="0">
                <a:solidFill>
                  <a:schemeClr val="dk1"/>
                </a:solidFill>
                <a:latin typeface="Calibri"/>
                <a:ea typeface="Calibri"/>
                <a:cs typeface="Calibri"/>
                <a:sym typeface="Calibri"/>
              </a:rPr>
              <a:t> (answers,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Criteria of an Effective Summary anchor chart</a:t>
            </a:r>
            <a:r>
              <a:rPr lang="en" sz="1200" b="0" i="0" u="none" strike="noStrike" cap="none" dirty="0">
                <a:solidFill>
                  <a:schemeClr val="dk1"/>
                </a:solidFill>
                <a:latin typeface="Calibri"/>
                <a:ea typeface="Calibri"/>
                <a:cs typeface="Calibri"/>
                <a:sym typeface="Calibri"/>
              </a:rPr>
              <a:t> (begun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“Fight to Survive!”</a:t>
            </a:r>
            <a:r>
              <a:rPr lang="en" sz="1200" b="0" i="0" u="none" strike="noStrike" cap="none" dirty="0">
                <a:solidFill>
                  <a:schemeClr val="dk1"/>
                </a:solidFill>
                <a:latin typeface="Calibri"/>
                <a:ea typeface="Calibri"/>
                <a:cs typeface="Calibri"/>
                <a:sym typeface="Calibri"/>
              </a:rPr>
              <a:t> (from Lesson 7;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(from Module 1)</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learning target. </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983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Materials and resources can be viewed and downloaded at </a:t>
            </a:r>
            <a:r>
              <a:rPr lang="en" sz="1200" i="0" u="sng" strike="noStrike" cap="none">
                <a:solidFill>
                  <a:schemeClr val="hlink"/>
                </a:solidFill>
                <a:latin typeface="Calibri"/>
                <a:ea typeface="Calibri"/>
                <a:cs typeface="Calibri"/>
                <a:sym typeface="Calibri"/>
                <a:hlinkClick r:id="rId3"/>
              </a:rPr>
              <a:t>http://curriculum.eleducation.org/curriculum/ela/grade-4/module-2/unit-1/lesson-9</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01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 name="Google Shape;15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(introduced)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Equity Sticks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https://eleducation.org/resources/general-protocols-and-strategies-from-management-in-the-active-classroom</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6491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06626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29607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 posted learning targets and ask for volunteers to read them aloud: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 can write a summary of </a:t>
            </a:r>
            <a:r>
              <a:rPr lang="en-US" sz="1200" b="1"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Fight to Survive!</a:t>
            </a:r>
            <a:r>
              <a:rPr lang="en-US" sz="1200" b="1"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including the main idea and supporting details.”</a:t>
            </a:r>
            <a:endParaRPr sz="1200" b="1"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Underline the word </a:t>
            </a:r>
            <a:r>
              <a:rPr lang="en" sz="1200" b="0" i="1" u="none" strike="noStrike" cap="none" dirty="0">
                <a:solidFill>
                  <a:schemeClr val="dk1"/>
                </a:solidFill>
                <a:latin typeface="Calibri"/>
                <a:ea typeface="Calibri"/>
                <a:cs typeface="Calibri"/>
                <a:sym typeface="Calibri"/>
              </a:rPr>
              <a:t>summary</a:t>
            </a:r>
            <a:r>
              <a:rPr lang="en" sz="1200" b="0" i="0" u="none" strike="noStrike" cap="none" dirty="0">
                <a:solidFill>
                  <a:schemeClr val="dk1"/>
                </a:solidFill>
                <a:latin typeface="Calibri"/>
                <a:ea typeface="Calibri"/>
                <a:cs typeface="Calibri"/>
                <a:sym typeface="Calibri"/>
              </a:rPr>
              <a:t> in the first target and ask students to discuss with an elbow partner. Use equity sticks to select students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a summary?”</a:t>
            </a:r>
            <a:r>
              <a:rPr lang="en" sz="1200" b="1" i="1"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(a brief outline of a text that explains the main points an author is trying to make)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Record any new vocabulary on the </a:t>
            </a:r>
            <a:r>
              <a:rPr lang="en" sz="1200" b="1" i="0" u="none" strike="noStrike" cap="none" dirty="0">
                <a:solidFill>
                  <a:schemeClr val="dk1"/>
                </a:solidFill>
                <a:latin typeface="Calibri"/>
                <a:ea typeface="Calibri"/>
                <a:cs typeface="Calibri"/>
                <a:sym typeface="Calibri"/>
              </a:rPr>
              <a:t>Academic Word Wall</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responses are similar to those in parenthesis in the teacher action section.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0931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pages 77–78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Read these pages aloud as students follow along, reading silently in their heads.</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follow along as you read the text.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074794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5" name="Google Shape;15;p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6" name="Google Shape;16;p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 name="Google Shape;17;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20" name="Google Shape;20;p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9"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curriculum.eleducation.org/curriculum/ela/grade-4/module-2/unit-1/lesson-8"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311700" y="13997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60 minutes to complete.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purpose of today’s lesson is to:</a:t>
            </a:r>
            <a:endParaRPr sz="16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Char char="●"/>
            </a:pPr>
            <a:r>
              <a:rPr lang="en" sz="1400" b="0" i="0" u="none" strike="noStrike" cap="none">
                <a:solidFill>
                  <a:schemeClr val="dk1"/>
                </a:solidFill>
                <a:latin typeface="Century Gothic"/>
                <a:ea typeface="Century Gothic"/>
                <a:cs typeface="Century Gothic"/>
                <a:sym typeface="Century Gothic"/>
              </a:rPr>
              <a:t>Have students listen to new pages of </a:t>
            </a:r>
            <a:r>
              <a:rPr lang="en" sz="1400" b="0" i="1" u="none" strike="noStrike" cap="none">
                <a:solidFill>
                  <a:schemeClr val="dk1"/>
                </a:solidFill>
                <a:latin typeface="Century Gothic"/>
                <a:ea typeface="Century Gothic"/>
                <a:cs typeface="Century Gothic"/>
                <a:sym typeface="Century Gothic"/>
              </a:rPr>
              <a:t>Venom</a:t>
            </a:r>
            <a:r>
              <a:rPr lang="en" sz="1400" b="0" i="0" u="none" strike="noStrike" cap="none">
                <a:solidFill>
                  <a:schemeClr val="dk1"/>
                </a:solidFill>
                <a:latin typeface="Century Gothic"/>
                <a:ea typeface="Century Gothic"/>
                <a:cs typeface="Century Gothic"/>
                <a:sym typeface="Century Gothic"/>
              </a:rPr>
              <a:t> read aloud. The class works together to identify the main idea and the supporting details before orally paraphrasing and writing a written summary of the text. They then apply this whole group practice to write a summary of the “Fight to Survive!” text. </a:t>
            </a:r>
            <a:endParaRPr sz="1400" b="0" i="1" u="none" strike="noStrike" cap="none">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Learning Target for students today is:</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100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I can write a summary of “Fight to Survive!” including the main idea and supporting details. </a:t>
            </a:r>
            <a:endParaRPr sz="16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4" name="Google Shape;194;p34"/>
          <p:cNvPicPr preferRelativeResize="0"/>
          <p:nvPr/>
        </p:nvPicPr>
        <p:blipFill rotWithShape="1">
          <a:blip r:embed="rId3">
            <a:alphaModFix/>
          </a:blip>
          <a:srcRect/>
          <a:stretch/>
        </p:blipFill>
        <p:spPr>
          <a:xfrm>
            <a:off x="7688335" y="4416331"/>
            <a:ext cx="602639" cy="572700"/>
          </a:xfrm>
          <a:prstGeom prst="rect">
            <a:avLst/>
          </a:prstGeom>
          <a:noFill/>
          <a:ln>
            <a:noFill/>
          </a:ln>
        </p:spPr>
      </p:pic>
      <p:sp>
        <p:nvSpPr>
          <p:cNvPr id="190" name="Google Shape;190;p34"/>
          <p:cNvSpPr txBox="1">
            <a:spLocks noGrp="1"/>
          </p:cNvSpPr>
          <p:nvPr>
            <p:ph type="title"/>
          </p:nvPr>
        </p:nvSpPr>
        <p:spPr>
          <a:xfrm>
            <a:off x="311700" y="148464"/>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1" u="none" strike="noStrike" cap="none">
                <a:solidFill>
                  <a:schemeClr val="dk1"/>
                </a:solidFill>
                <a:latin typeface="Century Gothic"/>
                <a:ea typeface="Century Gothic"/>
                <a:cs typeface="Century Gothic"/>
                <a:sym typeface="Century Gothic"/>
              </a:rPr>
              <a:t>Group Writing:</a:t>
            </a:r>
            <a:r>
              <a:rPr lang="en" sz="2400" b="0" i="1" u="none" strike="noStrike" cap="none">
                <a:solidFill>
                  <a:schemeClr val="dk1"/>
                </a:solidFill>
                <a:latin typeface="Century Gothic"/>
                <a:ea typeface="Century Gothic"/>
                <a:cs typeface="Century Gothic"/>
                <a:sym typeface="Century Gothic"/>
              </a:rPr>
              <a:t> Summary of pages 77-78 of Venom</a:t>
            </a:r>
            <a:endParaRPr sz="2400" b="0" i="1" u="none" strike="noStrike" cap="none" dirty="0">
              <a:solidFill>
                <a:schemeClr val="dk1"/>
              </a:solidFill>
              <a:latin typeface="Century Gothic"/>
              <a:ea typeface="Century Gothic"/>
              <a:cs typeface="Century Gothic"/>
              <a:sym typeface="Century Gothic"/>
            </a:endParaRPr>
          </a:p>
        </p:txBody>
      </p:sp>
      <p:sp>
        <p:nvSpPr>
          <p:cNvPr id="191" name="Google Shape;191;p34"/>
          <p:cNvSpPr txBox="1">
            <a:spLocks noGrp="1"/>
          </p:cNvSpPr>
          <p:nvPr>
            <p:ph type="body" idx="1"/>
          </p:nvPr>
        </p:nvSpPr>
        <p:spPr>
          <a:xfrm>
            <a:off x="3736500" y="954451"/>
            <a:ext cx="5095800" cy="3645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600" b="0" i="0" u="none" strike="noStrike" cap="none">
                <a:solidFill>
                  <a:schemeClr val="dk1"/>
                </a:solidFill>
                <a:latin typeface="Century Gothic"/>
                <a:ea typeface="Century Gothic"/>
                <a:cs typeface="Century Gothic"/>
                <a:sym typeface="Century Gothic"/>
              </a:rPr>
              <a:t>Focus on the diagram on page 77…</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What does this diagram tell you?</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How does this diagram help you better understand the text?</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What do you know about the hydra from the diagram that you wouldn’t know from the text?</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Where are the stinging tentacles located on the hydra? How do you know?</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Where do the buds grow on the hydra?</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What was the main idea of the pages we just read?</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What supporting details did you hear to support the main idea?</a:t>
            </a:r>
            <a:endParaRPr sz="1600" b="0" i="0" u="none" strike="noStrike" cap="none">
              <a:solidFill>
                <a:schemeClr val="dk1"/>
              </a:solidFill>
              <a:latin typeface="Century Gothic"/>
              <a:ea typeface="Century Gothic"/>
              <a:cs typeface="Century Gothic"/>
              <a:sym typeface="Century Gothic"/>
            </a:endParaRPr>
          </a:p>
        </p:txBody>
      </p:sp>
      <p:pic>
        <p:nvPicPr>
          <p:cNvPr id="192" name="Google Shape;192;p34"/>
          <p:cNvPicPr preferRelativeResize="0"/>
          <p:nvPr/>
        </p:nvPicPr>
        <p:blipFill rotWithShape="1">
          <a:blip r:embed="rId4">
            <a:alphaModFix/>
          </a:blip>
          <a:srcRect/>
          <a:stretch/>
        </p:blipFill>
        <p:spPr>
          <a:xfrm>
            <a:off x="8290974" y="4354507"/>
            <a:ext cx="572700" cy="572700"/>
          </a:xfrm>
          <a:prstGeom prst="rect">
            <a:avLst/>
          </a:prstGeom>
          <a:noFill/>
          <a:ln>
            <a:noFill/>
          </a:ln>
        </p:spPr>
      </p:pic>
      <p:pic>
        <p:nvPicPr>
          <p:cNvPr id="2" name="Picture 2" descr="A close up of a logo&#10;&#10;Description generated with high confidence">
            <a:extLst>
              <a:ext uri="{FF2B5EF4-FFF2-40B4-BE49-F238E27FC236}">
                <a16:creationId xmlns:a16="http://schemas.microsoft.com/office/drawing/2014/main" id="{77D5682F-1E31-419D-B2B5-8ADF683236C9}"/>
              </a:ext>
            </a:extLst>
          </p:cNvPr>
          <p:cNvPicPr>
            <a:picLocks noChangeAspect="1"/>
          </p:cNvPicPr>
          <p:nvPr/>
        </p:nvPicPr>
        <p:blipFill>
          <a:blip r:embed="rId5"/>
          <a:stretch>
            <a:fillRect/>
          </a:stretch>
        </p:blipFill>
        <p:spPr>
          <a:xfrm>
            <a:off x="359465" y="1784579"/>
            <a:ext cx="3265004" cy="1532928"/>
          </a:xfrm>
          <a:prstGeom prst="rect">
            <a:avLst/>
          </a:prstGeom>
        </p:spPr>
      </p:pic>
      <p:sp>
        <p:nvSpPr>
          <p:cNvPr id="4" name="TextBox 3">
            <a:extLst>
              <a:ext uri="{FF2B5EF4-FFF2-40B4-BE49-F238E27FC236}">
                <a16:creationId xmlns:a16="http://schemas.microsoft.com/office/drawing/2014/main" id="{8DCA2ECB-2F7D-4DCC-99C9-C800979F5110}"/>
              </a:ext>
            </a:extLst>
          </p:cNvPr>
          <p:cNvSpPr txBox="1"/>
          <p:nvPr/>
        </p:nvSpPr>
        <p:spPr>
          <a:xfrm>
            <a:off x="-71230" y="2285172"/>
            <a:ext cx="2743200" cy="4001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b="1" i="1" dirty="0"/>
              <a:t>Venom</a:t>
            </a:r>
            <a:endParaRPr lang="en-US"/>
          </a:p>
        </p:txBody>
      </p:sp>
      <p:sp>
        <p:nvSpPr>
          <p:cNvPr id="5" name="TextBox 4">
            <a:extLst>
              <a:ext uri="{FF2B5EF4-FFF2-40B4-BE49-F238E27FC236}">
                <a16:creationId xmlns:a16="http://schemas.microsoft.com/office/drawing/2014/main" id="{8F251C85-0604-4303-8AB7-AB791346A1CA}"/>
              </a:ext>
            </a:extLst>
          </p:cNvPr>
          <p:cNvSpPr txBox="1"/>
          <p:nvPr/>
        </p:nvSpPr>
        <p:spPr>
          <a:xfrm flipH="1">
            <a:off x="1713258" y="2220981"/>
            <a:ext cx="1654864" cy="43088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dirty="0"/>
              <a:t>by:</a:t>
            </a:r>
            <a:endParaRPr lang="en-US" sz="1100"/>
          </a:p>
          <a:p>
            <a:pPr algn="ctr"/>
            <a:r>
              <a:rPr lang="en-US" sz="1100" b="1" dirty="0"/>
              <a:t>Marilyn Singer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1">
                                            <p:txEl>
                                              <p:pRg st="0" end="0"/>
                                            </p:txEl>
                                          </p:spTgt>
                                        </p:tgtEl>
                                        <p:attrNameLst>
                                          <p:attrName>style.visibility</p:attrName>
                                        </p:attrNameLst>
                                      </p:cBhvr>
                                      <p:to>
                                        <p:strVal val="visible"/>
                                      </p:to>
                                    </p:set>
                                    <p:animEffect transition="in" filter="fade">
                                      <p:cBhvr>
                                        <p:cTn id="7" dur="1000"/>
                                        <p:tgtEl>
                                          <p:spTgt spid="1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1">
                                            <p:txEl>
                                              <p:pRg st="1" end="1"/>
                                            </p:txEl>
                                          </p:spTgt>
                                        </p:tgtEl>
                                        <p:attrNameLst>
                                          <p:attrName>style.visibility</p:attrName>
                                        </p:attrNameLst>
                                      </p:cBhvr>
                                      <p:to>
                                        <p:strVal val="visible"/>
                                      </p:to>
                                    </p:set>
                                    <p:animEffect transition="in" filter="fade">
                                      <p:cBhvr>
                                        <p:cTn id="12" dur="1000"/>
                                        <p:tgtEl>
                                          <p:spTgt spid="1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1">
                                            <p:txEl>
                                              <p:pRg st="2" end="2"/>
                                            </p:txEl>
                                          </p:spTgt>
                                        </p:tgtEl>
                                        <p:attrNameLst>
                                          <p:attrName>style.visibility</p:attrName>
                                        </p:attrNameLst>
                                      </p:cBhvr>
                                      <p:to>
                                        <p:strVal val="visible"/>
                                      </p:to>
                                    </p:set>
                                    <p:animEffect transition="in" filter="fade">
                                      <p:cBhvr>
                                        <p:cTn id="17" dur="1000"/>
                                        <p:tgtEl>
                                          <p:spTgt spid="1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1">
                                            <p:txEl>
                                              <p:pRg st="3" end="3"/>
                                            </p:txEl>
                                          </p:spTgt>
                                        </p:tgtEl>
                                        <p:attrNameLst>
                                          <p:attrName>style.visibility</p:attrName>
                                        </p:attrNameLst>
                                      </p:cBhvr>
                                      <p:to>
                                        <p:strVal val="visible"/>
                                      </p:to>
                                    </p:set>
                                    <p:animEffect transition="in" filter="fade">
                                      <p:cBhvr>
                                        <p:cTn id="22" dur="1000"/>
                                        <p:tgtEl>
                                          <p:spTgt spid="1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1">
                                            <p:txEl>
                                              <p:pRg st="4" end="4"/>
                                            </p:txEl>
                                          </p:spTgt>
                                        </p:tgtEl>
                                        <p:attrNameLst>
                                          <p:attrName>style.visibility</p:attrName>
                                        </p:attrNameLst>
                                      </p:cBhvr>
                                      <p:to>
                                        <p:strVal val="visible"/>
                                      </p:to>
                                    </p:set>
                                    <p:animEffect transition="in" filter="fade">
                                      <p:cBhvr>
                                        <p:cTn id="27" dur="1000"/>
                                        <p:tgtEl>
                                          <p:spTgt spid="1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1">
                                            <p:txEl>
                                              <p:pRg st="5" end="5"/>
                                            </p:txEl>
                                          </p:spTgt>
                                        </p:tgtEl>
                                        <p:attrNameLst>
                                          <p:attrName>style.visibility</p:attrName>
                                        </p:attrNameLst>
                                      </p:cBhvr>
                                      <p:to>
                                        <p:strVal val="visible"/>
                                      </p:to>
                                    </p:set>
                                    <p:animEffect transition="in" filter="fade">
                                      <p:cBhvr>
                                        <p:cTn id="32" dur="1000"/>
                                        <p:tgtEl>
                                          <p:spTgt spid="1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1">
                                            <p:txEl>
                                              <p:pRg st="6" end="6"/>
                                            </p:txEl>
                                          </p:spTgt>
                                        </p:tgtEl>
                                        <p:attrNameLst>
                                          <p:attrName>style.visibility</p:attrName>
                                        </p:attrNameLst>
                                      </p:cBhvr>
                                      <p:to>
                                        <p:strVal val="visible"/>
                                      </p:to>
                                    </p:set>
                                    <p:animEffect transition="in" filter="fade">
                                      <p:cBhvr>
                                        <p:cTn id="37" dur="1000"/>
                                        <p:tgtEl>
                                          <p:spTgt spid="19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1">
                                            <p:txEl>
                                              <p:pRg st="7" end="7"/>
                                            </p:txEl>
                                          </p:spTgt>
                                        </p:tgtEl>
                                        <p:attrNameLst>
                                          <p:attrName>style.visibility</p:attrName>
                                        </p:attrNameLst>
                                      </p:cBhvr>
                                      <p:to>
                                        <p:strVal val="visible"/>
                                      </p:to>
                                    </p:set>
                                    <p:animEffect transition="in" filter="fade">
                                      <p:cBhvr>
                                        <p:cTn id="42" dur="1000"/>
                                        <p:tgtEl>
                                          <p:spTgt spid="1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800" b="0" i="0" u="none" strike="noStrike" cap="none">
                <a:solidFill>
                  <a:schemeClr val="dk1"/>
                </a:solidFill>
                <a:latin typeface="Century Gothic"/>
                <a:ea typeface="Century Gothic"/>
                <a:cs typeface="Century Gothic"/>
                <a:sym typeface="Century Gothic"/>
              </a:rPr>
              <a:t>Independent Writing: </a:t>
            </a:r>
            <a:r>
              <a:rPr lang="en" sz="2400" b="0" i="0" u="none" strike="noStrike" cap="none">
                <a:solidFill>
                  <a:schemeClr val="dk1"/>
                </a:solidFill>
                <a:latin typeface="Century Gothic"/>
                <a:ea typeface="Century Gothic"/>
                <a:cs typeface="Century Gothic"/>
                <a:sym typeface="Century Gothic"/>
              </a:rPr>
              <a:t>Summary of “Fight to Survive”</a:t>
            </a:r>
            <a:endParaRPr sz="2400" b="0" i="0" u="none" strike="noStrike" cap="none">
              <a:solidFill>
                <a:schemeClr val="dk1"/>
              </a:solidFill>
              <a:latin typeface="Century Gothic"/>
              <a:ea typeface="Century Gothic"/>
              <a:cs typeface="Century Gothic"/>
              <a:sym typeface="Century Gothic"/>
            </a:endParaRPr>
          </a:p>
        </p:txBody>
      </p:sp>
      <p:pic>
        <p:nvPicPr>
          <p:cNvPr id="201" name="Google Shape;201;p35"/>
          <p:cNvPicPr preferRelativeResize="0"/>
          <p:nvPr/>
        </p:nvPicPr>
        <p:blipFill rotWithShape="1">
          <a:blip r:embed="rId3">
            <a:alphaModFix/>
          </a:blip>
          <a:srcRect/>
          <a:stretch/>
        </p:blipFill>
        <p:spPr>
          <a:xfrm>
            <a:off x="2729575" y="950550"/>
            <a:ext cx="3054118" cy="3931825"/>
          </a:xfrm>
          <a:prstGeom prst="rect">
            <a:avLst/>
          </a:prstGeom>
          <a:noFill/>
          <a:ln>
            <a:noFill/>
          </a:ln>
        </p:spPr>
      </p:pic>
      <p:pic>
        <p:nvPicPr>
          <p:cNvPr id="5" name="Google Shape;192;p34"/>
          <p:cNvPicPr preferRelativeResize="0"/>
          <p:nvPr/>
        </p:nvPicPr>
        <p:blipFill rotWithShape="1">
          <a:blip r:embed="rId4">
            <a:alphaModFix/>
          </a:blip>
          <a:srcRect/>
          <a:stretch/>
        </p:blipFill>
        <p:spPr>
          <a:xfrm>
            <a:off x="8378480" y="4309675"/>
            <a:ext cx="572700"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6"/>
          <p:cNvSpPr txBox="1">
            <a:spLocks noGrp="1"/>
          </p:cNvSpPr>
          <p:nvPr>
            <p:ph type="title"/>
          </p:nvPr>
        </p:nvSpPr>
        <p:spPr>
          <a:xfrm>
            <a:off x="344357" y="25506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Peer Feedback </a:t>
            </a:r>
            <a:endParaRPr sz="3400" b="0" i="0" u="none" strike="noStrike" cap="none" dirty="0">
              <a:solidFill>
                <a:schemeClr val="dk1"/>
              </a:solidFill>
              <a:latin typeface="Century Gothic"/>
              <a:ea typeface="Century Gothic"/>
              <a:cs typeface="Century Gothic"/>
              <a:sym typeface="Century Gothic"/>
            </a:endParaRPr>
          </a:p>
        </p:txBody>
      </p:sp>
      <p:sp>
        <p:nvSpPr>
          <p:cNvPr id="207" name="Google Shape;207;p36"/>
          <p:cNvSpPr txBox="1">
            <a:spLocks noGrp="1"/>
          </p:cNvSpPr>
          <p:nvPr>
            <p:ph type="body" idx="1"/>
          </p:nvPr>
        </p:nvSpPr>
        <p:spPr>
          <a:xfrm>
            <a:off x="-131700" y="1119406"/>
            <a:ext cx="9275700" cy="3416400"/>
          </a:xfrm>
          <a:prstGeom prst="rect">
            <a:avLst/>
          </a:prstGeom>
          <a:noFill/>
          <a:ln>
            <a:noFill/>
          </a:ln>
        </p:spPr>
        <p:txBody>
          <a:bodyPr spcFirstLastPara="1" wrap="square" lIns="91425" tIns="91425" rIns="91425" bIns="91425" anchor="t" anchorCtr="0">
            <a:noAutofit/>
          </a:bodyPr>
          <a:lstStyle/>
          <a:p>
            <a:pPr marL="914400" marR="0" lvl="0" indent="-381000" algn="l" rtl="0">
              <a:lnSpc>
                <a:spcPct val="115000"/>
              </a:lnSpc>
              <a:spcBef>
                <a:spcPts val="0"/>
              </a:spcBef>
              <a:spcAft>
                <a:spcPts val="0"/>
              </a:spcAft>
              <a:buClr>
                <a:schemeClr val="dk1"/>
              </a:buClr>
              <a:buSzPts val="2400"/>
              <a:buFont typeface="Century Gothic"/>
              <a:buAutoNum type="alphaLcPeriod"/>
            </a:pPr>
            <a:r>
              <a:rPr lang="en" sz="2400" b="0" i="0" u="none" strike="noStrike" cap="none" dirty="0">
                <a:solidFill>
                  <a:schemeClr val="dk1"/>
                </a:solidFill>
                <a:latin typeface="Century Gothic"/>
                <a:ea typeface="Century Gothic"/>
                <a:cs typeface="Century Gothic"/>
                <a:sym typeface="Century Gothic"/>
              </a:rPr>
              <a:t>Student #1 reads summary to #2.</a:t>
            </a:r>
            <a:endParaRPr sz="2400" b="0" i="0" u="none" strike="noStrike" cap="none" dirty="0">
              <a:solidFill>
                <a:schemeClr val="dk1"/>
              </a:solidFill>
              <a:latin typeface="Century Gothic"/>
              <a:ea typeface="Century Gothic"/>
              <a:cs typeface="Century Gothic"/>
              <a:sym typeface="Century Gothic"/>
            </a:endParaRPr>
          </a:p>
          <a:p>
            <a:pPr marL="914400" marR="0" lvl="0" indent="-381000" algn="l" rtl="0">
              <a:lnSpc>
                <a:spcPct val="115000"/>
              </a:lnSpc>
              <a:spcBef>
                <a:spcPts val="0"/>
              </a:spcBef>
              <a:spcAft>
                <a:spcPts val="0"/>
              </a:spcAft>
              <a:buClr>
                <a:schemeClr val="dk1"/>
              </a:buClr>
              <a:buSzPts val="2400"/>
              <a:buFont typeface="Century Gothic"/>
              <a:buAutoNum type="alphaLcPeriod"/>
            </a:pPr>
            <a:r>
              <a:rPr lang="en" sz="2400" b="0" i="0" u="none" strike="noStrike" cap="none" dirty="0">
                <a:solidFill>
                  <a:schemeClr val="dk1"/>
                </a:solidFill>
                <a:latin typeface="Century Gothic"/>
                <a:ea typeface="Century Gothic"/>
                <a:cs typeface="Century Gothic"/>
                <a:sym typeface="Century Gothic"/>
              </a:rPr>
              <a:t>Student #2 reads criteria on </a:t>
            </a:r>
            <a:r>
              <a:rPr lang="en" sz="2400" b="1" i="0" u="none" strike="noStrike" cap="none" dirty="0">
                <a:solidFill>
                  <a:schemeClr val="dk1"/>
                </a:solidFill>
                <a:latin typeface="Century Gothic"/>
                <a:ea typeface="Century Gothic"/>
                <a:cs typeface="Century Gothic"/>
                <a:sym typeface="Century Gothic"/>
              </a:rPr>
              <a:t>Criteria of an Effective Summary anchor chart.</a:t>
            </a:r>
            <a:endParaRPr sz="2400" b="1" i="0" u="none" strike="noStrike" cap="none" dirty="0">
              <a:solidFill>
                <a:schemeClr val="dk1"/>
              </a:solidFill>
              <a:latin typeface="Century Gothic"/>
              <a:ea typeface="Century Gothic"/>
              <a:cs typeface="Century Gothic"/>
              <a:sym typeface="Century Gothic"/>
            </a:endParaRPr>
          </a:p>
          <a:p>
            <a:pPr marL="914400" marR="0" lvl="0" indent="-381000" algn="l" rtl="0">
              <a:lnSpc>
                <a:spcPct val="115000"/>
              </a:lnSpc>
              <a:spcBef>
                <a:spcPts val="0"/>
              </a:spcBef>
              <a:spcAft>
                <a:spcPts val="0"/>
              </a:spcAft>
              <a:buClr>
                <a:schemeClr val="dk1"/>
              </a:buClr>
              <a:buSzPts val="2400"/>
              <a:buFont typeface="Century Gothic"/>
              <a:buAutoNum type="alphaLcPeriod"/>
            </a:pPr>
            <a:r>
              <a:rPr lang="en" sz="2400" b="0" i="0" u="none" strike="noStrike" cap="none" dirty="0">
                <a:solidFill>
                  <a:schemeClr val="dk1"/>
                </a:solidFill>
                <a:latin typeface="Century Gothic"/>
                <a:ea typeface="Century Gothic"/>
                <a:cs typeface="Century Gothic"/>
                <a:sym typeface="Century Gothic"/>
              </a:rPr>
              <a:t>Student 2 provides </a:t>
            </a:r>
            <a:r>
              <a:rPr lang="en" sz="2400" b="0" i="1" u="none" strike="noStrike" cap="none" dirty="0">
                <a:solidFill>
                  <a:schemeClr val="dk1"/>
                </a:solidFill>
                <a:latin typeface="Century Gothic"/>
                <a:ea typeface="Century Gothic"/>
                <a:cs typeface="Century Gothic"/>
                <a:sym typeface="Century Gothic"/>
              </a:rPr>
              <a:t>one star </a:t>
            </a:r>
            <a:r>
              <a:rPr lang="en" sz="2400" b="0" i="0" u="none" strike="noStrike" cap="none" dirty="0">
                <a:solidFill>
                  <a:schemeClr val="dk1"/>
                </a:solidFill>
                <a:latin typeface="Century Gothic"/>
                <a:ea typeface="Century Gothic"/>
                <a:cs typeface="Century Gothic"/>
                <a:sym typeface="Century Gothic"/>
              </a:rPr>
              <a:t>and </a:t>
            </a:r>
            <a:r>
              <a:rPr lang="en" sz="2400" b="0" i="1" u="none" strike="noStrike" cap="none" dirty="0">
                <a:solidFill>
                  <a:schemeClr val="dk1"/>
                </a:solidFill>
                <a:latin typeface="Century Gothic"/>
                <a:ea typeface="Century Gothic"/>
                <a:cs typeface="Century Gothic"/>
                <a:sym typeface="Century Gothic"/>
              </a:rPr>
              <a:t>one step</a:t>
            </a:r>
            <a:r>
              <a:rPr lang="en" sz="2400" b="0" i="0" u="none" strike="noStrike" cap="none" dirty="0">
                <a:solidFill>
                  <a:schemeClr val="dk1"/>
                </a:solidFill>
                <a:latin typeface="Century Gothic"/>
                <a:ea typeface="Century Gothic"/>
                <a:cs typeface="Century Gothic"/>
                <a:sym typeface="Century Gothic"/>
              </a:rPr>
              <a:t> based on the criteria. “I see you included …”“Could you include …?”</a:t>
            </a:r>
            <a:endParaRPr sz="2400" b="0" i="0" u="none" strike="noStrike" cap="none" dirty="0">
              <a:solidFill>
                <a:schemeClr val="dk1"/>
              </a:solidFill>
              <a:latin typeface="Century Gothic"/>
              <a:ea typeface="Century Gothic"/>
              <a:cs typeface="Century Gothic"/>
              <a:sym typeface="Century Gothic"/>
            </a:endParaRPr>
          </a:p>
          <a:p>
            <a:pPr marL="914400" marR="0" lvl="0" indent="-381000" algn="l" rtl="0">
              <a:lnSpc>
                <a:spcPct val="115000"/>
              </a:lnSpc>
              <a:spcBef>
                <a:spcPts val="0"/>
              </a:spcBef>
              <a:spcAft>
                <a:spcPts val="0"/>
              </a:spcAft>
              <a:buClr>
                <a:schemeClr val="dk1"/>
              </a:buClr>
              <a:buSzPts val="2400"/>
              <a:buFont typeface="Century Gothic"/>
              <a:buAutoNum type="alphaLcPeriod"/>
            </a:pPr>
            <a:r>
              <a:rPr lang="en" sz="2400" b="0" i="0" u="none" strike="noStrike" cap="none" dirty="0">
                <a:solidFill>
                  <a:schemeClr val="dk1"/>
                </a:solidFill>
                <a:latin typeface="Century Gothic"/>
                <a:ea typeface="Century Gothic"/>
                <a:cs typeface="Century Gothic"/>
                <a:sym typeface="Century Gothic"/>
              </a:rPr>
              <a:t>Repeat with Student #2 reading summary and Student #1 providing feedback.</a:t>
            </a:r>
            <a:endParaRPr sz="2400" b="0" i="0" u="none" strike="noStrike" cap="none" dirty="0">
              <a:solidFill>
                <a:schemeClr val="dk1"/>
              </a:solidFill>
              <a:latin typeface="Century Gothic"/>
              <a:ea typeface="Century Gothic"/>
              <a:cs typeface="Century Gothic"/>
              <a:sym typeface="Century Gothic"/>
            </a:endParaRPr>
          </a:p>
          <a:p>
            <a:pPr marL="914400" marR="0" lvl="0" indent="-381000" algn="l" rtl="0">
              <a:lnSpc>
                <a:spcPct val="115000"/>
              </a:lnSpc>
              <a:spcBef>
                <a:spcPts val="0"/>
              </a:spcBef>
              <a:spcAft>
                <a:spcPts val="0"/>
              </a:spcAft>
              <a:buClr>
                <a:schemeClr val="dk1"/>
              </a:buClr>
              <a:buSzPts val="2400"/>
              <a:buFont typeface="Century Gothic"/>
              <a:buAutoNum type="alphaLcPeriod"/>
            </a:pPr>
            <a:r>
              <a:rPr lang="en" sz="2400" b="0" i="0" u="none" strike="noStrike" cap="none" dirty="0">
                <a:solidFill>
                  <a:schemeClr val="dk1"/>
                </a:solidFill>
                <a:latin typeface="Century Gothic"/>
                <a:ea typeface="Century Gothic"/>
                <a:cs typeface="Century Gothic"/>
                <a:sym typeface="Century Gothic"/>
              </a:rPr>
              <a:t>Revise summary based on feedback.</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pic>
        <p:nvPicPr>
          <p:cNvPr id="209" name="Google Shape;209;p36" descr="https://d30y9cdsu7xlg0.cloudfront.net/png/419920-200.png"/>
          <p:cNvPicPr preferRelativeResize="0"/>
          <p:nvPr/>
        </p:nvPicPr>
        <p:blipFill rotWithShape="1">
          <a:blip r:embed="rId3">
            <a:alphaModFix/>
          </a:blip>
          <a:srcRect/>
          <a:stretch/>
        </p:blipFill>
        <p:spPr>
          <a:xfrm>
            <a:off x="7122227" y="4321927"/>
            <a:ext cx="524771" cy="514157"/>
          </a:xfrm>
          <a:prstGeom prst="rect">
            <a:avLst/>
          </a:prstGeom>
          <a:noFill/>
          <a:ln>
            <a:noFill/>
          </a:ln>
        </p:spPr>
      </p:pic>
      <p:pic>
        <p:nvPicPr>
          <p:cNvPr id="210" name="Google Shape;210;p36"/>
          <p:cNvPicPr preferRelativeResize="0"/>
          <p:nvPr/>
        </p:nvPicPr>
        <p:blipFill rotWithShape="1">
          <a:blip r:embed="rId4">
            <a:alphaModFix/>
          </a:blip>
          <a:srcRect/>
          <a:stretch/>
        </p:blipFill>
        <p:spPr>
          <a:xfrm>
            <a:off x="7838451" y="4321927"/>
            <a:ext cx="460502" cy="465079"/>
          </a:xfrm>
          <a:prstGeom prst="rect">
            <a:avLst/>
          </a:prstGeom>
          <a:noFill/>
          <a:ln>
            <a:noFill/>
          </a:ln>
        </p:spPr>
      </p:pic>
      <p:pic>
        <p:nvPicPr>
          <p:cNvPr id="7" name="Google Shape;192;p34"/>
          <p:cNvPicPr preferRelativeResize="0"/>
          <p:nvPr/>
        </p:nvPicPr>
        <p:blipFill rotWithShape="1">
          <a:blip r:embed="rId5">
            <a:alphaModFix/>
          </a:blip>
          <a:srcRect/>
          <a:stretch/>
        </p:blipFill>
        <p:spPr>
          <a:xfrm>
            <a:off x="8380677" y="4332396"/>
            <a:ext cx="572700"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7"/>
          <p:cNvSpPr txBox="1">
            <a:spLocks noGrp="1"/>
          </p:cNvSpPr>
          <p:nvPr>
            <p:ph type="title"/>
          </p:nvPr>
        </p:nvSpPr>
        <p:spPr>
          <a:xfrm>
            <a:off x="311700" y="141669"/>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dirty="0">
              <a:solidFill>
                <a:schemeClr val="dk1"/>
              </a:solidFill>
              <a:latin typeface="Century Gothic"/>
              <a:ea typeface="Century Gothic"/>
              <a:cs typeface="Century Gothic"/>
              <a:sym typeface="Century Gothic"/>
            </a:endParaRPr>
          </a:p>
        </p:txBody>
      </p:sp>
      <p:sp>
        <p:nvSpPr>
          <p:cNvPr id="216" name="Google Shape;216;p37"/>
          <p:cNvSpPr txBox="1">
            <a:spLocks noGrp="1"/>
          </p:cNvSpPr>
          <p:nvPr>
            <p:ph type="body" idx="1"/>
          </p:nvPr>
        </p:nvSpPr>
        <p:spPr>
          <a:xfrm>
            <a:off x="104037" y="714369"/>
            <a:ext cx="4260300" cy="33183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entury Gothic"/>
              <a:buAutoNum type="arabicPeriod"/>
            </a:pPr>
            <a:r>
              <a:rPr lang="en" sz="2200" b="0" i="0" u="none" strike="noStrike" cap="none" dirty="0">
                <a:solidFill>
                  <a:schemeClr val="dk1"/>
                </a:solidFill>
                <a:latin typeface="Century Gothic"/>
                <a:ea typeface="Century Gothic"/>
                <a:cs typeface="Century Gothic"/>
                <a:sym typeface="Century Gothic"/>
              </a:rPr>
              <a:t>Use the Summary Writing organizer in the homework resources for this unit to write a summary of your research reading.</a:t>
            </a:r>
            <a:endParaRPr lang="en" sz="2200" dirty="0">
              <a:solidFill>
                <a:schemeClr val="dk1"/>
              </a:solidFill>
            </a:endParaRPr>
          </a:p>
          <a:p>
            <a:pPr marL="457200" marR="0" lvl="0" indent="-368300" algn="l" rtl="0">
              <a:lnSpc>
                <a:spcPct val="100000"/>
              </a:lnSpc>
              <a:spcBef>
                <a:spcPts val="0"/>
              </a:spcBef>
              <a:spcAft>
                <a:spcPts val="0"/>
              </a:spcAft>
              <a:buClr>
                <a:srgbClr val="000000"/>
              </a:buClr>
              <a:buSzPts val="2200"/>
              <a:buFont typeface="Century Gothic"/>
              <a:buAutoNum type="arabicPeriod"/>
            </a:pPr>
            <a:endParaRPr lang="en"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100000"/>
              </a:lnSpc>
              <a:spcBef>
                <a:spcPts val="0"/>
              </a:spcBef>
              <a:spcAft>
                <a:spcPts val="0"/>
              </a:spcAft>
              <a:buClr>
                <a:srgbClr val="000000"/>
              </a:buClr>
              <a:buSzPts val="2200"/>
              <a:buFont typeface="Century Gothic"/>
              <a:buAutoNum type="arabicPeriod"/>
            </a:pPr>
            <a:r>
              <a:rPr lang="en" sz="2200" b="0" i="0" u="none" strike="noStrike" cap="none" dirty="0">
                <a:solidFill>
                  <a:schemeClr val="dk1"/>
                </a:solidFill>
                <a:latin typeface="Century Gothic"/>
                <a:ea typeface="Century Gothic"/>
                <a:cs typeface="Century Gothic"/>
                <a:sym typeface="Century Gothic"/>
              </a:rPr>
              <a:t>Accountable Research Reading: Select a prompt to respond to in the front of your independent reading journal.</a:t>
            </a:r>
            <a:endParaRPr sz="22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17" name="Google Shape;217;p37"/>
          <p:cNvSpPr txBox="1">
            <a:spLocks noGrp="1"/>
          </p:cNvSpPr>
          <p:nvPr>
            <p:ph type="body" idx="2"/>
          </p:nvPr>
        </p:nvSpPr>
        <p:spPr>
          <a:xfrm>
            <a:off x="4812632" y="334175"/>
            <a:ext cx="4019668" cy="443033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2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Questions</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0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do animals’ bodies and behaviors help them survive?</a:t>
            </a:r>
            <a:endParaRPr sz="2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can writers use knowledge from their research to inform and entertain?</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1600"/>
              </a:spcAft>
              <a:buClr>
                <a:srgbClr val="000000"/>
              </a:buClr>
              <a:buSzPts val="1400"/>
              <a:buFont typeface="Century Gothic"/>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title"/>
          </p:nvPr>
        </p:nvSpPr>
        <p:spPr>
          <a:xfrm>
            <a:off x="263574" y="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dirty="0">
              <a:solidFill>
                <a:schemeClr val="dk1"/>
              </a:solidFill>
              <a:latin typeface="Century Gothic"/>
              <a:ea typeface="Century Gothic"/>
              <a:cs typeface="Century Gothic"/>
              <a:sym typeface="Century Gothic"/>
            </a:endParaRPr>
          </a:p>
        </p:txBody>
      </p:sp>
      <p:sp>
        <p:nvSpPr>
          <p:cNvPr id="223" name="Google Shape;223;p38"/>
          <p:cNvSpPr txBox="1">
            <a:spLocks noGrp="1"/>
          </p:cNvSpPr>
          <p:nvPr>
            <p:ph type="body" idx="1"/>
          </p:nvPr>
        </p:nvSpPr>
        <p:spPr>
          <a:xfrm>
            <a:off x="466675" y="687400"/>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dirty="0">
                <a:solidFill>
                  <a:srgbClr val="000000"/>
                </a:solidFill>
                <a:latin typeface="Century Gothic"/>
                <a:ea typeface="Century Gothic"/>
                <a:cs typeface="Century Gothic"/>
                <a:sym typeface="Century Gothic"/>
              </a:rPr>
              <a:t>Select a prompt.</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dirty="0">
                <a:solidFill>
                  <a:srgbClr val="000000"/>
                </a:solidFill>
                <a:latin typeface="Century Gothic"/>
                <a:ea typeface="Century Gothic"/>
                <a:cs typeface="Century Gothic"/>
                <a:sym typeface="Century Gothic"/>
              </a:rPr>
              <a:t>Copy prompt into front of independent reading journal.</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dirty="0">
                <a:solidFill>
                  <a:srgbClr val="000000"/>
                </a:solidFill>
                <a:latin typeface="Century Gothic"/>
                <a:ea typeface="Century Gothic"/>
                <a:cs typeface="Century Gothic"/>
                <a:sym typeface="Century Gothic"/>
              </a:rPr>
              <a:t>Respond to prompt for HW.</a:t>
            </a: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444444"/>
              </a:solidFill>
              <a:latin typeface="Century Gothic"/>
              <a:ea typeface="Century Gothic"/>
              <a:cs typeface="Century Gothic"/>
              <a:sym typeface="Century Gothic"/>
            </a:endParaRPr>
          </a:p>
        </p:txBody>
      </p:sp>
      <p:sp>
        <p:nvSpPr>
          <p:cNvPr id="224" name="Google Shape;224;p38"/>
          <p:cNvSpPr txBox="1">
            <a:spLocks noGrp="1"/>
          </p:cNvSpPr>
          <p:nvPr>
            <p:ph type="body" idx="2"/>
          </p:nvPr>
        </p:nvSpPr>
        <p:spPr>
          <a:xfrm>
            <a:off x="466675" y="1288227"/>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2: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90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Record 2–3 facts in your own words about animals or animal defenses that you found out in your research reading today.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questions do you have about animals or animal defenses after reading?</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would you like to research further after reading? Why?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Summarize your research reading today in no more than 4 sentences.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How would you describe the setting of the particular part of the</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text you read?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do you think is going to happen next? Why?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Summarize the pages you just read in no more than 4 sentences.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is the main idea of the part of the text you just read?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Think about the title of your text. Why do you think the author</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chose this title?</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are two new words you learned in this text? Tell about the</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Words.</a:t>
            </a:r>
            <a:endParaRPr sz="11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100" b="0" i="0" u="none" strike="noStrike" cap="none" dirty="0">
                <a:solidFill>
                  <a:srgbClr val="000000"/>
                </a:solidFill>
                <a:latin typeface="Century Gothic"/>
                <a:ea typeface="Century Gothic"/>
                <a:cs typeface="Century Gothic"/>
                <a:sym typeface="Century Gothic"/>
              </a:rPr>
              <a:t>Choose a picture, chart, graph, or diagram from your text. Explain why you chose it.</a:t>
            </a:r>
            <a:br>
              <a:rPr lang="en" sz="1100" b="0" i="0" u="none" strike="noStrike" cap="none" dirty="0">
                <a:solidFill>
                  <a:srgbClr val="000000"/>
                </a:solidFill>
                <a:latin typeface="Century Gothic"/>
                <a:ea typeface="Century Gothic"/>
                <a:cs typeface="Century Gothic"/>
                <a:sym typeface="Century Gothic"/>
              </a:rPr>
            </a:b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31" name="Google Shape;231;p39"/>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32" name="Google Shape;232;p39"/>
          <p:cNvGraphicFramePr/>
          <p:nvPr>
            <p:extLst>
              <p:ext uri="{D42A27DB-BD31-4B8C-83A1-F6EECF244321}">
                <p14:modId xmlns:p14="http://schemas.microsoft.com/office/powerpoint/2010/main" val="216819313"/>
              </p:ext>
            </p:extLst>
          </p:nvPr>
        </p:nvGraphicFramePr>
        <p:xfrm>
          <a:off x="952500" y="3163060"/>
          <a:ext cx="7239000" cy="1471550"/>
        </p:xfrm>
        <a:graphic>
          <a:graphicData uri="http://schemas.openxmlformats.org/drawingml/2006/table">
            <a:tbl>
              <a:tblPr>
                <a:noFill/>
                <a:tableStyleId>{3391B208-3148-4B28-B244-7EF7E1E206B7}</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1</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2</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3</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4</a:t>
                      </a:r>
                      <a:endParaRPr sz="1400" u="none" strike="noStrike" cap="none"/>
                    </a:p>
                  </a:txBody>
                  <a:tcPr marL="91425" marR="91425" marT="91425" marB="91425"/>
                </a:tc>
                <a:extLst>
                  <a:ext uri="{0D108BD9-81ED-4DB2-BD59-A6C34878D82A}">
                    <a16:rowId xmlns:a16="http://schemas.microsoft.com/office/drawing/2014/main" val="10000"/>
                  </a:ext>
                </a:extLst>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36" name="Google Shape;136;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5552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Preparing for Lesson 9: </a:t>
            </a:r>
            <a:r>
              <a:rPr lang="en" sz="1800" b="0" i="0" u="none" strike="noStrike" cap="none">
                <a:solidFill>
                  <a:schemeClr val="dk1"/>
                </a:solidFill>
                <a:latin typeface="Century Gothic"/>
                <a:ea typeface="Century Gothic"/>
                <a:cs typeface="Century Gothic"/>
                <a:sym typeface="Century Gothic"/>
              </a:rPr>
              <a:t>Pre-Reading and Preparing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728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Read through Lesson 9 </a:t>
            </a:r>
            <a:r>
              <a:rPr lang="en" sz="1800" b="0" i="0" u="sng" strike="noStrike" cap="none">
                <a:solidFill>
                  <a:schemeClr val="hlink"/>
                </a:solidFill>
                <a:latin typeface="Century Gothic"/>
                <a:ea typeface="Century Gothic"/>
                <a:cs typeface="Century Gothic"/>
                <a:sym typeface="Century Gothic"/>
                <a:hlinkClick r:id="rId3"/>
              </a:rPr>
              <a:t> here.</a:t>
            </a:r>
            <a:endParaRPr sz="1800" b="0" i="0" u="sng" strike="noStrike" cap="none">
              <a:solidFill>
                <a:schemeClr val="hlink"/>
              </a:solidFill>
              <a:latin typeface="Century Gothic"/>
              <a:ea typeface="Century Gothic"/>
              <a:cs typeface="Century Gothic"/>
              <a:sym typeface="Century Gothic"/>
              <a:hlinkClick r:id="rId4"/>
            </a:endParaRPr>
          </a:p>
          <a:p>
            <a:pPr marL="457200" marR="0" lvl="0" indent="-342900" algn="l" rtl="0">
              <a:lnSpc>
                <a:spcPct val="172800"/>
              </a:lnSpc>
              <a:spcBef>
                <a:spcPts val="0"/>
              </a:spcBef>
              <a:spcAft>
                <a:spcPts val="0"/>
              </a:spcAft>
              <a:buClr>
                <a:schemeClr val="dk1"/>
              </a:buClr>
              <a:buSzPts val="1800"/>
              <a:buFont typeface="Arial"/>
              <a:buChar char="●"/>
            </a:pPr>
            <a:r>
              <a:rPr lang="en" sz="1800" b="0" i="0" u="none" strike="noStrike" cap="none">
                <a:solidFill>
                  <a:schemeClr val="dk1"/>
                </a:solidFill>
                <a:latin typeface="Century Gothic"/>
                <a:ea typeface="Century Gothic"/>
                <a:cs typeface="Century Gothic"/>
                <a:sym typeface="Century Gothic"/>
              </a:rPr>
              <a:t>Read through pages 77-78 of </a:t>
            </a:r>
            <a:r>
              <a:rPr lang="en" sz="1800" b="0" i="1" u="none" strike="noStrike" cap="none">
                <a:solidFill>
                  <a:schemeClr val="dk1"/>
                </a:solidFill>
                <a:latin typeface="Century Gothic"/>
                <a:ea typeface="Century Gothic"/>
                <a:cs typeface="Century Gothic"/>
                <a:sym typeface="Century Gothic"/>
              </a:rPr>
              <a:t>Venom.</a:t>
            </a:r>
            <a:endParaRPr sz="1800" b="0" i="1" u="none" strike="noStrike" cap="none">
              <a:solidFill>
                <a:schemeClr val="dk1"/>
              </a:solidFill>
              <a:latin typeface="Century Gothic"/>
              <a:ea typeface="Century Gothic"/>
              <a:cs typeface="Century Gothic"/>
              <a:sym typeface="Century Gothic"/>
            </a:endParaRPr>
          </a:p>
          <a:p>
            <a:pPr marL="457200" marR="0" lvl="0" indent="-342900" algn="l" rtl="0">
              <a:lnSpc>
                <a:spcPct val="172800"/>
              </a:lnSpc>
              <a:spcBef>
                <a:spcPts val="0"/>
              </a:spcBef>
              <a:spcAft>
                <a:spcPts val="0"/>
              </a:spcAft>
              <a:buClr>
                <a:schemeClr val="dk1"/>
              </a:buClr>
              <a:buSzPts val="1800"/>
              <a:buFont typeface="Arial"/>
              <a:buChar char="●"/>
            </a:pPr>
            <a:r>
              <a:rPr lang="en" sz="1800" b="0" i="0" u="none" strike="noStrike" cap="none">
                <a:solidFill>
                  <a:schemeClr val="dk1"/>
                </a:solidFill>
                <a:latin typeface="Century Gothic"/>
                <a:ea typeface="Century Gothic"/>
                <a:cs typeface="Century Gothic"/>
                <a:sym typeface="Century Gothic"/>
              </a:rPr>
              <a:t>Strategically pair students for Work Time B—for example, a more able reader with a struggling reader—in order for students to support each other.</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1000"/>
              </a:spcBef>
              <a:spcAft>
                <a:spcPts val="0"/>
              </a:spcAft>
              <a:buClr>
                <a:schemeClr val="dk1"/>
              </a:buClr>
              <a:buSzPts val="11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Google Shape;142;p27"/>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9: </a:t>
            </a:r>
            <a:r>
              <a:rPr lang="en" sz="1800" b="0" i="1" u="none" strike="noStrike" cap="none" dirty="0">
                <a:solidFill>
                  <a:schemeClr val="dk1"/>
                </a:solidFill>
                <a:latin typeface="Century Gothic"/>
                <a:ea typeface="Century Gothic"/>
                <a:cs typeface="Century Gothic"/>
                <a:sym typeface="Century Gothic"/>
              </a:rPr>
              <a:t>Materials and Student Pairings</a:t>
            </a:r>
            <a:endParaRPr sz="1800" b="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Pages 77–78 of </a:t>
            </a:r>
            <a:r>
              <a:rPr lang="en" sz="1800" i="1" u="none" strike="noStrike" cap="none" dirty="0">
                <a:solidFill>
                  <a:schemeClr val="dk1"/>
                </a:solidFill>
                <a:latin typeface="Century Gothic"/>
                <a:ea typeface="Century Gothic"/>
                <a:cs typeface="Century Gothic"/>
                <a:sym typeface="Century Gothic"/>
              </a:rPr>
              <a:t>Venom</a:t>
            </a:r>
            <a:r>
              <a:rPr lang="en" sz="1800" b="0" i="0" u="none" strike="noStrike" cap="none" dirty="0">
                <a:solidFill>
                  <a:schemeClr val="dk1"/>
                </a:solidFill>
                <a:latin typeface="Century Gothic"/>
                <a:ea typeface="Century Gothic"/>
                <a:cs typeface="Century Gothic"/>
                <a:sym typeface="Century Gothic"/>
              </a:rPr>
              <a:t> (one to display)</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1" i="0" u="none" strike="noStrike" cap="none" dirty="0">
                <a:solidFill>
                  <a:schemeClr val="dk1"/>
                </a:solidFill>
                <a:latin typeface="Century Gothic"/>
                <a:ea typeface="Century Gothic"/>
                <a:cs typeface="Century Gothic"/>
                <a:sym typeface="Century Gothic"/>
              </a:rPr>
              <a:t>Summary: </a:t>
            </a:r>
            <a:r>
              <a:rPr lang="en" sz="1800" b="1" i="1" u="none" strike="noStrike" cap="none" dirty="0">
                <a:solidFill>
                  <a:schemeClr val="dk1"/>
                </a:solidFill>
                <a:latin typeface="Century Gothic"/>
                <a:ea typeface="Century Gothic"/>
                <a:cs typeface="Century Gothic"/>
                <a:sym typeface="Century Gothic"/>
              </a:rPr>
              <a:t>Venom</a:t>
            </a:r>
            <a:r>
              <a:rPr lang="en" sz="1800" b="1" i="0" u="none" strike="noStrike" cap="none" dirty="0">
                <a:solidFill>
                  <a:schemeClr val="dk1"/>
                </a:solidFill>
                <a:latin typeface="Century Gothic"/>
                <a:ea typeface="Century Gothic"/>
                <a:cs typeface="Century Gothic"/>
                <a:sym typeface="Century Gothic"/>
              </a:rPr>
              <a:t>, Pages 77–78 </a:t>
            </a:r>
            <a:r>
              <a:rPr lang="en" sz="1800" b="0" i="0" u="none" strike="noStrike" cap="none" dirty="0">
                <a:solidFill>
                  <a:schemeClr val="dk1"/>
                </a:solidFill>
                <a:latin typeface="Century Gothic"/>
                <a:ea typeface="Century Gothic"/>
                <a:cs typeface="Century Gothic"/>
                <a:sym typeface="Century Gothic"/>
              </a:rPr>
              <a:t>(for teacher reference)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1" i="0" u="none" strike="noStrike" cap="none" dirty="0">
                <a:solidFill>
                  <a:schemeClr val="dk1"/>
                </a:solidFill>
                <a:latin typeface="Century Gothic"/>
                <a:ea typeface="Century Gothic"/>
                <a:cs typeface="Century Gothic"/>
                <a:sym typeface="Century Gothic"/>
              </a:rPr>
              <a:t>Summary Writing organizer</a:t>
            </a:r>
            <a:r>
              <a:rPr lang="en" sz="1800" b="0" i="0" u="none" strike="noStrike" cap="none" dirty="0">
                <a:solidFill>
                  <a:schemeClr val="dk1"/>
                </a:solidFill>
                <a:latin typeface="Century Gothic"/>
                <a:ea typeface="Century Gothic"/>
                <a:cs typeface="Century Gothic"/>
                <a:sym typeface="Century Gothic"/>
              </a:rPr>
              <a:t> (one per student and one to display)</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1" i="0" u="none" strike="noStrike" cap="none" dirty="0">
                <a:solidFill>
                  <a:schemeClr val="dk1"/>
                </a:solidFill>
                <a:latin typeface="Century Gothic"/>
                <a:ea typeface="Century Gothic"/>
                <a:cs typeface="Century Gothic"/>
                <a:sym typeface="Century Gothic"/>
              </a:rPr>
              <a:t>Summary Writing organizer: “Fight to Survive!” (answers, for teacher reference)</a:t>
            </a:r>
            <a:endParaRPr sz="1800" b="1" i="0"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8" name="Google Shape;148;p2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9: </a:t>
            </a:r>
            <a:r>
              <a:rPr lang="en" sz="1800" b="0" i="1" u="none" strike="noStrike" cap="none" dirty="0">
                <a:solidFill>
                  <a:schemeClr val="dk1"/>
                </a:solidFill>
                <a:latin typeface="Century Gothic"/>
                <a:ea typeface="Century Gothic"/>
                <a:cs typeface="Century Gothic"/>
                <a:sym typeface="Century Gothic"/>
              </a:rPr>
              <a:t>Materials and Student Pairings</a:t>
            </a:r>
            <a:endParaRPr sz="1800" b="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r>
              <a:rPr lang="en" sz="1800" b="0" i="0" u="none" strike="noStrike" cap="none" dirty="0">
                <a:solidFill>
                  <a:schemeClr val="dk1"/>
                </a:solidFill>
                <a:latin typeface="Century Gothic"/>
                <a:ea typeface="Century Gothic"/>
                <a:cs typeface="Century Gothic"/>
                <a:sym typeface="Century Gothic"/>
              </a:rPr>
              <a:t>Materials and classroom preparation</a:t>
            </a:r>
          </a:p>
          <a:p>
            <a:pPr marL="0" indent="0">
              <a:lnSpc>
                <a:spcPct val="90000"/>
              </a:lnSpc>
              <a:spcBef>
                <a:spcPts val="1000"/>
              </a:spcBef>
              <a:buNone/>
            </a:pPr>
            <a:endParaRPr lang="en" dirty="0">
              <a:solidFill>
                <a:schemeClr val="dk1"/>
              </a:solidFill>
            </a:endParaRPr>
          </a:p>
          <a:p>
            <a:pPr marL="0" indent="0" algn="ctr">
              <a:lnSpc>
                <a:spcPct val="90000"/>
              </a:lnSpc>
              <a:spcBef>
                <a:spcPts val="1000"/>
              </a:spcBef>
              <a:buNone/>
            </a:pPr>
            <a:endParaRPr lang="en" sz="3200" b="1" i="1" dirty="0">
              <a:solidFill>
                <a:schemeClr val="dk1"/>
              </a:solidFill>
            </a:endParaRPr>
          </a:p>
        </p:txBody>
      </p:sp>
      <p:pic>
        <p:nvPicPr>
          <p:cNvPr id="2" name="Picture 2" descr="A close up of a logo&#10;&#10;Description generated with high confidence">
            <a:extLst>
              <a:ext uri="{FF2B5EF4-FFF2-40B4-BE49-F238E27FC236}">
                <a16:creationId xmlns:a16="http://schemas.microsoft.com/office/drawing/2014/main" id="{0BD859C6-F7B5-4401-ADD0-B6C5C753AE44}"/>
              </a:ext>
            </a:extLst>
          </p:cNvPr>
          <p:cNvPicPr>
            <a:picLocks noChangeAspect="1"/>
          </p:cNvPicPr>
          <p:nvPr/>
        </p:nvPicPr>
        <p:blipFill>
          <a:blip r:embed="rId3"/>
          <a:stretch>
            <a:fillRect/>
          </a:stretch>
        </p:blipFill>
        <p:spPr>
          <a:xfrm>
            <a:off x="2396987" y="2538296"/>
            <a:ext cx="4018721" cy="1715146"/>
          </a:xfrm>
          <a:prstGeom prst="rect">
            <a:avLst/>
          </a:prstGeom>
        </p:spPr>
      </p:pic>
      <p:sp>
        <p:nvSpPr>
          <p:cNvPr id="4" name="TextBox 3">
            <a:extLst>
              <a:ext uri="{FF2B5EF4-FFF2-40B4-BE49-F238E27FC236}">
                <a16:creationId xmlns:a16="http://schemas.microsoft.com/office/drawing/2014/main" id="{180D557F-ACB6-4EFC-B9F7-036C5D09D084}"/>
              </a:ext>
            </a:extLst>
          </p:cNvPr>
          <p:cNvSpPr txBox="1"/>
          <p:nvPr/>
        </p:nvSpPr>
        <p:spPr>
          <a:xfrm>
            <a:off x="2247900" y="3138281"/>
            <a:ext cx="2743200" cy="4001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b="1" i="1" dirty="0"/>
              <a:t>Venom</a:t>
            </a:r>
            <a:endParaRPr lang="en-US"/>
          </a:p>
        </p:txBody>
      </p:sp>
      <p:sp>
        <p:nvSpPr>
          <p:cNvPr id="5" name="TextBox 4">
            <a:extLst>
              <a:ext uri="{FF2B5EF4-FFF2-40B4-BE49-F238E27FC236}">
                <a16:creationId xmlns:a16="http://schemas.microsoft.com/office/drawing/2014/main" id="{DD5CF3C2-F9B3-4E15-82EE-05DC1B1EA11F}"/>
              </a:ext>
            </a:extLst>
          </p:cNvPr>
          <p:cNvSpPr txBox="1"/>
          <p:nvPr/>
        </p:nvSpPr>
        <p:spPr>
          <a:xfrm>
            <a:off x="3624884" y="3007829"/>
            <a:ext cx="2743200"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t>by:</a:t>
            </a:r>
          </a:p>
          <a:p>
            <a:pPr algn="ctr"/>
            <a:r>
              <a:rPr lang="en-US" sz="1200" b="1" dirty="0"/>
              <a:t>Marilyn Singer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2970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55" name="Google Shape;155;p29"/>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9: </a:t>
            </a:r>
            <a:r>
              <a:rPr lang="en" sz="1800" b="0" i="1" u="none" strike="noStrike" cap="none">
                <a:solidFill>
                  <a:schemeClr val="dk1"/>
                </a:solidFill>
                <a:latin typeface="Century Gothic"/>
                <a:ea typeface="Century Gothic"/>
                <a:cs typeface="Century Gothic"/>
                <a:sym typeface="Century Gothic"/>
              </a:rPr>
              <a:t>Pre-reading and Protocols</a:t>
            </a: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Review these protocols before teaching. They are all (introduced) (used) in this lesson:</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Turn and Talk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Thumb-O-Meter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Peer Critique/Feedback</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Equity Sticks   </a:t>
            </a:r>
            <a:endParaRPr sz="1800" b="0" i="0" u="none" strike="noStrike" cap="none">
              <a:solidFill>
                <a:schemeClr val="dk1"/>
              </a:solidFill>
              <a:latin typeface="Century Gothic"/>
              <a:ea typeface="Century Gothic"/>
              <a:cs typeface="Century Gothic"/>
              <a:sym typeface="Century Gothic"/>
            </a:endParaRPr>
          </a:p>
        </p:txBody>
      </p:sp>
      <p:pic>
        <p:nvPicPr>
          <p:cNvPr id="156" name="Google Shape;156;p29"/>
          <p:cNvPicPr preferRelativeResize="0"/>
          <p:nvPr/>
        </p:nvPicPr>
        <p:blipFill rotWithShape="1">
          <a:blip r:embed="rId3">
            <a:alphaModFix/>
          </a:blip>
          <a:srcRect/>
          <a:stretch/>
        </p:blipFill>
        <p:spPr>
          <a:xfrm flipH="1">
            <a:off x="2927288" y="2761550"/>
            <a:ext cx="609024" cy="510764"/>
          </a:xfrm>
          <a:prstGeom prst="rect">
            <a:avLst/>
          </a:prstGeom>
          <a:noFill/>
          <a:ln>
            <a:noFill/>
          </a:ln>
        </p:spPr>
      </p:pic>
      <p:pic>
        <p:nvPicPr>
          <p:cNvPr id="157" name="Google Shape;157;p29"/>
          <p:cNvPicPr preferRelativeResize="0"/>
          <p:nvPr/>
        </p:nvPicPr>
        <p:blipFill rotWithShape="1">
          <a:blip r:embed="rId4">
            <a:alphaModFix/>
          </a:blip>
          <a:srcRect/>
          <a:stretch/>
        </p:blipFill>
        <p:spPr>
          <a:xfrm>
            <a:off x="3224039" y="3272314"/>
            <a:ext cx="624546" cy="579500"/>
          </a:xfrm>
          <a:prstGeom prst="rect">
            <a:avLst/>
          </a:prstGeom>
          <a:noFill/>
          <a:ln>
            <a:noFill/>
          </a:ln>
        </p:spPr>
      </p:pic>
      <p:pic>
        <p:nvPicPr>
          <p:cNvPr id="158" name="Google Shape;158;p29"/>
          <p:cNvPicPr preferRelativeResize="0"/>
          <p:nvPr/>
        </p:nvPicPr>
        <p:blipFill rotWithShape="1">
          <a:blip r:embed="rId5">
            <a:alphaModFix/>
          </a:blip>
          <a:srcRect/>
          <a:stretch/>
        </p:blipFill>
        <p:spPr>
          <a:xfrm>
            <a:off x="2817463" y="4364625"/>
            <a:ext cx="828675" cy="695900"/>
          </a:xfrm>
          <a:prstGeom prst="rect">
            <a:avLst/>
          </a:prstGeom>
          <a:noFill/>
          <a:ln>
            <a:noFill/>
          </a:ln>
        </p:spPr>
      </p:pic>
      <p:pic>
        <p:nvPicPr>
          <p:cNvPr id="159" name="Google Shape;159;p29" descr="https://d30y9cdsu7xlg0.cloudfront.net/png/419920-200.png"/>
          <p:cNvPicPr preferRelativeResize="0"/>
          <p:nvPr/>
        </p:nvPicPr>
        <p:blipFill rotWithShape="1">
          <a:blip r:embed="rId6">
            <a:alphaModFix/>
          </a:blip>
          <a:srcRect/>
          <a:stretch/>
        </p:blipFill>
        <p:spPr>
          <a:xfrm flipH="1">
            <a:off x="4190999" y="3929743"/>
            <a:ext cx="621167" cy="51785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4: Module 2: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1: Lesson 9</a:t>
            </a:r>
            <a:endParaRPr sz="4000" b="1" i="0" u="none" strike="noStrike" cap="none">
              <a:solidFill>
                <a:srgbClr val="000000"/>
              </a:solidFill>
              <a:latin typeface="Overlock"/>
              <a:ea typeface="Overlock"/>
              <a:cs typeface="Overlock"/>
              <a:sym typeface="Overlock"/>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9531" y="237065"/>
            <a:ext cx="3404937" cy="156833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a:solidFill>
                  <a:schemeClr val="dk1"/>
                </a:solidFill>
              </a:rPr>
              <a:t>Hello, Students!</a:t>
            </a:r>
            <a:endParaRPr sz="3400" b="1" i="0" u="none" strike="noStrike" cap="none">
              <a:solidFill>
                <a:schemeClr val="dk1"/>
              </a:solidFill>
            </a:endParaRPr>
          </a:p>
        </p:txBody>
      </p:sp>
      <p:sp>
        <p:nvSpPr>
          <p:cNvPr id="170" name="Google Shape;170;p31"/>
          <p:cNvSpPr txBox="1">
            <a:spLocks noGrp="1"/>
          </p:cNvSpPr>
          <p:nvPr>
            <p:ph type="body" idx="1"/>
          </p:nvPr>
        </p:nvSpPr>
        <p:spPr>
          <a:xfrm>
            <a:off x="705542" y="1111062"/>
            <a:ext cx="8118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back as we continue researching animal defenses, and dive into summary writing!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Reviewing Learning Target</a:t>
            </a:r>
            <a:r>
              <a:rPr lang="en">
                <a:solidFill>
                  <a:schemeClr val="dk1"/>
                </a:solidFill>
              </a:rPr>
              <a:t>,</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Reading aloud pages of our text, </a:t>
            </a:r>
            <a:r>
              <a:rPr lang="en" sz="1800" b="0" i="1" u="none" strike="noStrike" cap="none">
                <a:solidFill>
                  <a:schemeClr val="dk1"/>
                </a:solidFill>
                <a:latin typeface="Century Gothic"/>
                <a:ea typeface="Century Gothic"/>
                <a:cs typeface="Century Gothic"/>
                <a:sym typeface="Century Gothic"/>
              </a:rPr>
              <a:t>Venom</a:t>
            </a:r>
            <a:r>
              <a:rPr lang="en" i="1">
                <a:solidFill>
                  <a:schemeClr val="dk1"/>
                </a:solidFill>
              </a:rPr>
              <a:t>,</a:t>
            </a:r>
            <a:endParaRPr sz="1800" b="0" i="1"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Group writ</a:t>
            </a:r>
            <a:r>
              <a:rPr lang="en">
                <a:solidFill>
                  <a:schemeClr val="dk1"/>
                </a:solidFill>
              </a:rPr>
              <a:t>ing</a:t>
            </a:r>
            <a:r>
              <a:rPr lang="en" sz="1800" b="0" i="0" u="none" strike="noStrike" cap="none">
                <a:solidFill>
                  <a:schemeClr val="dk1"/>
                </a:solidFill>
                <a:latin typeface="Century Gothic"/>
                <a:ea typeface="Century Gothic"/>
                <a:cs typeface="Century Gothic"/>
                <a:sym typeface="Century Gothic"/>
              </a:rPr>
              <a:t> a summary of a text</a:t>
            </a:r>
            <a:r>
              <a:rPr lang="en">
                <a:solidFill>
                  <a:schemeClr val="dk1"/>
                </a:solidFill>
              </a:rPr>
              <a:t>,</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Individually wr</a:t>
            </a:r>
            <a:r>
              <a:rPr lang="en">
                <a:solidFill>
                  <a:schemeClr val="dk1"/>
                </a:solidFill>
              </a:rPr>
              <a:t>iting</a:t>
            </a:r>
            <a:r>
              <a:rPr lang="en" sz="1800" b="0" i="0" u="none" strike="noStrike" cap="none">
                <a:solidFill>
                  <a:schemeClr val="dk1"/>
                </a:solidFill>
                <a:latin typeface="Century Gothic"/>
                <a:ea typeface="Century Gothic"/>
                <a:cs typeface="Century Gothic"/>
                <a:sym typeface="Century Gothic"/>
              </a:rPr>
              <a:t> a summary of a text</a:t>
            </a:r>
            <a:r>
              <a:rPr lang="en">
                <a:solidFill>
                  <a:schemeClr val="dk1"/>
                </a:solidFill>
              </a:rPr>
              <a:t>,</a:t>
            </a:r>
            <a:r>
              <a:rPr lang="en" sz="1800" b="0" i="0" u="none" strike="noStrike" cap="none">
                <a:solidFill>
                  <a:schemeClr val="dk1"/>
                </a:solidFill>
                <a:latin typeface="Century Gothic"/>
                <a:ea typeface="Century Gothic"/>
                <a:cs typeface="Century Gothic"/>
                <a:sym typeface="Century Gothic"/>
              </a:rPr>
              <a:t> and </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Provid</a:t>
            </a:r>
            <a:r>
              <a:rPr lang="en">
                <a:solidFill>
                  <a:schemeClr val="dk1"/>
                </a:solidFill>
              </a:rPr>
              <a:t>ing</a:t>
            </a:r>
            <a:r>
              <a:rPr lang="en" sz="1800" b="0" i="0" u="none" strike="noStrike" cap="none">
                <a:solidFill>
                  <a:schemeClr val="dk1"/>
                </a:solidFill>
                <a:latin typeface="Century Gothic"/>
                <a:ea typeface="Century Gothic"/>
                <a:cs typeface="Century Gothic"/>
                <a:sym typeface="Century Gothic"/>
              </a:rPr>
              <a:t> peer feedback.</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2" name="Picture 2" descr="A close up of a logo&#10;&#10;Description generated with high confidence">
            <a:extLst>
              <a:ext uri="{FF2B5EF4-FFF2-40B4-BE49-F238E27FC236}">
                <a16:creationId xmlns:a16="http://schemas.microsoft.com/office/drawing/2014/main" id="{068E98C5-4B03-402C-B1B7-E980850CE2D6}"/>
              </a:ext>
            </a:extLst>
          </p:cNvPr>
          <p:cNvPicPr>
            <a:picLocks noChangeAspect="1"/>
          </p:cNvPicPr>
          <p:nvPr/>
        </p:nvPicPr>
        <p:blipFill>
          <a:blip r:embed="rId3"/>
          <a:stretch>
            <a:fillRect/>
          </a:stretch>
        </p:blipFill>
        <p:spPr>
          <a:xfrm>
            <a:off x="5908813" y="1859122"/>
            <a:ext cx="2743200" cy="1292733"/>
          </a:xfrm>
          <a:prstGeom prst="rect">
            <a:avLst/>
          </a:prstGeom>
        </p:spPr>
      </p:pic>
      <p:sp>
        <p:nvSpPr>
          <p:cNvPr id="4" name="TextBox 3">
            <a:extLst>
              <a:ext uri="{FF2B5EF4-FFF2-40B4-BE49-F238E27FC236}">
                <a16:creationId xmlns:a16="http://schemas.microsoft.com/office/drawing/2014/main" id="{BD9F1850-18E2-46B4-A6AE-92A73ABAAA9B}"/>
              </a:ext>
            </a:extLst>
          </p:cNvPr>
          <p:cNvSpPr txBox="1"/>
          <p:nvPr/>
        </p:nvSpPr>
        <p:spPr>
          <a:xfrm>
            <a:off x="6173858" y="2260324"/>
            <a:ext cx="2569265"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800" b="1" i="1" dirty="0"/>
              <a:t>Venom</a:t>
            </a:r>
          </a:p>
        </p:txBody>
      </p:sp>
      <p:sp>
        <p:nvSpPr>
          <p:cNvPr id="5" name="TextBox 4">
            <a:extLst>
              <a:ext uri="{FF2B5EF4-FFF2-40B4-BE49-F238E27FC236}">
                <a16:creationId xmlns:a16="http://schemas.microsoft.com/office/drawing/2014/main" id="{81522366-5EF9-4ADF-889D-7077DAE46780}"/>
              </a:ext>
            </a:extLst>
          </p:cNvPr>
          <p:cNvSpPr txBox="1"/>
          <p:nvPr/>
        </p:nvSpPr>
        <p:spPr>
          <a:xfrm flipH="1">
            <a:off x="7096953" y="2163003"/>
            <a:ext cx="1298712"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t>by:</a:t>
            </a:r>
            <a:endParaRPr lang="en-US" dirty="0"/>
          </a:p>
          <a:p>
            <a:pPr algn="ctr"/>
            <a:r>
              <a:rPr lang="en-US" sz="1200" b="1" dirty="0"/>
              <a:t>Marilyn Singer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8" name="Google Shape;178;p32"/>
          <p:cNvPicPr preferRelativeResize="0"/>
          <p:nvPr/>
        </p:nvPicPr>
        <p:blipFill rotWithShape="1">
          <a:blip r:embed="rId3">
            <a:alphaModFix/>
          </a:blip>
          <a:srcRect/>
          <a:stretch/>
        </p:blipFill>
        <p:spPr>
          <a:xfrm>
            <a:off x="7722198" y="4206440"/>
            <a:ext cx="619125" cy="619125"/>
          </a:xfrm>
          <a:prstGeom prst="rect">
            <a:avLst/>
          </a:prstGeom>
          <a:noFill/>
          <a:ln>
            <a:noFill/>
          </a:ln>
        </p:spPr>
      </p:pic>
      <p:sp>
        <p:nvSpPr>
          <p:cNvPr id="175" name="Google Shape;175;p3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1" u="none" strike="noStrike" cap="none">
                <a:solidFill>
                  <a:schemeClr val="dk1"/>
                </a:solidFill>
                <a:latin typeface="Century Gothic"/>
                <a:ea typeface="Century Gothic"/>
                <a:cs typeface="Century Gothic"/>
                <a:sym typeface="Century Gothic"/>
              </a:rPr>
              <a:t>Reviewing Learning Target</a:t>
            </a:r>
            <a:endParaRPr sz="3400" b="0" i="0" u="none" strike="noStrike" cap="none">
              <a:solidFill>
                <a:schemeClr val="dk1"/>
              </a:solidFill>
              <a:latin typeface="Century Gothic"/>
              <a:ea typeface="Century Gothic"/>
              <a:cs typeface="Century Gothic"/>
              <a:sym typeface="Century Gothic"/>
            </a:endParaRPr>
          </a:p>
        </p:txBody>
      </p:sp>
      <p:sp>
        <p:nvSpPr>
          <p:cNvPr id="176" name="Google Shape;176;p32"/>
          <p:cNvSpPr txBox="1">
            <a:spLocks noGrp="1"/>
          </p:cNvSpPr>
          <p:nvPr>
            <p:ph type="body" idx="1"/>
          </p:nvPr>
        </p:nvSpPr>
        <p:spPr>
          <a:xfrm>
            <a:off x="467600" y="1152475"/>
            <a:ext cx="8364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1000"/>
              </a:spcBef>
              <a:spcAft>
                <a:spcPts val="0"/>
              </a:spcAft>
              <a:buClr>
                <a:srgbClr val="000000"/>
              </a:buClr>
              <a:buSzPts val="1800"/>
              <a:buFont typeface="Century Gothic"/>
              <a:buNone/>
            </a:pPr>
            <a:endParaRPr sz="2400" b="0" i="0" u="none" strike="noStrike" cap="none" dirty="0">
              <a:solidFill>
                <a:schemeClr val="dk1"/>
              </a:solidFill>
              <a:latin typeface="Century Gothic"/>
              <a:ea typeface="Century Gothic"/>
              <a:cs typeface="Century Gothic"/>
              <a:sym typeface="Century Gothic"/>
            </a:endParaRPr>
          </a:p>
          <a:p>
            <a:pPr marL="457200" marR="0" lvl="0" indent="-419100" algn="l" rtl="0">
              <a:lnSpc>
                <a:spcPct val="90000"/>
              </a:lnSpc>
              <a:spcBef>
                <a:spcPts val="1000"/>
              </a:spcBef>
              <a:spcAft>
                <a:spcPts val="0"/>
              </a:spcAft>
              <a:buClr>
                <a:schemeClr val="dk1"/>
              </a:buClr>
              <a:buSzPts val="3000"/>
              <a:buFont typeface="Century Gothic"/>
              <a:buAutoNum type="arabicPeriod"/>
            </a:pPr>
            <a:r>
              <a:rPr lang="en" sz="3000" b="0" i="0" u="none" strike="noStrike" cap="none" dirty="0">
                <a:solidFill>
                  <a:schemeClr val="dk1"/>
                </a:solidFill>
                <a:latin typeface="Century Gothic"/>
                <a:ea typeface="Century Gothic"/>
                <a:cs typeface="Century Gothic"/>
                <a:sym typeface="Century Gothic"/>
              </a:rPr>
              <a:t>I can write a summary of “Fight to Survive!</a:t>
            </a:r>
            <a:r>
              <a:rPr lang="en-US" sz="3000" b="0" i="0" u="none" strike="noStrike" cap="none" dirty="0">
                <a:solidFill>
                  <a:schemeClr val="dk1"/>
                </a:solidFill>
                <a:latin typeface="Century Gothic"/>
                <a:ea typeface="Century Gothic"/>
                <a:cs typeface="Century Gothic"/>
                <a:sym typeface="Century Gothic"/>
              </a:rPr>
              <a:t>”</a:t>
            </a:r>
            <a:r>
              <a:rPr lang="en" sz="3000" b="0" i="0" u="none" strike="noStrike" cap="none" dirty="0">
                <a:solidFill>
                  <a:schemeClr val="dk1"/>
                </a:solidFill>
                <a:latin typeface="Century Gothic"/>
                <a:ea typeface="Century Gothic"/>
                <a:cs typeface="Century Gothic"/>
                <a:sym typeface="Century Gothic"/>
              </a:rPr>
              <a:t> including the main idea and supporting details. </a:t>
            </a:r>
            <a:endParaRPr sz="3000" b="0" i="0"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800"/>
              <a:buFont typeface="Century Gothic"/>
              <a:buNone/>
            </a:pPr>
            <a:endParaRPr sz="3000" b="0" i="0" u="none" strike="noStrike" cap="none" dirty="0">
              <a:solidFill>
                <a:srgbClr val="000000"/>
              </a:solidFill>
              <a:latin typeface="Century Gothic"/>
              <a:ea typeface="Century Gothic"/>
              <a:cs typeface="Century Gothic"/>
              <a:sym typeface="Century Gothic"/>
            </a:endParaRPr>
          </a:p>
        </p:txBody>
      </p:sp>
      <p:pic>
        <p:nvPicPr>
          <p:cNvPr id="177" name="Google Shape;177;p32"/>
          <p:cNvPicPr preferRelativeResize="0"/>
          <p:nvPr/>
        </p:nvPicPr>
        <p:blipFill rotWithShape="1">
          <a:blip r:embed="rId4">
            <a:alphaModFix/>
          </a:blip>
          <a:srcRect/>
          <a:stretch/>
        </p:blipFill>
        <p:spPr>
          <a:xfrm>
            <a:off x="8341323" y="4206440"/>
            <a:ext cx="685289" cy="5007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3"/>
          <p:cNvSpPr txBox="1">
            <a:spLocks noGrp="1"/>
          </p:cNvSpPr>
          <p:nvPr>
            <p:ph type="title"/>
          </p:nvPr>
        </p:nvSpPr>
        <p:spPr>
          <a:xfrm>
            <a:off x="311700" y="179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Read Aloud pages 77-78 of </a:t>
            </a:r>
            <a:r>
              <a:rPr lang="en" sz="3400" b="0" i="1" u="none" strike="noStrike" cap="none">
                <a:solidFill>
                  <a:schemeClr val="dk1"/>
                </a:solidFill>
                <a:latin typeface="Century Gothic"/>
                <a:ea typeface="Century Gothic"/>
                <a:cs typeface="Century Gothic"/>
                <a:sym typeface="Century Gothic"/>
              </a:rPr>
              <a:t>Venom</a:t>
            </a:r>
            <a:r>
              <a:rPr lang="en" sz="3400" b="0" i="0" u="none" strike="noStrike" cap="none">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p:txBody>
      </p:sp>
      <p:sp>
        <p:nvSpPr>
          <p:cNvPr id="184" name="Google Shape;184;p33"/>
          <p:cNvSpPr txBox="1">
            <a:spLocks noGrp="1"/>
          </p:cNvSpPr>
          <p:nvPr>
            <p:ph type="body" idx="1"/>
          </p:nvPr>
        </p:nvSpPr>
        <p:spPr>
          <a:xfrm>
            <a:off x="453050" y="1152475"/>
            <a:ext cx="83793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1000"/>
              </a:spcBef>
              <a:spcAft>
                <a:spcPts val="0"/>
              </a:spcAft>
              <a:buClr>
                <a:srgbClr val="000000"/>
              </a:buClr>
              <a:buSzPts val="1800"/>
              <a:buFont typeface="Century Gothic"/>
              <a:buNone/>
            </a:pPr>
            <a:endParaRPr sz="2400" b="1" i="0" u="sng" strike="noStrike" cap="none">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p:txBody>
      </p:sp>
      <p:pic>
        <p:nvPicPr>
          <p:cNvPr id="2" name="Picture 2" descr="A close up of a logo&#10;&#10;Description generated with high confidence">
            <a:extLst>
              <a:ext uri="{FF2B5EF4-FFF2-40B4-BE49-F238E27FC236}">
                <a16:creationId xmlns:a16="http://schemas.microsoft.com/office/drawing/2014/main" id="{441D8731-97EB-4414-BA12-64603AA4C965}"/>
              </a:ext>
            </a:extLst>
          </p:cNvPr>
          <p:cNvPicPr>
            <a:picLocks noChangeAspect="1"/>
          </p:cNvPicPr>
          <p:nvPr/>
        </p:nvPicPr>
        <p:blipFill>
          <a:blip r:embed="rId3"/>
          <a:stretch>
            <a:fillRect/>
          </a:stretch>
        </p:blipFill>
        <p:spPr>
          <a:xfrm>
            <a:off x="2951922" y="2091035"/>
            <a:ext cx="3546613" cy="1491515"/>
          </a:xfrm>
          <a:prstGeom prst="rect">
            <a:avLst/>
          </a:prstGeom>
        </p:spPr>
      </p:pic>
      <p:sp>
        <p:nvSpPr>
          <p:cNvPr id="4" name="TextBox 3">
            <a:extLst>
              <a:ext uri="{FF2B5EF4-FFF2-40B4-BE49-F238E27FC236}">
                <a16:creationId xmlns:a16="http://schemas.microsoft.com/office/drawing/2014/main" id="{A1B7C8FB-8171-4469-86B1-4FD761D4952C}"/>
              </a:ext>
            </a:extLst>
          </p:cNvPr>
          <p:cNvSpPr txBox="1"/>
          <p:nvPr/>
        </p:nvSpPr>
        <p:spPr>
          <a:xfrm>
            <a:off x="3167270" y="2566780"/>
            <a:ext cx="1558787" cy="4001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b="1" i="1" dirty="0"/>
              <a:t>Venom</a:t>
            </a:r>
            <a:endParaRPr lang="en-US"/>
          </a:p>
        </p:txBody>
      </p:sp>
      <p:sp>
        <p:nvSpPr>
          <p:cNvPr id="5" name="TextBox 4">
            <a:extLst>
              <a:ext uri="{FF2B5EF4-FFF2-40B4-BE49-F238E27FC236}">
                <a16:creationId xmlns:a16="http://schemas.microsoft.com/office/drawing/2014/main" id="{1B792B18-F035-4137-A9E2-9FC36631BCEF}"/>
              </a:ext>
            </a:extLst>
          </p:cNvPr>
          <p:cNvSpPr txBox="1"/>
          <p:nvPr/>
        </p:nvSpPr>
        <p:spPr>
          <a:xfrm>
            <a:off x="4544253" y="2486025"/>
            <a:ext cx="1542222" cy="47705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dirty="0"/>
              <a:t>by:</a:t>
            </a:r>
            <a:endParaRPr lang="en-US"/>
          </a:p>
          <a:p>
            <a:pPr algn="ctr"/>
            <a:r>
              <a:rPr lang="en-US" sz="1100" b="1" dirty="0"/>
              <a:t> Marilyn Singer</a:t>
            </a:r>
            <a:r>
              <a:rPr lang="en-US" dirty="0"/>
              <a:t> </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DD141D-CEB6-4DBE-8C52-F342091F9A96}">
  <ds:schemaRefs>
    <ds:schemaRef ds:uri="http://www.w3.org/XML/1998/namespace"/>
    <ds:schemaRef ds:uri="http://purl.org/dc/dcmitype/"/>
    <ds:schemaRef ds:uri="http://schemas.microsoft.com/office/2006/metadata/properties"/>
    <ds:schemaRef ds:uri="http://purl.org/dc/terms/"/>
    <ds:schemaRef ds:uri="http://purl.org/dc/elements/1.1/"/>
    <ds:schemaRef ds:uri="a1502afc-75e6-4a80-976c-76583f90c737"/>
    <ds:schemaRef ds:uri="http://schemas.microsoft.com/office/2006/documentManagement/types"/>
    <ds:schemaRef ds:uri="http://schemas.microsoft.com/office/infopath/2007/PartnerControls"/>
    <ds:schemaRef ds:uri="http://schemas.openxmlformats.org/package/2006/metadata/core-properties"/>
    <ds:schemaRef ds:uri="02a6a75b-8925-4bc7-8b21-b87d4a90d0a3"/>
  </ds:schemaRefs>
</ds:datastoreItem>
</file>

<file path=customXml/itemProps2.xml><?xml version="1.0" encoding="utf-8"?>
<ds:datastoreItem xmlns:ds="http://schemas.openxmlformats.org/officeDocument/2006/customXml" ds:itemID="{F7939008-F1F3-4288-84DE-8AF6762245A1}">
  <ds:schemaRefs>
    <ds:schemaRef ds:uri="http://schemas.microsoft.com/sharepoint/v3/contenttype/forms"/>
  </ds:schemaRefs>
</ds:datastoreItem>
</file>

<file path=customXml/itemProps3.xml><?xml version="1.0" encoding="utf-8"?>
<ds:datastoreItem xmlns:ds="http://schemas.openxmlformats.org/officeDocument/2006/customXml" ds:itemID="{44E447E5-746C-4CBA-AFB1-E038B1A4DC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TotalTime>
  <Words>3132</Words>
  <Application>Microsoft Office PowerPoint</Application>
  <PresentationFormat>On-screen Show (16:9)</PresentationFormat>
  <Paragraphs>295</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Simple Light</vt:lpstr>
      <vt:lpstr>Office Theme</vt:lpstr>
      <vt:lpstr>Grade 4: Module 2: Unit 1: Lesson 9 Teacher slide, before teaching.</vt:lpstr>
      <vt:lpstr>Grade 4: Module 2: Unit 1: Lesson 9 Teacher slide, before teaching.</vt:lpstr>
      <vt:lpstr>Grade 4: Module 2: Unit 1: Lesson 9 Teacher slide, before teaching.</vt:lpstr>
      <vt:lpstr>Grade 4: Module 2: Unit 1: Lesson 9 Teacher slide, before teaching.</vt:lpstr>
      <vt:lpstr>Grade 4: Module 2: Unit 1: Lesson 9 Teacher slide, before teaching.</vt:lpstr>
      <vt:lpstr>PowerPoint Presentation</vt:lpstr>
      <vt:lpstr>Hello, Students!</vt:lpstr>
      <vt:lpstr>Reviewing Learning Target</vt:lpstr>
      <vt:lpstr>Read Aloud pages 77-78 of Venom </vt:lpstr>
      <vt:lpstr>Group Writing: Summary of pages 77-78 of Venom</vt:lpstr>
      <vt:lpstr>Independent Writing: Summary of “Fight to Survive”</vt:lpstr>
      <vt:lpstr>Peer Feedback </vt:lpstr>
      <vt:lpstr>Homework</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9 Teacher slide, before teaching.</dc:title>
  <dc:creator>nbravo</dc:creator>
  <cp:lastModifiedBy>Deniescha Malone</cp:lastModifiedBy>
  <cp:revision>104</cp:revision>
  <dcterms:modified xsi:type="dcterms:W3CDTF">2019-03-23T15:38:59Z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411</vt:lpwstr>
  </property>
</Properties>
</file>