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7"/>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x="9144000" cy="5143500" type="screen16x9"/>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C6BACC-B198-4968-90C8-408822E987AC}" v="21" dt="2018-09-12T15:18:11.697"/>
    <p1510:client id="{9CF908AB-B4E2-4694-80EE-13F170592921}" v="6" dt="2018-09-12T15:17:15.786"/>
  </p1510:revLst>
</p1510:revInfo>
</file>

<file path=ppt/tableStyles.xml><?xml version="1.0" encoding="utf-8"?>
<a:tblStyleLst xmlns:a="http://schemas.openxmlformats.org/drawingml/2006/main" def="{E692B134-3E0D-476F-A69C-17F6763BAFB3}">
  <a:tblStyle styleId="{E692B134-3E0D-476F-A69C-17F6763BAFB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672" autoAdjust="0"/>
  </p:normalViewPr>
  <p:slideViewPr>
    <p:cSldViewPr snapToGrid="0">
      <p:cViewPr varScale="1">
        <p:scale>
          <a:sx n="153" d="100"/>
          <a:sy n="153" d="100"/>
        </p:scale>
        <p:origin x="414"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font" Target="fonts/font1.fntdata"/><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7.fntdata"/><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6.fntdata"/><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font" Target="fonts/font2.fntdata"/><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5.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FAC6BACC-B198-4968-90C8-408822E987AC}"/>
    <pc:docChg chg="modSld modMainMaster">
      <pc:chgData name="Natalie Ivey" userId="2c81a4b0-7596-4a42-b4da-e7aac4dfeff9" providerId="ADAL" clId="{FAC6BACC-B198-4968-90C8-408822E987AC}" dt="2018-09-12T15:18:11.697" v="20" actId="1076"/>
      <pc:docMkLst>
        <pc:docMk/>
      </pc:docMkLst>
      <pc:sldChg chg="addSp modSp">
        <pc:chgData name="Natalie Ivey" userId="2c81a4b0-7596-4a42-b4da-e7aac4dfeff9" providerId="ADAL" clId="{FAC6BACC-B198-4968-90C8-408822E987AC}" dt="2018-09-12T15:07:27.023" v="3" actId="1076"/>
        <pc:sldMkLst>
          <pc:docMk/>
          <pc:sldMk cId="0" sldId="259"/>
        </pc:sldMkLst>
        <pc:picChg chg="add mod">
          <ac:chgData name="Natalie Ivey" userId="2c81a4b0-7596-4a42-b4da-e7aac4dfeff9" providerId="ADAL" clId="{FAC6BACC-B198-4968-90C8-408822E987AC}" dt="2018-09-12T15:07:27.023" v="3" actId="1076"/>
          <ac:picMkLst>
            <pc:docMk/>
            <pc:sldMk cId="0" sldId="259"/>
            <ac:picMk id="3" creationId="{A25D54C0-60A2-4C29-9D75-C91721BF4C45}"/>
          </ac:picMkLst>
        </pc:picChg>
      </pc:sldChg>
      <pc:sldMasterChg chg="addSp modSp">
        <pc:chgData name="Natalie Ivey" userId="2c81a4b0-7596-4a42-b4da-e7aac4dfeff9" providerId="ADAL" clId="{FAC6BACC-B198-4968-90C8-408822E987AC}" dt="2018-09-12T15:08:18.427" v="10" actId="1076"/>
        <pc:sldMasterMkLst>
          <pc:docMk/>
          <pc:sldMasterMk cId="0" sldId="2147483670"/>
        </pc:sldMasterMkLst>
        <pc:picChg chg="add mod">
          <ac:chgData name="Natalie Ivey" userId="2c81a4b0-7596-4a42-b4da-e7aac4dfeff9" providerId="ADAL" clId="{FAC6BACC-B198-4968-90C8-408822E987AC}" dt="2018-09-12T15:07:54.976" v="5" actId="1076"/>
          <ac:picMkLst>
            <pc:docMk/>
            <pc:sldMasterMk cId="0" sldId="2147483670"/>
            <ac:picMk id="3" creationId="{ABB0E2C1-A245-449B-AB5D-97B470E5471B}"/>
          </ac:picMkLst>
        </pc:picChg>
        <pc:picChg chg="add mod">
          <ac:chgData name="Natalie Ivey" userId="2c81a4b0-7596-4a42-b4da-e7aac4dfeff9" providerId="ADAL" clId="{FAC6BACC-B198-4968-90C8-408822E987AC}" dt="2018-09-12T15:08:08.352" v="8" actId="1076"/>
          <ac:picMkLst>
            <pc:docMk/>
            <pc:sldMasterMk cId="0" sldId="2147483670"/>
            <ac:picMk id="5" creationId="{AD47A95F-9638-4DD7-BB8A-D5CB7FECAFDF}"/>
          </ac:picMkLst>
        </pc:picChg>
        <pc:picChg chg="add mod">
          <ac:chgData name="Natalie Ivey" userId="2c81a4b0-7596-4a42-b4da-e7aac4dfeff9" providerId="ADAL" clId="{FAC6BACC-B198-4968-90C8-408822E987AC}" dt="2018-09-12T15:08:18.427" v="10" actId="1076"/>
          <ac:picMkLst>
            <pc:docMk/>
            <pc:sldMasterMk cId="0" sldId="2147483670"/>
            <ac:picMk id="10" creationId="{CEDF5C80-05D7-46EE-9982-08DB117D6B6A}"/>
          </ac:picMkLst>
        </pc:picChg>
      </pc:sldMasterChg>
      <pc:sldMasterChg chg="addSp modSp">
        <pc:chgData name="Natalie Ivey" userId="2c81a4b0-7596-4a42-b4da-e7aac4dfeff9" providerId="ADAL" clId="{FAC6BACC-B198-4968-90C8-408822E987AC}" dt="2018-09-12T15:18:11.697" v="20" actId="1076"/>
        <pc:sldMasterMkLst>
          <pc:docMk/>
          <pc:sldMasterMk cId="0" sldId="2147483671"/>
        </pc:sldMasterMkLst>
        <pc:picChg chg="add mod">
          <ac:chgData name="Natalie Ivey" userId="2c81a4b0-7596-4a42-b4da-e7aac4dfeff9" providerId="ADAL" clId="{FAC6BACC-B198-4968-90C8-408822E987AC}" dt="2018-09-12T15:08:40.885" v="12" actId="1076"/>
          <ac:picMkLst>
            <pc:docMk/>
            <pc:sldMasterMk cId="0" sldId="2147483671"/>
            <ac:picMk id="3" creationId="{2797679D-0327-4EA6-B7FA-506BB8F3BA28}"/>
          </ac:picMkLst>
        </pc:picChg>
        <pc:picChg chg="add mod">
          <ac:chgData name="Natalie Ivey" userId="2c81a4b0-7596-4a42-b4da-e7aac4dfeff9" providerId="ADAL" clId="{FAC6BACC-B198-4968-90C8-408822E987AC}" dt="2018-09-12T15:09:01.930" v="18" actId="1076"/>
          <ac:picMkLst>
            <pc:docMk/>
            <pc:sldMasterMk cId="0" sldId="2147483671"/>
            <ac:picMk id="5" creationId="{D1B89BBA-B559-4E90-B3C8-C4F331632136}"/>
          </ac:picMkLst>
        </pc:picChg>
        <pc:picChg chg="add mod">
          <ac:chgData name="Natalie Ivey" userId="2c81a4b0-7596-4a42-b4da-e7aac4dfeff9" providerId="ADAL" clId="{FAC6BACC-B198-4968-90C8-408822E987AC}" dt="2018-09-12T15:18:11.697" v="20" actId="1076"/>
          <ac:picMkLst>
            <pc:docMk/>
            <pc:sldMasterMk cId="0" sldId="2147483671"/>
            <ac:picMk id="7" creationId="{503A4B6A-873D-418D-9594-5E8A469797D2}"/>
          </ac:picMkLst>
        </pc:picChg>
      </pc:sldMasterChg>
    </pc:docChg>
  </pc:docChgLst>
  <pc:docChgLst>
    <pc:chgData name="Natalie Ivey" userId="S::natalie.ivey@detroitk12.org::2c81a4b0-7596-4a42-b4da-e7aac4dfeff9" providerId="AD" clId="Web-{9CF908AB-B4E2-4694-80EE-13F170592921}"/>
    <pc:docChg chg="modSld">
      <pc:chgData name="Natalie Ivey" userId="S::natalie.ivey@detroitk12.org::2c81a4b0-7596-4a42-b4da-e7aac4dfeff9" providerId="AD" clId="Web-{9CF908AB-B4E2-4694-80EE-13F170592921}" dt="2018-09-12T15:17:15.786" v="5" actId="1076"/>
      <pc:docMkLst>
        <pc:docMk/>
      </pc:docMkLst>
      <pc:sldChg chg="modSp">
        <pc:chgData name="Natalie Ivey" userId="S::natalie.ivey@detroitk12.org::2c81a4b0-7596-4a42-b4da-e7aac4dfeff9" providerId="AD" clId="Web-{9CF908AB-B4E2-4694-80EE-13F170592921}" dt="2018-09-12T15:17:15.786" v="5" actId="1076"/>
        <pc:sldMkLst>
          <pc:docMk/>
          <pc:sldMk cId="0" sldId="257"/>
        </pc:sldMkLst>
        <pc:picChg chg="mod">
          <ac:chgData name="Natalie Ivey" userId="S::natalie.ivey@detroitk12.org::2c81a4b0-7596-4a42-b4da-e7aac4dfeff9" providerId="AD" clId="Web-{9CF908AB-B4E2-4694-80EE-13F170592921}" dt="2018-09-12T15:17:02.723" v="3" actId="1076"/>
          <ac:picMkLst>
            <pc:docMk/>
            <pc:sldMk cId="0" sldId="257"/>
            <ac:picMk id="136" creationId="{00000000-0000-0000-0000-000000000000}"/>
          </ac:picMkLst>
        </pc:picChg>
        <pc:picChg chg="mod">
          <ac:chgData name="Natalie Ivey" userId="S::natalie.ivey@detroitk12.org::2c81a4b0-7596-4a42-b4da-e7aac4dfeff9" providerId="AD" clId="Web-{9CF908AB-B4E2-4694-80EE-13F170592921}" dt="2018-09-12T15:17:15.786" v="5" actId="1076"/>
          <ac:picMkLst>
            <pc:docMk/>
            <pc:sldMk cId="0" sldId="257"/>
            <ac:picMk id="137" creationId="{00000000-0000-0000-0000-000000000000}"/>
          </ac:picMkLst>
        </pc:picChg>
      </pc:sldChg>
      <pc:sldChg chg="modSp">
        <pc:chgData name="Natalie Ivey" userId="S::natalie.ivey@detroitk12.org::2c81a4b0-7596-4a42-b4da-e7aac4dfeff9" providerId="AD" clId="Web-{9CF908AB-B4E2-4694-80EE-13F170592921}" dt="2018-09-12T15:16:28.050" v="1" actId="14100"/>
        <pc:sldMkLst>
          <pc:docMk/>
          <pc:sldMk cId="0" sldId="263"/>
        </pc:sldMkLst>
        <pc:spChg chg="mod">
          <ac:chgData name="Natalie Ivey" userId="S::natalie.ivey@detroitk12.org::2c81a4b0-7596-4a42-b4da-e7aac4dfeff9" providerId="AD" clId="Web-{9CF908AB-B4E2-4694-80EE-13F170592921}" dt="2018-09-12T15:16:28.050" v="1" actId="14100"/>
          <ac:spMkLst>
            <pc:docMk/>
            <pc:sldMk cId="0" sldId="263"/>
            <ac:spMk id="176"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1929048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3/lesson-8"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2328618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3e39834db3_0_3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Google Shape;188;g3e39834db3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75264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e39834db3_0_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e39834db3_0_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http://curriculum.eleducation.org/sites/default/files/g4m1u3_all-block_072017.pdf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195" name="Google Shape;195;g3e39834db3_0_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43347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and resources can be downloaded at: </a:t>
            </a:r>
            <a:r>
              <a:rPr lang="en" sz="1200" u="sng" dirty="0">
                <a:solidFill>
                  <a:schemeClr val="hlink"/>
                </a:solidFill>
                <a:latin typeface="Calibri"/>
                <a:ea typeface="Calibri"/>
                <a:cs typeface="Calibri"/>
                <a:sym typeface="Calibri"/>
                <a:hlinkClick r:id="rId3"/>
              </a:rPr>
              <a:t>http://curriculum.eleducation.org/curriculum/ela/grade-4/module-1/unit-3/lesson-8</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presentation</a:t>
            </a:r>
            <a:r>
              <a:rPr lang="en" sz="1200" dirty="0">
                <a:solidFill>
                  <a:schemeClr val="dk1"/>
                </a:solidFill>
                <a:latin typeface="Calibri"/>
                <a:ea typeface="Calibri"/>
                <a:cs typeface="Calibri"/>
                <a:sym typeface="Calibri"/>
              </a:rPr>
              <a:t> with images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Visuals (images, videos, objects brought from home)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3 Assessment: Reading a New Poem Aloud for Fluency</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(from Unit 1, Lesson 11)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Poetry presentations</a:t>
            </a:r>
            <a:r>
              <a:rPr lang="en" sz="1200" dirty="0">
                <a:solidFill>
                  <a:schemeClr val="dk1"/>
                </a:solidFill>
                <a:latin typeface="Calibri"/>
                <a:ea typeface="Calibri"/>
                <a:cs typeface="Calibri"/>
                <a:sym typeface="Calibri"/>
              </a:rPr>
              <a:t> (begun in Lesson 4;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(lined; one piece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Unit 2,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 (begun in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Unit 1, Lesson 8; one per student)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Tracking Progress: Reading Fluency</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Performance Task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Working to Become Effective Learners, Peer Critique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Working to Become Ethical People anchor chart</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necessary for students to select photographs for their presentations (see Technology and Multimedia). Practice using the technology in preparation for modeling how to use it with the class.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Technology for students who have brought in videos to use as their visuals.</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284607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Google Shape;14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  None. </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0825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Google Shape;14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4467644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build students excitement for the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61244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a:t>
            </a:r>
            <a:r>
              <a:rPr lang="en" sz="1200" dirty="0">
                <a:latin typeface="Calibri"/>
                <a:ea typeface="Calibri"/>
                <a:cs typeface="Calibri"/>
                <a:sym typeface="Calibri"/>
              </a:rPr>
              <a:t>them aloud:  </a:t>
            </a:r>
            <a:r>
              <a:rPr lang="en" sz="1200" b="1" i="0" dirty="0">
                <a:latin typeface="Calibri"/>
                <a:ea typeface="Calibri"/>
                <a:cs typeface="Calibri"/>
                <a:sym typeface="Calibri"/>
              </a:rPr>
              <a:t>“I can read a new poem aloud fluently.” </a:t>
            </a:r>
            <a:r>
              <a:rPr lang="en" sz="1200" b="0" i="0" dirty="0">
                <a:latin typeface="Calibri"/>
                <a:ea typeface="Calibri"/>
                <a:cs typeface="Calibri"/>
                <a:sym typeface="Calibri"/>
              </a:rPr>
              <a:t>and</a:t>
            </a:r>
            <a:r>
              <a:rPr lang="en" sz="1200" b="1" i="0" dirty="0">
                <a:latin typeface="Calibri"/>
                <a:ea typeface="Calibri"/>
                <a:cs typeface="Calibri"/>
                <a:sym typeface="Calibri"/>
              </a:rPr>
              <a:t> “I can select visuals for my poetry presentation that will help the audience understand what I was inspired by.”</a:t>
            </a:r>
            <a:endParaRPr sz="1200" b="1"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remind them that in this lesson they will be reading a new poem/excerpt of a poem aloud for fluency.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a:t>
            </a:r>
            <a:r>
              <a:rPr lang="en" sz="1200" b="1" dirty="0">
                <a:solidFill>
                  <a:schemeClr val="dk1"/>
                </a:solidFill>
                <a:latin typeface="Calibri"/>
                <a:ea typeface="Calibri"/>
                <a:cs typeface="Calibri"/>
                <a:sym typeface="Calibri"/>
              </a:rPr>
              <a:t> Performance Task anchor chart</a:t>
            </a:r>
            <a:r>
              <a:rPr lang="en" sz="1200" dirty="0">
                <a:solidFill>
                  <a:schemeClr val="dk1"/>
                </a:solidFill>
                <a:latin typeface="Calibri"/>
                <a:ea typeface="Calibri"/>
                <a:cs typeface="Calibri"/>
                <a:sym typeface="Calibri"/>
              </a:rPr>
              <a:t> and quickly review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underline the word visuals.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are visuals? What clue does the root vis give us?” </a:t>
            </a:r>
            <a:r>
              <a:rPr lang="en" sz="1200" b="1" dirty="0">
                <a:solidFill>
                  <a:schemeClr val="dk1"/>
                </a:solidFill>
                <a:latin typeface="Calibri"/>
                <a:ea typeface="Calibri"/>
                <a:cs typeface="Calibri"/>
                <a:sym typeface="Calibri"/>
              </a:rPr>
              <a:t>(The root vis means to see. So visuals </a:t>
            </a:r>
            <a:r>
              <a:rPr lang="en-US" sz="1200" b="1" dirty="0">
                <a:solidFill>
                  <a:schemeClr val="dk1"/>
                </a:solidFill>
                <a:latin typeface="Calibri"/>
                <a:ea typeface="Calibri"/>
                <a:cs typeface="Calibri"/>
                <a:sym typeface="Calibri"/>
              </a:rPr>
              <a:t>have </a:t>
            </a:r>
            <a:r>
              <a:rPr lang="en" sz="1200" b="1" dirty="0">
                <a:solidFill>
                  <a:schemeClr val="dk1"/>
                </a:solidFill>
                <a:latin typeface="Calibri"/>
                <a:ea typeface="Calibri"/>
                <a:cs typeface="Calibri"/>
                <a:sym typeface="Calibri"/>
              </a:rPr>
              <a:t>something to do with seeing. Visuals are something to look at—for example, a picture, a video, or an object.)</a:t>
            </a:r>
          </a:p>
          <a:p>
            <a:pPr marL="914400" lvl="1" indent="-304800"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“How does this learning target link to the performance task? What is the purpose of adding visuals to your presentation?” </a:t>
            </a:r>
            <a:r>
              <a:rPr lang="en" sz="1200" b="1" dirty="0">
                <a:solidFill>
                  <a:schemeClr val="dk1"/>
                </a:solidFill>
                <a:latin typeface="Calibri"/>
                <a:ea typeface="Calibri"/>
                <a:cs typeface="Calibri"/>
                <a:sym typeface="Calibri"/>
              </a:rPr>
              <a:t>(In the performance task, we present with visuals that help the audience better understand what they are inspired by and why.)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visuals make it easier for some people to understand what is being said.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following along as you discuss the learning targets.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their </a:t>
            </a:r>
            <a:r>
              <a:rPr lang="en" sz="1200" b="1" dirty="0">
                <a:solidFill>
                  <a:schemeClr val="dk1"/>
                </a:solidFill>
                <a:latin typeface="Calibri"/>
                <a:ea typeface="Calibri"/>
                <a:cs typeface="Calibri"/>
                <a:sym typeface="Calibri"/>
              </a:rPr>
              <a:t>Affix List handout</a:t>
            </a:r>
            <a:r>
              <a:rPr lang="en" sz="1200" dirty="0">
                <a:solidFill>
                  <a:schemeClr val="dk1"/>
                </a:solidFill>
                <a:latin typeface="Calibri"/>
                <a:ea typeface="Calibri"/>
                <a:cs typeface="Calibri"/>
                <a:sym typeface="Calibri"/>
              </a:rPr>
              <a:t>, and answer in a similar manner to what is in parenthesis in the Teacher Actions section.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toward understanding the second learning target, collect visuals that illustrate </a:t>
            </a:r>
            <a:r>
              <a:rPr lang="en" sz="1200" i="0" dirty="0">
                <a:solidFill>
                  <a:schemeClr val="dk1"/>
                </a:solidFill>
                <a:latin typeface="Calibri"/>
                <a:ea typeface="Calibri"/>
                <a:cs typeface="Calibri"/>
                <a:sym typeface="Calibri"/>
              </a:rPr>
              <a:t>“Breathing Fire”—</a:t>
            </a:r>
            <a:r>
              <a:rPr lang="en" sz="1200" dirty="0">
                <a:solidFill>
                  <a:schemeClr val="dk1"/>
                </a:solidFill>
                <a:latin typeface="Calibri"/>
                <a:ea typeface="Calibri"/>
                <a:cs typeface="Calibri"/>
                <a:sym typeface="Calibri"/>
              </a:rPr>
              <a:t>and some that don’t. Model going through each visual, considering it, and then displaying and saying either:</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"This visual helps the audience understand that she was inspired by her horse/horse’s coat/the horse snorting heavily.”</a:t>
            </a:r>
            <a:r>
              <a:rPr lang="en" sz="1200" dirty="0">
                <a:solidFill>
                  <a:schemeClr val="dk1"/>
                </a:solidFill>
                <a:latin typeface="Calibri"/>
                <a:ea typeface="Calibri"/>
                <a:cs typeface="Calibri"/>
                <a:sym typeface="Calibri"/>
              </a:rPr>
              <a:t> or</a:t>
            </a:r>
            <a:endParaRPr sz="1200"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"This visual does NOT help the audience understand that she was inspired by her horse/horse’s coat/the horse snorting heavily.”</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Then invite students to use the sentence frames to say whether the visual helps the reader understand the inspiration.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3371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model presentation with images</a:t>
            </a:r>
            <a:r>
              <a:rPr lang="en" sz="1200" dirty="0">
                <a:solidFill>
                  <a:schemeClr val="dk1"/>
                </a:solidFill>
                <a:latin typeface="Calibri"/>
                <a:ea typeface="Calibri"/>
                <a:cs typeface="Calibri"/>
                <a:sym typeface="Calibri"/>
              </a:rPr>
              <a:t>. Explain that this is a completed presentation with images.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and looking at the images as you perform the presentation.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a total participation technique,</a:t>
            </a:r>
            <a:r>
              <a:rPr lang="en" sz="1200" dirty="0">
                <a:solidFill>
                  <a:schemeClr val="dk1"/>
                </a:solidFill>
                <a:latin typeface="Calibri"/>
                <a:ea typeface="Calibri"/>
                <a:cs typeface="Calibri"/>
                <a:sym typeface="Calibri"/>
              </a:rPr>
              <a:t> invite responses from the group:</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do the images help you to understand?”</a:t>
            </a:r>
            <a:r>
              <a:rPr lang="en" sz="1200" b="1" dirty="0">
                <a:solidFill>
                  <a:schemeClr val="dk1"/>
                </a:solidFill>
                <a:latin typeface="Calibri"/>
                <a:ea typeface="Calibri"/>
                <a:cs typeface="Calibri"/>
                <a:sym typeface="Calibri"/>
              </a:rPr>
              <a:t> (What the horse looks like when it is doing the things the poet describes.)</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 these visuals add to the presentation?” </a:t>
            </a:r>
            <a:r>
              <a:rPr lang="en" sz="1200" b="1" dirty="0">
                <a:solidFill>
                  <a:schemeClr val="dk1"/>
                </a:solidFill>
                <a:latin typeface="Calibri"/>
                <a:ea typeface="Calibri"/>
                <a:cs typeface="Calibri"/>
                <a:sym typeface="Calibri"/>
              </a:rPr>
              <a:t>(They help the audience picture what the poet is saying rather than just imagining.)</a:t>
            </a:r>
            <a:endParaRPr sz="1200" b="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the poet signal when to show the image in the presentation?” </a:t>
            </a:r>
            <a:r>
              <a:rPr lang="en" sz="1200" b="1" dirty="0">
                <a:solidFill>
                  <a:schemeClr val="dk1"/>
                </a:solidFill>
                <a:latin typeface="Calibri"/>
                <a:ea typeface="Calibri"/>
                <a:cs typeface="Calibri"/>
                <a:sym typeface="Calibri"/>
              </a:rPr>
              <a:t>(He has written in parentheses—“(show picture 1)”—and he has directed the audience to look at specific things within his presentation.)</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while you are calling them up individually to read aloud for the End of Unit 3 Assessment, they will choose images and revise their presentations to include their images, just as the poet has in the model.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following posted directions: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Read your poetry presentation.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Select no more than three images that will help the audience see what you are describing.</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Find a partner who has also chosen his or her images, and use evidence from your speech to explain to each other why you chose those images.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Revise your presentation to include directions to yourself for when to show your images.</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Write a final draft of your presentation.</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Demonstrate how to use the technology tools you have selected for students to find visuals.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a:t>
            </a:r>
            <a:r>
              <a:rPr lang="en" sz="1200" b="0" dirty="0">
                <a:solidFill>
                  <a:schemeClr val="dk1"/>
                </a:solidFill>
                <a:latin typeface="Calibri"/>
                <a:ea typeface="Calibri"/>
                <a:cs typeface="Calibri"/>
                <a:sym typeface="Calibri"/>
              </a:rPr>
              <a:t>their poetry presentations and any visuals </a:t>
            </a:r>
            <a:r>
              <a:rPr lang="en" sz="1200" dirty="0">
                <a:solidFill>
                  <a:schemeClr val="dk1"/>
                </a:solidFill>
                <a:latin typeface="Calibri"/>
                <a:ea typeface="Calibri"/>
                <a:cs typeface="Calibri"/>
                <a:sym typeface="Calibri"/>
              </a:rPr>
              <a:t>they have brought from home.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Remind them that because they have brought in meaningful visuals from home, they need to be respectful of the things brought in.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also need to be respectful of the noise level because students will be reading aloud for their end of unit assessment. Remind them to whisper when speaking to each other.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for students to write the final draft of their presentation.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actively working on their presentations, and being respectful of others with the noise level.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bringing in visuals from home, consider allowing students to use other avenues to find or create images (e.g., allowing them to use a computer and print the visuals out, providing magazines and scissors, or having students create original drawings).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discuss the questions, write, display, and repeat their on-target responses. Invite students to point out and write the phrases and body language used to direct audience attention to the visuals. Students can use these phrases and body language as they revise their presentation later in Work Time A. Examples:</a:t>
            </a:r>
            <a:endParaRPr sz="1200" dirty="0">
              <a:solidFill>
                <a:schemeClr val="dk1"/>
              </a:solidFill>
              <a:latin typeface="Calibri"/>
              <a:ea typeface="Calibri"/>
              <a:cs typeface="Calibri"/>
              <a:sym typeface="Calibri"/>
            </a:endParaRPr>
          </a:p>
          <a:p>
            <a:pPr marL="13716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(raise eyebrows, point with pinky) </a:t>
            </a:r>
            <a:r>
              <a:rPr lang="en" sz="1200" i="1" dirty="0">
                <a:solidFill>
                  <a:schemeClr val="dk1"/>
                </a:solidFill>
                <a:latin typeface="Calibri"/>
                <a:ea typeface="Calibri"/>
                <a:cs typeface="Calibri"/>
                <a:sym typeface="Calibri"/>
              </a:rPr>
              <a:t>“This is a picture of _____.”</a:t>
            </a:r>
            <a:endParaRPr sz="1200" i="1" dirty="0">
              <a:solidFill>
                <a:schemeClr val="dk1"/>
              </a:solidFill>
              <a:latin typeface="Calibri"/>
              <a:ea typeface="Calibri"/>
              <a:cs typeface="Calibri"/>
              <a:sym typeface="Calibri"/>
            </a:endParaRPr>
          </a:p>
          <a:p>
            <a:pPr marL="13716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(smile, direct eyes toward picture) </a:t>
            </a:r>
            <a:r>
              <a:rPr lang="en" sz="1200" i="1" dirty="0">
                <a:solidFill>
                  <a:schemeClr val="dk1"/>
                </a:solidFill>
                <a:latin typeface="Calibri"/>
                <a:ea typeface="Calibri"/>
                <a:cs typeface="Calibri"/>
                <a:sym typeface="Calibri"/>
              </a:rPr>
              <a:t>“As you can see from the picture, _____.” </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9159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85-</a:t>
            </a:r>
            <a:r>
              <a:rPr lang="en" sz="1200" b="1" dirty="0">
                <a:solidFill>
                  <a:schemeClr val="dk1"/>
                </a:solidFill>
                <a:latin typeface="Calibri"/>
                <a:ea typeface="Calibri"/>
                <a:cs typeface="Calibri"/>
                <a:sym typeface="Calibri"/>
              </a:rPr>
              <a:t>90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be calling up students one by one to read aloud for their end of unit fluency assessment.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specifically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them that because they are going to be reading a new text for fluency for the end of unit assessment, they may need to persevere. Remind students of the “What does it look like?” and “What does it sound like?” columns to guide their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on selecting their visuals, following the directions posted on the board.</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the first student over to a designated area of the room to read his or her fluency excerpt. Give this student the </a:t>
            </a:r>
            <a:r>
              <a:rPr lang="en" sz="1200" b="1" dirty="0">
                <a:solidFill>
                  <a:schemeClr val="dk1"/>
                </a:solidFill>
                <a:latin typeface="Calibri"/>
                <a:ea typeface="Calibri"/>
                <a:cs typeface="Calibri"/>
                <a:sym typeface="Calibri"/>
              </a:rPr>
              <a:t>End of Unit 3 Assessment: Reading a New Poem Aloud for Fluency</a:t>
            </a:r>
            <a:r>
              <a:rPr lang="en" sz="1200" dirty="0">
                <a:solidFill>
                  <a:schemeClr val="dk1"/>
                </a:solidFill>
                <a:latin typeface="Calibri"/>
                <a:ea typeface="Calibri"/>
                <a:cs typeface="Calibri"/>
                <a:sym typeface="Calibri"/>
              </a:rPr>
              <a:t> and conduct the assessment as follows:</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 aloud the prompt and answer clarifying questions.</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the poem he or she is going to read is called </a:t>
            </a:r>
            <a:r>
              <a:rPr lang="en" sz="1200" i="0" dirty="0">
                <a:solidFill>
                  <a:schemeClr val="dk1"/>
                </a:solidFill>
                <a:latin typeface="Calibri"/>
                <a:ea typeface="Calibri"/>
                <a:cs typeface="Calibri"/>
                <a:sym typeface="Calibri"/>
              </a:rPr>
              <a:t>“Good Hours” </a:t>
            </a:r>
            <a:r>
              <a:rPr lang="en" sz="1200" dirty="0">
                <a:solidFill>
                  <a:schemeClr val="dk1"/>
                </a:solidFill>
                <a:latin typeface="Calibri"/>
                <a:ea typeface="Calibri"/>
                <a:cs typeface="Calibri"/>
                <a:sym typeface="Calibri"/>
              </a:rPr>
              <a:t>by Robert Frost. Remind the student that the class read “</a:t>
            </a:r>
            <a:r>
              <a:rPr lang="en" sz="1200" i="0" dirty="0">
                <a:solidFill>
                  <a:schemeClr val="dk1"/>
                </a:solidFill>
                <a:latin typeface="Calibri"/>
                <a:ea typeface="Calibri"/>
                <a:cs typeface="Calibri"/>
                <a:sym typeface="Calibri"/>
              </a:rPr>
              <a:t>Stopping by Woods on a Snowy Evening” and “The Pasture”</a:t>
            </a:r>
            <a:r>
              <a:rPr lang="en" sz="1200" dirty="0">
                <a:solidFill>
                  <a:schemeClr val="dk1"/>
                </a:solidFill>
                <a:latin typeface="Calibri"/>
                <a:ea typeface="Calibri"/>
                <a:cs typeface="Calibri"/>
                <a:sym typeface="Calibri"/>
              </a:rPr>
              <a:t> by Robert Frost when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the student the excerpt he or she will read.</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Remind the student of the </a:t>
            </a:r>
            <a:r>
              <a:rPr lang="en" sz="1200" b="1" dirty="0">
                <a:solidFill>
                  <a:schemeClr val="dk1"/>
                </a:solidFill>
                <a:latin typeface="Calibri"/>
                <a:ea typeface="Calibri"/>
                <a:cs typeface="Calibri"/>
                <a:sym typeface="Calibri"/>
              </a:rPr>
              <a:t>Fluent Readers Do These Things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Invite the student to begin reading the excerpt aloud and use the </a:t>
            </a:r>
            <a:r>
              <a:rPr lang="en" sz="1200" b="1" dirty="0">
                <a:solidFill>
                  <a:schemeClr val="dk1"/>
                </a:solidFill>
                <a:latin typeface="Calibri"/>
                <a:ea typeface="Calibri"/>
                <a:cs typeface="Calibri"/>
                <a:sym typeface="Calibri"/>
              </a:rPr>
              <a:t>Reading Fluency Checklist</a:t>
            </a:r>
            <a:r>
              <a:rPr lang="en" sz="1200" dirty="0">
                <a:solidFill>
                  <a:schemeClr val="dk1"/>
                </a:solidFill>
                <a:latin typeface="Calibri"/>
                <a:ea typeface="Calibri"/>
                <a:cs typeface="Calibri"/>
                <a:sym typeface="Calibri"/>
              </a:rPr>
              <a:t> to assess his or her fluency.</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 student to briefly explain what the poem was about.</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the student with immediate feedback: something he or she did really well and something he or she could improve on next time.</a:t>
            </a:r>
            <a:endParaRPr sz="1200" dirty="0">
              <a:solidFill>
                <a:schemeClr val="dk1"/>
              </a:solidFill>
              <a:latin typeface="Calibri"/>
              <a:ea typeface="Calibri"/>
              <a:cs typeface="Calibri"/>
              <a:sym typeface="Calibri"/>
            </a:endParaRPr>
          </a:p>
          <a:p>
            <a:pPr marL="9144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the student understands that this is the first reading fluency assessment of many that he or she will complete this year, so there is plenty of time to practice and improve.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their presentation and finding visuals, while you assess the other students.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reading: Encourage them to focus mainly on the gist and meaning of the excerpt, moving past unfamiliar words when possible.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whose independent reading level is below this excerpt, consider doing an official and an unofficial assessment. The official assessment will be with </a:t>
            </a:r>
            <a:r>
              <a:rPr lang="en" sz="1200" i="0" dirty="0">
                <a:solidFill>
                  <a:schemeClr val="dk1"/>
                </a:solidFill>
                <a:latin typeface="Calibri"/>
                <a:ea typeface="Calibri"/>
                <a:cs typeface="Calibri"/>
                <a:sym typeface="Calibri"/>
              </a:rPr>
              <a:t>“Good Hours” </a:t>
            </a:r>
            <a:r>
              <a:rPr lang="en" sz="1200" dirty="0">
                <a:solidFill>
                  <a:schemeClr val="dk1"/>
                </a:solidFill>
                <a:latin typeface="Calibri"/>
                <a:ea typeface="Calibri"/>
                <a:cs typeface="Calibri"/>
                <a:sym typeface="Calibri"/>
              </a:rPr>
              <a:t>and the unofficial assessment will be with a poem at their independent reading level. Compare the two assessments to provide important data to inform future fluency instruction.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5429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Google Shape;179;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P</a:t>
            </a:r>
            <a:r>
              <a:rPr lang="en" sz="1200" b="1" dirty="0">
                <a:solidFill>
                  <a:schemeClr val="dk1"/>
                </a:solidFill>
                <a:latin typeface="Calibri"/>
                <a:ea typeface="Calibri"/>
                <a:cs typeface="Calibri"/>
                <a:sym typeface="Calibri"/>
              </a:rPr>
              <a:t>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completion of the </a:t>
            </a:r>
            <a:r>
              <a:rPr lang="en" sz="1200" b="1" dirty="0">
                <a:solidFill>
                  <a:schemeClr val="dk1"/>
                </a:solidFill>
                <a:latin typeface="Calibri"/>
                <a:ea typeface="Calibri"/>
                <a:cs typeface="Calibri"/>
                <a:sym typeface="Calibri"/>
              </a:rPr>
              <a:t>End of Unit 3 Assessment</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“I noticed a lot of you were self-correcting when you made a mistake.”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Tracking Progress: Reading Fluency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recording forms</a:t>
            </a:r>
            <a:r>
              <a:rPr lang="en" sz="1200" dirty="0">
                <a:solidFill>
                  <a:schemeClr val="dk1"/>
                </a:solidFill>
                <a:latin typeface="Calibri"/>
                <a:ea typeface="Calibri"/>
                <a:cs typeface="Calibri"/>
                <a:sym typeface="Calibri"/>
              </a:rPr>
              <a:t>. Tell students that successful learners keep track of and reflect on their own learning and that they will do this after most assessments this school year.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and answer clarifying questions. Explain the scale and what each number represents. Students should score themselves a 3 if they think they have achieved that criterion in their reading of new texts, a 4 if they think they have done even more than the criterion asks, 2 if they think they are nearly there but not quite, and 1 if they think they still have a lot of work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criteria with an asterisk and explain that they are going to focus only on those criteria today.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criterion with an asterisk on the chart, pausing after each to draw comparisons to the</a:t>
            </a:r>
            <a:r>
              <a:rPr lang="en" sz="1200" b="1" dirty="0">
                <a:solidFill>
                  <a:schemeClr val="dk1"/>
                </a:solidFill>
                <a:latin typeface="Calibri"/>
                <a:ea typeface="Calibri"/>
                <a:cs typeface="Calibri"/>
                <a:sym typeface="Calibri"/>
              </a:rPr>
              <a:t> Fluent Readers Do These Things anchor</a:t>
            </a:r>
            <a:r>
              <a:rPr lang="en" sz="1200" dirty="0">
                <a:solidFill>
                  <a:schemeClr val="dk1"/>
                </a:solidFill>
                <a:latin typeface="Calibri"/>
                <a:ea typeface="Calibri"/>
                <a:cs typeface="Calibri"/>
                <a:sym typeface="Calibri"/>
              </a:rPr>
              <a:t> chart and give students 30 seconds to self-assess before moving on to the next criterion.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Once the chart is completed, move on to the things students feel they did well and where they feel they could improve next time. Remind them that their self-assessment on the chart can help them determine what they did well and what they could improve 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in </a:t>
            </a: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containing </a:t>
            </a:r>
            <a:r>
              <a:rPr lang="en" sz="1200" b="1" dirty="0">
                <a:solidFill>
                  <a:schemeClr val="dk1"/>
                </a:solidFill>
                <a:latin typeface="Calibri"/>
                <a:ea typeface="Calibri"/>
                <a:cs typeface="Calibri"/>
                <a:sym typeface="Calibri"/>
              </a:rPr>
              <a:t>Tracking Progress forms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a thumbs-up, thumbs-down, or thumbs-sideways to indicate how well they persevered and showed respect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the criteria to self-assess their reading fluency.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fluency: Consider inviting them to track only those criteria on </a:t>
            </a:r>
            <a:r>
              <a:rPr lang="en" sz="1200" b="1" dirty="0">
                <a:latin typeface="Calibri"/>
                <a:ea typeface="Calibri"/>
                <a:cs typeface="Calibri"/>
                <a:sym typeface="Calibri"/>
              </a:rPr>
              <a:t>Tracking Progress: Reading Fluency </a:t>
            </a:r>
            <a:r>
              <a:rPr lang="en" sz="1200" dirty="0">
                <a:latin typeface="Calibri"/>
                <a:ea typeface="Calibri"/>
                <a:cs typeface="Calibri"/>
                <a:sym typeface="Calibri"/>
              </a:rPr>
              <a:t>that they focused on during the past few lessons of fluency practice.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30751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BB0E2C1-A245-449B-AB5D-97B470E5471B}"/>
              </a:ext>
            </a:extLst>
          </p:cNvPr>
          <p:cNvPicPr>
            <a:picLocks noChangeAspect="1"/>
          </p:cNvPicPr>
          <p:nvPr userDrawn="1"/>
        </p:nvPicPr>
        <p:blipFill>
          <a:blip r:embed="rId13"/>
          <a:stretch>
            <a:fillRect/>
          </a:stretch>
        </p:blipFill>
        <p:spPr>
          <a:xfrm>
            <a:off x="8365808" y="4985379"/>
            <a:ext cx="762000" cy="142875"/>
          </a:xfrm>
          <a:prstGeom prst="rect">
            <a:avLst/>
          </a:prstGeom>
        </p:spPr>
      </p:pic>
      <p:pic>
        <p:nvPicPr>
          <p:cNvPr id="5" name="Picture 4">
            <a:extLst>
              <a:ext uri="{FF2B5EF4-FFF2-40B4-BE49-F238E27FC236}">
                <a16:creationId xmlns:a16="http://schemas.microsoft.com/office/drawing/2014/main" id="{AD47A95F-9638-4DD7-BB8A-D5CB7FECAFDF}"/>
              </a:ext>
            </a:extLst>
          </p:cNvPr>
          <p:cNvPicPr>
            <a:picLocks noChangeAspect="1"/>
          </p:cNvPicPr>
          <p:nvPr userDrawn="1"/>
        </p:nvPicPr>
        <p:blipFill>
          <a:blip r:embed="rId14"/>
          <a:stretch>
            <a:fillRect/>
          </a:stretch>
        </p:blipFill>
        <p:spPr>
          <a:xfrm>
            <a:off x="4335839" y="4734653"/>
            <a:ext cx="472321" cy="393601"/>
          </a:xfrm>
          <a:prstGeom prst="rect">
            <a:avLst/>
          </a:prstGeom>
        </p:spPr>
      </p:pic>
      <p:pic>
        <p:nvPicPr>
          <p:cNvPr id="10" name="Picture 9">
            <a:extLst>
              <a:ext uri="{FF2B5EF4-FFF2-40B4-BE49-F238E27FC236}">
                <a16:creationId xmlns:a16="http://schemas.microsoft.com/office/drawing/2014/main" id="{CEDF5C80-05D7-46EE-9982-08DB117D6B6A}"/>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797679D-0327-4EA6-B7FA-506BB8F3BA28}"/>
              </a:ext>
            </a:extLst>
          </p:cNvPr>
          <p:cNvPicPr>
            <a:picLocks noChangeAspect="1"/>
          </p:cNvPicPr>
          <p:nvPr userDrawn="1"/>
        </p:nvPicPr>
        <p:blipFill>
          <a:blip r:embed="rId13"/>
          <a:stretch>
            <a:fillRect/>
          </a:stretch>
        </p:blipFill>
        <p:spPr>
          <a:xfrm>
            <a:off x="8011438" y="4969725"/>
            <a:ext cx="762000" cy="142875"/>
          </a:xfrm>
          <a:prstGeom prst="rect">
            <a:avLst/>
          </a:prstGeom>
        </p:spPr>
      </p:pic>
      <p:pic>
        <p:nvPicPr>
          <p:cNvPr id="5" name="Picture 4">
            <a:extLst>
              <a:ext uri="{FF2B5EF4-FFF2-40B4-BE49-F238E27FC236}">
                <a16:creationId xmlns:a16="http://schemas.microsoft.com/office/drawing/2014/main" id="{D1B89BBA-B559-4E90-B3C8-C4F331632136}"/>
              </a:ext>
            </a:extLst>
          </p:cNvPr>
          <p:cNvPicPr>
            <a:picLocks noChangeAspect="1"/>
          </p:cNvPicPr>
          <p:nvPr userDrawn="1"/>
        </p:nvPicPr>
        <p:blipFill>
          <a:blip r:embed="rId14"/>
          <a:stretch>
            <a:fillRect/>
          </a:stretch>
        </p:blipFill>
        <p:spPr>
          <a:xfrm>
            <a:off x="4287032" y="4648798"/>
            <a:ext cx="569935" cy="474946"/>
          </a:xfrm>
          <a:prstGeom prst="rect">
            <a:avLst/>
          </a:prstGeom>
        </p:spPr>
      </p:pic>
      <p:pic>
        <p:nvPicPr>
          <p:cNvPr id="7" name="Picture 6">
            <a:extLst>
              <a:ext uri="{FF2B5EF4-FFF2-40B4-BE49-F238E27FC236}">
                <a16:creationId xmlns:a16="http://schemas.microsoft.com/office/drawing/2014/main" id="{503A4B6A-873D-418D-9594-5E8A469797D2}"/>
              </a:ext>
            </a:extLst>
          </p:cNvPr>
          <p:cNvPicPr>
            <a:picLocks noChangeAspect="1"/>
          </p:cNvPicPr>
          <p:nvPr userDrawn="1"/>
        </p:nvPicPr>
        <p:blipFill>
          <a:blip r:embed="rId15"/>
          <a:stretch>
            <a:fillRect/>
          </a:stretch>
        </p:blipFill>
        <p:spPr>
          <a:xfrm>
            <a:off x="0" y="457913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0.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3</a:t>
            </a:r>
            <a:r>
              <a:rPr lang="en" sz="3400"/>
              <a:t>: Lesson </a:t>
            </a:r>
            <a:r>
              <a:rPr lang="en"/>
              <a:t>8</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60-120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Analyze the model poetry presentation with photographs in order to understand why the poet chose those photographs and how the photographs contribute to the audience’s understanding of what inspired the poem.</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Have students select images for their own presentations and revise their presentations to include references to the images.</a:t>
            </a:r>
            <a:endParaRPr sz="1400" dirty="0">
              <a:solidFill>
                <a:schemeClr val="dk1"/>
              </a:solidFill>
            </a:endParaRPr>
          </a:p>
          <a:p>
            <a:pPr marL="0" lvl="0" indent="0" rtl="0">
              <a:lnSpc>
                <a:spcPct val="90000"/>
              </a:lnSpc>
              <a:spcBef>
                <a:spcPts val="0"/>
              </a:spcBef>
              <a:spcAft>
                <a:spcPts val="0"/>
              </a:spcAft>
              <a:buNone/>
            </a:pPr>
            <a:endParaRPr sz="1400" dirty="0">
              <a:solidFill>
                <a:schemeClr val="dk1"/>
              </a:solidFill>
            </a:endParaRPr>
          </a:p>
          <a:p>
            <a:pPr marL="0" lvl="0" indent="0" rtl="0">
              <a:lnSpc>
                <a:spcPct val="90000"/>
              </a:lnSpc>
              <a:spcBef>
                <a:spcPts val="0"/>
              </a:spcBef>
              <a:spcAft>
                <a:spcPts val="0"/>
              </a:spcAft>
              <a:buNone/>
            </a:pPr>
            <a:r>
              <a:rPr lang="en" sz="1600" dirty="0">
                <a:solidFill>
                  <a:schemeClr val="dk1"/>
                </a:solidFill>
              </a:rPr>
              <a:t>The Learning Targets for students today are:</a:t>
            </a:r>
            <a:endParaRPr sz="1600"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I can read a new poem aloud fluently. </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I can select visuals for my poetry presentation that will help the audience understand what I was inspired by.</a:t>
            </a:r>
            <a:endParaRPr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191" name="Google Shape;191;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76200" lvl="0" indent="0" rtl="0">
              <a:spcBef>
                <a:spcPts val="0"/>
              </a:spcBef>
              <a:spcAft>
                <a:spcPts val="0"/>
              </a:spcAft>
              <a:buClr>
                <a:schemeClr val="dk1"/>
              </a:buClr>
              <a:buSzPts val="2400"/>
              <a:buNone/>
            </a:pPr>
            <a:r>
              <a:rPr lang="en" sz="2400" dirty="0">
                <a:solidFill>
                  <a:schemeClr val="dk1"/>
                </a:solidFill>
              </a:rPr>
              <a:t>Accountable Research Reading: Select a prompt and respond in the front of your independent reading journal.</a:t>
            </a:r>
            <a:endParaRPr sz="2400" dirty="0">
              <a:solidFill>
                <a:schemeClr val="dk1"/>
              </a:solidFill>
            </a:endParaRPr>
          </a:p>
          <a:p>
            <a:pPr marL="0" lvl="0" indent="0" rtl="0">
              <a:spcBef>
                <a:spcPts val="0"/>
              </a:spcBef>
              <a:spcAft>
                <a:spcPts val="0"/>
              </a:spcAft>
              <a:buNone/>
            </a:pPr>
            <a:endParaRPr sz="2400" dirty="0">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198" name="Google Shape;198;p35"/>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199" name="Google Shape;199;p35"/>
          <p:cNvGraphicFramePr/>
          <p:nvPr/>
        </p:nvGraphicFramePr>
        <p:xfrm>
          <a:off x="773775" y="3463850"/>
          <a:ext cx="7239000" cy="1471550"/>
        </p:xfrm>
        <a:graphic>
          <a:graphicData uri="http://schemas.openxmlformats.org/drawingml/2006/table">
            <a:tbl>
              <a:tblPr>
                <a:noFill/>
                <a:tableStyleId>{E692B134-3E0D-476F-A69C-17F6763BAFB3}</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8</a:t>
            </a:r>
            <a:endParaRPr sz="3400"/>
          </a:p>
          <a:p>
            <a:pPr marL="0" lvl="0" indent="0" rtl="0">
              <a:lnSpc>
                <a:spcPct val="90000"/>
              </a:lnSpc>
              <a:spcBef>
                <a:spcPts val="0"/>
              </a:spcBef>
              <a:spcAft>
                <a:spcPts val="0"/>
              </a:spcAft>
              <a:buNone/>
            </a:pPr>
            <a:r>
              <a:rPr lang="en" sz="1800" b="1"/>
              <a:t>Teacher slide, before teaching.</a:t>
            </a:r>
            <a:endParaRPr sz="1800" b="1"/>
          </a:p>
          <a:p>
            <a:pPr marL="0" lvl="0" indent="0" rtl="0">
              <a:lnSpc>
                <a:spcPct val="90000"/>
              </a:lnSpc>
              <a:spcBef>
                <a:spcPts val="0"/>
              </a:spcBef>
              <a:spcAft>
                <a:spcPts val="0"/>
              </a:spcAft>
              <a:buNone/>
            </a:pPr>
            <a:endParaRPr sz="1800" b="1"/>
          </a:p>
        </p:txBody>
      </p:sp>
      <p:pic>
        <p:nvPicPr>
          <p:cNvPr id="136" name="Google Shape;136;p26"/>
          <p:cNvPicPr preferRelativeResize="0"/>
          <p:nvPr/>
        </p:nvPicPr>
        <p:blipFill>
          <a:blip r:embed="rId3">
            <a:alphaModFix/>
          </a:blip>
          <a:stretch>
            <a:fillRect/>
          </a:stretch>
        </p:blipFill>
        <p:spPr>
          <a:xfrm>
            <a:off x="741950" y="1298423"/>
            <a:ext cx="3244300" cy="3201934"/>
          </a:xfrm>
          <a:prstGeom prst="rect">
            <a:avLst/>
          </a:prstGeom>
          <a:noFill/>
          <a:ln>
            <a:noFill/>
          </a:ln>
        </p:spPr>
      </p:pic>
      <p:pic>
        <p:nvPicPr>
          <p:cNvPr id="137" name="Google Shape;137;p26"/>
          <p:cNvPicPr preferRelativeResize="0"/>
          <p:nvPr/>
        </p:nvPicPr>
        <p:blipFill>
          <a:blip r:embed="rId4">
            <a:alphaModFix/>
          </a:blip>
          <a:stretch>
            <a:fillRect/>
          </a:stretch>
        </p:blipFill>
        <p:spPr>
          <a:xfrm>
            <a:off x="4654600" y="994038"/>
            <a:ext cx="3584675" cy="377967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3</a:t>
            </a:r>
            <a:r>
              <a:rPr lang="en" sz="3400"/>
              <a:t>: Lesson </a:t>
            </a:r>
            <a:r>
              <a:rPr lang="en"/>
              <a:t>8</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3" name="Google Shape;143;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a:t>
            </a:r>
            <a:r>
              <a:rPr lang="en-US" b="1" dirty="0">
                <a:solidFill>
                  <a:schemeClr val="dk1"/>
                </a:solidFill>
              </a:rPr>
              <a:t>8:</a:t>
            </a:r>
            <a:endParaRPr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There are no protocols used within this lesson. </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3</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8</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A25D54C0-60A2-4C29-9D75-C91721BF4C45}"/>
              </a:ext>
            </a:extLst>
          </p:cNvPr>
          <p:cNvPicPr>
            <a:picLocks noChangeAspect="1"/>
          </p:cNvPicPr>
          <p:nvPr/>
        </p:nvPicPr>
        <p:blipFill>
          <a:blip r:embed="rId3"/>
          <a:stretch>
            <a:fillRect/>
          </a:stretch>
        </p:blipFill>
        <p:spPr>
          <a:xfrm>
            <a:off x="3605203" y="279453"/>
            <a:ext cx="1933593" cy="88867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a:t>What are we learning and doing today?</a:t>
            </a:r>
            <a:endParaRPr sz="2400"/>
          </a:p>
          <a:p>
            <a:pPr marL="457200" lvl="0" indent="-381000" rtl="0">
              <a:lnSpc>
                <a:spcPct val="100000"/>
              </a:lnSpc>
              <a:spcBef>
                <a:spcPts val="0"/>
              </a:spcBef>
              <a:spcAft>
                <a:spcPts val="0"/>
              </a:spcAft>
              <a:buSzPts val="2400"/>
              <a:buChar char="●"/>
            </a:pPr>
            <a:r>
              <a:rPr lang="en" sz="2400"/>
              <a:t>Analyze a model poetry presentation by using visual images.</a:t>
            </a:r>
            <a:endParaRPr sz="2400"/>
          </a:p>
          <a:p>
            <a:pPr marL="457200" lvl="0" indent="-381000" rtl="0">
              <a:lnSpc>
                <a:spcPct val="100000"/>
              </a:lnSpc>
              <a:spcBef>
                <a:spcPts val="0"/>
              </a:spcBef>
              <a:spcAft>
                <a:spcPts val="0"/>
              </a:spcAft>
              <a:buSzPts val="2400"/>
              <a:buChar char="●"/>
            </a:pPr>
            <a:r>
              <a:rPr lang="en" sz="2400"/>
              <a:t>Selecting images of your own and revising your presentations to include these images.</a:t>
            </a:r>
            <a:endParaRPr sz="2400"/>
          </a:p>
          <a:p>
            <a:pPr marL="457200" lvl="0" indent="-381000" rtl="0">
              <a:lnSpc>
                <a:spcPct val="100000"/>
              </a:lnSpc>
              <a:spcBef>
                <a:spcPts val="0"/>
              </a:spcBef>
              <a:spcAft>
                <a:spcPts val="0"/>
              </a:spcAft>
              <a:buSzPts val="2400"/>
              <a:buChar char="●"/>
            </a:pPr>
            <a:r>
              <a:rPr lang="en" sz="2400"/>
              <a:t>Reading a new poem aloud for the End of Unit 3 Assessment.</a:t>
            </a:r>
            <a:endParaRPr sz="240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Reviewing Learning Targets</a:t>
            </a:r>
            <a:endParaRPr dirty="0"/>
          </a:p>
        </p:txBody>
      </p:sp>
      <p:sp>
        <p:nvSpPr>
          <p:cNvPr id="160" name="Google Shape;160;p30"/>
          <p:cNvSpPr txBox="1">
            <a:spLocks noGrp="1"/>
          </p:cNvSpPr>
          <p:nvPr>
            <p:ph type="body" idx="1"/>
          </p:nvPr>
        </p:nvSpPr>
        <p:spPr>
          <a:xfrm>
            <a:off x="311700" y="979250"/>
            <a:ext cx="8520600" cy="39528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read a new poem aloud fluently.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select visuals for my poetry presentation that will help the audience understand what I was inspired by.</a:t>
            </a:r>
            <a:endParaRPr sz="2400" b="1">
              <a:solidFill>
                <a:schemeClr val="dk1"/>
              </a:solidFill>
            </a:endParaRPr>
          </a:p>
          <a:p>
            <a:pPr marL="457200" lvl="0" indent="0" rtl="0">
              <a:lnSpc>
                <a:spcPct val="115000"/>
              </a:lnSpc>
              <a:spcBef>
                <a:spcPts val="0"/>
              </a:spcBef>
              <a:spcAft>
                <a:spcPts val="0"/>
              </a:spcAft>
              <a:buNone/>
            </a:pPr>
            <a:endParaRPr sz="2400"/>
          </a:p>
        </p:txBody>
      </p:sp>
      <p:pic>
        <p:nvPicPr>
          <p:cNvPr id="161" name="Google Shape;161;p30"/>
          <p:cNvPicPr preferRelativeResize="0"/>
          <p:nvPr/>
        </p:nvPicPr>
        <p:blipFill>
          <a:blip r:embed="rId3">
            <a:alphaModFix/>
          </a:blip>
          <a:stretch>
            <a:fillRect/>
          </a:stretch>
        </p:blipFill>
        <p:spPr>
          <a:xfrm>
            <a:off x="8192265" y="4375571"/>
            <a:ext cx="661807" cy="5564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A Model: </a:t>
            </a:r>
            <a:r>
              <a:rPr lang="en" sz="3000"/>
              <a:t>Images</a:t>
            </a:r>
            <a:r>
              <a:rPr lang="en" sz="1500"/>
              <a:t> </a:t>
            </a:r>
            <a:endParaRPr sz="1500"/>
          </a:p>
        </p:txBody>
      </p:sp>
      <p:sp>
        <p:nvSpPr>
          <p:cNvPr id="168" name="Google Shape;168;p31"/>
          <p:cNvSpPr txBox="1"/>
          <p:nvPr/>
        </p:nvSpPr>
        <p:spPr>
          <a:xfrm>
            <a:off x="4045050" y="1202250"/>
            <a:ext cx="4481100" cy="3325500"/>
          </a:xfrm>
          <a:prstGeom prst="rect">
            <a:avLst/>
          </a:prstGeom>
          <a:noFill/>
          <a:ln>
            <a:noFill/>
          </a:ln>
        </p:spPr>
        <p:txBody>
          <a:bodyPr spcFirstLastPara="1" wrap="square" lIns="91425" tIns="91425" rIns="91425" bIns="91425" anchor="t" anchorCtr="0">
            <a:noAutofit/>
          </a:bodyPr>
          <a:lstStyle/>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Read your poetry presentation.</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Select no more than three images that will help the audience see what you are describing.</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Find a partner who has also chosen his or her images, and use evidence from your speech to explain to each other why you chose those images.</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Revise your presentation to include directions to yourself for when to show your images.</a:t>
            </a:r>
            <a:endParaRPr>
              <a:solidFill>
                <a:schemeClr val="dk1"/>
              </a:solidFill>
              <a:latin typeface="Century Gothic"/>
              <a:ea typeface="Century Gothic"/>
              <a:cs typeface="Century Gothic"/>
              <a:sym typeface="Century Gothic"/>
            </a:endParaRPr>
          </a:p>
          <a:p>
            <a:pPr marL="457200" lvl="0" indent="-317500">
              <a:spcBef>
                <a:spcPts val="0"/>
              </a:spcBef>
              <a:spcAft>
                <a:spcPts val="0"/>
              </a:spcAft>
              <a:buSzPts val="1400"/>
              <a:buFont typeface="Century Gothic"/>
              <a:buChar char="●"/>
            </a:pPr>
            <a:r>
              <a:rPr lang="en">
                <a:solidFill>
                  <a:schemeClr val="dk1"/>
                </a:solidFill>
                <a:latin typeface="Century Gothic"/>
                <a:ea typeface="Century Gothic"/>
                <a:cs typeface="Century Gothic"/>
                <a:sym typeface="Century Gothic"/>
              </a:rPr>
              <a:t>Write a final draft of your presentation</a:t>
            </a:r>
            <a:r>
              <a:rPr lang="en" sz="1100">
                <a:solidFill>
                  <a:schemeClr val="dk1"/>
                </a:solidFill>
              </a:rPr>
              <a:t>.</a:t>
            </a:r>
            <a:r>
              <a:rPr lang="en">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169" name="Google Shape;169;p31"/>
          <p:cNvPicPr preferRelativeResize="0"/>
          <p:nvPr/>
        </p:nvPicPr>
        <p:blipFill>
          <a:blip r:embed="rId3">
            <a:alphaModFix/>
          </a:blip>
          <a:stretch>
            <a:fillRect/>
          </a:stretch>
        </p:blipFill>
        <p:spPr>
          <a:xfrm>
            <a:off x="608125" y="1343062"/>
            <a:ext cx="2800350" cy="304387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257975" y="334175"/>
            <a:ext cx="8574300" cy="5727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800"/>
              <a:t>Continuing Work on Presentation Images &amp; Completing Fluency Assessment </a:t>
            </a:r>
            <a:r>
              <a:rPr lang="en" sz="2000"/>
              <a:t> </a:t>
            </a:r>
            <a:endParaRPr sz="2000"/>
          </a:p>
        </p:txBody>
      </p:sp>
      <p:sp>
        <p:nvSpPr>
          <p:cNvPr id="175" name="Google Shape;175;p32"/>
          <p:cNvSpPr txBox="1"/>
          <p:nvPr/>
        </p:nvSpPr>
        <p:spPr>
          <a:xfrm>
            <a:off x="2011550" y="857888"/>
            <a:ext cx="4845000" cy="1145400"/>
          </a:xfrm>
          <a:prstGeom prst="rect">
            <a:avLst/>
          </a:prstGeom>
          <a:noFill/>
          <a:ln>
            <a:noFill/>
          </a:ln>
        </p:spPr>
        <p:txBody>
          <a:bodyPr spcFirstLastPara="1" wrap="square" lIns="91425" tIns="91425" rIns="91425" bIns="91425" anchor="t" anchorCtr="0">
            <a:noAutofit/>
          </a:bodyPr>
          <a:lstStyle/>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You will be called up one by one to read aloud for your assessment. </a:t>
            </a:r>
            <a:endParaRPr sz="1600">
              <a:latin typeface="Century Gothic"/>
              <a:ea typeface="Century Gothic"/>
              <a:cs typeface="Century Gothic"/>
              <a:sym typeface="Century Gothic"/>
            </a:endParaRPr>
          </a:p>
          <a:p>
            <a:pPr marL="457200" lvl="0" indent="-330200"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Begin working on selecting your visuals until it is your turn to read. </a:t>
            </a:r>
            <a:endParaRPr sz="1600">
              <a:latin typeface="Century Gothic"/>
              <a:ea typeface="Century Gothic"/>
              <a:cs typeface="Century Gothic"/>
              <a:sym typeface="Century Gothic"/>
            </a:endParaRPr>
          </a:p>
          <a:p>
            <a:pPr marL="0" lvl="0" indent="0" rtl="0">
              <a:spcBef>
                <a:spcPts val="0"/>
              </a:spcBef>
              <a:spcAft>
                <a:spcPts val="0"/>
              </a:spcAft>
              <a:buNone/>
            </a:pPr>
            <a:endParaRPr>
              <a:latin typeface="Century Gothic"/>
              <a:ea typeface="Century Gothic"/>
              <a:cs typeface="Century Gothic"/>
              <a:sym typeface="Century Gothic"/>
            </a:endParaRPr>
          </a:p>
        </p:txBody>
      </p:sp>
      <p:sp>
        <p:nvSpPr>
          <p:cNvPr id="176" name="Google Shape;176;p32"/>
          <p:cNvSpPr txBox="1"/>
          <p:nvPr/>
        </p:nvSpPr>
        <p:spPr>
          <a:xfrm>
            <a:off x="1289900" y="2020236"/>
            <a:ext cx="6288300" cy="278318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r>
              <a:rPr lang="en">
                <a:latin typeface="Century Gothic"/>
                <a:ea typeface="Century Gothic"/>
                <a:cs typeface="Century Gothic"/>
                <a:sym typeface="Century Gothic"/>
              </a:rPr>
              <a:t>As you continue working on your presentation, remember to follow these steps for finding images: </a:t>
            </a:r>
            <a:endParaRPr>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Read your poetry presentation.</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Select no more than three images that will help the audience see what you are describing.</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Find a partner who has also chosen his or her images, and use evidence from your speech to explain to each other why you chose those images.</a:t>
            </a:r>
            <a:endParaRPr>
              <a:solidFill>
                <a:schemeClr val="dk1"/>
              </a:solidFill>
              <a:latin typeface="Century Gothic"/>
              <a:ea typeface="Century Gothic"/>
              <a:cs typeface="Century Gothic"/>
              <a:sym typeface="Century Gothic"/>
            </a:endParaRPr>
          </a:p>
          <a:p>
            <a:pPr marL="457200" lvl="0" indent="-317500" rtl="0">
              <a:lnSpc>
                <a:spcPct val="115000"/>
              </a:lnSpc>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Revise your presentation to include directions to yourself for when to show your images.</a:t>
            </a:r>
            <a:endParaRPr>
              <a:solidFill>
                <a:schemeClr val="dk1"/>
              </a:solidFill>
              <a:latin typeface="Century Gothic"/>
              <a:ea typeface="Century Gothic"/>
              <a:cs typeface="Century Gothic"/>
              <a:sym typeface="Century Gothic"/>
            </a:endParaRPr>
          </a:p>
          <a:p>
            <a:pPr marL="457200" lvl="0" indent="-317500" rtl="0">
              <a:spcBef>
                <a:spcPts val="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Write a final draft of your presentation. </a:t>
            </a:r>
            <a:endParaRPr>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t>Tracking Your Progress</a:t>
            </a:r>
            <a:endParaRPr/>
          </a:p>
        </p:txBody>
      </p:sp>
      <p:sp>
        <p:nvSpPr>
          <p:cNvPr id="182" name="Google Shape;182;p33"/>
          <p:cNvSpPr txBox="1">
            <a:spLocks noGrp="1"/>
          </p:cNvSpPr>
          <p:nvPr>
            <p:ph type="body" idx="1"/>
          </p:nvPr>
        </p:nvSpPr>
        <p:spPr>
          <a:xfrm>
            <a:off x="311700" y="984650"/>
            <a:ext cx="8520600" cy="3584100"/>
          </a:xfrm>
          <a:prstGeom prst="rect">
            <a:avLst/>
          </a:prstGeom>
        </p:spPr>
        <p:txBody>
          <a:bodyPr spcFirstLastPara="1" wrap="square" lIns="91425" tIns="91425" rIns="91425" bIns="91425" anchor="t" anchorCtr="0">
            <a:noAutofit/>
          </a:bodyPr>
          <a:lstStyle/>
          <a:p>
            <a:pPr marL="2743200" lvl="0" indent="457200" rtl="0">
              <a:spcBef>
                <a:spcPts val="0"/>
              </a:spcBef>
              <a:spcAft>
                <a:spcPts val="0"/>
              </a:spcAft>
              <a:buNone/>
            </a:pPr>
            <a:r>
              <a:rPr lang="en"/>
              <a:t> </a:t>
            </a:r>
            <a:r>
              <a:rPr lang="en" sz="2400"/>
              <a:t>	</a:t>
            </a:r>
            <a:r>
              <a:rPr lang="en"/>
              <a:t>					</a:t>
            </a:r>
            <a:endParaRPr/>
          </a:p>
        </p:txBody>
      </p:sp>
      <p:pic>
        <p:nvPicPr>
          <p:cNvPr id="183" name="Google Shape;183;p33"/>
          <p:cNvPicPr preferRelativeResize="0"/>
          <p:nvPr/>
        </p:nvPicPr>
        <p:blipFill>
          <a:blip r:embed="rId3">
            <a:alphaModFix/>
          </a:blip>
          <a:stretch>
            <a:fillRect/>
          </a:stretch>
        </p:blipFill>
        <p:spPr>
          <a:xfrm>
            <a:off x="4896550" y="1460513"/>
            <a:ext cx="3054900" cy="2620625"/>
          </a:xfrm>
          <a:prstGeom prst="rect">
            <a:avLst/>
          </a:prstGeom>
          <a:noFill/>
          <a:ln w="9525" cap="flat" cmpd="sng">
            <a:solidFill>
              <a:srgbClr val="000000"/>
            </a:solidFill>
            <a:prstDash val="solid"/>
            <a:miter lim="8000"/>
            <a:headEnd type="none" w="sm" len="sm"/>
            <a:tailEnd type="none" w="sm" len="sm"/>
          </a:ln>
        </p:spPr>
      </p:pic>
      <p:pic>
        <p:nvPicPr>
          <p:cNvPr id="184" name="Google Shape;184;p33"/>
          <p:cNvPicPr preferRelativeResize="0"/>
          <p:nvPr/>
        </p:nvPicPr>
        <p:blipFill>
          <a:blip r:embed="rId4">
            <a:alphaModFix/>
          </a:blip>
          <a:stretch>
            <a:fillRect/>
          </a:stretch>
        </p:blipFill>
        <p:spPr>
          <a:xfrm>
            <a:off x="829175" y="1213038"/>
            <a:ext cx="3346325" cy="3115550"/>
          </a:xfrm>
          <a:prstGeom prst="rect">
            <a:avLst/>
          </a:prstGeom>
          <a:noFill/>
          <a:ln w="9525" cap="flat" cmpd="sng">
            <a:solidFill>
              <a:srgbClr val="000000"/>
            </a:solidFill>
            <a:prstDash val="solid"/>
            <a:round/>
            <a:headEnd type="none" w="sm" len="sm"/>
            <a:tailEnd type="none" w="sm" len="sm"/>
          </a:ln>
        </p:spPr>
      </p:pic>
      <p:pic>
        <p:nvPicPr>
          <p:cNvPr id="185" name="Google Shape;185;p33"/>
          <p:cNvPicPr preferRelativeResize="0"/>
          <p:nvPr/>
        </p:nvPicPr>
        <p:blipFill>
          <a:blip r:embed="rId5">
            <a:alphaModFix/>
          </a:blip>
          <a:stretch>
            <a:fillRect/>
          </a:stretch>
        </p:blipFill>
        <p:spPr>
          <a:xfrm>
            <a:off x="8260236" y="4353689"/>
            <a:ext cx="572064" cy="58567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578F2E-23BE-4C4A-9610-978EFBB814B1}">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80DB6676-255A-4F85-997A-12240279BB66}">
  <ds:schemaRefs>
    <ds:schemaRef ds:uri="http://schemas.microsoft.com/sharepoint/v3/contenttype/forms"/>
  </ds:schemaRefs>
</ds:datastoreItem>
</file>

<file path=customXml/itemProps3.xml><?xml version="1.0" encoding="utf-8"?>
<ds:datastoreItem xmlns:ds="http://schemas.openxmlformats.org/officeDocument/2006/customXml" ds:itemID="{D1569879-A99E-4D60-A71D-448E4454C0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TotalTime>
  <Words>2952</Words>
  <Application>Microsoft Office PowerPoint</Application>
  <PresentationFormat>On-screen Show (16:9)</PresentationFormat>
  <Paragraphs>212</Paragraphs>
  <Slides>11</Slides>
  <Notes>11</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11</vt:i4>
      </vt:variant>
    </vt:vector>
  </HeadingPairs>
  <TitlesOfParts>
    <vt:vector size="17" baseType="lpstr">
      <vt:lpstr>Century Gothic</vt:lpstr>
      <vt:lpstr>Calibri</vt:lpstr>
      <vt:lpstr>Overlock</vt:lpstr>
      <vt:lpstr>Arial</vt:lpstr>
      <vt:lpstr>Simple Light</vt:lpstr>
      <vt:lpstr>Office Theme</vt:lpstr>
      <vt:lpstr>Grade 4: Module 1: Unit 3: Lesson 8 Teacher slide, before teaching.</vt:lpstr>
      <vt:lpstr>Grade 4: Module 1: Unit 3: Lesson 8 Teacher slide, before teaching. </vt:lpstr>
      <vt:lpstr>Grade 4: Module 1: Unit 3: Lesson 8 Teacher slide, before teaching.</vt:lpstr>
      <vt:lpstr>PowerPoint Presentation</vt:lpstr>
      <vt:lpstr>Hello, Students!</vt:lpstr>
      <vt:lpstr>Reviewing Learning Targets</vt:lpstr>
      <vt:lpstr>Analyzing A Model: Images </vt:lpstr>
      <vt:lpstr>Continuing Work on Presentation Images &amp; Completing Fluency Assessment  </vt:lpstr>
      <vt:lpstr>Tracking Your Progress</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3: Lesson 8 Teacher slide, before teaching.</dc:title>
  <dc:creator>nbravo</dc:creator>
  <cp:lastModifiedBy>Natalie Ivey</cp:lastModifiedBy>
  <cp:revision>6</cp:revision>
  <dcterms:modified xsi:type="dcterms:W3CDTF">2018-09-12T15:18:19Z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