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2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8.xml" ContentType="application/vnd.openxmlformats-officedocument.presentationml.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5.xml" ContentType="application/vnd.openxmlformats-officedocument.presentationml.notesSlide+xml"/>
  <Override PartName="/ppt/notesSlides/notesSlide29.xml" ContentType="application/vnd.openxmlformats-officedocument.presentationml.notesSlide+xml"/>
  <Override PartName="/ppt/slideMasters/slideMaster1.xml" ContentType="application/vnd.openxmlformats-officedocument.presentationml.slideMaster+xml"/>
  <Override PartName="/ppt/notesSlides/notesSlide28.xml" ContentType="application/vnd.openxmlformats-officedocument.presentationml.notesSlide+xml"/>
  <Override PartName="/ppt/notesSlides/notesSlide27.xml" ContentType="application/vnd.openxmlformats-officedocument.presentationml.notesSlide+xml"/>
  <Override PartName="/ppt/notesSlides/notesSlide26.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20.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26.xml" ContentType="application/vnd.openxmlformats-officedocument.presentationml.slideLayout+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slideLayouts/slideLayout25.xml" ContentType="application/vnd.openxmlformats-officedocument.presentationml.slideLayout+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3"/>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Lst>
  <p:sldSz cx="9144000" cy="5143500" type="screen16x9"/>
  <p:notesSz cx="6858000" cy="9144000"/>
  <p:embeddedFontLst>
    <p:embeddedFont>
      <p:font typeface="Calibri" panose="020F0502020204030204" pitchFamily="34" charset="0"/>
      <p:regular r:id="rId34"/>
      <p:bold r:id="rId35"/>
      <p:italic r:id="rId36"/>
      <p:boldItalic r:id="rId37"/>
    </p:embeddedFont>
    <p:embeddedFont>
      <p:font typeface="Century Gothic" panose="020B0502020202020204" pitchFamily="34"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91D7D8D-EA33-40F9-BA8D-89258644BA14}">
  <a:tblStyle styleId="{F91D7D8D-EA33-40F9-BA8D-89258644BA1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6.fntdata"/><Relationship Id="rId21" Type="http://schemas.openxmlformats.org/officeDocument/2006/relationships/slide" Target="slides/slide18.xml"/><Relationship Id="rId34" Type="http://schemas.openxmlformats.org/officeDocument/2006/relationships/font" Target="fonts/font1.fntdata"/><Relationship Id="rId42" Type="http://schemas.openxmlformats.org/officeDocument/2006/relationships/presProps" Target="presProps.xml"/><Relationship Id="rId47" Type="http://schemas.openxmlformats.org/officeDocument/2006/relationships/customXml" Target="../customXml/item2.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4.fntdata"/><Relationship Id="rId40" Type="http://schemas.openxmlformats.org/officeDocument/2006/relationships/font" Target="fonts/font7.fntdata"/><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3.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2.fntdata"/><Relationship Id="rId43" Type="http://schemas.openxmlformats.org/officeDocument/2006/relationships/viewProps" Target="viewProps.xml"/><Relationship Id="rId48" Type="http://schemas.openxmlformats.org/officeDocument/2006/relationships/customXml" Target="../customXml/item3.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font" Target="fonts/font5.fntdata"/><Relationship Id="rId46" Type="http://schemas.openxmlformats.org/officeDocument/2006/relationships/customXml" Target="../customXml/item1.xml"/><Relationship Id="rId20" Type="http://schemas.openxmlformats.org/officeDocument/2006/relationships/slide" Target="slides/slide17.xml"/><Relationship Id="rId41"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3064612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Read Aloud Engagement Text “Show Me the Basics: Compost,” serves to pique students’ interest about the Decodable Reader introduced in Work Time.  </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Although the Foundational Skills Block focuses primarily on Reading Foundation Standards, comprehension is an integral part of reading development. Leading a brief discussion after the read-aloud connects students to key ideas, details, and vocabulary contained within it. Consider adjusting differentiated small group instruction time accordingly to accommodate time as needed for comprehension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learn new high-frequency words, some irregularly spelled in the Snap or Trap instructional practice. They will analyze each word to determine if it is irregular and why. Students will grapple with this concept until they determine the reason for it being irregular, or a “trap” word, because it “doesn’t play fair.”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Note that this lesson includes contractions.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The high frequency words in this cycle are: “although,” “available,” “vegetable,” “helpful,” “buy,” and “birthday.”  Once students have learned these words, the words are placed on the classroom Interactive Word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search for the high-frequency words reading the Decodable Reader: “Compost” in pairs or individually. Pairing students during the Decodable Reader routine provides support for students who need it and engages more proficient students to apply their knowledge to support a peer. Have students work individually if you prefer that they receive more individual practice without peer guidance or support.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77140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5" name="Google Shape;285;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35143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learn read some high-frequency words. Some of these words we will know in a “snap” because those words ‘play fair” and some words </a:t>
            </a:r>
            <a:r>
              <a:rPr lang="en" sz="1200" i="1" dirty="0" smtClean="0">
                <a:solidFill>
                  <a:schemeClr val="dk1"/>
                </a:solidFill>
                <a:latin typeface="Calibri"/>
                <a:ea typeface="Calibri"/>
                <a:cs typeface="Calibri"/>
                <a:sym typeface="Calibri"/>
              </a:rPr>
              <a:t>are </a:t>
            </a:r>
            <a:r>
              <a:rPr lang="en" sz="1200" i="1" dirty="0">
                <a:solidFill>
                  <a:schemeClr val="dk1"/>
                </a:solidFill>
                <a:latin typeface="Calibri"/>
                <a:ea typeface="Calibri"/>
                <a:cs typeface="Calibri"/>
                <a:sym typeface="Calibri"/>
              </a:rPr>
              <a:t>‘trap words’ and ‘don’t play fair.’ That means that some of these words don’t allow us to use the sounds that we have learned. When we learn a word that “doesn’t play fair,’ we just have to remember it.”</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86109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is a familiar instructional practice.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Begin the Snap or Trap instructional practice: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know some words can be hard to read and spell because they don’t look and sound like they should. We call those words ‘words that don’t play fair’ or ‘Trap words.’ Today, we’re going to look at words like this and figure out what makes them hard to read and spell.”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or project slide/post on board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although,” “available,” “birthday,” “helpful,” “vegetable,” “buy”) and a Snap or Trap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so they ‘don’t play fair.’ We will figure out which ones should go in the Snap column and which ones go in the Trap column.”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Then, reread “birthday.”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Take a minute to think about this word and read it to yourself.”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 </a:t>
            </a:r>
            <a:r>
              <a:rPr lang="en" sz="1200" b="1" dirty="0">
                <a:solidFill>
                  <a:schemeClr val="dk1"/>
                </a:solidFill>
                <a:latin typeface="Calibri"/>
                <a:ea typeface="Calibri"/>
                <a:cs typeface="Calibri"/>
                <a:sym typeface="Calibri"/>
              </a:rPr>
              <a:t>(snap) </a:t>
            </a:r>
            <a:r>
              <a:rPr lang="en" sz="1200" i="1" dirty="0">
                <a:solidFill>
                  <a:schemeClr val="dk1"/>
                </a:solidFill>
                <a:latin typeface="Calibri"/>
                <a:ea typeface="Calibri"/>
                <a:cs typeface="Calibri"/>
                <a:sym typeface="Calibri"/>
              </a:rPr>
              <a:t>“Who would like to share why this is a snap word?” </a:t>
            </a:r>
            <a:r>
              <a:rPr lang="en" sz="1200" b="1" dirty="0">
                <a:solidFill>
                  <a:schemeClr val="dk1"/>
                </a:solidFill>
                <a:latin typeface="Calibri"/>
                <a:ea typeface="Calibri"/>
                <a:cs typeface="Calibri"/>
                <a:sym typeface="Calibri"/>
              </a:rPr>
              <a:t>(because it is spelled just as it sounds)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word to Snap column on 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a:t>
            </a:r>
            <a:r>
              <a:rPr lang="en" sz="1200" dirty="0" smtClean="0">
                <a:solidFill>
                  <a:schemeClr val="dk1"/>
                </a:solidFill>
                <a:latin typeface="Calibri"/>
                <a:ea typeface="Calibri"/>
                <a:cs typeface="Calibri"/>
                <a:sym typeface="Calibri"/>
              </a:rPr>
              <a:t>high-frequency </a:t>
            </a:r>
            <a:r>
              <a:rPr lang="en" sz="1200" dirty="0">
                <a:solidFill>
                  <a:schemeClr val="dk1"/>
                </a:solidFill>
                <a:latin typeface="Calibri"/>
                <a:ea typeface="Calibri"/>
                <a:cs typeface="Calibri"/>
                <a:sym typeface="Calibri"/>
              </a:rPr>
              <a:t>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analyzing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share their thinking when identifying words as snap or trap. This analysis supports future learning in morphology.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26673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latin typeface="Calibri"/>
                <a:ea typeface="Calibri"/>
                <a:cs typeface="Calibri"/>
                <a:sym typeface="Calibri"/>
              </a:rPr>
              <a:t>Teacher Reference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Snap or Track T-chart for Teacher Reference.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36633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68028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9" name="Google Shape;319;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the learning targets for Work Time.</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“Remember the transition song we just sang. Today we are going to read a decodable text</a:t>
            </a:r>
            <a:r>
              <a:rPr lang="en" sz="1200">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‘Compost.’”</a:t>
            </a:r>
            <a:endParaRPr sz="1200" i="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a:solidFill>
                <a:schemeClr val="dk1"/>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54748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Enlarged Decodable Reader “Compost.”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“Show Me the Basics: Compost’ Now we will read a related text, titled “Compost.’ This story is filled with words that YOU can read! There are decodable words, and there are some words that ‘don’t play fair,’ like ‘vegetable.’”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Compost</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words ‘don’t play fair,’ which means they are not easily decodable and so we identified them as trap words.”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“Compost”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spelling patterns that you have learned. So, you just need to say the sound that goes with each of the letters you see in the word, then blend them together to read the word. You’ll see a lot of words with ‘-able’ and ‘-ible’ at the end!”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“Compost”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p>
        </p:txBody>
      </p:sp>
    </p:spTree>
    <p:extLst>
      <p:ext uri="{BB962C8B-B14F-4D97-AF65-F5344CB8AC3E}">
        <p14:creationId xmlns:p14="http://schemas.microsoft.com/office/powerpoint/2010/main" val="16948461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2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8936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9" name="Google Shape;339;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3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11956391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4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34294947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“Compost”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“Show Me the Basics: Compost”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(Supporting Materials-Teacher Guide,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Materials for Independent Work Time</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smtClean="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Materials </a:t>
            </a:r>
            <a:r>
              <a:rPr lang="en" sz="1200" b="1" dirty="0">
                <a:solidFill>
                  <a:schemeClr val="dk1"/>
                </a:solidFill>
                <a:latin typeface="Calibri"/>
                <a:ea typeface="Calibri"/>
                <a:cs typeface="Calibri"/>
                <a:sym typeface="Calibri"/>
              </a:rPr>
              <a:t>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smtClean="0">
              <a:solidFill>
                <a:schemeClr val="dk1"/>
              </a:solidFill>
              <a:latin typeface="Calibri"/>
              <a:ea typeface="Calibri"/>
              <a:cs typeface="Calibri"/>
              <a:sym typeface="Calibri"/>
            </a:endParaRPr>
          </a:p>
          <a:p>
            <a:pPr marL="0" lvl="0" indent="0" algn="l" rtl="0">
              <a:spcBef>
                <a:spcPts val="1000"/>
              </a:spcBef>
              <a:spcAft>
                <a:spcPts val="0"/>
              </a:spcAft>
              <a:buNone/>
            </a:pPr>
            <a:r>
              <a:rPr lang="en" sz="1200" b="1" smtClean="0">
                <a:solidFill>
                  <a:schemeClr val="dk1"/>
                </a:solidFill>
                <a:latin typeface="Calibri"/>
                <a:ea typeface="Calibri"/>
                <a:cs typeface="Calibri"/>
                <a:sym typeface="Calibri"/>
              </a:rPr>
              <a:t>Prepare </a:t>
            </a:r>
            <a:r>
              <a:rPr lang="en" sz="1200" b="1" dirty="0">
                <a:solidFill>
                  <a:schemeClr val="dk1"/>
                </a:solidFill>
                <a:latin typeface="Calibri"/>
                <a:ea typeface="Calibri"/>
                <a:cs typeface="Calibri"/>
                <a:sym typeface="Calibri"/>
              </a:rPr>
              <a:t>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 and reading the decodable reader.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(e.g. taking turns, using kind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27481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5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16724594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6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20698748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7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30450384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8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234155822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46da45cb3a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46da45cb3a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r>
              <a:rPr lang="en" sz="1200" b="1">
                <a:solidFill>
                  <a:schemeClr val="dk1"/>
                </a:solidFill>
                <a:latin typeface="Calibri"/>
                <a:ea typeface="Calibri"/>
                <a:cs typeface="Calibri"/>
                <a:sym typeface="Calibri"/>
              </a:rPr>
              <a:t>Slide 9 of 9 of Decodable Reader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6582090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4a97a5ef2e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5" name="Google Shape;385;g4a97a5ef2e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Encourage specificity.</a:t>
            </a:r>
            <a:endParaRPr sz="1200" i="1"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a:t>
            </a:r>
            <a:r>
              <a:rPr lang="en" sz="1200" b="1" i="0" dirty="0">
                <a:latin typeface="Calibri"/>
                <a:ea typeface="Calibri"/>
                <a:cs typeface="Calibri"/>
                <a:sym typeface="Calibri"/>
              </a:rPr>
              <a:t>“I can ask someone to look over my work and give me feedback.”</a:t>
            </a:r>
            <a:r>
              <a:rPr lang="en" sz="1200" i="0" dirty="0">
                <a:latin typeface="Calibri"/>
                <a:ea typeface="Calibri"/>
                <a:cs typeface="Calibri"/>
                <a:sym typeface="Calibri"/>
              </a:rPr>
              <a:t>)</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a:t>
            </a:r>
            <a:r>
              <a:rPr lang="en" sz="1200" dirty="0" smtClean="0">
                <a:solidFill>
                  <a:schemeClr val="dk1"/>
                </a:solidFill>
                <a:latin typeface="Calibri"/>
                <a:ea typeface="Calibri"/>
                <a:cs typeface="Calibri"/>
                <a:sym typeface="Calibri"/>
              </a:rPr>
              <a:t>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86" name="Google Shape;386;g4a97a5ef2e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7" name="Google Shape;387;g4a97a5ef2e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85591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2"/>
        <p:cNvGrpSpPr/>
        <p:nvPr/>
      </p:nvGrpSpPr>
      <p:grpSpPr>
        <a:xfrm>
          <a:off x="0" y="0"/>
          <a:ext cx="0" cy="0"/>
          <a:chOff x="0" y="0"/>
          <a:chExt cx="0" cy="0"/>
        </a:xfrm>
      </p:grpSpPr>
      <p:sp>
        <p:nvSpPr>
          <p:cNvPr id="393" name="Google Shape;393;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4" name="Google Shape;394;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3-5 minutes</a:t>
            </a:r>
            <a:endParaRPr sz="1200" b="1">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Song sung to the tune of “The Farmer and the Dell.”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 frequency words from this cycle by either completing detective word work and/or reading the decodable story.</a:t>
            </a:r>
            <a:endParaRPr sz="120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516968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00197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7" name="Google Shape;407;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t>
            </a:r>
            <a:r>
              <a:rPr lang="en" sz="1200" b="1" dirty="0">
                <a:solidFill>
                  <a:schemeClr val="dk1"/>
                </a:solidFill>
                <a:latin typeface="Calibri"/>
                <a:ea typeface="Calibri"/>
                <a:cs typeface="Calibri"/>
                <a:sym typeface="Calibri"/>
              </a:rPr>
              <a:t>“Compost” decodable text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1" dirty="0">
                <a:solidFill>
                  <a:schemeClr val="dk1"/>
                </a:solidFill>
                <a:latin typeface="Calibri"/>
                <a:ea typeface="Calibri"/>
                <a:cs typeface="Calibri"/>
                <a:sym typeface="Calibri"/>
              </a:rPr>
              <a:t>: Rules of Fluency</a:t>
            </a:r>
            <a:r>
              <a:rPr lang="en" sz="1200" dirty="0">
                <a:solidFill>
                  <a:schemeClr val="dk1"/>
                </a:solidFill>
                <a:latin typeface="Calibri"/>
                <a:ea typeface="Calibri"/>
                <a:cs typeface="Calibri"/>
                <a:sym typeface="Calibri"/>
              </a:rPr>
              <a:t> cards,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Reader’s Toolbox</a:t>
            </a:r>
            <a:r>
              <a:rPr lang="en" sz="1200" dirty="0">
                <a:solidFill>
                  <a:schemeClr val="dk1"/>
                </a:solidFill>
                <a:latin typeface="Calibri"/>
                <a:ea typeface="Calibri"/>
                <a:cs typeface="Calibri"/>
                <a:sym typeface="Calibri"/>
              </a:rPr>
              <a:t> as needed for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 sz="1200" dirty="0" smtClean="0">
                <a:solidFill>
                  <a:schemeClr val="dk1"/>
                </a:solidFill>
                <a:latin typeface="Calibri"/>
                <a:ea typeface="Calibri"/>
                <a:cs typeface="Calibri"/>
                <a:sym typeface="Calibri"/>
              </a:rPr>
              <a:t>on the assigned </a:t>
            </a:r>
            <a:r>
              <a:rPr lang="en"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a:t>
            </a:r>
            <a:r>
              <a:rPr lang="en" sz="1200" dirty="0" smtClean="0">
                <a:solidFill>
                  <a:schemeClr val="dk1"/>
                </a:solidFill>
                <a:latin typeface="Calibri"/>
                <a:ea typeface="Calibri"/>
                <a:cs typeface="Calibri"/>
                <a:sym typeface="Calibri"/>
              </a:rPr>
              <a:t>words </a:t>
            </a:r>
            <a:r>
              <a:rPr lang="en" sz="1200" dirty="0">
                <a:solidFill>
                  <a:schemeClr val="dk1"/>
                </a:solidFill>
                <a:latin typeface="Calibri"/>
                <a:ea typeface="Calibri"/>
                <a:cs typeface="Calibri"/>
                <a:sym typeface="Calibri"/>
              </a:rPr>
              <a:t>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t>
            </a:r>
            <a:r>
              <a:rPr lang="en" sz="1200" dirty="0" smtClean="0">
                <a:solidFill>
                  <a:schemeClr val="dk1"/>
                </a:solidFill>
                <a:latin typeface="Calibri"/>
                <a:ea typeface="Calibri"/>
                <a:cs typeface="Calibri"/>
                <a:sym typeface="Calibri"/>
              </a:rPr>
              <a:t>asking the </a:t>
            </a:r>
            <a:r>
              <a:rPr lang="en" sz="1200" dirty="0">
                <a:solidFill>
                  <a:schemeClr val="dk1"/>
                </a:solidFill>
                <a:latin typeface="Calibri"/>
                <a:ea typeface="Calibri"/>
                <a:cs typeface="Calibri"/>
                <a:sym typeface="Calibri"/>
              </a:rPr>
              <a:t>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“Show Me the Basics: Compost” for independent reading in place of or in addition to the decodable text “Compost.”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their Reader’s Toolbox as needed to help them with decoding.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8629520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4a819c1de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4a819c1de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latin typeface="Calibri"/>
                <a:ea typeface="Calibri"/>
                <a:cs typeface="Calibri"/>
                <a:sym typeface="Calibri"/>
              </a:rPr>
              <a:t>Suggested Pacing: see slide 28</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55382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Preview the Engagement Text: “Show Me the Basics: Compost.” </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Independent and Small Group Work guidance (Skills Block Resource Manual)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69357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Building on Previous Work: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apply what they have learned about the suffix spelling patterns “-able” and “-ible” from the current cycle to decoding words with open and closed syllables, and vowel teams as well as high-frequency words.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read high-frequency words.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explain why the words are regularly or irregularly spelled.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independently find a given word.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independently find a given word.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decode words “-able” and “-ible” ending three-syllable words and irregularly spelled high-frequency words.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Key Vocabulary: </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comprehension, grapple, responsibility, retelling (L)</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compost, fertilizer, decay (T) </a:t>
            </a:r>
            <a:endParaRPr sz="1200">
              <a:latin typeface="Calibri"/>
              <a:ea typeface="Calibri"/>
              <a:cs typeface="Calibri"/>
              <a:sym typeface="Calibri"/>
            </a:endParaRPr>
          </a:p>
        </p:txBody>
      </p:sp>
    </p:spTree>
    <p:extLst>
      <p:ext uri="{BB962C8B-B14F-4D97-AF65-F5344CB8AC3E}">
        <p14:creationId xmlns:p14="http://schemas.microsoft.com/office/powerpoint/2010/main" val="956058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a:t>
            </a:r>
            <a:r>
              <a:rPr lang="en" sz="1200" dirty="0" smtClean="0">
                <a:solidFill>
                  <a:schemeClr val="dk1"/>
                </a:solidFill>
                <a:latin typeface="Calibri"/>
                <a:ea typeface="Calibri"/>
                <a:cs typeface="Calibri"/>
                <a:sym typeface="Calibri"/>
              </a:rPr>
              <a:t>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46719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a:t>
            </a:r>
            <a:r>
              <a:rPr lang="en" sz="1200" dirty="0" smtClean="0">
                <a:latin typeface="Calibri" panose="020F0502020204030204" pitchFamily="34" charset="0"/>
                <a:sym typeface="Calibri"/>
              </a:rPr>
              <a:t>meaning </a:t>
            </a:r>
            <a:r>
              <a:rPr lang="en" sz="1200" dirty="0">
                <a:latin typeface="Calibri" panose="020F0502020204030204" pitchFamily="34" charset="0"/>
                <a:sym typeface="Calibri"/>
              </a:rPr>
              <a:t>of “evidence,” if needed.  Students may be familiar with “evidence” from working with Engagement Texts in the Grade 2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30684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6c8afa21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6c8afa21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3-5 minutes for uninterrupted first read and 8-10 minutes for the second read with questions</a:t>
            </a:r>
            <a:endParaRPr sz="1200" b="1" dirty="0">
              <a:latin typeface="Calibri" panose="020F0502020204030204" pitchFamily="34" charset="0"/>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“Show Me the Basics: Compost” first time, uninterrupted. After the second read, students turn to a partner and retell the story in their own words. Engage students in a comprehension discussion  including any new vocabulary.  (Questions are found on the following slides).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Say: </a:t>
            </a:r>
            <a:r>
              <a:rPr lang="en" sz="1200" i="1" dirty="0">
                <a:solidFill>
                  <a:schemeClr val="dk1"/>
                </a:solidFill>
                <a:latin typeface="Calibri"/>
                <a:ea typeface="Calibri"/>
                <a:cs typeface="Calibri"/>
                <a:sym typeface="Calibri"/>
              </a:rPr>
              <a:t>“Listen carefully as I read ‘Show Me the Basics: Compost.’ After I am finished reading, you will retell the story to a partner and answer some questions about it.”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“layers” means.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reading Engagement Text for the second time, tell students to turn to a partner and retell the story in their own words. </a:t>
            </a:r>
            <a:r>
              <a:rPr lang="en" sz="1200" dirty="0">
                <a:latin typeface="Calibri" panose="020F0502020204030204" pitchFamily="34" charset="0"/>
                <a:sym typeface="Calibri"/>
              </a:rPr>
              <a:t>If time allows, cold call a student to share his/her retell. Finally, summarize what students have contributed for the entire class. </a:t>
            </a: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listening to </a:t>
            </a:r>
            <a:r>
              <a:rPr lang="en" sz="1200" dirty="0" smtClean="0">
                <a:latin typeface="Calibri" panose="020F0502020204030204" pitchFamily="34" charset="0"/>
                <a:sym typeface="Calibri"/>
              </a:rPr>
              <a:t>story.</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Char char="●"/>
            </a:pPr>
            <a:r>
              <a:rPr lang="en" sz="1200" dirty="0">
                <a:latin typeface="Calibri" panose="020F0502020204030204" pitchFamily="34" charset="0"/>
                <a:sym typeface="Calibri"/>
              </a:rPr>
              <a:t>Students retelling story in their own words. </a:t>
            </a:r>
            <a:endParaRPr sz="1200" dirty="0">
              <a:latin typeface="Calibri" panose="020F0502020204030204" pitchFamily="34" charset="0"/>
              <a:sym typeface="Calibri"/>
            </a:endParaRPr>
          </a:p>
          <a:p>
            <a:pPr marL="1106481" lvl="0" indent="-98508" algn="l"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student partners sharing the retell rather than cold calling one student.</a:t>
            </a:r>
            <a:endParaRPr sz="1200" dirty="0">
              <a:latin typeface="Calibri" panose="020F0502020204030204" pitchFamily="34" charset="0"/>
              <a:sym typeface="Calibri"/>
            </a:endParaRPr>
          </a:p>
          <a:p>
            <a:pPr marL="457200" lvl="0" indent="-304800" algn="l" rtl="0">
              <a:spcBef>
                <a:spcPts val="0"/>
              </a:spcBef>
              <a:spcAft>
                <a:spcPts val="0"/>
              </a:spcAft>
              <a:buClr>
                <a:srgbClr val="333333"/>
              </a:buClr>
              <a:buSzPts val="1200"/>
              <a:buFont typeface="Calibri"/>
              <a:buChar char="●"/>
            </a:pPr>
            <a:r>
              <a:rPr lang="en" sz="1200" dirty="0">
                <a:latin typeface="Calibri" panose="020F0502020204030204" pitchFamily="34" charset="0"/>
                <a:sym typeface="Calibri"/>
              </a:rPr>
              <a:t>For students who need extra support, including ELLs: Consider providing picture cards of nouns in “Show Me the Basics: Compost”  to support comprehension.</a:t>
            </a:r>
            <a:endParaRPr sz="1200" dirty="0">
              <a:latin typeface="Calibri" panose="020F0502020204030204" pitchFamily="34" charset="0"/>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6944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3" name="Google Shape;273;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3 - 5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comprehension questions.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turn and talk to discuss answers before responding.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“Show Me the Basics: Compost.” Questions on slide are in order of occurrence in story.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Recall: </a:t>
            </a:r>
            <a:endParaRPr sz="1200" dirty="0">
              <a:solidFill>
                <a:schemeClr val="dk1"/>
              </a:solidFill>
              <a:latin typeface="Calibri"/>
              <a:ea typeface="Calibri"/>
              <a:cs typeface="Calibri"/>
              <a:sym typeface="Calibri"/>
            </a:endParaRPr>
          </a:p>
          <a:p>
            <a:pPr marL="914400" lvl="0" indent="-304800" algn="l" rtl="0">
              <a:lnSpc>
                <a:spcPct val="115000"/>
              </a:lnSpc>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type of text is this</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(nonfiction; informational) </a:t>
            </a:r>
            <a:r>
              <a:rPr lang="en" sz="1200" i="1" dirty="0">
                <a:solidFill>
                  <a:schemeClr val="dk1"/>
                </a:solidFill>
                <a:latin typeface="Calibri"/>
                <a:ea typeface="Calibri"/>
                <a:cs typeface="Calibri"/>
                <a:sym typeface="Calibri"/>
              </a:rPr>
              <a:t>“How do you know?” </a:t>
            </a:r>
            <a:r>
              <a:rPr lang="en" sz="1200" b="1" dirty="0">
                <a:solidFill>
                  <a:schemeClr val="dk1"/>
                </a:solidFill>
                <a:latin typeface="Calibri"/>
                <a:ea typeface="Calibri"/>
                <a:cs typeface="Calibri"/>
                <a:sym typeface="Calibri"/>
              </a:rPr>
              <a:t>(Answers will vary.) </a:t>
            </a:r>
            <a:endParaRPr sz="1200" dirty="0">
              <a:solidFill>
                <a:schemeClr val="dk1"/>
              </a:solidFill>
              <a:latin typeface="Calibri"/>
              <a:ea typeface="Calibri"/>
              <a:cs typeface="Calibri"/>
              <a:sym typeface="Calibri"/>
            </a:endParaRPr>
          </a:p>
          <a:p>
            <a:pPr marL="914400" lvl="0" indent="-304800" algn="l" rtl="0">
              <a:lnSpc>
                <a:spcPct val="115000"/>
              </a:lnSpc>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"How </a:t>
            </a:r>
            <a:r>
              <a:rPr lang="en" sz="1200" i="1" dirty="0">
                <a:solidFill>
                  <a:schemeClr val="dk1"/>
                </a:solidFill>
                <a:latin typeface="Calibri"/>
                <a:ea typeface="Calibri"/>
                <a:cs typeface="Calibri"/>
                <a:sym typeface="Calibri"/>
              </a:rPr>
              <a:t>does the author define a ‘compost</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(mixture of garden scraps and kitchen vegetable scraps that rot and make your soil better)</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Extension Question:</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are the benefits of composting</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will vary.) </a:t>
            </a:r>
            <a:endParaRPr sz="1200" dirty="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1" dirty="0" smtClean="0">
                <a:solidFill>
                  <a:schemeClr val="dk1"/>
                </a:solidFill>
                <a:latin typeface="Calibri"/>
                <a:ea typeface="Calibri"/>
                <a:cs typeface="Calibri"/>
                <a:sym typeface="Calibri"/>
              </a:rPr>
              <a:t>"What </a:t>
            </a:r>
            <a:r>
              <a:rPr lang="en" sz="1200" i="1" dirty="0">
                <a:solidFill>
                  <a:schemeClr val="dk1"/>
                </a:solidFill>
                <a:latin typeface="Calibri"/>
                <a:ea typeface="Calibri"/>
                <a:cs typeface="Calibri"/>
                <a:sym typeface="Calibri"/>
              </a:rPr>
              <a:t>kinds of scraps from the kitchen and scraps from the garden can be used to compost</a:t>
            </a:r>
            <a:r>
              <a:rPr lang="en" sz="1200"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will vary.)</a:t>
            </a:r>
            <a:endParaRPr sz="1200" b="1"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4057566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4 -6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vocabulary and language.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turn and talk to discuss answers before responding.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Rules of Watering.” Questions on slide are in order of occurrence in story. Vocabulary and </a:t>
            </a:r>
            <a:r>
              <a:rPr lang="en" sz="1200" dirty="0" smtClean="0">
                <a:solidFill>
                  <a:schemeClr val="dk1"/>
                </a:solidFill>
                <a:latin typeface="Calibri"/>
                <a:ea typeface="Calibri"/>
                <a:cs typeface="Calibri"/>
                <a:sym typeface="Calibri"/>
              </a:rPr>
              <a:t>Language:</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Font typeface="Calibri"/>
              <a:buChar char="○"/>
            </a:pP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author says to ‘sprinkle a handful of fertilizer’ on top of the compost. What is ‘fertilizer</a:t>
            </a:r>
            <a:r>
              <a:rPr lang="en" sz="1200" i="1" dirty="0" smtClean="0">
                <a:solidFill>
                  <a:schemeClr val="dk1"/>
                </a:solidFill>
                <a:latin typeface="Calibri"/>
                <a:ea typeface="Calibri"/>
                <a:cs typeface="Calibri"/>
                <a:sym typeface="Calibri"/>
              </a:rPr>
              <a:t>’?”</a:t>
            </a:r>
            <a:r>
              <a:rPr lang="en" sz="1200" b="1" i="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(nutrition for the soil) </a:t>
            </a:r>
            <a:endParaRPr sz="1200" dirty="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Font typeface="Calibri"/>
              <a:buChar char="○"/>
            </a:pPr>
            <a:r>
              <a:rPr lang="en" sz="1200" i="1" dirty="0" smtClean="0">
                <a:solidFill>
                  <a:schemeClr val="dk1"/>
                </a:solidFill>
                <a:latin typeface="Calibri"/>
                <a:ea typeface="Calibri"/>
                <a:cs typeface="Calibri"/>
                <a:sym typeface="Calibri"/>
              </a:rPr>
              <a:t>"The author says turning the compost with a shovel to get air in with ‘speed up the decaying process.’ What does ‘decay’ mean?” </a:t>
            </a:r>
            <a:r>
              <a:rPr lang="en" sz="1200" b="1" dirty="0" smtClean="0">
                <a:solidFill>
                  <a:schemeClr val="dk1"/>
                </a:solidFill>
                <a:latin typeface="Calibri"/>
                <a:ea typeface="Calibri"/>
                <a:cs typeface="Calibri"/>
                <a:sym typeface="Calibri"/>
              </a:rPr>
              <a:t>(break </a:t>
            </a:r>
            <a:r>
              <a:rPr lang="en" sz="1200" b="1" dirty="0">
                <a:solidFill>
                  <a:schemeClr val="dk1"/>
                </a:solidFill>
                <a:latin typeface="Calibri"/>
                <a:ea typeface="Calibri"/>
                <a:cs typeface="Calibri"/>
                <a:sym typeface="Calibri"/>
              </a:rPr>
              <a:t>down) </a:t>
            </a: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8606545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6"/>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01" name="Google Shape;101;p1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02" name="Google Shape;102;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03"/>
        <p:cNvGrpSpPr/>
        <p:nvPr/>
      </p:nvGrpSpPr>
      <p:grpSpPr>
        <a:xfrm>
          <a:off x="0" y="0"/>
          <a:ext cx="0" cy="0"/>
          <a:chOff x="0" y="0"/>
          <a:chExt cx="0" cy="0"/>
        </a:xfrm>
      </p:grpSpPr>
      <p:sp>
        <p:nvSpPr>
          <p:cNvPr id="104" name="Google Shape;104;p17"/>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5" name="Google Shape;105;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6"/>
        <p:cNvGrpSpPr/>
        <p:nvPr/>
      </p:nvGrpSpPr>
      <p:grpSpPr>
        <a:xfrm>
          <a:off x="0" y="0"/>
          <a:ext cx="0" cy="0"/>
          <a:chOff x="0" y="0"/>
          <a:chExt cx="0" cy="0"/>
        </a:xfrm>
      </p:grpSpPr>
      <p:sp>
        <p:nvSpPr>
          <p:cNvPr id="107" name="Google Shape;107;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8" name="Google Shape;108;p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3" name="Google Shape;113;p19"/>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4" name="Google Shape;114;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5"/>
        <p:cNvGrpSpPr/>
        <p:nvPr/>
      </p:nvGrpSpPr>
      <p:grpSpPr>
        <a:xfrm>
          <a:off x="0" y="0"/>
          <a:ext cx="0" cy="0"/>
          <a:chOff x="0" y="0"/>
          <a:chExt cx="0" cy="0"/>
        </a:xfrm>
      </p:grpSpPr>
      <p:sp>
        <p:nvSpPr>
          <p:cNvPr id="116" name="Google Shape;116;p2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7" name="Google Shape;117;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8"/>
        <p:cNvGrpSpPr/>
        <p:nvPr/>
      </p:nvGrpSpPr>
      <p:grpSpPr>
        <a:xfrm>
          <a:off x="0" y="0"/>
          <a:ext cx="0" cy="0"/>
          <a:chOff x="0" y="0"/>
          <a:chExt cx="0" cy="0"/>
        </a:xfrm>
      </p:grpSpPr>
      <p:sp>
        <p:nvSpPr>
          <p:cNvPr id="119" name="Google Shape;119;p21"/>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20" name="Google Shape;120;p21"/>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21" name="Google Shape;121;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22"/>
        <p:cNvGrpSpPr/>
        <p:nvPr/>
      </p:nvGrpSpPr>
      <p:grpSpPr>
        <a:xfrm>
          <a:off x="0" y="0"/>
          <a:ext cx="0" cy="0"/>
          <a:chOff x="0" y="0"/>
          <a:chExt cx="0" cy="0"/>
        </a:xfrm>
      </p:grpSpPr>
      <p:sp>
        <p:nvSpPr>
          <p:cNvPr id="123" name="Google Shape;123;p22"/>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24" name="Google Shape;124;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5"/>
        <p:cNvGrpSpPr/>
        <p:nvPr/>
      </p:nvGrpSpPr>
      <p:grpSpPr>
        <a:xfrm>
          <a:off x="0" y="0"/>
          <a:ext cx="0" cy="0"/>
          <a:chOff x="0" y="0"/>
          <a:chExt cx="0" cy="0"/>
        </a:xfrm>
      </p:grpSpPr>
      <p:sp>
        <p:nvSpPr>
          <p:cNvPr id="126" name="Google Shape;126;p2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3"/>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8" name="Google Shape;128;p2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9" name="Google Shape;129;p23"/>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30" name="Google Shape;130;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31"/>
        <p:cNvGrpSpPr/>
        <p:nvPr/>
      </p:nvGrpSpPr>
      <p:grpSpPr>
        <a:xfrm>
          <a:off x="0" y="0"/>
          <a:ext cx="0" cy="0"/>
          <a:chOff x="0" y="0"/>
          <a:chExt cx="0" cy="0"/>
        </a:xfrm>
      </p:grpSpPr>
      <p:sp>
        <p:nvSpPr>
          <p:cNvPr id="132" name="Google Shape;132;p24"/>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33" name="Google Shape;133;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34"/>
        <p:cNvGrpSpPr/>
        <p:nvPr/>
      </p:nvGrpSpPr>
      <p:grpSpPr>
        <a:xfrm>
          <a:off x="0" y="0"/>
          <a:ext cx="0" cy="0"/>
          <a:chOff x="0" y="0"/>
          <a:chExt cx="0" cy="0"/>
        </a:xfrm>
      </p:grpSpPr>
      <p:sp>
        <p:nvSpPr>
          <p:cNvPr id="135" name="Google Shape;135;p2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6" name="Google Shape;136;p25"/>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7" name="Google Shape;137;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8"/>
        <p:cNvGrpSpPr/>
        <p:nvPr/>
      </p:nvGrpSpPr>
      <p:grpSpPr>
        <a:xfrm>
          <a:off x="0" y="0"/>
          <a:ext cx="0" cy="0"/>
          <a:chOff x="0" y="0"/>
          <a:chExt cx="0" cy="0"/>
        </a:xfrm>
      </p:grpSpPr>
      <p:sp>
        <p:nvSpPr>
          <p:cNvPr id="139" name="Google Shape;139;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9"/>
        <p:cNvGrpSpPr/>
        <p:nvPr/>
      </p:nvGrpSpPr>
      <p:grpSpPr>
        <a:xfrm>
          <a:off x="0" y="0"/>
          <a:ext cx="0" cy="0"/>
          <a:chOff x="0" y="0"/>
          <a:chExt cx="0" cy="0"/>
        </a:xfrm>
      </p:grpSpPr>
      <p:sp>
        <p:nvSpPr>
          <p:cNvPr id="150" name="Google Shape;150;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1" name="Google Shape;151;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52" name="Google Shape;15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5" name="Google Shape;155;p2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6" name="Google Shape;156;p2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7" name="Google Shape;157;p2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8"/>
        <p:cNvGrpSpPr/>
        <p:nvPr/>
      </p:nvGrpSpPr>
      <p:grpSpPr>
        <a:xfrm>
          <a:off x="0" y="0"/>
          <a:ext cx="0" cy="0"/>
          <a:chOff x="0" y="0"/>
          <a:chExt cx="0" cy="0"/>
        </a:xfrm>
      </p:grpSpPr>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0" name="Google Shape;160;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61" name="Google Shape;16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3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7" name="Google Shape;167;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0"/>
        <p:cNvGrpSpPr/>
        <p:nvPr/>
      </p:nvGrpSpPr>
      <p:grpSpPr>
        <a:xfrm>
          <a:off x="0" y="0"/>
          <a:ext cx="0" cy="0"/>
          <a:chOff x="0" y="0"/>
          <a:chExt cx="0" cy="0"/>
        </a:xfrm>
      </p:grpSpPr>
      <p:sp>
        <p:nvSpPr>
          <p:cNvPr id="171" name="Google Shape;171;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3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3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Google Shape;174;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7"/>
        <p:cNvGrpSpPr/>
        <p:nvPr/>
      </p:nvGrpSpPr>
      <p:grpSpPr>
        <a:xfrm>
          <a:off x="0" y="0"/>
          <a:ext cx="0" cy="0"/>
          <a:chOff x="0" y="0"/>
          <a:chExt cx="0" cy="0"/>
        </a:xfrm>
      </p:grpSpPr>
      <p:sp>
        <p:nvSpPr>
          <p:cNvPr id="178" name="Google Shape;178;p3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9" name="Google Shape;179;p3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0" name="Google Shape;180;p3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1" name="Google Shape;181;p3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2" name="Google Shape;182;p3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8" name="Google Shape;188;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91"/>
        <p:cNvGrpSpPr/>
        <p:nvPr/>
      </p:nvGrpSpPr>
      <p:grpSpPr>
        <a:xfrm>
          <a:off x="0" y="0"/>
          <a:ext cx="0" cy="0"/>
          <a:chOff x="0" y="0"/>
          <a:chExt cx="0" cy="0"/>
        </a:xfrm>
      </p:grpSpPr>
      <p:sp>
        <p:nvSpPr>
          <p:cNvPr id="192" name="Google Shape;192;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5"/>
        <p:cNvGrpSpPr/>
        <p:nvPr/>
      </p:nvGrpSpPr>
      <p:grpSpPr>
        <a:xfrm>
          <a:off x="0" y="0"/>
          <a:ext cx="0" cy="0"/>
          <a:chOff x="0" y="0"/>
          <a:chExt cx="0" cy="0"/>
        </a:xfrm>
      </p:grpSpPr>
      <p:sp>
        <p:nvSpPr>
          <p:cNvPr id="196" name="Google Shape;196;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7" name="Google Shape;197;p3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8" name="Google Shape;198;p3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9" name="Google Shape;199;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02"/>
        <p:cNvGrpSpPr/>
        <p:nvPr/>
      </p:nvGrpSpPr>
      <p:grpSpPr>
        <a:xfrm>
          <a:off x="0" y="0"/>
          <a:ext cx="0" cy="0"/>
          <a:chOff x="0" y="0"/>
          <a:chExt cx="0" cy="0"/>
        </a:xfrm>
      </p:grpSpPr>
      <p:sp>
        <p:nvSpPr>
          <p:cNvPr id="203" name="Google Shape;203;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4" name="Google Shape;204;p3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5" name="Google Shape;205;p3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6" name="Google Shape;206;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9"/>
        <p:cNvGrpSpPr/>
        <p:nvPr/>
      </p:nvGrpSpPr>
      <p:grpSpPr>
        <a:xfrm>
          <a:off x="0" y="0"/>
          <a:ext cx="0" cy="0"/>
          <a:chOff x="0" y="0"/>
          <a:chExt cx="0" cy="0"/>
        </a:xfrm>
      </p:grpSpPr>
      <p:sp>
        <p:nvSpPr>
          <p:cNvPr id="210" name="Google Shape;210;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1" name="Google Shape;211;p3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2" name="Google Shape;212;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5"/>
        <p:cNvGrpSpPr/>
        <p:nvPr/>
      </p:nvGrpSpPr>
      <p:grpSpPr>
        <a:xfrm>
          <a:off x="0" y="0"/>
          <a:ext cx="0" cy="0"/>
          <a:chOff x="0" y="0"/>
          <a:chExt cx="0" cy="0"/>
        </a:xfrm>
      </p:grpSpPr>
      <p:sp>
        <p:nvSpPr>
          <p:cNvPr id="216" name="Google Shape;216;p3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7" name="Google Shape;217;p3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8" name="Google Shape;218;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9" name="Google Shape;219;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21"/>
        <p:cNvGrpSpPr/>
        <p:nvPr/>
      </p:nvGrpSpPr>
      <p:grpSpPr>
        <a:xfrm>
          <a:off x="0" y="0"/>
          <a:ext cx="0" cy="0"/>
          <a:chOff x="0" y="0"/>
          <a:chExt cx="0" cy="0"/>
        </a:xfrm>
      </p:grpSpPr>
      <p:sp>
        <p:nvSpPr>
          <p:cNvPr id="222" name="Google Shape;222;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23" name="Google Shape;223;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3.pn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7" name="Google Shape;97;p1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8" name="Google Shape;98;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2" name="Google Shape;142;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3" name="Google Shape;143;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6" name="Google Shape;146;p27"/>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7" name="Google Shape;147;p27"/>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8" name="Google Shape;148;p27"/>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3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36.xml"/><Relationship Id="rId5" Type="http://schemas.openxmlformats.org/officeDocument/2006/relationships/image" Target="../media/image23.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9.xml"/><Relationship Id="rId1" Type="http://schemas.openxmlformats.org/officeDocument/2006/relationships/slideLayout" Target="../slideLayouts/slideLayout16.xml"/><Relationship Id="rId4" Type="http://schemas.openxmlformats.org/officeDocument/2006/relationships/image" Target="../media/image25.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18: Lesson 87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30" name="Google Shape;230;p40"/>
          <p:cNvSpPr txBox="1">
            <a:spLocks noGrp="1"/>
          </p:cNvSpPr>
          <p:nvPr>
            <p:ph type="body" idx="1"/>
          </p:nvPr>
        </p:nvSpPr>
        <p:spPr>
          <a:xfrm>
            <a:off x="311700" y="1015500"/>
            <a:ext cx="8671200" cy="37485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dirty="0">
                <a:solidFill>
                  <a:schemeClr val="dk1"/>
                </a:solidFill>
              </a:rPr>
              <a:t>This lesson in</a:t>
            </a:r>
            <a:r>
              <a:rPr lang="en" sz="1600" dirty="0"/>
              <a:t>cludes three instructional practices: Irregular Word Snap or Trap, Engagement Text Read Aloud, and Decodable Reader Partner Search and Read.</a:t>
            </a:r>
            <a:r>
              <a:rPr lang="en" sz="1600" dirty="0">
                <a:solidFill>
                  <a:schemeClr val="dk1"/>
                </a:solidFill>
              </a:rPr>
              <a:t> </a:t>
            </a:r>
            <a:r>
              <a:rPr lang="en" sz="1600" dirty="0"/>
              <a:t>This lesson introduces the Engagement Text: “Show Me the Basics: Compost” and the Student Decodable Text </a:t>
            </a:r>
            <a:r>
              <a:rPr lang="en" sz="1600" dirty="0" smtClean="0"/>
              <a:t>is </a:t>
            </a:r>
            <a:r>
              <a:rPr lang="en" sz="1600" dirty="0"/>
              <a:t>“Compost.”</a:t>
            </a:r>
            <a:endParaRPr sz="1600" b="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i="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 the patterns worked with in this cycle</a:t>
            </a:r>
            <a:r>
              <a:rPr lang="en" sz="1600" dirty="0"/>
              <a:t> </a:t>
            </a:r>
            <a:r>
              <a:rPr lang="en" sz="1600" dirty="0">
                <a:solidFill>
                  <a:schemeClr val="dk1"/>
                </a:solidFill>
              </a:rPr>
              <a:t>and </a:t>
            </a:r>
            <a:r>
              <a:rPr lang="en" sz="1600" dirty="0"/>
              <a:t>previous </a:t>
            </a:r>
            <a:r>
              <a:rPr lang="en" sz="1600" dirty="0">
                <a:solidFill>
                  <a:schemeClr val="dk1"/>
                </a:solidFill>
              </a:rPr>
              <a:t>cycles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r>
              <a:rPr lang="en" sz="1600" dirty="0"/>
              <a:t> “although,” “available,” “vegetable,” “helpful,” “buy,” and “birthday.”</a:t>
            </a: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88" name="Google Shape;288;p4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400">
                <a:solidFill>
                  <a:srgbClr val="FF0000"/>
                </a:solidFill>
              </a:rPr>
              <a:t>“It’s time to grapple baby, grapple baby, grapple baby. Grapple baby, grapple baby, grapple. </a:t>
            </a:r>
            <a:endParaRPr sz="2400">
              <a:solidFill>
                <a:srgbClr val="FF0000"/>
              </a:solidFill>
            </a:endParaRPr>
          </a:p>
          <a:p>
            <a:pPr marL="0" lvl="0" indent="0" algn="ctr" rtl="0">
              <a:lnSpc>
                <a:spcPct val="150000"/>
              </a:lnSpc>
              <a:spcBef>
                <a:spcPts val="800"/>
              </a:spcBef>
              <a:spcAft>
                <a:spcPts val="0"/>
              </a:spcAft>
              <a:buNone/>
            </a:pPr>
            <a:r>
              <a:rPr lang="en" sz="2400">
                <a:solidFill>
                  <a:srgbClr val="FF0000"/>
                </a:solidFill>
              </a:rPr>
              <a:t>Is it a snap or trap word? Think about it and back it up. Think and back it up. Is it a snap or trap word? </a:t>
            </a:r>
            <a:endParaRPr sz="2400">
              <a:solidFill>
                <a:srgbClr val="FF0000"/>
              </a:solidFill>
            </a:endParaRPr>
          </a:p>
          <a:p>
            <a:pPr marL="0" lvl="0" indent="0" algn="ctr" rtl="0">
              <a:lnSpc>
                <a:spcPct val="150000"/>
              </a:lnSpc>
              <a:spcBef>
                <a:spcPts val="800"/>
              </a:spcBef>
              <a:spcAft>
                <a:spcPts val="0"/>
              </a:spcAft>
              <a:buNone/>
            </a:pPr>
            <a:r>
              <a:rPr lang="en" sz="2400">
                <a:solidFill>
                  <a:srgbClr val="FF0000"/>
                </a:solidFill>
              </a:rPr>
              <a:t>It’s going to hard, but think about it and make a start.”</a:t>
            </a:r>
            <a:endParaRPr sz="2400">
              <a:solidFill>
                <a:srgbClr val="FF0000"/>
              </a:solidFill>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94" name="Google Shape;294;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read high-frequency words that are a “snap” and play fair and words that are a “trap” and don’t play fair.</a:t>
            </a:r>
            <a:endParaRPr sz="2400"/>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95" name="Google Shape;295;p50"/>
          <p:cNvPicPr preferRelativeResize="0"/>
          <p:nvPr/>
        </p:nvPicPr>
        <p:blipFill>
          <a:blip r:embed="rId3">
            <a:alphaModFix/>
          </a:blip>
          <a:stretch>
            <a:fillRect/>
          </a:stretch>
        </p:blipFill>
        <p:spPr>
          <a:xfrm>
            <a:off x="8279786" y="4269572"/>
            <a:ext cx="792000" cy="642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51"/>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01" name="Google Shape;301;p51"/>
          <p:cNvSpPr txBox="1">
            <a:spLocks noGrp="1"/>
          </p:cNvSpPr>
          <p:nvPr>
            <p:ph type="body" idx="1"/>
          </p:nvPr>
        </p:nvSpPr>
        <p:spPr>
          <a:xfrm>
            <a:off x="555150" y="1033775"/>
            <a:ext cx="803370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a:t>although     available          birthday</a:t>
            </a:r>
            <a:endParaRPr sz="3600"/>
          </a:p>
          <a:p>
            <a:pPr marL="0" lvl="0" indent="0" algn="l" rtl="0">
              <a:spcBef>
                <a:spcPts val="800"/>
              </a:spcBef>
              <a:spcAft>
                <a:spcPts val="0"/>
              </a:spcAft>
              <a:buNone/>
            </a:pPr>
            <a:r>
              <a:rPr lang="en" sz="3600"/>
              <a:t>	</a:t>
            </a:r>
            <a:endParaRPr sz="3600"/>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1200">
              <a:latin typeface="Calibri"/>
              <a:ea typeface="Calibri"/>
              <a:cs typeface="Calibri"/>
              <a:sym typeface="Calibri"/>
            </a:endParaRPr>
          </a:p>
          <a:p>
            <a:pPr marL="0" lvl="0" indent="0" algn="l" rtl="0">
              <a:spcBef>
                <a:spcPts val="800"/>
              </a:spcBef>
              <a:spcAft>
                <a:spcPts val="0"/>
              </a:spcAft>
              <a:buNone/>
            </a:pPr>
            <a:endParaRPr sz="3600"/>
          </a:p>
          <a:p>
            <a:pPr marL="0" lvl="0" indent="0" algn="l" rtl="0">
              <a:spcBef>
                <a:spcPts val="800"/>
              </a:spcBef>
              <a:spcAft>
                <a:spcPts val="0"/>
              </a:spcAft>
              <a:buNone/>
            </a:pPr>
            <a:endParaRPr sz="3600"/>
          </a:p>
          <a:p>
            <a:pPr marL="0" lvl="0" indent="0" algn="l" rtl="0">
              <a:spcBef>
                <a:spcPts val="800"/>
              </a:spcBef>
              <a:spcAft>
                <a:spcPts val="0"/>
              </a:spcAft>
              <a:buNone/>
            </a:pPr>
            <a:r>
              <a:rPr lang="en" sz="3600"/>
              <a:t>	</a:t>
            </a:r>
            <a:endParaRPr sz="3600"/>
          </a:p>
          <a:p>
            <a:pPr marL="0" lvl="0" indent="0" algn="l" rtl="0">
              <a:spcBef>
                <a:spcPts val="800"/>
              </a:spcBef>
              <a:spcAft>
                <a:spcPts val="0"/>
              </a:spcAft>
              <a:buNone/>
            </a:pPr>
            <a:endParaRPr/>
          </a:p>
          <a:p>
            <a:pPr marL="914400" lvl="0" indent="0" algn="l" rtl="0">
              <a:spcBef>
                <a:spcPts val="800"/>
              </a:spcBef>
              <a:spcAft>
                <a:spcPts val="0"/>
              </a:spcAft>
              <a:buNone/>
            </a:pPr>
            <a:r>
              <a:rPr lang="en" sz="2400"/>
              <a:t>                                        </a:t>
            </a:r>
            <a:endParaRPr sz="2400"/>
          </a:p>
        </p:txBody>
      </p:sp>
      <p:sp>
        <p:nvSpPr>
          <p:cNvPr id="302" name="Google Shape;302;p51"/>
          <p:cNvSpPr txBox="1"/>
          <p:nvPr/>
        </p:nvSpPr>
        <p:spPr>
          <a:xfrm>
            <a:off x="986500" y="2347475"/>
            <a:ext cx="80337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a:solidFill>
                  <a:schemeClr val="dk1"/>
                </a:solidFill>
                <a:latin typeface="Century Gothic"/>
                <a:ea typeface="Century Gothic"/>
                <a:cs typeface="Century Gothic"/>
                <a:sym typeface="Century Gothic"/>
              </a:rPr>
              <a:t>helpful      vegetable           buy</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08" name="Google Shape;308;p52"/>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09" name="Google Shape;309;p52"/>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10" name="Google Shape;310;p52"/>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16" name="Google Shape;316;p5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a:solidFill>
                  <a:srgbClr val="FF0000"/>
                </a:solidFill>
                <a:latin typeface="Times New Roman"/>
                <a:ea typeface="Times New Roman"/>
                <a:cs typeface="Times New Roman"/>
                <a:sym typeface="Times New Roman"/>
              </a:rPr>
              <a:t>“</a:t>
            </a:r>
            <a:r>
              <a:rPr lang="en" sz="3000">
                <a:solidFill>
                  <a:srgbClr val="FF0000"/>
                </a:solidFill>
              </a:rPr>
              <a:t>Now you will read a story, a story, a story. </a:t>
            </a:r>
            <a:endParaRPr sz="3000">
              <a:solidFill>
                <a:srgbClr val="FF0000"/>
              </a:solidFill>
            </a:endParaRPr>
          </a:p>
          <a:p>
            <a:pPr marL="0" lvl="0" indent="0" algn="ctr" rtl="0">
              <a:lnSpc>
                <a:spcPct val="180000"/>
              </a:lnSpc>
              <a:spcBef>
                <a:spcPts val="800"/>
              </a:spcBef>
              <a:spcAft>
                <a:spcPts val="0"/>
              </a:spcAft>
              <a:buNone/>
            </a:pPr>
            <a:r>
              <a:rPr lang="en" sz="3000">
                <a:solidFill>
                  <a:srgbClr val="FF0000"/>
                </a:solidFill>
              </a:rPr>
              <a:t>Now you will read a story with words that you know.</a:t>
            </a:r>
            <a:r>
              <a:rPr lang="en" sz="3000">
                <a:solidFill>
                  <a:srgbClr val="FF0000"/>
                </a:solidFill>
                <a:latin typeface="Times New Roman"/>
                <a:ea typeface="Times New Roman"/>
                <a:cs typeface="Times New Roman"/>
                <a:sym typeface="Times New Roman"/>
              </a:rPr>
              <a:t>”</a:t>
            </a:r>
            <a:endParaRPr sz="300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sp>
        <p:nvSpPr>
          <p:cNvPr id="321" name="Google Shape;321;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22" name="Google Shape;322;p54"/>
          <p:cNvSpPr txBox="1">
            <a:spLocks noGrp="1"/>
          </p:cNvSpPr>
          <p:nvPr>
            <p:ph type="body" idx="1"/>
          </p:nvPr>
        </p:nvSpPr>
        <p:spPr>
          <a:xfrm>
            <a:off x="311700" y="1293375"/>
            <a:ext cx="8188500" cy="3416400"/>
          </a:xfrm>
          <a:prstGeom prst="rect">
            <a:avLst/>
          </a:prstGeom>
        </p:spPr>
        <p:txBody>
          <a:bodyPr spcFirstLastPara="1" wrap="square" lIns="68575" tIns="34275" rIns="68575" bIns="34275" anchor="t" anchorCtr="0">
            <a:noAutofit/>
          </a:bodyPr>
          <a:lstStyle/>
          <a:p>
            <a:pPr marL="457200" lvl="0" indent="-393700" algn="l" rtl="0">
              <a:lnSpc>
                <a:spcPct val="120000"/>
              </a:lnSpc>
              <a:spcBef>
                <a:spcPts val="800"/>
              </a:spcBef>
              <a:spcAft>
                <a:spcPts val="0"/>
              </a:spcAft>
              <a:buClr>
                <a:schemeClr val="dk1"/>
              </a:buClr>
              <a:buSzPts val="2600"/>
              <a:buChar char="•"/>
            </a:pPr>
            <a:r>
              <a:rPr lang="en" sz="2600">
                <a:solidFill>
                  <a:schemeClr val="dk1"/>
                </a:solidFill>
              </a:rPr>
              <a:t>I can read and understand the decodable text </a:t>
            </a:r>
            <a:r>
              <a:rPr lang="en" sz="2600"/>
              <a:t>“Compost.</a:t>
            </a:r>
            <a:r>
              <a:rPr lang="en" sz="2600">
                <a:solidFill>
                  <a:schemeClr val="dk1"/>
                </a:solidFill>
              </a:rPr>
              <a:t>”</a:t>
            </a:r>
            <a:endParaRPr sz="26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23" name="Google Shape;323;p54"/>
          <p:cNvPicPr preferRelativeResize="0"/>
          <p:nvPr/>
        </p:nvPicPr>
        <p:blipFill>
          <a:blip r:embed="rId3">
            <a:alphaModFix/>
          </a:blip>
          <a:stretch>
            <a:fillRect/>
          </a:stretch>
        </p:blipFill>
        <p:spPr>
          <a:xfrm>
            <a:off x="8328685" y="4278578"/>
            <a:ext cx="792000" cy="64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pic>
        <p:nvPicPr>
          <p:cNvPr id="329" name="Google Shape;329;p55"/>
          <p:cNvPicPr preferRelativeResize="0"/>
          <p:nvPr/>
        </p:nvPicPr>
        <p:blipFill>
          <a:blip r:embed="rId3">
            <a:alphaModFix/>
          </a:blip>
          <a:stretch>
            <a:fillRect/>
          </a:stretch>
        </p:blipFill>
        <p:spPr>
          <a:xfrm>
            <a:off x="152400" y="887950"/>
            <a:ext cx="3076575" cy="1752600"/>
          </a:xfrm>
          <a:prstGeom prst="rect">
            <a:avLst/>
          </a:prstGeom>
          <a:noFill/>
          <a:ln>
            <a:noFill/>
          </a:ln>
        </p:spPr>
      </p:pic>
      <p:pic>
        <p:nvPicPr>
          <p:cNvPr id="330" name="Google Shape;330;p55"/>
          <p:cNvPicPr preferRelativeResize="0"/>
          <p:nvPr/>
        </p:nvPicPr>
        <p:blipFill>
          <a:blip r:embed="rId4">
            <a:alphaModFix/>
          </a:blip>
          <a:stretch>
            <a:fillRect/>
          </a:stretch>
        </p:blipFill>
        <p:spPr>
          <a:xfrm>
            <a:off x="3381375" y="887950"/>
            <a:ext cx="4867275" cy="3581400"/>
          </a:xfrm>
          <a:prstGeom prst="rect">
            <a:avLst/>
          </a:prstGeom>
          <a:noFill/>
          <a:ln>
            <a:noFill/>
          </a:ln>
        </p:spPr>
      </p:pic>
      <p:sp>
        <p:nvSpPr>
          <p:cNvPr id="6" name="Google Shape;360;p6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pic>
        <p:nvPicPr>
          <p:cNvPr id="336" name="Google Shape;336;p56"/>
          <p:cNvPicPr preferRelativeResize="0"/>
          <p:nvPr/>
        </p:nvPicPr>
        <p:blipFill>
          <a:blip r:embed="rId3">
            <a:alphaModFix/>
          </a:blip>
          <a:stretch>
            <a:fillRect/>
          </a:stretch>
        </p:blipFill>
        <p:spPr>
          <a:xfrm>
            <a:off x="1135187" y="1620450"/>
            <a:ext cx="6873625" cy="1538450"/>
          </a:xfrm>
          <a:prstGeom prst="rect">
            <a:avLst/>
          </a:prstGeom>
          <a:noFill/>
          <a:ln>
            <a:noFill/>
          </a:ln>
        </p:spPr>
      </p:pic>
      <p:sp>
        <p:nvSpPr>
          <p:cNvPr id="5" name="Google Shape;360;p6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pic>
        <p:nvPicPr>
          <p:cNvPr id="342" name="Google Shape;342;p57"/>
          <p:cNvPicPr preferRelativeResize="0"/>
          <p:nvPr/>
        </p:nvPicPr>
        <p:blipFill>
          <a:blip r:embed="rId3">
            <a:alphaModFix/>
          </a:blip>
          <a:stretch>
            <a:fillRect/>
          </a:stretch>
        </p:blipFill>
        <p:spPr>
          <a:xfrm>
            <a:off x="2532125" y="1007850"/>
            <a:ext cx="4405475" cy="2892275"/>
          </a:xfrm>
          <a:prstGeom prst="rect">
            <a:avLst/>
          </a:prstGeom>
          <a:noFill/>
          <a:ln>
            <a:noFill/>
          </a:ln>
        </p:spPr>
      </p:pic>
      <p:sp>
        <p:nvSpPr>
          <p:cNvPr id="5" name="Google Shape;360;p6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48" name="Google Shape;348;p58"/>
          <p:cNvPicPr preferRelativeResize="0"/>
          <p:nvPr/>
        </p:nvPicPr>
        <p:blipFill>
          <a:blip r:embed="rId3">
            <a:alphaModFix/>
          </a:blip>
          <a:stretch>
            <a:fillRect/>
          </a:stretch>
        </p:blipFill>
        <p:spPr>
          <a:xfrm>
            <a:off x="1420650" y="1350738"/>
            <a:ext cx="5888850" cy="24420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a:solidFill>
                  <a:schemeClr val="dk1"/>
                </a:solidFill>
              </a:rPr>
              <a:t>New Materials to Prepare in Advance: </a:t>
            </a:r>
            <a:endParaRPr sz="1800" b="1">
              <a:solidFill>
                <a:schemeClr val="dk1"/>
              </a:solidFill>
            </a:endParaRPr>
          </a:p>
          <a:p>
            <a:pPr marL="457200" lvl="0" indent="-323850" algn="l" rtl="0">
              <a:spcBef>
                <a:spcPts val="800"/>
              </a:spcBef>
              <a:spcAft>
                <a:spcPts val="0"/>
              </a:spcAft>
              <a:buClr>
                <a:schemeClr val="dk1"/>
              </a:buClr>
              <a:buSzPts val="1500"/>
              <a:buChar char="•"/>
            </a:pPr>
            <a:r>
              <a:rPr lang="en" sz="1500">
                <a:solidFill>
                  <a:schemeClr val="dk1"/>
                </a:solidFill>
              </a:rPr>
              <a:t>Decodable Reader: </a:t>
            </a:r>
            <a:r>
              <a:rPr lang="en" sz="1500"/>
              <a:t>“Compost”</a:t>
            </a:r>
            <a:r>
              <a:rPr lang="en" sz="1500">
                <a:solidFill>
                  <a:schemeClr val="dk1"/>
                </a:solidFill>
              </a:rPr>
              <a:t> (Provided; one per student) (Enlarged embedded in slides) </a:t>
            </a:r>
            <a:endParaRPr sz="1500">
              <a:solidFill>
                <a:schemeClr val="dk1"/>
              </a:solidFill>
            </a:endParaRPr>
          </a:p>
          <a:p>
            <a:pPr marL="457200" lvl="0" indent="-323850" algn="l" rtl="0">
              <a:spcBef>
                <a:spcPts val="0"/>
              </a:spcBef>
              <a:spcAft>
                <a:spcPts val="0"/>
              </a:spcAft>
              <a:buClr>
                <a:schemeClr val="dk1"/>
              </a:buClr>
              <a:buSzPts val="1500"/>
              <a:buChar char="•"/>
            </a:pPr>
            <a:r>
              <a:rPr lang="en" sz="1500">
                <a:solidFill>
                  <a:schemeClr val="dk1"/>
                </a:solidFill>
              </a:rPr>
              <a:t>Engagement Text: “</a:t>
            </a:r>
            <a:r>
              <a:rPr lang="en" sz="1500"/>
              <a:t>Show Me the Basics: Compost</a:t>
            </a:r>
            <a:r>
              <a:rPr lang="en" sz="1500">
                <a:solidFill>
                  <a:schemeClr val="dk1"/>
                </a:solidFill>
              </a:rPr>
              <a:t>” (Embedded in slides for teacher read-aloud) </a:t>
            </a:r>
            <a:endParaRPr sz="1500">
              <a:solidFill>
                <a:schemeClr val="dk1"/>
              </a:solidFill>
            </a:endParaRPr>
          </a:p>
          <a:p>
            <a:pPr marL="457200" lvl="0" indent="-323850" algn="l" rtl="0">
              <a:spcBef>
                <a:spcPts val="0"/>
              </a:spcBef>
              <a:spcAft>
                <a:spcPts val="0"/>
              </a:spcAft>
              <a:buClr>
                <a:schemeClr val="dk1"/>
              </a:buClr>
              <a:buSzPts val="1500"/>
              <a:buChar char="•"/>
            </a:pPr>
            <a:r>
              <a:rPr lang="en" sz="1500"/>
              <a:t>Snap or Trap</a:t>
            </a:r>
            <a:r>
              <a:rPr lang="en" sz="1500">
                <a:solidFill>
                  <a:schemeClr val="dk1"/>
                </a:solidFill>
              </a:rPr>
              <a:t> Word Cards (Supporting Materials-Teacher Guide, write on index cards, list on board or show slide) </a:t>
            </a:r>
            <a:endParaRPr sz="1500">
              <a:solidFill>
                <a:schemeClr val="dk1"/>
              </a:solidFill>
            </a:endParaRPr>
          </a:p>
          <a:p>
            <a:pPr marL="457200" lvl="0" indent="-323850" algn="l" rtl="0">
              <a:spcBef>
                <a:spcPts val="0"/>
              </a:spcBef>
              <a:spcAft>
                <a:spcPts val="0"/>
              </a:spcAft>
              <a:buSzPts val="1500"/>
              <a:buChar char="•"/>
            </a:pPr>
            <a:r>
              <a:rPr lang="en" sz="1500"/>
              <a:t>Snap or Trap T-chart (on board, chart paper or shown on slide)</a:t>
            </a:r>
            <a:endParaRPr sz="1500">
              <a:solidFill>
                <a:schemeClr val="dk1"/>
              </a:solidFill>
            </a:endParaRPr>
          </a:p>
          <a:p>
            <a:pPr marL="457200" lvl="0" indent="-323850" algn="l" rtl="0">
              <a:spcBef>
                <a:spcPts val="0"/>
              </a:spcBef>
              <a:spcAft>
                <a:spcPts val="0"/>
              </a:spcAft>
              <a:buClr>
                <a:schemeClr val="dk1"/>
              </a:buClr>
              <a:buSzPts val="1500"/>
              <a:buChar char="•"/>
            </a:pPr>
            <a:r>
              <a:rPr lang="en" sz="1500"/>
              <a:t>Materials for Independent Work Time</a:t>
            </a:r>
            <a:endParaRPr sz="1500" b="1">
              <a:solidFill>
                <a:schemeClr val="dk1"/>
              </a:solidFill>
            </a:endParaRPr>
          </a:p>
          <a:p>
            <a:pPr marL="0" lvl="0" indent="0" algn="l" rtl="0">
              <a:spcBef>
                <a:spcPts val="1000"/>
              </a:spcBef>
              <a:spcAft>
                <a:spcPts val="0"/>
              </a:spcAft>
              <a:buClr>
                <a:schemeClr val="dk1"/>
              </a:buClr>
              <a:buSzPts val="1100"/>
              <a:buFont typeface="Arial"/>
              <a:buNone/>
            </a:pPr>
            <a:r>
              <a:rPr lang="en" sz="1800" b="1">
                <a:solidFill>
                  <a:schemeClr val="dk1"/>
                </a:solidFill>
              </a:rPr>
              <a:t>Materials to Gather from Previous Lessons:</a:t>
            </a:r>
            <a:endParaRPr sz="1500">
              <a:solidFill>
                <a:schemeClr val="dk1"/>
              </a:solidFill>
            </a:endParaRPr>
          </a:p>
          <a:p>
            <a:pPr marL="457200" lvl="0" indent="-323850" algn="l" rtl="0">
              <a:spcBef>
                <a:spcPts val="800"/>
              </a:spcBef>
              <a:spcAft>
                <a:spcPts val="0"/>
              </a:spcAft>
              <a:buClr>
                <a:schemeClr val="dk1"/>
              </a:buClr>
              <a:buSzPts val="1500"/>
              <a:buChar char="•"/>
            </a:pPr>
            <a:r>
              <a:rPr lang="en" sz="1500">
                <a:solidFill>
                  <a:schemeClr val="dk1"/>
                </a:solidFill>
              </a:rPr>
              <a:t>Highlighters, highlighter tape (optional)</a:t>
            </a:r>
            <a:endParaRPr sz="1500">
              <a:solidFill>
                <a:schemeClr val="dk1"/>
              </a:solidFill>
            </a:endParaRPr>
          </a:p>
        </p:txBody>
      </p:sp>
      <p:sp>
        <p:nvSpPr>
          <p:cNvPr id="236" name="Google Shape;236;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18: Lesson 87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4" name="Google Shape;354;p59"/>
          <p:cNvPicPr preferRelativeResize="0"/>
          <p:nvPr/>
        </p:nvPicPr>
        <p:blipFill>
          <a:blip r:embed="rId3">
            <a:alphaModFix/>
          </a:blip>
          <a:stretch>
            <a:fillRect/>
          </a:stretch>
        </p:blipFill>
        <p:spPr>
          <a:xfrm>
            <a:off x="311700" y="1059275"/>
            <a:ext cx="4981575" cy="3257550"/>
          </a:xfrm>
          <a:prstGeom prst="rect">
            <a:avLst/>
          </a:prstGeom>
          <a:noFill/>
          <a:ln>
            <a:noFill/>
          </a:ln>
        </p:spPr>
      </p:pic>
      <p:pic>
        <p:nvPicPr>
          <p:cNvPr id="355" name="Google Shape;355;p59"/>
          <p:cNvPicPr preferRelativeResize="0"/>
          <p:nvPr/>
        </p:nvPicPr>
        <p:blipFill>
          <a:blip r:embed="rId4">
            <a:alphaModFix/>
          </a:blip>
          <a:stretch>
            <a:fillRect/>
          </a:stretch>
        </p:blipFill>
        <p:spPr>
          <a:xfrm>
            <a:off x="5286375" y="1059275"/>
            <a:ext cx="3705225" cy="286856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6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1" name="Google Shape;361;p60"/>
          <p:cNvPicPr preferRelativeResize="0"/>
          <p:nvPr/>
        </p:nvPicPr>
        <p:blipFill>
          <a:blip r:embed="rId3">
            <a:alphaModFix/>
          </a:blip>
          <a:stretch>
            <a:fillRect/>
          </a:stretch>
        </p:blipFill>
        <p:spPr>
          <a:xfrm>
            <a:off x="311700" y="1059275"/>
            <a:ext cx="4924425" cy="2457450"/>
          </a:xfrm>
          <a:prstGeom prst="rect">
            <a:avLst/>
          </a:prstGeom>
          <a:noFill/>
          <a:ln>
            <a:noFill/>
          </a:ln>
        </p:spPr>
      </p:pic>
      <p:pic>
        <p:nvPicPr>
          <p:cNvPr id="362" name="Google Shape;362;p60"/>
          <p:cNvPicPr preferRelativeResize="0"/>
          <p:nvPr/>
        </p:nvPicPr>
        <p:blipFill>
          <a:blip r:embed="rId4">
            <a:alphaModFix/>
          </a:blip>
          <a:stretch>
            <a:fillRect/>
          </a:stretch>
        </p:blipFill>
        <p:spPr>
          <a:xfrm>
            <a:off x="5229225" y="334163"/>
            <a:ext cx="3762376" cy="3399663"/>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6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8" name="Google Shape;368;p61"/>
          <p:cNvPicPr preferRelativeResize="0"/>
          <p:nvPr/>
        </p:nvPicPr>
        <p:blipFill>
          <a:blip r:embed="rId3">
            <a:alphaModFix/>
          </a:blip>
          <a:stretch>
            <a:fillRect/>
          </a:stretch>
        </p:blipFill>
        <p:spPr>
          <a:xfrm>
            <a:off x="481225" y="1388100"/>
            <a:ext cx="4857750" cy="2152650"/>
          </a:xfrm>
          <a:prstGeom prst="rect">
            <a:avLst/>
          </a:prstGeom>
          <a:noFill/>
          <a:ln>
            <a:noFill/>
          </a:ln>
        </p:spPr>
      </p:pic>
      <p:pic>
        <p:nvPicPr>
          <p:cNvPr id="369" name="Google Shape;369;p61"/>
          <p:cNvPicPr preferRelativeResize="0"/>
          <p:nvPr/>
        </p:nvPicPr>
        <p:blipFill>
          <a:blip r:embed="rId4">
            <a:alphaModFix/>
          </a:blip>
          <a:stretch>
            <a:fillRect/>
          </a:stretch>
        </p:blipFill>
        <p:spPr>
          <a:xfrm>
            <a:off x="5162550" y="906875"/>
            <a:ext cx="3814457" cy="3931825"/>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6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75" name="Google Shape;375;p62"/>
          <p:cNvPicPr preferRelativeResize="0"/>
          <p:nvPr/>
        </p:nvPicPr>
        <p:blipFill>
          <a:blip r:embed="rId3">
            <a:alphaModFix/>
          </a:blip>
          <a:stretch>
            <a:fillRect/>
          </a:stretch>
        </p:blipFill>
        <p:spPr>
          <a:xfrm>
            <a:off x="1744350" y="1157275"/>
            <a:ext cx="5162550" cy="282892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6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81" name="Google Shape;381;p63"/>
          <p:cNvPicPr preferRelativeResize="0"/>
          <p:nvPr/>
        </p:nvPicPr>
        <p:blipFill>
          <a:blip r:embed="rId3">
            <a:alphaModFix/>
          </a:blip>
          <a:stretch>
            <a:fillRect/>
          </a:stretch>
        </p:blipFill>
        <p:spPr>
          <a:xfrm>
            <a:off x="481225" y="906875"/>
            <a:ext cx="5238750" cy="3114675"/>
          </a:xfrm>
          <a:prstGeom prst="rect">
            <a:avLst/>
          </a:prstGeom>
          <a:noFill/>
          <a:ln>
            <a:noFill/>
          </a:ln>
        </p:spPr>
      </p:pic>
      <p:pic>
        <p:nvPicPr>
          <p:cNvPr id="382" name="Google Shape;382;p63"/>
          <p:cNvPicPr preferRelativeResize="0"/>
          <p:nvPr/>
        </p:nvPicPr>
        <p:blipFill>
          <a:blip r:embed="rId4">
            <a:alphaModFix/>
          </a:blip>
          <a:stretch>
            <a:fillRect/>
          </a:stretch>
        </p:blipFill>
        <p:spPr>
          <a:xfrm>
            <a:off x="5496575" y="906874"/>
            <a:ext cx="3916450" cy="265427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6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90" name="Google Shape;390;p64"/>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alibri"/>
              <a:buChar char="•"/>
            </a:pPr>
            <a:r>
              <a:rPr lang="en">
                <a:latin typeface="Century Gothic"/>
                <a:ea typeface="Century Gothic"/>
                <a:cs typeface="Century Gothic"/>
                <a:sym typeface="Century Gothic"/>
              </a:rPr>
              <a:t>“How can I ask for help so I can ‘grow and flourish’ as a reader and writer or ‘become proficient’ as a reader and a writer?”</a:t>
            </a:r>
            <a:r>
              <a:rPr lang="en"/>
              <a:t> </a:t>
            </a:r>
            <a:endParaRPr/>
          </a:p>
        </p:txBody>
      </p:sp>
      <p:pic>
        <p:nvPicPr>
          <p:cNvPr id="391" name="Google Shape;391;p64"/>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5"/>
        <p:cNvGrpSpPr/>
        <p:nvPr/>
      </p:nvGrpSpPr>
      <p:grpSpPr>
        <a:xfrm>
          <a:off x="0" y="0"/>
          <a:ext cx="0" cy="0"/>
          <a:chOff x="0" y="0"/>
          <a:chExt cx="0" cy="0"/>
        </a:xfrm>
      </p:grpSpPr>
      <p:sp>
        <p:nvSpPr>
          <p:cNvPr id="396" name="Google Shape;396;p6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97" name="Google Shape;397;p65"/>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sp>
        <p:nvSpPr>
          <p:cNvPr id="402" name="Google Shape;402;p6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403" name="Google Shape;403;p6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t>I can use what I know to read high frequency words and words ending with ‘-able’ and ‘-ible.’</a:t>
            </a:r>
            <a:endParaRPr sz="2400"/>
          </a:p>
          <a:p>
            <a:pPr marL="457200" lvl="0" indent="-381000" algn="l" rtl="0">
              <a:lnSpc>
                <a:spcPct val="120000"/>
              </a:lnSpc>
              <a:spcBef>
                <a:spcPts val="0"/>
              </a:spcBef>
              <a:spcAft>
                <a:spcPts val="0"/>
              </a:spcAft>
              <a:buClr>
                <a:schemeClr val="dk1"/>
              </a:buClr>
              <a:buSzPts val="2400"/>
              <a:buChar char="•"/>
            </a:pPr>
            <a:r>
              <a:rPr lang="en" sz="2400">
                <a:solidFill>
                  <a:schemeClr val="dk1"/>
                </a:solidFill>
              </a:rPr>
              <a:t>I can fl</a:t>
            </a:r>
            <a:r>
              <a:rPr lang="en" sz="2400"/>
              <a:t>uently </a:t>
            </a:r>
            <a:r>
              <a:rPr lang="en" sz="2400">
                <a:solidFill>
                  <a:schemeClr val="dk1"/>
                </a:solidFill>
              </a:rPr>
              <a:t>read the decodable text: “</a:t>
            </a:r>
            <a:r>
              <a:rPr lang="en" sz="2400"/>
              <a:t>Compost.</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404" name="Google Shape;404;p66"/>
          <p:cNvPicPr preferRelativeResize="0"/>
          <p:nvPr/>
        </p:nvPicPr>
        <p:blipFill>
          <a:blip r:embed="rId3">
            <a:alphaModFix/>
          </a:blip>
          <a:stretch>
            <a:fillRect/>
          </a:stretch>
        </p:blipFill>
        <p:spPr>
          <a:xfrm>
            <a:off x="8330228" y="4291344"/>
            <a:ext cx="792000" cy="6421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graphicFrame>
        <p:nvGraphicFramePr>
          <p:cNvPr id="409" name="Google Shape;409;p67"/>
          <p:cNvGraphicFramePr/>
          <p:nvPr>
            <p:extLst>
              <p:ext uri="{D42A27DB-BD31-4B8C-83A1-F6EECF244321}">
                <p14:modId xmlns:p14="http://schemas.microsoft.com/office/powerpoint/2010/main" val="4091624410"/>
              </p:ext>
            </p:extLst>
          </p:nvPr>
        </p:nvGraphicFramePr>
        <p:xfrm>
          <a:off x="0" y="0"/>
          <a:ext cx="9144000" cy="5128600"/>
        </p:xfrm>
        <a:graphic>
          <a:graphicData uri="http://schemas.openxmlformats.org/drawingml/2006/table">
            <a:tbl>
              <a:tblPr>
                <a:noFill/>
                <a:tableStyleId>{F91D7D8D-EA33-40F9-BA8D-89258644BA14}</a:tableStyleId>
              </a:tblPr>
              <a:tblGrid>
                <a:gridCol w="3118000"/>
                <a:gridCol w="3191375"/>
                <a:gridCol w="2834625"/>
              </a:tblGrid>
              <a:tr h="526150">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dirty="0">
                          <a:solidFill>
                            <a:schemeClr val="dk1"/>
                          </a:solidFill>
                          <a:latin typeface="Century Gothic"/>
                          <a:ea typeface="Century Gothic"/>
                          <a:cs typeface="Century Gothic"/>
                          <a:sym typeface="Century Gothic"/>
                        </a:rPr>
                        <a:t>    Partner Reading </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dirty="0">
                          <a:solidFill>
                            <a:schemeClr val="dk1"/>
                          </a:solidFill>
                          <a:latin typeface="Century Gothic"/>
                          <a:ea typeface="Century Gothic"/>
                          <a:cs typeface="Century Gothic"/>
                          <a:sym typeface="Century Gothic"/>
                        </a:rPr>
                        <a:t>  Independent Reading</a:t>
                      </a:r>
                      <a:endParaRPr sz="1800" b="1" dirty="0">
                        <a:latin typeface="Century Gothic"/>
                        <a:ea typeface="Century Gothic"/>
                        <a:cs typeface="Century Gothic"/>
                        <a:sym typeface="Century Gothic"/>
                      </a:endParaRPr>
                    </a:p>
                  </a:txBody>
                  <a:tcPr marL="91425" marR="91425" marT="91425" marB="91425"/>
                </a:tc>
              </a:tr>
              <a:tr h="4475325">
                <a:tc>
                  <a:txBody>
                    <a:bodyPr/>
                    <a:lstStyle/>
                    <a:p>
                      <a:pPr marL="0" lvl="0" indent="0" algn="l" rtl="0">
                        <a:spcBef>
                          <a:spcPts val="0"/>
                        </a:spcBef>
                        <a:spcAft>
                          <a:spcPts val="0"/>
                        </a:spcAft>
                        <a:buClr>
                          <a:schemeClr val="dk1"/>
                        </a:buClr>
                        <a:buSzPts val="1100"/>
                        <a:buFont typeface="Arial"/>
                        <a:buNone/>
                      </a:pPr>
                      <a:r>
                        <a:rPr lang="en" sz="1500" b="1" dirty="0">
                          <a:solidFill>
                            <a:schemeClr val="dk1"/>
                          </a:solidFill>
                          <a:latin typeface="Century Gothic"/>
                          <a:ea typeface="Century Gothic"/>
                          <a:cs typeface="Century Gothic"/>
                          <a:sym typeface="Century Gothic"/>
                        </a:rPr>
                        <a:t>Be a word detective!</a:t>
                      </a:r>
                      <a:r>
                        <a:rPr lang="en" sz="150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Find </a:t>
                      </a:r>
                      <a:r>
                        <a:rPr lang="en" sz="1500" dirty="0">
                          <a:solidFill>
                            <a:schemeClr val="dk1"/>
                          </a:solidFill>
                          <a:latin typeface="Century Gothic"/>
                          <a:ea typeface="Century Gothic"/>
                          <a:cs typeface="Century Gothic"/>
                          <a:sym typeface="Century Gothic"/>
                        </a:rPr>
                        <a:t>the high frequency words: “although,” “available,” “birthday,” “helpful,” “vegetable,” “buy</a:t>
                      </a:r>
                      <a:r>
                        <a:rPr lang="en" sz="1500" dirty="0" smtClean="0">
                          <a:solidFill>
                            <a:schemeClr val="dk1"/>
                          </a:solidFill>
                          <a:latin typeface="Century Gothic"/>
                          <a:ea typeface="Century Gothic"/>
                          <a:cs typeface="Century Gothic"/>
                          <a:sym typeface="Century Gothic"/>
                        </a:rPr>
                        <a:t>.”</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Find </a:t>
                      </a:r>
                      <a:r>
                        <a:rPr lang="en" sz="1500" dirty="0">
                          <a:solidFill>
                            <a:schemeClr val="dk1"/>
                          </a:solidFill>
                          <a:latin typeface="Century Gothic"/>
                          <a:ea typeface="Century Gothic"/>
                          <a:cs typeface="Century Gothic"/>
                          <a:sym typeface="Century Gothic"/>
                        </a:rPr>
                        <a:t>all the words with the ending spelling “-able”  and “-ible</a:t>
                      </a:r>
                      <a:r>
                        <a:rPr lang="en" sz="1500" dirty="0" smtClean="0">
                          <a:solidFill>
                            <a:schemeClr val="dk1"/>
                          </a:solidFill>
                          <a:latin typeface="Century Gothic"/>
                          <a:ea typeface="Century Gothic"/>
                          <a:cs typeface="Century Gothic"/>
                          <a:sym typeface="Century Gothic"/>
                        </a:rPr>
                        <a:t>.”</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If </a:t>
                      </a:r>
                      <a:r>
                        <a:rPr lang="en" sz="1500" dirty="0">
                          <a:solidFill>
                            <a:schemeClr val="dk1"/>
                          </a:solidFill>
                          <a:latin typeface="Century Gothic"/>
                          <a:ea typeface="Century Gothic"/>
                          <a:cs typeface="Century Gothic"/>
                          <a:sym typeface="Century Gothic"/>
                        </a:rPr>
                        <a:t>you can’t read a word, use the Reader’s Toolbox and try again.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Work </a:t>
                      </a:r>
                      <a:r>
                        <a:rPr lang="en" sz="1500" dirty="0">
                          <a:solidFill>
                            <a:schemeClr val="dk1"/>
                          </a:solidFill>
                          <a:latin typeface="Century Gothic"/>
                          <a:ea typeface="Century Gothic"/>
                          <a:cs typeface="Century Gothic"/>
                          <a:sym typeface="Century Gothic"/>
                        </a:rPr>
                        <a:t>with your partner to read all the words.  Did you circle the same words</a:t>
                      </a:r>
                      <a:r>
                        <a:rPr lang="en" sz="1500" dirty="0" smtClean="0">
                          <a:solidFill>
                            <a:schemeClr val="dk1"/>
                          </a:solidFill>
                          <a:latin typeface="Century Gothic"/>
                          <a:ea typeface="Century Gothic"/>
                          <a:cs typeface="Century Gothic"/>
                          <a:sym typeface="Century Gothic"/>
                        </a:rPr>
                        <a:t>?</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Complete </a:t>
                      </a:r>
                      <a:r>
                        <a:rPr lang="en" sz="1450" dirty="0">
                          <a:solidFill>
                            <a:schemeClr val="dk1"/>
                          </a:solidFill>
                          <a:latin typeface="Century Gothic"/>
                          <a:ea typeface="Century Gothic"/>
                          <a:cs typeface="Century Gothic"/>
                          <a:sym typeface="Century Gothic"/>
                        </a:rPr>
                        <a:t>the Word </a:t>
                      </a:r>
                      <a:r>
                        <a:rPr lang="en" sz="1450" dirty="0" smtClean="0">
                          <a:solidFill>
                            <a:schemeClr val="dk1"/>
                          </a:solidFill>
                          <a:latin typeface="Century Gothic"/>
                          <a:ea typeface="Century Gothic"/>
                          <a:cs typeface="Century Gothic"/>
                          <a:sym typeface="Century Gothic"/>
                        </a:rPr>
                        <a:t>Work.</a:t>
                      </a: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Are </a:t>
                      </a:r>
                      <a:r>
                        <a:rPr lang="en" sz="145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Read </a:t>
                      </a:r>
                      <a:r>
                        <a:rPr lang="en" sz="1450" dirty="0">
                          <a:solidFill>
                            <a:schemeClr val="dk1"/>
                          </a:solidFill>
                          <a:latin typeface="Century Gothic"/>
                          <a:ea typeface="Century Gothic"/>
                          <a:cs typeface="Century Gothic"/>
                          <a:sym typeface="Century Gothic"/>
                        </a:rPr>
                        <a:t>the first page of  “Compost” together, using the same voice. </a:t>
                      </a: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Take </a:t>
                      </a:r>
                      <a:r>
                        <a:rPr lang="en" sz="1450" dirty="0">
                          <a:solidFill>
                            <a:schemeClr val="dk1"/>
                          </a:solidFill>
                          <a:latin typeface="Century Gothic"/>
                          <a:ea typeface="Century Gothic"/>
                          <a:cs typeface="Century Gothic"/>
                          <a:sym typeface="Century Gothic"/>
                        </a:rPr>
                        <a:t>turns reading the other pages of “Compost</a:t>
                      </a:r>
                      <a:r>
                        <a:rPr lang="en" sz="1450" dirty="0" smtClean="0">
                          <a:solidFill>
                            <a:schemeClr val="dk1"/>
                          </a:solidFill>
                          <a:latin typeface="Century Gothic"/>
                          <a:ea typeface="Century Gothic"/>
                          <a:cs typeface="Century Gothic"/>
                          <a:sym typeface="Century Gothic"/>
                        </a:rPr>
                        <a:t>.”</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If </a:t>
                      </a:r>
                      <a:r>
                        <a:rPr lang="en" sz="1450" dirty="0">
                          <a:solidFill>
                            <a:schemeClr val="dk1"/>
                          </a:solidFill>
                          <a:latin typeface="Century Gothic"/>
                          <a:ea typeface="Century Gothic"/>
                          <a:cs typeface="Century Gothic"/>
                          <a:sym typeface="Century Gothic"/>
                        </a:rPr>
                        <a:t>you can’t read a word, use the Reader’s Toolbox and try </a:t>
                      </a:r>
                      <a:r>
                        <a:rPr lang="en" sz="1450" dirty="0" smtClean="0">
                          <a:solidFill>
                            <a:schemeClr val="dk1"/>
                          </a:solidFill>
                          <a:latin typeface="Century Gothic"/>
                          <a:ea typeface="Century Gothic"/>
                          <a:cs typeface="Century Gothic"/>
                          <a:sym typeface="Century Gothic"/>
                        </a:rPr>
                        <a:t>again.</a:t>
                      </a:r>
                      <a:endParaRPr lang="en" sz="14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Follow </a:t>
                      </a:r>
                      <a:r>
                        <a:rPr lang="en" sz="1450" dirty="0">
                          <a:solidFill>
                            <a:schemeClr val="dk1"/>
                          </a:solidFill>
                          <a:latin typeface="Century Gothic"/>
                          <a:ea typeface="Century Gothic"/>
                          <a:cs typeface="Century Gothic"/>
                          <a:sym typeface="Century Gothic"/>
                        </a:rPr>
                        <a:t>the Rules of Fluency! Read </a:t>
                      </a:r>
                      <a:r>
                        <a:rPr lang="en" sz="1450" i="1" dirty="0">
                          <a:solidFill>
                            <a:schemeClr val="dk1"/>
                          </a:solidFill>
                          <a:latin typeface="Century Gothic"/>
                          <a:ea typeface="Century Gothic"/>
                          <a:cs typeface="Century Gothic"/>
                          <a:sym typeface="Century Gothic"/>
                        </a:rPr>
                        <a:t>smoothly</a:t>
                      </a:r>
                      <a:r>
                        <a:rPr lang="en" sz="1450" dirty="0">
                          <a:solidFill>
                            <a:schemeClr val="dk1"/>
                          </a:solidFill>
                          <a:latin typeface="Century Gothic"/>
                          <a:ea typeface="Century Gothic"/>
                          <a:cs typeface="Century Gothic"/>
                          <a:sym typeface="Century Gothic"/>
                        </a:rPr>
                        <a:t>, </a:t>
                      </a:r>
                      <a:r>
                        <a:rPr lang="en" sz="1450" i="1" dirty="0">
                          <a:solidFill>
                            <a:schemeClr val="dk1"/>
                          </a:solidFill>
                          <a:latin typeface="Century Gothic"/>
                          <a:ea typeface="Century Gothic"/>
                          <a:cs typeface="Century Gothic"/>
                          <a:sym typeface="Century Gothic"/>
                        </a:rPr>
                        <a:t>with expression &amp; meaning</a:t>
                      </a:r>
                      <a:r>
                        <a:rPr lang="en" sz="1450" dirty="0">
                          <a:solidFill>
                            <a:schemeClr val="dk1"/>
                          </a:solidFill>
                          <a:latin typeface="Century Gothic"/>
                          <a:ea typeface="Century Gothic"/>
                          <a:cs typeface="Century Gothic"/>
                          <a:sym typeface="Century Gothic"/>
                        </a:rPr>
                        <a:t> and at </a:t>
                      </a:r>
                      <a:r>
                        <a:rPr lang="en" sz="1450" i="1" dirty="0">
                          <a:solidFill>
                            <a:schemeClr val="dk1"/>
                          </a:solidFill>
                          <a:latin typeface="Century Gothic"/>
                          <a:ea typeface="Century Gothic"/>
                          <a:cs typeface="Century Gothic"/>
                          <a:sym typeface="Century Gothic"/>
                        </a:rPr>
                        <a:t>just the right speed</a:t>
                      </a:r>
                      <a:r>
                        <a:rPr lang="en" sz="1450" dirty="0">
                          <a:solidFill>
                            <a:schemeClr val="dk1"/>
                          </a:solidFill>
                          <a:latin typeface="Century Gothic"/>
                          <a:ea typeface="Century Gothic"/>
                          <a:cs typeface="Century Gothic"/>
                          <a:sym typeface="Century Gothic"/>
                        </a:rPr>
                        <a:t>. </a:t>
                      </a:r>
                    </a:p>
                    <a:p>
                      <a:pPr marL="342900" lvl="0" indent="-342900" algn="l" rtl="0">
                        <a:spcBef>
                          <a:spcPts val="0"/>
                        </a:spcBef>
                        <a:spcAft>
                          <a:spcPts val="0"/>
                        </a:spcAft>
                        <a:buClr>
                          <a:schemeClr val="dk1"/>
                        </a:buClr>
                        <a:buSzPct val="100000"/>
                        <a:buFont typeface="+mj-lt"/>
                        <a:buAutoNum type="arabicPeriod"/>
                      </a:pPr>
                      <a:r>
                        <a:rPr lang="en" sz="1450" dirty="0" smtClean="0">
                          <a:solidFill>
                            <a:schemeClr val="dk1"/>
                          </a:solidFill>
                          <a:latin typeface="Century Gothic"/>
                          <a:ea typeface="Century Gothic"/>
                          <a:cs typeface="Century Gothic"/>
                          <a:sym typeface="Century Gothic"/>
                        </a:rPr>
                        <a:t>If </a:t>
                      </a:r>
                      <a:r>
                        <a:rPr lang="en" sz="1450" dirty="0">
                          <a:solidFill>
                            <a:schemeClr val="dk1"/>
                          </a:solidFill>
                          <a:latin typeface="Century Gothic"/>
                          <a:ea typeface="Century Gothic"/>
                          <a:cs typeface="Century Gothic"/>
                          <a:sym typeface="Century Gothic"/>
                        </a:rPr>
                        <a:t>time allows, read the story again and discuss what happens as you take turns reading</a:t>
                      </a:r>
                      <a:r>
                        <a:rPr lang="en" sz="1450" dirty="0" smtClean="0">
                          <a:solidFill>
                            <a:schemeClr val="dk1"/>
                          </a:solidFill>
                          <a:latin typeface="Century Gothic"/>
                          <a:ea typeface="Century Gothic"/>
                          <a:cs typeface="Century Gothic"/>
                          <a:sym typeface="Century Gothic"/>
                        </a:rPr>
                        <a:t>.</a:t>
                      </a:r>
                      <a:endParaRPr sz="14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Read </a:t>
                      </a:r>
                      <a:r>
                        <a:rPr lang="en" sz="1500" dirty="0">
                          <a:solidFill>
                            <a:schemeClr val="dk1"/>
                          </a:solidFill>
                          <a:latin typeface="Century Gothic"/>
                          <a:ea typeface="Century Gothic"/>
                          <a:cs typeface="Century Gothic"/>
                          <a:sym typeface="Century Gothic"/>
                        </a:rPr>
                        <a:t>“Compost.”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As </a:t>
                      </a:r>
                      <a:r>
                        <a:rPr lang="en" sz="1500" dirty="0">
                          <a:solidFill>
                            <a:schemeClr val="dk1"/>
                          </a:solidFill>
                          <a:latin typeface="Century Gothic"/>
                          <a:ea typeface="Century Gothic"/>
                          <a:cs typeface="Century Gothic"/>
                          <a:sym typeface="Century Gothic"/>
                        </a:rPr>
                        <a:t>you read, circle all the words  with the ending spelling “-able”  and “-ible.” and the </a:t>
                      </a:r>
                      <a:r>
                        <a:rPr lang="en" sz="1500" dirty="0" smtClean="0">
                          <a:solidFill>
                            <a:schemeClr val="dk1"/>
                          </a:solidFill>
                          <a:latin typeface="Century Gothic"/>
                          <a:ea typeface="Century Gothic"/>
                          <a:cs typeface="Century Gothic"/>
                          <a:sym typeface="Century Gothic"/>
                        </a:rPr>
                        <a:t>high</a:t>
                      </a:r>
                      <a:r>
                        <a:rPr lang="en" sz="1500" baseline="0" dirty="0">
                          <a:solidFill>
                            <a:schemeClr val="dk1"/>
                          </a:solidFill>
                          <a:latin typeface="Century Gothic"/>
                          <a:ea typeface="Century Gothic"/>
                          <a:cs typeface="Century Gothic"/>
                          <a:sym typeface="Century Gothic"/>
                        </a:rPr>
                        <a:t> </a:t>
                      </a:r>
                      <a:r>
                        <a:rPr lang="en" sz="1500" dirty="0" smtClean="0">
                          <a:solidFill>
                            <a:schemeClr val="dk1"/>
                          </a:solidFill>
                          <a:latin typeface="Century Gothic"/>
                          <a:ea typeface="Century Gothic"/>
                          <a:cs typeface="Century Gothic"/>
                          <a:sym typeface="Century Gothic"/>
                        </a:rPr>
                        <a:t>frequency </a:t>
                      </a:r>
                      <a:r>
                        <a:rPr lang="en" sz="1500" dirty="0">
                          <a:solidFill>
                            <a:schemeClr val="dk1"/>
                          </a:solidFill>
                          <a:latin typeface="Century Gothic"/>
                          <a:ea typeface="Century Gothic"/>
                          <a:cs typeface="Century Gothic"/>
                          <a:sym typeface="Century Gothic"/>
                        </a:rPr>
                        <a:t>words:  “although,” “available,” “birthday,” “helpful,” “vegetable,” “buy</a:t>
                      </a:r>
                      <a:r>
                        <a:rPr lang="en" sz="1500" dirty="0" smtClean="0">
                          <a:solidFill>
                            <a:schemeClr val="dk1"/>
                          </a:solidFill>
                          <a:latin typeface="Century Gothic"/>
                          <a:ea typeface="Century Gothic"/>
                          <a:cs typeface="Century Gothic"/>
                          <a:sym typeface="Century Gothic"/>
                        </a:rPr>
                        <a:t>.”</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Read </a:t>
                      </a:r>
                      <a:r>
                        <a:rPr lang="en" sz="1500" dirty="0">
                          <a:solidFill>
                            <a:schemeClr val="dk1"/>
                          </a:solidFill>
                          <a:latin typeface="Century Gothic"/>
                          <a:ea typeface="Century Gothic"/>
                          <a:cs typeface="Century Gothic"/>
                          <a:sym typeface="Century Gothic"/>
                        </a:rPr>
                        <a:t>the story </a:t>
                      </a:r>
                      <a:r>
                        <a:rPr lang="en" sz="1500" dirty="0" smtClean="0">
                          <a:solidFill>
                            <a:schemeClr val="dk1"/>
                          </a:solidFill>
                          <a:latin typeface="Century Gothic"/>
                          <a:ea typeface="Century Gothic"/>
                          <a:cs typeface="Century Gothic"/>
                          <a:sym typeface="Century Gothic"/>
                        </a:rPr>
                        <a:t>again.</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If </a:t>
                      </a:r>
                      <a:r>
                        <a:rPr lang="en" sz="1500" dirty="0">
                          <a:solidFill>
                            <a:schemeClr val="dk1"/>
                          </a:solidFill>
                          <a:latin typeface="Century Gothic"/>
                          <a:ea typeface="Century Gothic"/>
                          <a:cs typeface="Century Gothic"/>
                          <a:sym typeface="Century Gothic"/>
                        </a:rPr>
                        <a:t>you can’t read a word, use the Reader’s Toolbox and try </a:t>
                      </a:r>
                      <a:r>
                        <a:rPr lang="en" sz="1500" dirty="0" smtClean="0">
                          <a:solidFill>
                            <a:schemeClr val="dk1"/>
                          </a:solidFill>
                          <a:latin typeface="Century Gothic"/>
                          <a:ea typeface="Century Gothic"/>
                          <a:cs typeface="Century Gothic"/>
                          <a:sym typeface="Century Gothic"/>
                        </a:rPr>
                        <a:t>again.</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If </a:t>
                      </a:r>
                      <a:r>
                        <a:rPr lang="en" sz="1500" dirty="0">
                          <a:solidFill>
                            <a:schemeClr val="dk1"/>
                          </a:solidFill>
                          <a:latin typeface="Century Gothic"/>
                          <a:ea typeface="Century Gothic"/>
                          <a:cs typeface="Century Gothic"/>
                          <a:sym typeface="Century Gothic"/>
                        </a:rPr>
                        <a:t>you have time, find another student that independently read the story and tell each other sentences with the words you circled</a:t>
                      </a:r>
                      <a:r>
                        <a:rPr lang="en" sz="1500" dirty="0" smtClean="0">
                          <a:solidFill>
                            <a:schemeClr val="dk1"/>
                          </a:solidFill>
                          <a:latin typeface="Century Gothic"/>
                          <a:ea typeface="Century Gothic"/>
                          <a:cs typeface="Century Gothic"/>
                          <a:sym typeface="Century Gothic"/>
                        </a:rPr>
                        <a:t>.</a:t>
                      </a:r>
                      <a:endParaRPr sz="15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410" name="Google Shape;410;p67"/>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411" name="Google Shape;411;p67"/>
          <p:cNvPicPr preferRelativeResize="0"/>
          <p:nvPr/>
        </p:nvPicPr>
        <p:blipFill>
          <a:blip r:embed="rId4">
            <a:alphaModFix/>
          </a:blip>
          <a:stretch>
            <a:fillRect/>
          </a:stretch>
        </p:blipFill>
        <p:spPr>
          <a:xfrm>
            <a:off x="2953825" y="26563"/>
            <a:ext cx="576750" cy="548850"/>
          </a:xfrm>
          <a:prstGeom prst="rect">
            <a:avLst/>
          </a:prstGeom>
          <a:noFill/>
          <a:ln>
            <a:noFill/>
          </a:ln>
        </p:spPr>
      </p:pic>
      <p:pic>
        <p:nvPicPr>
          <p:cNvPr id="412" name="Google Shape;412;p67"/>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68"/>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18" name="Google Shape;418;p68"/>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19" name="Google Shape;419;p68"/>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20" name="Google Shape;420;p68"/>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21" name="Google Shape;421;p68"/>
          <p:cNvGraphicFramePr/>
          <p:nvPr/>
        </p:nvGraphicFramePr>
        <p:xfrm>
          <a:off x="4572000" y="19125"/>
          <a:ext cx="4328900" cy="4941495"/>
        </p:xfrm>
        <a:graphic>
          <a:graphicData uri="http://schemas.openxmlformats.org/drawingml/2006/table">
            <a:tbl>
              <a:tblPr>
                <a:noFill/>
                <a:tableStyleId>{F91D7D8D-EA33-40F9-BA8D-89258644BA14}</a:tableStyleId>
              </a:tblPr>
              <a:tblGrid>
                <a:gridCol w="537150"/>
                <a:gridCol w="3791750"/>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Read it Again </a:t>
                      </a:r>
                      <a:r>
                        <a:rPr lang="en" sz="1300">
                          <a:latin typeface="Century Gothic"/>
                          <a:ea typeface="Century Gothic"/>
                          <a:cs typeface="Century Gothic"/>
                          <a:sym typeface="Century Gothic"/>
                        </a:rPr>
                        <a:t>- Try to read the word again when it does not make sense. For example, try a different vowel sound. Then read the word again.</a:t>
                      </a:r>
                      <a:endParaRPr sz="1300">
                        <a:latin typeface="Century Gothic"/>
                        <a:ea typeface="Century Gothic"/>
                        <a:cs typeface="Century Gothic"/>
                        <a:sym typeface="Century Gothic"/>
                      </a:endParaRPr>
                    </a:p>
                  </a:txBody>
                  <a:tcPr marL="91425" marR="91425" marT="91425" marB="91425"/>
                </a:tc>
              </a:tr>
            </a:tbl>
          </a:graphicData>
        </a:graphic>
      </p:graphicFrame>
      <p:pic>
        <p:nvPicPr>
          <p:cNvPr id="422" name="Google Shape;422;p68"/>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423" name="Google Shape;423;p68"/>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24" name="Google Shape;424;p68"/>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25" name="Google Shape;425;p68"/>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426" name="Google Shape;426;p68"/>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#8</a:t>
            </a:r>
            <a:r>
              <a:rPr lang="en" b="1" dirty="0"/>
              <a:t>7</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Show Me the Basics: </a:t>
            </a:r>
            <a:r>
              <a:rPr lang="en" dirty="0" smtClean="0"/>
              <a:t>Compost</a:t>
            </a:r>
            <a:r>
              <a:rPr lang="en" dirty="0" smtClean="0">
                <a:solidFill>
                  <a:schemeClr val="dk1"/>
                </a:solidFill>
              </a:rPr>
              <a:t>”</a:t>
            </a:r>
            <a:endParaRPr lang="en" dirty="0"/>
          </a:p>
          <a:p>
            <a:pPr marL="457200" lvl="0" indent="-342900" algn="l" rtl="0">
              <a:lnSpc>
                <a:spcPct val="108000"/>
              </a:lnSpc>
              <a:spcBef>
                <a:spcPts val="0"/>
              </a:spcBef>
              <a:spcAft>
                <a:spcPts val="0"/>
              </a:spcAft>
              <a:buClr>
                <a:schemeClr val="dk1"/>
              </a:buClr>
              <a:buSzPts val="1800"/>
              <a:buFont typeface="Century Gothic"/>
              <a:buChar char="•"/>
            </a:pPr>
            <a:r>
              <a:rPr lang="en" dirty="0" smtClean="0"/>
              <a:t>Review </a:t>
            </a:r>
            <a:r>
              <a:rPr lang="en" dirty="0"/>
              <a:t>Independent and Small Group Work guidance (Skills Block Resource Manual)</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18: Lesson 87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18: Lesson 87</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Clr>
                <a:schemeClr val="dk1"/>
              </a:buClr>
              <a:buSzPts val="1100"/>
              <a:buFont typeface="Arial"/>
              <a:buNone/>
            </a:pPr>
            <a:r>
              <a:rPr lang="en" sz="2800">
                <a:solidFill>
                  <a:srgbClr val="FF0000"/>
                </a:solidFill>
              </a:rPr>
              <a:t>“Gather round together, together, together. It’s time to hear a story, a story, a story. It’s time to hear a story and say what what you’ve learned.”</a:t>
            </a:r>
            <a:endParaRPr sz="28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retell the events from </a:t>
            </a:r>
            <a:r>
              <a:rPr lang="en" sz="2400"/>
              <a:t>“Show Me the Basics: Compost.</a:t>
            </a:r>
            <a:r>
              <a:rPr lang="en" sz="2400">
                <a:solidFill>
                  <a:schemeClr val="dk1"/>
                </a:solidFill>
              </a:rPr>
              <a:t>”</a:t>
            </a:r>
            <a:endParaRPr sz="2400">
              <a:solidFill>
                <a:schemeClr val="dk1"/>
              </a:solidFill>
            </a:endParaRPr>
          </a:p>
          <a:p>
            <a:pPr marL="457200" lvl="0" indent="-381000" algn="l" rtl="0">
              <a:lnSpc>
                <a:spcPct val="120000"/>
              </a:lnSpc>
              <a:spcBef>
                <a:spcPts val="0"/>
              </a:spcBef>
              <a:spcAft>
                <a:spcPts val="0"/>
              </a:spcAft>
              <a:buClr>
                <a:schemeClr val="dk1"/>
              </a:buClr>
              <a:buSzPts val="2400"/>
              <a:buFont typeface="Century Gothic"/>
              <a:buChar char="•"/>
            </a:pPr>
            <a:r>
              <a:rPr lang="en" sz="2400">
                <a:solidFill>
                  <a:schemeClr val="dk1"/>
                </a:solidFill>
              </a:rPr>
              <a:t>Using evidence from the text, I can answer questions about </a:t>
            </a:r>
            <a:r>
              <a:rPr lang="en" sz="2400"/>
              <a:t>“Show Me the Basics: Compost.”</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64" name="Google Shape;264;p45"/>
          <p:cNvPicPr preferRelativeResize="0"/>
          <p:nvPr/>
        </p:nvPicPr>
        <p:blipFill>
          <a:blip r:embed="rId3">
            <a:alphaModFix/>
          </a:blip>
          <a:stretch>
            <a:fillRect/>
          </a:stretch>
        </p:blipFill>
        <p:spPr>
          <a:xfrm>
            <a:off x="8297570" y="4280458"/>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6"/>
          <p:cNvSpPr txBox="1">
            <a:spLocks noGrp="1"/>
          </p:cNvSpPr>
          <p:nvPr>
            <p:ph type="title"/>
          </p:nvPr>
        </p:nvSpPr>
        <p:spPr>
          <a:xfrm rot="1074">
            <a:off x="1437050" y="233175"/>
            <a:ext cx="5762100" cy="691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Show Me the Basics: Compost</a:t>
            </a:r>
            <a:endParaRPr sz="3000"/>
          </a:p>
        </p:txBody>
      </p:sp>
      <p:sp>
        <p:nvSpPr>
          <p:cNvPr id="270" name="Google Shape;270;p46"/>
          <p:cNvSpPr txBox="1">
            <a:spLocks noGrp="1"/>
          </p:cNvSpPr>
          <p:nvPr>
            <p:ph type="body" idx="1"/>
          </p:nvPr>
        </p:nvSpPr>
        <p:spPr>
          <a:xfrm>
            <a:off x="929625" y="930075"/>
            <a:ext cx="7763700" cy="45978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600"/>
              <a:t>Also called “gardeners’ gold,” </a:t>
            </a:r>
            <a:r>
              <a:rPr lang="en" sz="1600" b="1"/>
              <a:t>compost is a mixture of garden scraps and kitchen vegetable scraps </a:t>
            </a:r>
            <a:r>
              <a:rPr lang="en" sz="1600"/>
              <a:t>that rot and makes your soil better. Some gardeners make compost piles, and you might want to start one if you have room. If not, you can usually buy compost, or some towns have it available for free. </a:t>
            </a:r>
            <a:endParaRPr sz="1600"/>
          </a:p>
          <a:p>
            <a:pPr marL="0" lvl="0" indent="0" algn="l" rtl="0">
              <a:spcBef>
                <a:spcPts val="800"/>
              </a:spcBef>
              <a:spcAft>
                <a:spcPts val="0"/>
              </a:spcAft>
              <a:buClr>
                <a:schemeClr val="dk1"/>
              </a:buClr>
              <a:buSzPts val="1100"/>
              <a:buFont typeface="Arial"/>
              <a:buNone/>
            </a:pPr>
            <a:r>
              <a:rPr lang="en" sz="1600"/>
              <a:t>A compost pile is built in</a:t>
            </a:r>
            <a:r>
              <a:rPr lang="en" sz="1600" b="1"/>
              <a:t> layers like a fancy birthday cake</a:t>
            </a:r>
            <a:r>
              <a:rPr lang="en" sz="1600"/>
              <a:t>. Start off with about 6-8 inches of garden scraps. Then sprinkle a handful of fertilizer on top. This helps feed the organisms that will break the scraps down. Add a two inch layer of soil. </a:t>
            </a:r>
            <a:endParaRPr sz="1600"/>
          </a:p>
          <a:p>
            <a:pPr marL="0" lvl="0" indent="0" algn="l" rtl="0">
              <a:spcBef>
                <a:spcPts val="800"/>
              </a:spcBef>
              <a:spcAft>
                <a:spcPts val="0"/>
              </a:spcAft>
              <a:buClr>
                <a:schemeClr val="dk1"/>
              </a:buClr>
              <a:buSzPts val="1100"/>
              <a:buFont typeface="Arial"/>
              <a:buNone/>
            </a:pPr>
            <a:r>
              <a:rPr lang="en" sz="1600"/>
              <a:t>The soil gets organisms into a pile. Build up several layers. To speed up the decaying process, after several weeks </a:t>
            </a:r>
            <a:r>
              <a:rPr lang="en" sz="1600" b="1"/>
              <a:t>turn the pile with a shovel</a:t>
            </a:r>
            <a:r>
              <a:rPr lang="en" sz="1600"/>
              <a:t> to get air in the compost pile. Compost is ready when it is crumbly and has that “earthy” smell. It may take several months before compost is ready, but the wait will be worth it and your </a:t>
            </a:r>
            <a:r>
              <a:rPr lang="en" sz="1600" b="1"/>
              <a:t>garden will thank you</a:t>
            </a:r>
            <a:r>
              <a:rPr lang="en" sz="1600"/>
              <a:t> with the best looking flowers and vegetables. </a:t>
            </a:r>
            <a:endParaRPr sz="16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7"/>
          <p:cNvSpPr txBox="1">
            <a:spLocks noGrp="1"/>
          </p:cNvSpPr>
          <p:nvPr>
            <p:ph type="title"/>
          </p:nvPr>
        </p:nvSpPr>
        <p:spPr>
          <a:xfrm>
            <a:off x="196050" y="3723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276" name="Google Shape;276;p47"/>
          <p:cNvSpPr txBox="1">
            <a:spLocks noGrp="1"/>
          </p:cNvSpPr>
          <p:nvPr>
            <p:ph type="body" idx="1"/>
          </p:nvPr>
        </p:nvSpPr>
        <p:spPr>
          <a:xfrm>
            <a:off x="196050" y="658650"/>
            <a:ext cx="8751900" cy="3416400"/>
          </a:xfrm>
          <a:prstGeom prst="rect">
            <a:avLst/>
          </a:prstGeom>
        </p:spPr>
        <p:txBody>
          <a:bodyPr spcFirstLastPara="1" wrap="square" lIns="68575" tIns="34275" rIns="68575" bIns="34275" anchor="t" anchorCtr="0">
            <a:noAutofit/>
          </a:bodyPr>
          <a:lstStyle/>
          <a:p>
            <a:pPr marL="177800" lvl="0" indent="0" algn="l" rtl="0">
              <a:lnSpc>
                <a:spcPct val="150000"/>
              </a:lnSpc>
              <a:spcBef>
                <a:spcPts val="0"/>
              </a:spcBef>
              <a:spcAft>
                <a:spcPts val="0"/>
              </a:spcAft>
              <a:buNone/>
            </a:pPr>
            <a:endParaRPr sz="2400"/>
          </a:p>
          <a:p>
            <a:pPr marL="177800" lvl="0" indent="-190500" algn="l" rtl="0">
              <a:lnSpc>
                <a:spcPct val="150000"/>
              </a:lnSpc>
              <a:spcBef>
                <a:spcPts val="0"/>
              </a:spcBef>
              <a:spcAft>
                <a:spcPts val="0"/>
              </a:spcAft>
              <a:buSzPts val="2400"/>
              <a:buAutoNum type="arabicPeriod"/>
            </a:pPr>
            <a:r>
              <a:rPr lang="en" sz="2400"/>
              <a:t> What type of text is this? </a:t>
            </a:r>
            <a:r>
              <a:rPr lang="en" sz="2400" b="1"/>
              <a:t> </a:t>
            </a:r>
            <a:r>
              <a:rPr lang="en" sz="2400"/>
              <a:t>“How do you know?” </a:t>
            </a:r>
            <a:endParaRPr sz="2400"/>
          </a:p>
          <a:p>
            <a:pPr marL="177800" lvl="0" indent="-190500" algn="l" rtl="0">
              <a:lnSpc>
                <a:spcPct val="150000"/>
              </a:lnSpc>
              <a:spcBef>
                <a:spcPts val="0"/>
              </a:spcBef>
              <a:spcAft>
                <a:spcPts val="0"/>
              </a:spcAft>
              <a:buSzPts val="2400"/>
              <a:buFont typeface="Calibri"/>
              <a:buAutoNum type="arabicPeriod"/>
            </a:pPr>
            <a:r>
              <a:rPr lang="en" sz="2400"/>
              <a:t> How does the author define a ‘compost’? </a:t>
            </a:r>
            <a:endParaRPr sz="2400"/>
          </a:p>
          <a:p>
            <a:pPr marL="177800" lvl="0" indent="-190500" algn="l" rtl="0">
              <a:lnSpc>
                <a:spcPct val="150000"/>
              </a:lnSpc>
              <a:spcBef>
                <a:spcPts val="0"/>
              </a:spcBef>
              <a:spcAft>
                <a:spcPts val="0"/>
              </a:spcAft>
              <a:buSzPts val="2400"/>
              <a:buFont typeface="Calibri"/>
              <a:buAutoNum type="arabicPeriod"/>
            </a:pPr>
            <a:r>
              <a:rPr lang="en" sz="2400"/>
              <a:t> What are the benefits of composting? </a:t>
            </a:r>
            <a:endParaRPr sz="2400" b="1"/>
          </a:p>
          <a:p>
            <a:pPr marL="177800" lvl="0" indent="-190500" algn="l" rtl="0">
              <a:lnSpc>
                <a:spcPct val="150000"/>
              </a:lnSpc>
              <a:spcBef>
                <a:spcPts val="0"/>
              </a:spcBef>
              <a:spcAft>
                <a:spcPts val="0"/>
              </a:spcAft>
              <a:buSzPts val="2400"/>
              <a:buFont typeface="Calibri"/>
              <a:buAutoNum type="arabicPeriod"/>
            </a:pPr>
            <a:r>
              <a:rPr lang="en" sz="2400"/>
              <a:t> What kinds of scraps from the kitchen and scraps from the garden can be used to compost? </a:t>
            </a:r>
            <a:endParaRPr sz="2400"/>
          </a:p>
          <a:p>
            <a:pPr marL="177800" lvl="0" indent="0" algn="l" rtl="0">
              <a:lnSpc>
                <a:spcPct val="115000"/>
              </a:lnSpc>
              <a:spcBef>
                <a:spcPts val="800"/>
              </a:spcBef>
              <a:spcAft>
                <a:spcPts val="0"/>
              </a:spcAft>
              <a:buNone/>
            </a:pPr>
            <a:endParaRPr sz="2400"/>
          </a:p>
          <a:p>
            <a:pPr marL="0" lvl="0" indent="0" algn="l" rtl="0">
              <a:lnSpc>
                <a:spcPct val="115000"/>
              </a:lnSpc>
              <a:spcBef>
                <a:spcPts val="1000"/>
              </a:spcBef>
              <a:spcAft>
                <a:spcPts val="1000"/>
              </a:spcAft>
              <a:buNone/>
            </a:pPr>
            <a:r>
              <a:rPr lang="en" sz="2400"/>
              <a:t>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8"/>
          <p:cNvSpPr txBox="1">
            <a:spLocks noGrp="1"/>
          </p:cNvSpPr>
          <p:nvPr>
            <p:ph type="title"/>
          </p:nvPr>
        </p:nvSpPr>
        <p:spPr>
          <a:xfrm>
            <a:off x="185057" y="2754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 Vocabulary and Language</a:t>
            </a:r>
            <a:endParaRPr dirty="0"/>
          </a:p>
        </p:txBody>
      </p:sp>
      <p:sp>
        <p:nvSpPr>
          <p:cNvPr id="282" name="Google Shape;282;p48"/>
          <p:cNvSpPr txBox="1">
            <a:spLocks noGrp="1"/>
          </p:cNvSpPr>
          <p:nvPr>
            <p:ph type="body" idx="1"/>
          </p:nvPr>
        </p:nvSpPr>
        <p:spPr>
          <a:xfrm>
            <a:off x="261257" y="848125"/>
            <a:ext cx="8577944" cy="41097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1200" dirty="0">
              <a:latin typeface="Calibri"/>
              <a:ea typeface="Calibri"/>
              <a:cs typeface="Calibri"/>
              <a:sym typeface="Calibri"/>
            </a:endParaRPr>
          </a:p>
          <a:p>
            <a:pPr marL="457200" lvl="0" indent="-381000" algn="l" rtl="0">
              <a:lnSpc>
                <a:spcPct val="115000"/>
              </a:lnSpc>
              <a:spcBef>
                <a:spcPts val="0"/>
              </a:spcBef>
              <a:spcAft>
                <a:spcPts val="0"/>
              </a:spcAft>
              <a:buSzPts val="2400"/>
              <a:buAutoNum type="arabicPeriod"/>
            </a:pPr>
            <a:r>
              <a:rPr lang="en" sz="2400" dirty="0"/>
              <a:t>The author says to allow the soil to get ‘nice and moist</a:t>
            </a:r>
            <a:r>
              <a:rPr lang="en" sz="2400" dirty="0" smtClean="0"/>
              <a:t>.’</a:t>
            </a:r>
            <a:r>
              <a:rPr lang="en" sz="2400" dirty="0"/>
              <a:t> </a:t>
            </a:r>
            <a:r>
              <a:rPr lang="en" sz="2400" dirty="0" smtClean="0"/>
              <a:t>What </a:t>
            </a:r>
            <a:r>
              <a:rPr lang="en" sz="2400" dirty="0"/>
              <a:t>does ‘moist’ mean? </a:t>
            </a:r>
            <a:endParaRPr lang="en" sz="2400" dirty="0" smtClean="0"/>
          </a:p>
          <a:p>
            <a:pPr marL="457200" lvl="0" indent="-381000" algn="l" rtl="0">
              <a:lnSpc>
                <a:spcPct val="115000"/>
              </a:lnSpc>
              <a:spcBef>
                <a:spcPts val="0"/>
              </a:spcBef>
              <a:spcAft>
                <a:spcPts val="0"/>
              </a:spcAft>
              <a:buSzPts val="2400"/>
              <a:buAutoNum type="arabicPeriod"/>
            </a:pPr>
            <a:endParaRPr lang="en" sz="2400" b="1" dirty="0"/>
          </a:p>
          <a:p>
            <a:pPr marL="457200" lvl="0" indent="-381000" algn="l" rtl="0">
              <a:lnSpc>
                <a:spcPct val="115000"/>
              </a:lnSpc>
              <a:spcBef>
                <a:spcPts val="0"/>
              </a:spcBef>
              <a:spcAft>
                <a:spcPts val="0"/>
              </a:spcAft>
              <a:buSzPts val="2400"/>
              <a:buAutoNum type="arabicPeriod"/>
            </a:pPr>
            <a:r>
              <a:rPr lang="en" sz="2400" dirty="0" smtClean="0"/>
              <a:t>The </a:t>
            </a:r>
            <a:r>
              <a:rPr lang="en" sz="2400" dirty="0"/>
              <a:t>author says that mulch will ‘conserve’ water in the soil. What does ‘conserve’ mean? </a:t>
            </a:r>
            <a:endParaRPr sz="1200" dirty="0">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A6C21DE-E7D9-4D11-A420-32DB0065DAC3}"/>
</file>

<file path=customXml/itemProps2.xml><?xml version="1.0" encoding="utf-8"?>
<ds:datastoreItem xmlns:ds="http://schemas.openxmlformats.org/officeDocument/2006/customXml" ds:itemID="{E603CC9B-2080-45A2-BBCE-AC415433E4EB}"/>
</file>

<file path=customXml/itemProps3.xml><?xml version="1.0" encoding="utf-8"?>
<ds:datastoreItem xmlns:ds="http://schemas.openxmlformats.org/officeDocument/2006/customXml" ds:itemID="{1EAFBF24-59C3-45F1-BA24-52BCB3F32C0C}"/>
</file>

<file path=docProps/app.xml><?xml version="1.0" encoding="utf-8"?>
<Properties xmlns="http://schemas.openxmlformats.org/officeDocument/2006/extended-properties" xmlns:vt="http://schemas.openxmlformats.org/officeDocument/2006/docPropsVTypes">
  <TotalTime>47</TotalTime>
  <Words>6124</Words>
  <Application>Microsoft Office PowerPoint</Application>
  <PresentationFormat>On-screen Show (16:9)</PresentationFormat>
  <Paragraphs>543</Paragraphs>
  <Slides>29</Slides>
  <Notes>29</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29</vt:i4>
      </vt:variant>
    </vt:vector>
  </HeadingPairs>
  <TitlesOfParts>
    <vt:vector size="36" baseType="lpstr">
      <vt:lpstr>Calibri</vt:lpstr>
      <vt:lpstr>Century Gothic</vt:lpstr>
      <vt:lpstr>Times New Roman</vt:lpstr>
      <vt:lpstr>Arial</vt:lpstr>
      <vt:lpstr>Office Theme</vt:lpstr>
      <vt:lpstr>Simple Light</vt:lpstr>
      <vt:lpstr>Office Theme</vt:lpstr>
      <vt:lpstr>Grade 2: Module 3: Part 2: Cycle 18: Lesson 87 Teacher slide, before teaching.</vt:lpstr>
      <vt:lpstr>Grade 2: Module 3: Part 2: Cycle 18: Lesson 87 Teacher slide, before teaching.</vt:lpstr>
      <vt:lpstr>Grade 2: Module 3: Part 2: Cycle 18: Lesson 87 Teacher slide, before teaching.</vt:lpstr>
      <vt:lpstr>PowerPoint Presentation</vt:lpstr>
      <vt:lpstr>Transition Song</vt:lpstr>
      <vt:lpstr>Opening Learning Targets</vt:lpstr>
      <vt:lpstr>Show Me the Basics: Compost</vt:lpstr>
      <vt:lpstr>Comprehension Conversation</vt:lpstr>
      <vt:lpstr> 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18: Lesson 87 Teacher slide, before teaching.</dc:title>
  <dc:creator>nbravo</dc:creator>
  <cp:lastModifiedBy>Nicole Bravo</cp:lastModifiedBy>
  <cp:revision>5</cp:revision>
  <dcterms:modified xsi:type="dcterms:W3CDTF">2019-01-06T22:41:41Z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