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0ABF1E-8A94-4CB2-9262-AC80BB9B3C39}" v="4" dt="2018-10-03T15:46:36.020"/>
  </p1510:revLst>
</p1510:revInfo>
</file>

<file path=ppt/tableStyles.xml><?xml version="1.0" encoding="utf-8"?>
<a:tblStyleLst xmlns:a="http://schemas.openxmlformats.org/drawingml/2006/main" def="{CF8A0278-6112-484D-A08E-EBF2179C0C9F}">
  <a:tblStyle styleId="{CF8A0278-6112-484D-A08E-EBF2179C0C9F}"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451" autoAdjust="0"/>
  </p:normalViewPr>
  <p:slideViewPr>
    <p:cSldViewPr snapToGrid="0">
      <p:cViewPr varScale="1">
        <p:scale>
          <a:sx n="97" d="100"/>
          <a:sy n="97" d="100"/>
        </p:scale>
        <p:origin x="588" y="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2.fntdata"/><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1.fntdata"/><Relationship Id="rId28" Type="http://schemas.openxmlformats.org/officeDocument/2006/relationships/font" Target="fonts/font6.fntdata"/><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42622253-5fe4-47d2-9c8f-1ef2d995c939" providerId="ADAL" clId="{130ABF1E-8A94-4CB2-9262-AC80BB9B3C39}"/>
    <pc:docChg chg="modMainMaster">
      <pc:chgData name="Jennifer Snapp" userId="42622253-5fe4-47d2-9c8f-1ef2d995c939" providerId="ADAL" clId="{130ABF1E-8A94-4CB2-9262-AC80BB9B3C39}" dt="2018-10-03T15:46:36.020" v="3" actId="1076"/>
      <pc:docMkLst>
        <pc:docMk/>
      </pc:docMkLst>
      <pc:sldMasterChg chg="addSp modSp">
        <pc:chgData name="Jennifer Snapp" userId="42622253-5fe4-47d2-9c8f-1ef2d995c939" providerId="ADAL" clId="{130ABF1E-8A94-4CB2-9262-AC80BB9B3C39}" dt="2018-10-03T15:46:24.083" v="1" actId="1076"/>
        <pc:sldMasterMkLst>
          <pc:docMk/>
          <pc:sldMasterMk cId="0" sldId="2147483670"/>
        </pc:sldMasterMkLst>
        <pc:picChg chg="add mod">
          <ac:chgData name="Jennifer Snapp" userId="42622253-5fe4-47d2-9c8f-1ef2d995c939" providerId="ADAL" clId="{130ABF1E-8A94-4CB2-9262-AC80BB9B3C39}" dt="2018-10-03T15:46:24.083" v="1" actId="1076"/>
          <ac:picMkLst>
            <pc:docMk/>
            <pc:sldMasterMk cId="0" sldId="2147483670"/>
            <ac:picMk id="3" creationId="{B483283C-7161-44AC-AB0A-034703116610}"/>
          </ac:picMkLst>
        </pc:picChg>
      </pc:sldMasterChg>
      <pc:sldMasterChg chg="addSp modSp">
        <pc:chgData name="Jennifer Snapp" userId="42622253-5fe4-47d2-9c8f-1ef2d995c939" providerId="ADAL" clId="{130ABF1E-8A94-4CB2-9262-AC80BB9B3C39}" dt="2018-10-03T15:46:36.020" v="3" actId="1076"/>
        <pc:sldMasterMkLst>
          <pc:docMk/>
          <pc:sldMasterMk cId="0" sldId="2147483671"/>
        </pc:sldMasterMkLst>
        <pc:picChg chg="add mod">
          <ac:chgData name="Jennifer Snapp" userId="42622253-5fe4-47d2-9c8f-1ef2d995c939" providerId="ADAL" clId="{130ABF1E-8A94-4CB2-9262-AC80BB9B3C39}" dt="2018-10-03T15:46:36.020" v="3" actId="1076"/>
          <ac:picMkLst>
            <pc:docMk/>
            <pc:sldMasterMk cId="0" sldId="2147483671"/>
            <ac:picMk id="3" creationId="{6C156D8B-DB0E-446D-9D33-2268462ADF70}"/>
          </ac:picMkLst>
        </pc:picChg>
      </pc:sldMasterChg>
    </pc:docChg>
  </pc:docChgLst>
  <pc:docChgLst>
    <pc:chgData name="Jennifer Snapp" userId="S::jennifer.snapp@detroitk12.org::42622253-5fe4-47d2-9c8f-1ef2d995c939" providerId="AD" clId="Web-{A2A816DB-F0E7-4652-86A9-181339302C83}"/>
    <pc:docChg chg="modSld">
      <pc:chgData name="Jennifer Snapp" userId="S::jennifer.snapp@detroitk12.org::42622253-5fe4-47d2-9c8f-1ef2d995c939" providerId="AD" clId="Web-{A2A816DB-F0E7-4652-86A9-181339302C83}" dt="2018-10-03T15:45:56.118" v="1" actId="1076"/>
      <pc:docMkLst>
        <pc:docMk/>
      </pc:docMkLst>
      <pc:sldChg chg="addSp modSp">
        <pc:chgData name="Jennifer Snapp" userId="S::jennifer.snapp@detroitk12.org::42622253-5fe4-47d2-9c8f-1ef2d995c939" providerId="AD" clId="Web-{A2A816DB-F0E7-4652-86A9-181339302C83}" dt="2018-10-03T15:45:56.118" v="1" actId="1076"/>
        <pc:sldMkLst>
          <pc:docMk/>
          <pc:sldMk cId="0" sldId="261"/>
        </pc:sldMkLst>
        <pc:picChg chg="add mod">
          <ac:chgData name="Jennifer Snapp" userId="S::jennifer.snapp@detroitk12.org::42622253-5fe4-47d2-9c8f-1ef2d995c939" providerId="AD" clId="Web-{A2A816DB-F0E7-4652-86A9-181339302C83}" dt="2018-10-03T15:45:56.118" v="1" actId="1076"/>
          <ac:picMkLst>
            <pc:docMk/>
            <pc:sldMk cId="0" sldId="261"/>
            <ac:picMk id="2" creationId="{34037E53-9ED4-44EF-9663-4172E22EFD8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421411085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3"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curriculum.eleducation.org/tools"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7" name="Google Shape;127;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a:t>
            </a:r>
            <a:endParaRPr sz="1200" b="0" i="0" u="none" strike="noStrike" cap="none" dirty="0">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8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In this second unit, students research their expert group animal and its defense mechanisms. Close reading of informational texts and web pages about their expert group animal prepares students for the </a:t>
            </a:r>
            <a:r>
              <a:rPr lang="en" sz="1200" b="1" i="0" u="none" strike="noStrike" cap="none" dirty="0">
                <a:solidFill>
                  <a:schemeClr val="dk1"/>
                </a:solidFill>
                <a:latin typeface="Calibri"/>
                <a:ea typeface="Calibri"/>
                <a:cs typeface="Calibri"/>
                <a:sym typeface="Calibri"/>
              </a:rPr>
              <a:t>mid-unit assessment</a:t>
            </a:r>
            <a:r>
              <a:rPr lang="en" sz="1200" b="0" i="0" u="none" strike="noStrike" cap="none" dirty="0">
                <a:solidFill>
                  <a:schemeClr val="dk1"/>
                </a:solidFill>
                <a:latin typeface="Calibri"/>
                <a:ea typeface="Calibri"/>
                <a:cs typeface="Calibri"/>
                <a:sym typeface="Calibri"/>
              </a:rPr>
              <a:t>, in which they cite evidence, determine the main idea, and then summarize and organize their research. </a:t>
            </a:r>
            <a:endParaRPr sz="1200" b="0" i="0" u="none" strike="noStrike" cap="none" dirty="0">
              <a:solidFill>
                <a:schemeClr val="dk1"/>
              </a:solidFill>
              <a:latin typeface="Calibri"/>
              <a:ea typeface="Calibri"/>
              <a:cs typeface="Calibri"/>
              <a:sym typeface="Calibri"/>
            </a:endParaRPr>
          </a:p>
          <a:p>
            <a:pPr marL="0" marR="0" lvl="0" indent="0" algn="l" rtl="0">
              <a:lnSpc>
                <a:spcPct val="8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80000"/>
              </a:lnSpc>
              <a:spcBef>
                <a:spcPts val="0"/>
              </a:spcBef>
              <a:spcAft>
                <a:spcPts val="0"/>
              </a:spcAft>
              <a:buClr>
                <a:schemeClr val="dk1"/>
              </a:buClr>
              <a:buSzPts val="2000"/>
              <a:buFont typeface="Arial"/>
              <a:buNone/>
            </a:pPr>
            <a:r>
              <a:rPr lang="en" sz="1200" b="0" i="0" u="none" strike="noStrike" cap="none" dirty="0">
                <a:solidFill>
                  <a:schemeClr val="dk1"/>
                </a:solidFill>
                <a:latin typeface="Calibri"/>
                <a:ea typeface="Calibri"/>
                <a:cs typeface="Calibri"/>
                <a:sym typeface="Calibri"/>
              </a:rPr>
              <a:t>In the second half of the unit, students synthesize information from their research by writing an informative piece detailing their expert group animal’s physical characteristics, habitat, predators, and defense mechanisms. </a:t>
            </a:r>
            <a:endParaRPr sz="1200" b="0" i="0" u="none" strike="noStrike" cap="none" dirty="0">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615"/>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9459969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8" name="Google Shape;188;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8-</a:t>
            </a:r>
            <a:r>
              <a:rPr lang="en" sz="1200" b="1" i="0" u="none" strike="noStrike" cap="none" dirty="0">
                <a:solidFill>
                  <a:schemeClr val="dk1"/>
                </a:solidFill>
                <a:latin typeface="Calibri"/>
                <a:ea typeface="Calibri"/>
                <a:cs typeface="Calibri"/>
                <a:sym typeface="Calibri"/>
              </a:rPr>
              <a:t>10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Group/Individuals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Continue to have the millipede web page displayed for reference for this part of the lesson.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Point out the </a:t>
            </a:r>
            <a:r>
              <a:rPr lang="en" sz="1200" b="1" i="0" u="none" strike="noStrike" cap="none" dirty="0">
                <a:solidFill>
                  <a:srgbClr val="000000"/>
                </a:solidFill>
                <a:latin typeface="Calibri"/>
                <a:ea typeface="Calibri"/>
                <a:cs typeface="Calibri"/>
                <a:sym typeface="Calibri"/>
              </a:rPr>
              <a:t>Close Readers Do These Things anchor chart</a:t>
            </a:r>
            <a:r>
              <a:rPr lang="en" sz="1200" b="0" i="0" u="none" strike="noStrike" cap="none" dirty="0">
                <a:solidFill>
                  <a:srgbClr val="000000"/>
                </a:solidFill>
                <a:latin typeface="Calibri"/>
                <a:ea typeface="Calibri"/>
                <a:cs typeface="Calibri"/>
                <a:sym typeface="Calibri"/>
              </a:rPr>
              <a:t> and tell students that they will be doing all these things to closely read their expert group web page.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Display the directions on </a:t>
            </a:r>
            <a:r>
              <a:rPr lang="en" sz="1200" b="1" i="0" u="none" strike="noStrike" cap="none" dirty="0">
                <a:solidFill>
                  <a:srgbClr val="000000"/>
                </a:solidFill>
                <a:latin typeface="Calibri"/>
                <a:ea typeface="Calibri"/>
                <a:cs typeface="Calibri"/>
                <a:sym typeface="Calibri"/>
              </a:rPr>
              <a:t>Millipede: Reading for Gist and Unfamiliar Vocabulary</a:t>
            </a:r>
            <a:r>
              <a:rPr lang="en" sz="1200" b="0" i="0" u="none" strike="noStrike" cap="none" dirty="0">
                <a:solidFill>
                  <a:srgbClr val="000000"/>
                </a:solidFill>
                <a:latin typeface="Calibri"/>
                <a:ea typeface="Calibri"/>
                <a:cs typeface="Calibri"/>
                <a:sym typeface="Calibri"/>
              </a:rPr>
              <a:t>. Cold call students to read the directions aloud for the whole group while the rest of the students read along silently in their heads. Point out how these directions are based on the </a:t>
            </a:r>
            <a:r>
              <a:rPr lang="en" sz="1200" b="1" i="0" u="none" strike="noStrike" cap="none" dirty="0">
                <a:solidFill>
                  <a:srgbClr val="000000"/>
                </a:solidFill>
                <a:latin typeface="Calibri"/>
                <a:ea typeface="Calibri"/>
                <a:cs typeface="Calibri"/>
                <a:sym typeface="Calibri"/>
              </a:rPr>
              <a:t>Close Readers Do These Things anchor chart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Display the millipede web page. Read the paragraph aloud for the whole group and invite students to read along silently in their heads.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 a group, follow the directions to find the gist and unfamiliar vocabulary words in the first paragraph.</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discuss with an elbow partner, and then ask volunteers to share:</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“What is the gist of this paragraph? What is it mostly about?” </a:t>
            </a:r>
            <a:r>
              <a:rPr lang="en" sz="1200" b="1" i="0" u="none" strike="noStrike" cap="none" dirty="0">
                <a:solidFill>
                  <a:srgbClr val="000000"/>
                </a:solidFill>
                <a:latin typeface="Calibri"/>
                <a:ea typeface="Calibri"/>
                <a:cs typeface="Calibri"/>
                <a:sym typeface="Calibri"/>
              </a:rPr>
              <a:t>(It is about the size of the millipede and where it is found.)</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Display the </a:t>
            </a:r>
            <a:r>
              <a:rPr lang="en" sz="1200" b="1" i="0" u="none" strike="noStrike" cap="none" dirty="0">
                <a:solidFill>
                  <a:srgbClr val="000000"/>
                </a:solidFill>
                <a:latin typeface="Calibri"/>
                <a:ea typeface="Calibri"/>
                <a:cs typeface="Calibri"/>
                <a:sym typeface="Calibri"/>
              </a:rPr>
              <a:t>Millipede: Gist chart </a:t>
            </a:r>
            <a:r>
              <a:rPr lang="en" sz="1200" b="0" i="0" u="none" strike="noStrike" cap="none" dirty="0">
                <a:solidFill>
                  <a:srgbClr val="000000"/>
                </a:solidFill>
                <a:latin typeface="Calibri"/>
                <a:ea typeface="Calibri"/>
                <a:cs typeface="Calibri"/>
                <a:sym typeface="Calibri"/>
              </a:rPr>
              <a:t>and model recording the gist.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a:t>
            </a:r>
            <a:r>
              <a:rPr lang="en" sz="1200" b="0" i="1" u="none" strike="noStrike" cap="none" dirty="0">
                <a:solidFill>
                  <a:srgbClr val="000000"/>
                </a:solidFill>
                <a:latin typeface="Calibri"/>
                <a:ea typeface="Calibri"/>
                <a:cs typeface="Calibri"/>
                <a:sym typeface="Calibri"/>
              </a:rPr>
              <a:t>“What unfamiliar vocabulary did you find in this paragraph?” </a:t>
            </a:r>
            <a:r>
              <a:rPr lang="en" sz="1200" b="1" i="0" u="none" strike="noStrike" cap="none" dirty="0">
                <a:solidFill>
                  <a:srgbClr val="000000"/>
                </a:solidFill>
                <a:latin typeface="Calibri"/>
                <a:ea typeface="Calibri"/>
                <a:cs typeface="Calibri"/>
                <a:sym typeface="Calibri"/>
              </a:rPr>
              <a:t>(words such as invertebrate, decaying, and segments)</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Model recording words on the displayed </a:t>
            </a:r>
            <a:r>
              <a:rPr lang="en" sz="1200" b="1" i="0" u="none" strike="noStrike" cap="none" dirty="0">
                <a:solidFill>
                  <a:srgbClr val="000000"/>
                </a:solidFill>
                <a:latin typeface="Calibri"/>
                <a:ea typeface="Calibri"/>
                <a:cs typeface="Calibri"/>
                <a:sym typeface="Calibri"/>
              </a:rPr>
              <a:t>Millipede: Vocabulary Log</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refer to the </a:t>
            </a:r>
            <a:r>
              <a:rPr lang="en" sz="1200" b="1" i="0" u="none" strike="noStrike" cap="none" dirty="0">
                <a:solidFill>
                  <a:srgbClr val="000000"/>
                </a:solidFill>
                <a:latin typeface="Calibri"/>
                <a:ea typeface="Calibri"/>
                <a:cs typeface="Calibri"/>
                <a:sym typeface="Calibri"/>
              </a:rPr>
              <a:t>Determining the Meaning of Unfamiliar Vocabulary anchor chart</a:t>
            </a:r>
            <a:r>
              <a:rPr lang="en" sz="1200" b="0" i="0" u="none" strike="noStrike" cap="none" dirty="0">
                <a:solidFill>
                  <a:srgbClr val="000000"/>
                </a:solidFill>
                <a:latin typeface="Calibri"/>
                <a:ea typeface="Calibri"/>
                <a:cs typeface="Calibri"/>
                <a:sym typeface="Calibri"/>
              </a:rPr>
              <a:t> and ask:</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“Which of these strategies might work with these words?” </a:t>
            </a:r>
            <a:r>
              <a:rPr lang="en" sz="1200" b="1" i="0" u="none" strike="noStrike" cap="none" dirty="0">
                <a:solidFill>
                  <a:srgbClr val="000000"/>
                </a:solidFill>
                <a:latin typeface="Calibri"/>
                <a:ea typeface="Calibri"/>
                <a:cs typeface="Calibri"/>
                <a:sym typeface="Calibri"/>
              </a:rPr>
              <a:t>(For these words, the dictionary might be the best strategy.)</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Select students to look up each word in either an online or printed dictionary.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Model recording the meaning and the strategy used for each word on the </a:t>
            </a:r>
            <a:r>
              <a:rPr lang="en" sz="1200" b="1" i="0" u="none" strike="noStrike" cap="none" dirty="0">
                <a:solidFill>
                  <a:srgbClr val="000000"/>
                </a:solidFill>
                <a:latin typeface="Calibri"/>
                <a:ea typeface="Calibri"/>
                <a:cs typeface="Calibri"/>
                <a:sym typeface="Calibri"/>
              </a:rPr>
              <a:t>Millipede: Vocabulary Log</a:t>
            </a:r>
            <a:r>
              <a:rPr lang="en" sz="1200" b="0" i="0" u="none" strike="noStrike" cap="none" dirty="0">
                <a:solidFill>
                  <a:srgbClr val="000000"/>
                </a:solidFill>
                <a:latin typeface="Calibri"/>
                <a:ea typeface="Calibri"/>
                <a:cs typeface="Calibri"/>
                <a:sym typeface="Calibri"/>
              </a:rPr>
              <a:t> and add any new words to the </a:t>
            </a:r>
            <a:r>
              <a:rPr lang="en" sz="1200" b="1" i="0" u="none" strike="noStrike" cap="none" dirty="0">
                <a:solidFill>
                  <a:srgbClr val="000000"/>
                </a:solidFill>
                <a:latin typeface="Calibri"/>
                <a:ea typeface="Calibri"/>
                <a:cs typeface="Calibri"/>
                <a:sym typeface="Calibri"/>
              </a:rPr>
              <a:t>academic</a:t>
            </a:r>
            <a:r>
              <a:rPr lang="en" sz="1200" b="0" i="0" u="none" strike="noStrike" cap="none" dirty="0">
                <a:solidFill>
                  <a:srgbClr val="000000"/>
                </a:solidFill>
                <a:latin typeface="Calibri"/>
                <a:ea typeface="Calibri"/>
                <a:cs typeface="Calibri"/>
                <a:sym typeface="Calibri"/>
              </a:rPr>
              <a:t> and </a:t>
            </a:r>
            <a:r>
              <a:rPr lang="en" sz="1200" b="1" i="0" u="none" strike="noStrike" cap="none" dirty="0">
                <a:solidFill>
                  <a:srgbClr val="000000"/>
                </a:solidFill>
                <a:latin typeface="Calibri"/>
                <a:ea typeface="Calibri"/>
                <a:cs typeface="Calibri"/>
                <a:sym typeface="Calibri"/>
              </a:rPr>
              <a:t>domain-specific word walls</a:t>
            </a:r>
            <a:r>
              <a:rPr lang="en" sz="1200" b="0" i="0" u="none" strike="noStrike" cap="none" dirty="0">
                <a:solidFill>
                  <a:srgbClr val="000000"/>
                </a:solidFill>
                <a:latin typeface="Calibri"/>
                <a:ea typeface="Calibri"/>
                <a:cs typeface="Calibri"/>
                <a:sym typeface="Calibri"/>
              </a:rPr>
              <a:t>. Invite students to add translations in native languages.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Explain that now students are going to do the same for their animal using their expert group animal web page and their </a:t>
            </a:r>
            <a:r>
              <a:rPr lang="en" sz="1200" b="1" i="0" u="none" strike="noStrike" cap="none" dirty="0">
                <a:solidFill>
                  <a:srgbClr val="000000"/>
                </a:solidFill>
                <a:latin typeface="Calibri"/>
                <a:ea typeface="Calibri"/>
                <a:cs typeface="Calibri"/>
                <a:sym typeface="Calibri"/>
              </a:rPr>
              <a:t>vocabulary log</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participation in classroom discussion.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may benefit from physically engaging with the book. Consider providing time after you explore the text for students to look through the book themselves to see the different elements.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To assist with finding the gist, ask students to tell a partner what the gist is in 1 minute, using a sentence frame such as: </a:t>
            </a:r>
            <a:r>
              <a:rPr lang="en" sz="1200" b="0" i="1" u="none" strike="noStrike" cap="none" dirty="0">
                <a:solidFill>
                  <a:srgbClr val="000000"/>
                </a:solidFill>
                <a:latin typeface="Calibri"/>
                <a:ea typeface="Calibri"/>
                <a:cs typeface="Calibri"/>
                <a:sym typeface="Calibri"/>
              </a:rPr>
              <a:t>“This text is mostly about.…”</a:t>
            </a:r>
            <a:r>
              <a:rPr lang="en" sz="1200" b="0" i="0" u="none" strike="noStrike" cap="none" dirty="0">
                <a:solidFill>
                  <a:srgbClr val="000000"/>
                </a:solidFill>
                <a:latin typeface="Calibri"/>
                <a:ea typeface="Calibri"/>
                <a:cs typeface="Calibri"/>
                <a:sym typeface="Calibri"/>
              </a:rPr>
              <a:t> The partner can say whether or not there were too many details and which ones can be removed. Then ask students to tell their partner what the gist is again, this time in 30 seconds or less. Repeat, allotting shorter time increments, until the students have a brief gist statement free of specific details.</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9008980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8" name="Google Shape;198;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25</a:t>
            </a:r>
            <a:r>
              <a:rPr lang="en-US" sz="1200" b="1" i="0" u="none" strike="noStrike" cap="none" dirty="0">
                <a:solidFill>
                  <a:schemeClr val="dk1"/>
                </a:solidFill>
                <a:latin typeface="Calibri"/>
                <a:ea typeface="Calibri"/>
                <a:cs typeface="Calibri"/>
                <a:sym typeface="Calibri"/>
              </a:rPr>
              <a:t>-27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Group/Expert Groups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refer to their </a:t>
            </a:r>
            <a:r>
              <a:rPr lang="en" sz="1200" b="1" i="0" u="none" strike="noStrike" cap="none" dirty="0">
                <a:solidFill>
                  <a:srgbClr val="000000"/>
                </a:solidFill>
                <a:latin typeface="Calibri"/>
                <a:ea typeface="Calibri"/>
                <a:cs typeface="Calibri"/>
                <a:sym typeface="Calibri"/>
              </a:rPr>
              <a:t>Expert Group Animal research notebooks</a:t>
            </a:r>
            <a:r>
              <a:rPr lang="en" sz="1200" b="0" i="0" u="none" strike="noStrike" cap="none" dirty="0">
                <a:solidFill>
                  <a:srgbClr val="000000"/>
                </a:solidFill>
                <a:latin typeface="Calibri"/>
                <a:ea typeface="Calibri"/>
                <a:cs typeface="Calibri"/>
                <a:sym typeface="Calibri"/>
              </a:rPr>
              <a:t> to follow the </a:t>
            </a:r>
            <a:r>
              <a:rPr lang="en" sz="1200" b="1" i="0" u="none" strike="noStrike" cap="none" dirty="0">
                <a:solidFill>
                  <a:srgbClr val="000000"/>
                </a:solidFill>
                <a:latin typeface="Calibri"/>
                <a:ea typeface="Calibri"/>
                <a:cs typeface="Calibri"/>
                <a:sym typeface="Calibri"/>
              </a:rPr>
              <a:t>Reading for Gist and Unfamiliar Vocabulary</a:t>
            </a:r>
            <a:r>
              <a:rPr lang="en" sz="1200" b="0" i="0" u="none" strike="noStrike" cap="none" dirty="0">
                <a:solidFill>
                  <a:srgbClr val="000000"/>
                </a:solidFill>
                <a:latin typeface="Calibri"/>
                <a:ea typeface="Calibri"/>
                <a:cs typeface="Calibri"/>
                <a:sym typeface="Calibri"/>
              </a:rPr>
              <a:t> directions on page 10 and complete the gist chart on page 11. Remind students to use their </a:t>
            </a:r>
            <a:r>
              <a:rPr lang="en" sz="1200" b="1" i="0" u="none" strike="noStrike" cap="none" dirty="0">
                <a:solidFill>
                  <a:srgbClr val="000000"/>
                </a:solidFill>
                <a:latin typeface="Calibri"/>
                <a:ea typeface="Calibri"/>
                <a:cs typeface="Calibri"/>
                <a:sym typeface="Calibri"/>
              </a:rPr>
              <a:t>vocabulary logs</a:t>
            </a:r>
            <a:r>
              <a:rPr lang="en" sz="1200" b="0" i="0" u="none" strike="noStrike" cap="none" dirty="0">
                <a:solidFill>
                  <a:srgbClr val="000000"/>
                </a:solidFill>
                <a:latin typeface="Calibri"/>
                <a:ea typeface="Calibri"/>
                <a:cs typeface="Calibri"/>
                <a:sym typeface="Calibri"/>
              </a:rPr>
              <a:t> to record unfamiliar vocabulary.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to refer to the </a:t>
            </a:r>
            <a:r>
              <a:rPr lang="en" sz="1200" b="1" i="0" u="none" strike="noStrike" cap="none" dirty="0">
                <a:solidFill>
                  <a:srgbClr val="000000"/>
                </a:solidFill>
                <a:latin typeface="Calibri"/>
                <a:ea typeface="Calibri"/>
                <a:cs typeface="Calibri"/>
                <a:sym typeface="Calibri"/>
              </a:rPr>
              <a:t>Determining the Meaning of Unfamiliar Vocabulary anchor chart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students on the </a:t>
            </a:r>
            <a:r>
              <a:rPr lang="en" sz="1200" b="1" i="0" u="none" strike="noStrike" cap="none" dirty="0">
                <a:solidFill>
                  <a:srgbClr val="000000"/>
                </a:solidFill>
                <a:latin typeface="Calibri"/>
                <a:ea typeface="Calibri"/>
                <a:cs typeface="Calibri"/>
                <a:sym typeface="Calibri"/>
              </a:rPr>
              <a:t>Working to Contribute to a Better World anchor chart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aloud the habit of character recorded.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tell an elbow partner what </a:t>
            </a:r>
            <a:r>
              <a:rPr lang="en" sz="1200" b="0" i="1" u="none" strike="noStrike" cap="none" dirty="0">
                <a:solidFill>
                  <a:srgbClr val="000000"/>
                </a:solidFill>
                <a:latin typeface="Calibri"/>
                <a:ea typeface="Calibri"/>
                <a:cs typeface="Calibri"/>
                <a:sym typeface="Calibri"/>
              </a:rPr>
              <a:t>taking care of shared spaces</a:t>
            </a:r>
            <a:r>
              <a:rPr lang="en" sz="1200" b="0" i="0" u="none" strike="noStrike" cap="none" dirty="0">
                <a:solidFill>
                  <a:srgbClr val="000000"/>
                </a:solidFill>
                <a:latin typeface="Calibri"/>
                <a:ea typeface="Calibri"/>
                <a:cs typeface="Calibri"/>
                <a:sym typeface="Calibri"/>
              </a:rPr>
              <a:t> means in their own words using the anchor chart as a guide.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discuss with an elbow partner and cold call students to share their responses with the whole group:  </a:t>
            </a:r>
            <a:r>
              <a:rPr lang="en" sz="1200" b="0" i="1" u="none" strike="noStrike" cap="none" dirty="0">
                <a:solidFill>
                  <a:srgbClr val="000000"/>
                </a:solidFill>
                <a:latin typeface="Calibri"/>
                <a:ea typeface="Calibri"/>
                <a:cs typeface="Calibri"/>
                <a:sym typeface="Calibri"/>
              </a:rPr>
              <a:t>“What does taking care of shared spaces look like? What might you see when someone is taking care of shared spaces?” (see </a:t>
            </a:r>
            <a:r>
              <a:rPr lang="en" sz="1200" b="1" i="1" u="none" strike="noStrike" cap="none" dirty="0">
                <a:solidFill>
                  <a:srgbClr val="000000"/>
                </a:solidFill>
                <a:latin typeface="Calibri"/>
                <a:ea typeface="Calibri"/>
                <a:cs typeface="Calibri"/>
                <a:sym typeface="Calibri"/>
              </a:rPr>
              <a:t>Working to Contribute to a Better World anchor chart (example, for teacher reference)</a:t>
            </a:r>
            <a:r>
              <a:rPr lang="en" sz="1200" b="0" i="1" u="none" strike="noStrike" cap="none" dirty="0">
                <a:solidFill>
                  <a:srgbClr val="000000"/>
                </a:solidFill>
                <a:latin typeface="Calibri"/>
                <a:ea typeface="Calibri"/>
                <a:cs typeface="Calibri"/>
                <a:sym typeface="Calibri"/>
              </a:rPr>
              <a:t>).</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1" u="none" strike="noStrike" cap="none" dirty="0">
                <a:solidFill>
                  <a:srgbClr val="000000"/>
                </a:solidFill>
                <a:latin typeface="Calibri"/>
                <a:ea typeface="Calibri"/>
                <a:cs typeface="Calibri"/>
                <a:sym typeface="Calibri"/>
              </a:rPr>
              <a:t>“What does taking care of shared spaces sound like? What might you hear when someone is taking care of shared spaces?” </a:t>
            </a:r>
            <a:r>
              <a:rPr lang="en" sz="1200" b="0" i="0" u="none" strike="noStrike" cap="none" dirty="0">
                <a:solidFill>
                  <a:srgbClr val="000000"/>
                </a:solidFill>
                <a:latin typeface="Calibri"/>
                <a:ea typeface="Calibri"/>
                <a:cs typeface="Calibri"/>
                <a:sym typeface="Calibri"/>
              </a:rPr>
              <a:t>(see </a:t>
            </a:r>
            <a:r>
              <a:rPr lang="en" sz="1200" b="1" i="0" u="none" strike="noStrike" cap="none" dirty="0">
                <a:solidFill>
                  <a:srgbClr val="000000"/>
                </a:solidFill>
                <a:latin typeface="Calibri"/>
                <a:ea typeface="Calibri"/>
                <a:cs typeface="Calibri"/>
                <a:sym typeface="Calibri"/>
              </a:rPr>
              <a:t>Working to Contribute to a Better World anchor chart (example, for teacher reference)</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Record student responses in the appropriate column on the </a:t>
            </a:r>
            <a:r>
              <a:rPr lang="en" sz="1200" b="1" i="0" u="none" strike="noStrike" cap="none" dirty="0">
                <a:solidFill>
                  <a:srgbClr val="000000"/>
                </a:solidFill>
                <a:latin typeface="Calibri"/>
                <a:ea typeface="Calibri"/>
                <a:cs typeface="Calibri"/>
                <a:sym typeface="Calibri"/>
              </a:rPr>
              <a:t>Working to Contribute to a Better World anchor chart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Record </a:t>
            </a:r>
            <a:r>
              <a:rPr lang="en" sz="1200" b="0" i="1" u="none" strike="noStrike" cap="none" dirty="0">
                <a:solidFill>
                  <a:srgbClr val="000000"/>
                </a:solidFill>
                <a:latin typeface="Calibri"/>
                <a:ea typeface="Calibri"/>
                <a:cs typeface="Calibri"/>
                <a:sym typeface="Calibri"/>
              </a:rPr>
              <a:t>taking care of shared spaces </a:t>
            </a:r>
            <a:r>
              <a:rPr lang="en" sz="1200" b="0" i="0" u="none" strike="noStrike" cap="none" dirty="0">
                <a:solidFill>
                  <a:srgbClr val="000000"/>
                </a:solidFill>
                <a:latin typeface="Calibri"/>
                <a:ea typeface="Calibri"/>
                <a:cs typeface="Calibri"/>
                <a:sym typeface="Calibri"/>
              </a:rPr>
              <a:t>on the </a:t>
            </a:r>
            <a:r>
              <a:rPr lang="en" sz="1200" b="1" i="0" u="none" strike="noStrike" cap="none" dirty="0">
                <a:solidFill>
                  <a:srgbClr val="000000"/>
                </a:solidFill>
                <a:latin typeface="Calibri"/>
                <a:ea typeface="Calibri"/>
                <a:cs typeface="Calibri"/>
                <a:sym typeface="Calibri"/>
              </a:rPr>
              <a:t>academic word wall</a:t>
            </a:r>
            <a:r>
              <a:rPr lang="en" sz="1200" b="0" i="0" u="none" strike="noStrike" cap="none" dirty="0">
                <a:solidFill>
                  <a:srgbClr val="000000"/>
                </a:solidFill>
                <a:latin typeface="Calibri"/>
                <a:ea typeface="Calibri"/>
                <a:cs typeface="Calibri"/>
                <a:sym typeface="Calibri"/>
              </a:rPr>
              <a:t>. Invite students to add translations of the words in their home languages in a different color next to the target vocabulary.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Once again, remind students of the habit of character of focus: taking care of shared spaces. Tell students they will need to take care of the shared computers they will use to access their expert group’s websites.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work with their expert animal groups to find the gist and the meaning of unfamiliar vocabulary.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Circulate to support students in reading their web pages.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participation in classroom discussion and engagement in finding the gist and meaning of unfamiliar vocabulary.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Some students may benefit from physically engaging with the book. Consider providing time after you explore the text for students to look through the book themselves to see the different elements.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Use a Jigsaw protocol. Allow these students to be responsible for different, small portions of their expert group animal text and then report back to the larger group about what they learned.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Mini Language Dive</a:t>
            </a:r>
            <a:r>
              <a:rPr lang="en-US" sz="1200" b="0" i="0"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 Highlight language structures that are critical to understanding the gist of the expert group animal text. Work on comprehension of these phrases—for example, by asking questions about what these phrases mean.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6931063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4" name="Google Shape;204;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Group/Individuals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Make note of students who may need additional support with each of the learning targets moving forward.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Repeat, inviting students to self-assess against how well they worked to contribute to a better world in this lesson.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participation in classroom discussion and engagement in the self-assessment process.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4179600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0" name="Google Shape;210;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a:solidFill>
                  <a:schemeClr val="dk1"/>
                </a:solidFill>
                <a:latin typeface="Calibri"/>
                <a:ea typeface="Calibri"/>
                <a:cs typeface="Calibri"/>
                <a:sym typeface="Calibri"/>
              </a:rPr>
              <a:t>Suggested slide pacing: 14-15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a:solidFill>
                  <a:schemeClr val="dk1"/>
                </a:solidFill>
                <a:latin typeface="Calibri"/>
                <a:ea typeface="Calibri"/>
                <a:cs typeface="Calibri"/>
                <a:sym typeface="Calibri"/>
              </a:rPr>
              <a:t>Grouping: Independent</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Teaching Notes:  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Focus students on the </a:t>
            </a:r>
            <a:r>
              <a:rPr lang="en" sz="1200" b="1" i="0" u="none" strike="noStrike" cap="none">
                <a:solidFill>
                  <a:schemeClr val="dk1"/>
                </a:solidFill>
                <a:latin typeface="Calibri"/>
                <a:ea typeface="Calibri"/>
                <a:cs typeface="Calibri"/>
                <a:sym typeface="Calibri"/>
              </a:rPr>
              <a:t>Working to Become Ethical People anchor chart.</a:t>
            </a:r>
            <a:r>
              <a:rPr lang="en" sz="1200" b="0" i="0" u="none" strike="noStrike" cap="none">
                <a:solidFill>
                  <a:schemeClr val="dk1"/>
                </a:solidFill>
                <a:latin typeface="Calibri"/>
                <a:ea typeface="Calibri"/>
                <a:cs typeface="Calibri"/>
                <a:sym typeface="Calibri"/>
              </a:rPr>
              <a:t> Remind them of: I behave with integrity. This means I am honest and do the right thing, even when it’s difficult, because it is the right thing to do.</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Remind them that this includes doing homework even when there may be other things they want to do after school. Remind them that the purpose of research reading is to build background knowledge and vocabulary on a topic so that they can gradually read more and more complex texts on that topic.</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Refer to the</a:t>
            </a:r>
            <a:r>
              <a:rPr lang="en" sz="1200" b="1" i="0" u="none" strike="noStrike" cap="none">
                <a:solidFill>
                  <a:schemeClr val="dk1"/>
                </a:solidFill>
                <a:latin typeface="Calibri"/>
                <a:ea typeface="Calibri"/>
                <a:cs typeface="Calibri"/>
                <a:sym typeface="Calibri"/>
              </a:rPr>
              <a:t> Independent Reading: Sample Plans</a:t>
            </a:r>
            <a:r>
              <a:rPr lang="en" sz="1200" b="0" i="0" u="none" strike="noStrike" cap="none">
                <a:solidFill>
                  <a:schemeClr val="dk1"/>
                </a:solidFill>
                <a:latin typeface="Calibri"/>
                <a:ea typeface="Calibri"/>
                <a:cs typeface="Calibri"/>
                <a:sym typeface="Calibri"/>
              </a:rPr>
              <a:t> to guide students through a research reading review, or use your own routine.</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Give students 10 minutes to complete research reading using the texts available.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Guide students through the</a:t>
            </a:r>
            <a:r>
              <a:rPr lang="en" sz="1200" b="1" i="0" u="none" strike="noStrike" cap="none">
                <a:solidFill>
                  <a:schemeClr val="dk1"/>
                </a:solidFill>
                <a:latin typeface="Calibri"/>
                <a:ea typeface="Calibri"/>
                <a:cs typeface="Calibri"/>
                <a:sym typeface="Calibri"/>
              </a:rPr>
              <a:t> </a:t>
            </a:r>
            <a:r>
              <a:rPr lang="en" sz="1200" b="0" i="0" u="none" strike="noStrike" cap="none">
                <a:solidFill>
                  <a:schemeClr val="dk1"/>
                </a:solidFill>
                <a:latin typeface="Calibri"/>
                <a:ea typeface="Calibri"/>
                <a:cs typeface="Calibri"/>
                <a:sym typeface="Calibri"/>
              </a:rPr>
              <a:t>Thumb-O-Meter protocol to self-assess against how well they showed integrity and persevered in this lesson. Scan student responses and make a note of students who may need more support with this moving forward.</a:t>
            </a:r>
            <a:endParaRPr sz="1200" b="0" i="0" u="none" strike="noStrike" cap="none">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keeping and completing their independent reading logs.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To activate students’ memory, review the expectations for a research reading review. Also consider modeling completing one yourself.</a:t>
            </a: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080354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Google Shape;21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take out their Independent Reading Journals.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homework assignment aloud and ask students if they have any questions about the assignments.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a:t>
            </a:r>
            <a:r>
              <a:rPr lang="en-US" sz="1200" b="0" i="0" u="none" strike="noStrike" cap="none" dirty="0">
                <a:solidFill>
                  <a:schemeClr val="dk1"/>
                </a:solidFill>
                <a:latin typeface="Calibri"/>
                <a:ea typeface="Calibri"/>
                <a:cs typeface="Calibri"/>
                <a:sym typeface="Calibri"/>
              </a:rPr>
              <a:t>s</a:t>
            </a:r>
            <a:r>
              <a:rPr lang="en" sz="1200" b="0" i="0" u="none" strike="noStrike" cap="none" dirty="0">
                <a:solidFill>
                  <a:schemeClr val="dk1"/>
                </a:solidFill>
                <a:latin typeface="Calibri"/>
                <a:ea typeface="Calibri"/>
                <a:cs typeface="Calibri"/>
                <a:sym typeface="Calibri"/>
              </a:rPr>
              <a:t> to select a prompt and write it in the front of their Independent Reading Journal.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record assignments and have materials needed to complete it.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8603044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4" name="Google Shape;224;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2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take out their Independent Reading Journals.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homework assignment aloud and ask students if they have any questions about the assignments.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a:t>
            </a:r>
            <a:r>
              <a:rPr lang="en-US" sz="1200" b="0" i="0" u="none" strike="noStrike" cap="none">
                <a:solidFill>
                  <a:schemeClr val="dk1"/>
                </a:solidFill>
                <a:latin typeface="Calibri"/>
                <a:ea typeface="Calibri"/>
                <a:cs typeface="Calibri"/>
                <a:sym typeface="Calibri"/>
              </a:rPr>
              <a:t>s</a:t>
            </a:r>
            <a:r>
              <a:rPr lang="en" sz="1200" b="0" i="0" u="none" strike="noStrike" cap="none">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to select a prompt and write it in the front of their Independent Reading Journal.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record assignments and have materials needed to complete it.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8832514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0" name="Google Shape;230;p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 focus on ALL block in Module 1 is on building fluency and allowing time for independent reading.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ALL Block Teacher Guide and Supporting Materials document found here: </a:t>
            </a:r>
            <a:r>
              <a:rPr lang="en" sz="1200" b="0" i="0" u="sng" strike="noStrike" cap="none" dirty="0">
                <a:solidFill>
                  <a:schemeClr val="hlink"/>
                </a:solidFill>
                <a:latin typeface="Calibri"/>
                <a:ea typeface="Calibri"/>
                <a:cs typeface="Calibri"/>
                <a:sym typeface="Calibri"/>
                <a:hlinkClick r:id="rId3"/>
              </a:rPr>
              <a:t>http://curriculum.eleducation.org/sites/default/files/g4m1u2_all-block_072017.pdf</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p:txBody>
      </p:sp>
      <p:sp>
        <p:nvSpPr>
          <p:cNvPr id="231" name="Google Shape;231;p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76996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Because this is the first time that students use a web page for research, the first part of this lesson focuses on identifying reliable sources and modeling how to use a web page to research, using the millipede as an example. Note that in this lesson the web pages have been chosen for students, so they are all reliable sources; however, it’s important for students to understand how to recognize reliable and accurate websites for future research. Key understandings to be gleaned from expert group websites include appearance, habitat, and diet.</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In Closing and Assessment A, students share what they have read and learned from their independent reading texts. This sharing is designed as another measure for holding students accountable for their research reading completed for homework. This volume of reading promotes students’ growing ability to read a variety of literary and informational texts independently and proficiently. </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0402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Google Shape;13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and resources can be viewed and downloaded at </a:t>
            </a:r>
            <a:r>
              <a:rPr lang="en" sz="1200" b="0" i="0" u="sng" strike="noStrike" cap="none" dirty="0">
                <a:solidFill>
                  <a:schemeClr val="hlink"/>
                </a:solidFill>
                <a:latin typeface="Calibri"/>
                <a:ea typeface="Calibri"/>
                <a:cs typeface="Calibri"/>
                <a:sym typeface="Calibri"/>
                <a:hlinkClick r:id="rId3"/>
              </a:rPr>
              <a:t>http://curriculum.eleducation.org/curriculum/ela/grade-4/module-2/unit-2/lesson-3</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Choosing and Using Reliable Sources handout</a:t>
            </a:r>
            <a:r>
              <a:rPr lang="en" sz="1200" b="0" i="0" u="none" strike="noStrike" cap="none" dirty="0">
                <a:solidFill>
                  <a:schemeClr val="dk1"/>
                </a:solidFill>
                <a:latin typeface="Calibri"/>
                <a:ea typeface="Calibri"/>
                <a:cs typeface="Calibri"/>
                <a:sym typeface="Calibri"/>
              </a:rPr>
              <a:t> (one per student and one to display)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Millipede web page</a:t>
            </a:r>
            <a:r>
              <a:rPr lang="en" sz="1200" b="0" i="0" u="none" strike="noStrike" cap="none" dirty="0">
                <a:solidFill>
                  <a:schemeClr val="dk1"/>
                </a:solidFill>
                <a:latin typeface="Calibri"/>
                <a:ea typeface="Calibri"/>
                <a:cs typeface="Calibri"/>
                <a:sym typeface="Calibri"/>
              </a:rPr>
              <a:t> (one for display; found by accessing the link at the top of Millipede: Reading for Gist and Unfamiliar Vocabulary)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Millipede: Reading for Gist and Unfamiliar Vocabulary</a:t>
            </a:r>
            <a:r>
              <a:rPr lang="en" sz="1200" b="0" i="0" u="none" strike="noStrike" cap="none" dirty="0">
                <a:solidFill>
                  <a:schemeClr val="dk1"/>
                </a:solidFill>
                <a:latin typeface="Calibri"/>
                <a:ea typeface="Calibri"/>
                <a:cs typeface="Calibri"/>
                <a:sym typeface="Calibri"/>
              </a:rPr>
              <a:t> (one for display)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Millipede: Gist chart</a:t>
            </a:r>
            <a:r>
              <a:rPr lang="en" sz="1200" b="0" i="0" u="none" strike="noStrike" cap="none" dirty="0">
                <a:solidFill>
                  <a:schemeClr val="dk1"/>
                </a:solidFill>
                <a:latin typeface="Calibri"/>
                <a:ea typeface="Calibri"/>
                <a:cs typeface="Calibri"/>
                <a:sym typeface="Calibri"/>
              </a:rPr>
              <a:t> (one for display)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Millipede: Vocabulary Log</a:t>
            </a:r>
            <a:r>
              <a:rPr lang="en" sz="1200" b="0" i="0" u="none" strike="noStrike" cap="none" dirty="0">
                <a:solidFill>
                  <a:schemeClr val="dk1"/>
                </a:solidFill>
                <a:latin typeface="Calibri"/>
                <a:ea typeface="Calibri"/>
                <a:cs typeface="Calibri"/>
                <a:sym typeface="Calibri"/>
              </a:rPr>
              <a:t> (one for display)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Expert Group Animal research notebooks</a:t>
            </a:r>
            <a:r>
              <a:rPr lang="en" sz="1200" b="0" i="0" u="none" strike="noStrike" cap="none" dirty="0">
                <a:solidFill>
                  <a:schemeClr val="dk1"/>
                </a:solidFill>
                <a:latin typeface="Calibri"/>
                <a:ea typeface="Calibri"/>
                <a:cs typeface="Calibri"/>
                <a:sym typeface="Calibri"/>
              </a:rPr>
              <a:t> (distributed in Lesson 1; one per student)</a:t>
            </a:r>
            <a:endParaRPr sz="1200" b="0" i="0" u="none" strike="noStrike" cap="none" dirty="0">
              <a:solidFill>
                <a:schemeClr val="dk1"/>
              </a:solidFill>
              <a:latin typeface="Calibri"/>
              <a:ea typeface="Calibri"/>
              <a:cs typeface="Calibri"/>
              <a:sym typeface="Calibri"/>
            </a:endParaRPr>
          </a:p>
          <a:p>
            <a:pPr marL="914400" marR="0" lvl="1" indent="-304800" algn="l" rtl="0">
              <a:lnSpc>
                <a:spcPct val="115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Reading for Gist and Unfamiliar Vocabulary</a:t>
            </a:r>
            <a:r>
              <a:rPr lang="en" sz="1200" b="0" i="0" u="none" strike="noStrike" cap="none" dirty="0">
                <a:solidFill>
                  <a:schemeClr val="dk1"/>
                </a:solidFill>
                <a:latin typeface="Calibri"/>
                <a:ea typeface="Calibri"/>
                <a:cs typeface="Calibri"/>
                <a:sym typeface="Calibri"/>
              </a:rPr>
              <a:t> (page 10)</a:t>
            </a:r>
            <a:endParaRPr sz="1200" b="0" i="0" u="none" strike="noStrike" cap="none" dirty="0">
              <a:solidFill>
                <a:schemeClr val="dk1"/>
              </a:solidFill>
              <a:latin typeface="Calibri"/>
              <a:ea typeface="Calibri"/>
              <a:cs typeface="Calibri"/>
              <a:sym typeface="Calibri"/>
            </a:endParaRPr>
          </a:p>
          <a:p>
            <a:pPr marL="914400" marR="0" lvl="1" indent="-304800" algn="l" rtl="0">
              <a:lnSpc>
                <a:spcPct val="115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Gist chart</a:t>
            </a:r>
            <a:r>
              <a:rPr lang="en" sz="1200" b="0" i="0" u="none" strike="noStrike" cap="none" dirty="0">
                <a:solidFill>
                  <a:schemeClr val="dk1"/>
                </a:solidFill>
                <a:latin typeface="Calibri"/>
                <a:ea typeface="Calibri"/>
                <a:cs typeface="Calibri"/>
                <a:sym typeface="Calibri"/>
              </a:rPr>
              <a:t> (page 11)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15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Contribute to a Better World anchor chart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(example, for teacher reference)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15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Become Ethical People anchor chart</a:t>
            </a:r>
            <a:r>
              <a:rPr lang="en" sz="1200" b="0" i="0" u="none" strike="noStrike" cap="none" dirty="0">
                <a:solidFill>
                  <a:schemeClr val="dk1"/>
                </a:solidFill>
                <a:latin typeface="Calibri"/>
                <a:ea typeface="Calibri"/>
                <a:cs typeface="Calibri"/>
                <a:sym typeface="Calibri"/>
              </a:rPr>
              <a:t> (from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15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Independent Reading: Sample Plan</a:t>
            </a:r>
            <a:r>
              <a:rPr lang="en" sz="1200" b="0" i="0" u="none" strike="noStrike" cap="none" dirty="0">
                <a:solidFill>
                  <a:schemeClr val="dk1"/>
                </a:solidFill>
                <a:latin typeface="Calibri"/>
                <a:ea typeface="Calibri"/>
                <a:cs typeface="Calibri"/>
                <a:sym typeface="Calibri"/>
              </a:rPr>
              <a:t> (</a:t>
            </a:r>
            <a:r>
              <a:rPr lang="en" sz="1200" b="0" i="0" u="sng" strike="noStrike" cap="none" dirty="0">
                <a:solidFill>
                  <a:schemeClr val="hlink"/>
                </a:solidFill>
                <a:latin typeface="Calibri"/>
                <a:ea typeface="Calibri"/>
                <a:cs typeface="Calibri"/>
                <a:sym typeface="Calibri"/>
                <a:hlinkClick r:id="rId4"/>
              </a:rPr>
              <a:t>see the Tools page</a:t>
            </a:r>
            <a:r>
              <a:rPr lang="en" sz="1200" b="0" i="0" u="none" strike="noStrike" cap="none" dirty="0">
                <a:solidFill>
                  <a:schemeClr val="dk1"/>
                </a:solidFill>
                <a:latin typeface="Calibri"/>
                <a:ea typeface="Calibri"/>
                <a:cs typeface="Calibri"/>
                <a:sym typeface="Calibri"/>
              </a:rPr>
              <a:t>; for teacher reference)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Expert Group Norms</a:t>
            </a:r>
            <a:r>
              <a:rPr lang="en" sz="1200" b="0" i="0" u="none" strike="noStrike" cap="none" dirty="0">
                <a:solidFill>
                  <a:schemeClr val="dk1"/>
                </a:solidFill>
                <a:latin typeface="Calibri"/>
                <a:ea typeface="Calibri"/>
                <a:cs typeface="Calibri"/>
                <a:sym typeface="Calibri"/>
              </a:rPr>
              <a:t> (generated by each group in Lesson 1)</a:t>
            </a:r>
            <a:endParaRPr lang="en-US"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Contribute to a Better World anchor chart </a:t>
            </a:r>
            <a:r>
              <a:rPr lang="en" sz="1200" b="0" i="0" u="none" strike="noStrike" cap="none" dirty="0">
                <a:solidFill>
                  <a:schemeClr val="dk1"/>
                </a:solidFill>
                <a:latin typeface="Calibri"/>
                <a:ea typeface="Calibri"/>
                <a:cs typeface="Calibri"/>
                <a:sym typeface="Calibri"/>
              </a:rPr>
              <a:t>(from Unit 1, Lesson 1; teacher-created and added to in Work Time C; see supporting materials)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Vocabulary log</a:t>
            </a:r>
            <a:r>
              <a:rPr lang="en" sz="1200" b="0" i="0" u="none" strike="noStrike" cap="none" dirty="0">
                <a:solidFill>
                  <a:schemeClr val="dk1"/>
                </a:solidFill>
                <a:latin typeface="Calibri"/>
                <a:ea typeface="Calibri"/>
                <a:cs typeface="Calibri"/>
                <a:sym typeface="Calibri"/>
              </a:rPr>
              <a:t> (begun in Module 1; one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Close Readers Do These Things anchor chart</a:t>
            </a:r>
            <a:r>
              <a:rPr lang="en" sz="1200" b="0" i="0" u="none" strike="noStrike" cap="none" dirty="0">
                <a:solidFill>
                  <a:schemeClr val="dk1"/>
                </a:solidFill>
                <a:latin typeface="Calibri"/>
                <a:ea typeface="Calibri"/>
                <a:cs typeface="Calibri"/>
                <a:sym typeface="Calibri"/>
              </a:rPr>
              <a:t> (begun in Module 1, Unit 1, Lesson 3)</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Researchers Do These Things anchor chart</a:t>
            </a:r>
            <a:r>
              <a:rPr lang="en" sz="1200" b="0" i="0" u="none" strike="noStrike" cap="none" dirty="0">
                <a:solidFill>
                  <a:schemeClr val="dk1"/>
                </a:solidFill>
                <a:latin typeface="Calibri"/>
                <a:ea typeface="Calibri"/>
                <a:cs typeface="Calibri"/>
                <a:sym typeface="Calibri"/>
              </a:rPr>
              <a:t> (begun in Unit 1, Lesson 2)</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Prepare the technology to display the millipede web page and expert animal group web pages.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Prepare the </a:t>
            </a:r>
            <a:r>
              <a:rPr lang="en" sz="1200" b="1" i="0" u="none" strike="noStrike" cap="none" dirty="0">
                <a:solidFill>
                  <a:schemeClr val="dk1"/>
                </a:solidFill>
                <a:latin typeface="Calibri"/>
                <a:ea typeface="Calibri"/>
                <a:cs typeface="Calibri"/>
                <a:sym typeface="Calibri"/>
              </a:rPr>
              <a:t>Choosing and Using Reliable Internet Sources anchor chart</a:t>
            </a:r>
            <a:r>
              <a:rPr lang="en" sz="1200" b="0" i="0" u="none" strike="noStrike" cap="none" dirty="0">
                <a:solidFill>
                  <a:schemeClr val="dk1"/>
                </a:solidFill>
                <a:latin typeface="Calibri"/>
                <a:ea typeface="Calibri"/>
                <a:cs typeface="Calibri"/>
                <a:sym typeface="Calibri"/>
              </a:rPr>
              <a:t> (see supporting materials).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Prepare a research reading share using with the </a:t>
            </a:r>
            <a:r>
              <a:rPr lang="en" sz="1200" b="1" i="0" u="none" strike="noStrike" cap="none" dirty="0">
                <a:solidFill>
                  <a:schemeClr val="dk1"/>
                </a:solidFill>
                <a:latin typeface="Calibri"/>
                <a:ea typeface="Calibri"/>
                <a:cs typeface="Calibri"/>
                <a:sym typeface="Calibri"/>
              </a:rPr>
              <a:t>Independent Reading: Sample Plan</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document</a:t>
            </a:r>
            <a:r>
              <a:rPr lang="en" sz="1200" b="0" i="0" u="none" strike="noStrike" cap="none" dirty="0">
                <a:solidFill>
                  <a:schemeClr val="dk1"/>
                </a:solidFill>
                <a:latin typeface="Calibri"/>
                <a:ea typeface="Calibri"/>
                <a:cs typeface="Calibri"/>
                <a:sym typeface="Calibri"/>
              </a:rPr>
              <a:t>, or using your own independent reading routine.</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76169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5" name="Google Shape;14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Turn and Talk</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Thumb-O-Meter</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Equity Sticks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Expert Groups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sng" strike="noStrike" cap="none">
                <a:solidFill>
                  <a:schemeClr val="hlink"/>
                </a:solidFill>
                <a:latin typeface="Calibri"/>
                <a:ea typeface="Calibri"/>
                <a:cs typeface="Calibri"/>
                <a:sym typeface="Calibri"/>
                <a:hlinkClick r:id="rId3"/>
              </a:rPr>
              <a:t>https://eleducation.org/resources/general-protocols-and-strategies-from-management-in-the-active-classroom</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0467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5" name="Google Shape;15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rgbClr val="000000"/>
                </a:solidFill>
                <a:latin typeface="Calibri"/>
                <a:ea typeface="Calibri"/>
                <a:cs typeface="Calibri"/>
                <a:sym typeface="Calibri"/>
              </a:rPr>
              <a:t>For lighter support:</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180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Invite students to find visuals of the millipede and create sentence frames that will help students who need heavier support to describe the visuals. Examples: “It’s a _____ </a:t>
            </a:r>
            <a:r>
              <a:rPr lang="en" sz="1200" b="1" i="0" u="none" strike="noStrike" cap="none" dirty="0">
                <a:solidFill>
                  <a:srgbClr val="000000"/>
                </a:solidFill>
                <a:latin typeface="Calibri"/>
                <a:ea typeface="Calibri"/>
                <a:cs typeface="Calibri"/>
                <a:sym typeface="Calibri"/>
              </a:rPr>
              <a:t>(millipede)</a:t>
            </a:r>
            <a:r>
              <a:rPr lang="en" sz="1200" b="0" i="0" u="none" strike="noStrike" cap="none" dirty="0">
                <a:solidFill>
                  <a:srgbClr val="000000"/>
                </a:solidFill>
                <a:latin typeface="Calibri"/>
                <a:ea typeface="Calibri"/>
                <a:cs typeface="Calibri"/>
                <a:sym typeface="Calibri"/>
              </a:rPr>
              <a:t>. It’s found _____ </a:t>
            </a:r>
            <a:r>
              <a:rPr lang="en" sz="1200" b="1" i="0" u="none" strike="noStrike" cap="none" dirty="0">
                <a:solidFill>
                  <a:srgbClr val="000000"/>
                </a:solidFill>
                <a:latin typeface="Calibri"/>
                <a:ea typeface="Calibri"/>
                <a:cs typeface="Calibri"/>
                <a:sym typeface="Calibri"/>
              </a:rPr>
              <a:t>(under rocks) (around the world).</a:t>
            </a:r>
            <a:r>
              <a:rPr lang="en" sz="1200" b="0" i="0" u="none" strike="noStrike" cap="none" dirty="0">
                <a:solidFill>
                  <a:srgbClr val="000000"/>
                </a:solidFill>
                <a:latin typeface="Calibri"/>
                <a:ea typeface="Calibri"/>
                <a:cs typeface="Calibri"/>
                <a:sym typeface="Calibri"/>
              </a:rPr>
              <a:t> It _____ </a:t>
            </a:r>
            <a:r>
              <a:rPr lang="en" sz="1200" b="1" i="0" u="none" strike="noStrike" cap="none" dirty="0">
                <a:solidFill>
                  <a:srgbClr val="000000"/>
                </a:solidFill>
                <a:latin typeface="Calibri"/>
                <a:ea typeface="Calibri"/>
                <a:cs typeface="Calibri"/>
                <a:sym typeface="Calibri"/>
              </a:rPr>
              <a:t>(curls up/rolls into a ball)</a:t>
            </a:r>
            <a:r>
              <a:rPr lang="en" sz="1200" b="0" i="0" u="none" strike="noStrike" cap="none" dirty="0">
                <a:solidFill>
                  <a:srgbClr val="000000"/>
                </a:solidFill>
                <a:latin typeface="Calibri"/>
                <a:ea typeface="Calibri"/>
                <a:cs typeface="Calibri"/>
                <a:sym typeface="Calibri"/>
              </a:rPr>
              <a:t> to escape predators.”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Point to pictures of the expert group animals. Ask students to jot notes about one thing they learned about their animal. Then they should use different words (synonyms, varying language structure) to tell a partner what they learned. Model: “The ostrich is found in the savannahs of Africa.” or “Ostriches live in African savannahs.”</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180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rgbClr val="000000"/>
                </a:solidFill>
                <a:latin typeface="Calibri"/>
                <a:ea typeface="Calibri"/>
                <a:cs typeface="Calibri"/>
                <a:sym typeface="Calibri"/>
              </a:rPr>
              <a:t>For heavier support:</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180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Some students may have little to no experience using the internet for research, which is an important part of this lesson. See the suggestions for additional support in the lesson.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Revisit determining the gist using supports suggested in this lesson.</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686455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1" name="Google Shape;16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313723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6" name="Google Shape;166;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dirty="0">
                <a:latin typeface="Calibri" panose="020F0502020204030204" pitchFamily="34" charset="0"/>
                <a:sym typeface="Calibri"/>
              </a:rPr>
              <a:t>Grouping: Whole Group </a:t>
            </a:r>
            <a:endParaRPr sz="1200" b="1"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Supports for Any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16682436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Google Shape;17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S</a:t>
            </a:r>
            <a:r>
              <a:rPr lang="en" sz="1200" b="1" i="0" u="none" strike="noStrike" cap="none" dirty="0">
                <a:solidFill>
                  <a:schemeClr val="dk1"/>
                </a:solidFill>
                <a:latin typeface="Calibri"/>
                <a:ea typeface="Calibri"/>
                <a:cs typeface="Calibri"/>
                <a:sym typeface="Calibri"/>
              </a:rPr>
              <a:t>mall groups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sit with their expert groups and to spend a few minutes reading through the </a:t>
            </a:r>
            <a:r>
              <a:rPr lang="en" sz="1200" b="1" i="0" u="none" strike="noStrike" cap="none" dirty="0">
                <a:solidFill>
                  <a:schemeClr val="dk1"/>
                </a:solidFill>
                <a:latin typeface="Calibri"/>
                <a:ea typeface="Calibri"/>
                <a:cs typeface="Calibri"/>
                <a:sym typeface="Calibri"/>
              </a:rPr>
              <a:t>Expert Group Norms</a:t>
            </a:r>
            <a:r>
              <a:rPr lang="en" sz="1200" b="0" i="0" u="none" strike="noStrike" cap="none" dirty="0">
                <a:solidFill>
                  <a:schemeClr val="dk1"/>
                </a:solidFill>
                <a:latin typeface="Calibri"/>
                <a:ea typeface="Calibri"/>
                <a:cs typeface="Calibri"/>
                <a:sym typeface="Calibri"/>
              </a:rPr>
              <a:t> they generated in Lesson 1. Focus students on the </a:t>
            </a:r>
            <a:r>
              <a:rPr lang="en" sz="1200" b="1" i="0" u="none" strike="noStrike" cap="none" dirty="0">
                <a:solidFill>
                  <a:schemeClr val="dk1"/>
                </a:solidFill>
                <a:latin typeface="Calibri"/>
                <a:ea typeface="Calibri"/>
                <a:cs typeface="Calibri"/>
                <a:sym typeface="Calibri"/>
              </a:rPr>
              <a:t>Working to Contribute to a Better World anchor chart</a:t>
            </a:r>
            <a:r>
              <a:rPr lang="en" sz="1200" b="0" i="0" u="none" strike="noStrike" cap="none" dirty="0">
                <a:solidFill>
                  <a:schemeClr val="dk1"/>
                </a:solidFill>
                <a:latin typeface="Calibri"/>
                <a:ea typeface="Calibri"/>
                <a:cs typeface="Calibri"/>
                <a:sym typeface="Calibri"/>
              </a:rPr>
              <a:t>, specifically </a:t>
            </a:r>
            <a:r>
              <a:rPr lang="en" sz="1200" b="0" i="1" u="none" strike="noStrike" cap="none" dirty="0">
                <a:solidFill>
                  <a:schemeClr val="dk1"/>
                </a:solidFill>
                <a:latin typeface="Calibri"/>
                <a:ea typeface="Calibri"/>
                <a:cs typeface="Calibri"/>
                <a:sym typeface="Calibri"/>
              </a:rPr>
              <a:t>use my strengths</a:t>
            </a:r>
            <a:r>
              <a:rPr lang="en" sz="1200" b="0" i="0" u="none" strike="noStrike" cap="none" dirty="0">
                <a:solidFill>
                  <a:schemeClr val="dk1"/>
                </a:solidFill>
                <a:latin typeface="Calibri"/>
                <a:ea typeface="Calibri"/>
                <a:cs typeface="Calibri"/>
                <a:sym typeface="Calibri"/>
              </a:rPr>
              <a:t>. Remind students that as they work with their expert groups, they should use their strengths to help their group work through today’s tasks.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students’ attention to the learning targets and read them aloud:</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 “I can explain how to determine if an internet source is reliable.”</a:t>
            </a:r>
            <a:endParaRPr sz="1200" b="0" i="1"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 can find the gist and determine the meaning of unfamiliar vocabulary of my expert group animal web page.”</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them to turn and talk. Ask:</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word do you hear in reliable? What does reliable mean?” (</a:t>
            </a:r>
            <a:r>
              <a:rPr lang="en" sz="1200" b="1" i="0" u="none" strike="noStrike" cap="none" dirty="0">
                <a:solidFill>
                  <a:schemeClr val="dk1"/>
                </a:solidFill>
                <a:latin typeface="Calibri"/>
                <a:ea typeface="Calibri"/>
                <a:cs typeface="Calibri"/>
                <a:sym typeface="Calibri"/>
              </a:rPr>
              <a:t>I hear rely in that word; it means to depend or trust.)</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to students that the suffix -</a:t>
            </a:r>
            <a:r>
              <a:rPr lang="en" sz="1200" b="0" i="1" u="none" strike="noStrike" cap="none" dirty="0">
                <a:solidFill>
                  <a:schemeClr val="dk1"/>
                </a:solidFill>
                <a:latin typeface="Calibri"/>
                <a:ea typeface="Calibri"/>
                <a:cs typeface="Calibri"/>
                <a:sym typeface="Calibri"/>
              </a:rPr>
              <a:t>able</a:t>
            </a:r>
            <a:r>
              <a:rPr lang="en" sz="1200" b="0" i="0" u="none" strike="noStrike" cap="none" dirty="0">
                <a:solidFill>
                  <a:schemeClr val="dk1"/>
                </a:solidFill>
                <a:latin typeface="Calibri"/>
                <a:ea typeface="Calibri"/>
                <a:cs typeface="Calibri"/>
                <a:sym typeface="Calibri"/>
              </a:rPr>
              <a:t> means “able to” or “can do.” Ask:</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“So if rely means to trust or depend, and able means able to, what might reliable mean?” </a:t>
            </a:r>
            <a:r>
              <a:rPr lang="en" sz="1200" b="1" i="0" u="none" strike="noStrike" cap="none" dirty="0">
                <a:solidFill>
                  <a:schemeClr val="dk1"/>
                </a:solidFill>
                <a:latin typeface="Calibri"/>
                <a:ea typeface="Calibri"/>
                <a:cs typeface="Calibri"/>
                <a:sym typeface="Calibri"/>
              </a:rPr>
              <a:t>(It means you are able to depend on it or trust it.)</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Record </a:t>
            </a:r>
            <a:r>
              <a:rPr lang="en" sz="1200" b="0" i="1" u="none" strike="noStrike" cap="none" dirty="0">
                <a:solidFill>
                  <a:schemeClr val="dk1"/>
                </a:solidFill>
                <a:latin typeface="Calibri"/>
                <a:ea typeface="Calibri"/>
                <a:cs typeface="Calibri"/>
                <a:sym typeface="Calibri"/>
              </a:rPr>
              <a:t>reliable</a:t>
            </a:r>
            <a:r>
              <a:rPr lang="en" sz="1200" b="0" i="0" u="none" strike="noStrike" cap="none" dirty="0">
                <a:solidFill>
                  <a:schemeClr val="dk1"/>
                </a:solidFill>
                <a:latin typeface="Calibri"/>
                <a:ea typeface="Calibri"/>
                <a:cs typeface="Calibri"/>
                <a:sym typeface="Calibri"/>
              </a:rPr>
              <a:t> on the </a:t>
            </a:r>
            <a:r>
              <a:rPr lang="en" sz="1200" b="1" i="0" u="none" strike="noStrike" cap="none" dirty="0">
                <a:solidFill>
                  <a:schemeClr val="dk1"/>
                </a:solidFill>
                <a:latin typeface="Calibri"/>
                <a:ea typeface="Calibri"/>
                <a:cs typeface="Calibri"/>
                <a:sym typeface="Calibri"/>
              </a:rPr>
              <a:t>Academic Word Wall</a:t>
            </a:r>
            <a:r>
              <a:rPr lang="en" sz="1200" b="0" i="0" u="none" strike="noStrike" cap="none" dirty="0">
                <a:solidFill>
                  <a:schemeClr val="dk1"/>
                </a:solidFill>
                <a:latin typeface="Calibri"/>
                <a:ea typeface="Calibri"/>
                <a:cs typeface="Calibri"/>
                <a:sym typeface="Calibri"/>
              </a:rPr>
              <a:t> and invite students to record in their </a:t>
            </a:r>
            <a:r>
              <a:rPr lang="en" sz="1200" b="1" i="0" u="none" strike="noStrike" cap="none" dirty="0">
                <a:solidFill>
                  <a:schemeClr val="dk1"/>
                </a:solidFill>
                <a:latin typeface="Calibri"/>
                <a:ea typeface="Calibri"/>
                <a:cs typeface="Calibri"/>
                <a:sym typeface="Calibri"/>
              </a:rPr>
              <a:t>vocabulary log</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discuss with their group and select volunteers to share their responses with the whole group:</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is the gist? Why do we find the gist of new texts?” (</a:t>
            </a:r>
            <a:r>
              <a:rPr lang="en" sz="1200" b="1" i="0" u="none" strike="noStrike" cap="none" dirty="0">
                <a:solidFill>
                  <a:schemeClr val="dk1"/>
                </a:solidFill>
                <a:latin typeface="Calibri"/>
                <a:ea typeface="Calibri"/>
                <a:cs typeface="Calibri"/>
                <a:sym typeface="Calibri"/>
              </a:rPr>
              <a:t>The gist is what the text is mostly about. We find the gist first so that we can get an idea of what the text is mostly about and also to begin to understand the structure of the text—what is discussed where.)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If productive, use a Goal 3 Conversation Cue to encourage students to think about their thinking. Ask students to discuss with their group and cold call students to share their responses with the whole group:</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strategies can help you find the meaning of unfamiliar vocabulary? What did you learn in Unit 1? I’ll give you time to think and discuss with a partner.” </a:t>
            </a:r>
            <a:r>
              <a:rPr lang="en" sz="1200" b="1" i="0" u="none" strike="noStrike" cap="none" dirty="0">
                <a:solidFill>
                  <a:schemeClr val="dk1"/>
                </a:solidFill>
                <a:latin typeface="Calibri"/>
                <a:ea typeface="Calibri"/>
                <a:cs typeface="Calibri"/>
                <a:sym typeface="Calibri"/>
              </a:rPr>
              <a:t>(They can use context, use common affixes and roots, or look in a dictionary.)</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attention on the vocabulary strategies on the </a:t>
            </a:r>
            <a:r>
              <a:rPr lang="en" sz="1200" b="1" i="0" u="none" strike="noStrike" cap="none" dirty="0">
                <a:solidFill>
                  <a:schemeClr val="dk1"/>
                </a:solidFill>
                <a:latin typeface="Calibri"/>
                <a:ea typeface="Calibri"/>
                <a:cs typeface="Calibri"/>
                <a:sym typeface="Calibri"/>
              </a:rPr>
              <a:t>Close Readers Do These Things anchor chart</a:t>
            </a:r>
            <a:r>
              <a:rPr lang="en" sz="1200" b="0" i="0" u="none" strike="noStrike" cap="none" dirty="0">
                <a:solidFill>
                  <a:schemeClr val="dk1"/>
                </a:solidFill>
                <a:latin typeface="Calibri"/>
                <a:ea typeface="Calibri"/>
                <a:cs typeface="Calibri"/>
                <a:sym typeface="Calibri"/>
              </a:rPr>
              <a:t> and review the criteria.</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follow along as the targets are read aloud.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Spell </a:t>
            </a:r>
            <a:r>
              <a:rPr lang="en" sz="1200" b="0" i="1" u="none" strike="noStrike" cap="none" dirty="0">
                <a:solidFill>
                  <a:schemeClr val="dk1"/>
                </a:solidFill>
                <a:latin typeface="Calibri"/>
                <a:ea typeface="Calibri"/>
                <a:cs typeface="Calibri"/>
                <a:sym typeface="Calibri"/>
              </a:rPr>
              <a:t>gist</a:t>
            </a:r>
            <a:r>
              <a:rPr lang="en" sz="1200" b="0" i="0" u="none" strike="noStrike" cap="none" dirty="0">
                <a:solidFill>
                  <a:schemeClr val="dk1"/>
                </a:solidFill>
                <a:latin typeface="Calibri"/>
                <a:ea typeface="Calibri"/>
                <a:cs typeface="Calibri"/>
                <a:sym typeface="Calibri"/>
              </a:rPr>
              <a:t> and </a:t>
            </a:r>
            <a:r>
              <a:rPr lang="en" sz="1200" b="0" i="1" u="none" strike="noStrike" cap="none" dirty="0">
                <a:solidFill>
                  <a:schemeClr val="dk1"/>
                </a:solidFill>
                <a:latin typeface="Calibri"/>
                <a:ea typeface="Calibri"/>
                <a:cs typeface="Calibri"/>
                <a:sym typeface="Calibri"/>
              </a:rPr>
              <a:t>reliable</a:t>
            </a:r>
            <a:r>
              <a:rPr lang="en" sz="1200" b="0" i="0" u="none" strike="noStrike" cap="none" dirty="0">
                <a:solidFill>
                  <a:schemeClr val="dk1"/>
                </a:solidFill>
                <a:latin typeface="Calibri"/>
                <a:ea typeface="Calibri"/>
                <a:cs typeface="Calibri"/>
                <a:sym typeface="Calibri"/>
              </a:rPr>
              <a:t> aloud. Say: </a:t>
            </a:r>
            <a:r>
              <a:rPr lang="en" sz="1200" b="0" i="1" u="none" strike="noStrike" cap="none" dirty="0">
                <a:solidFill>
                  <a:schemeClr val="dk1"/>
                </a:solidFill>
                <a:latin typeface="Calibri"/>
                <a:ea typeface="Calibri"/>
                <a:cs typeface="Calibri"/>
                <a:sym typeface="Calibri"/>
              </a:rPr>
              <a:t>“The words reliable and source are often used together as a phrase and can be learned as a phrase, e.g., ‘Is this a reliable source?’”</a:t>
            </a:r>
            <a:endParaRPr sz="1200" b="0" i="1"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8418081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13-</a:t>
            </a:r>
            <a:r>
              <a:rPr lang="en" sz="1200" b="1" i="0" u="none" strike="noStrike" cap="none" dirty="0">
                <a:solidFill>
                  <a:schemeClr val="dk1"/>
                </a:solidFill>
                <a:latin typeface="Calibri"/>
                <a:ea typeface="Calibri"/>
                <a:cs typeface="Calibri"/>
                <a:sym typeface="Calibri"/>
              </a:rPr>
              <a:t>15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You may want to have the millipede web page open for display beforehand.</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to this point, students have used informational articles and books to research animal defense mechanisms and that good researchers use numerous types of sources to search for information, including the internet. Tell students that in the next few lessons, they will apply what they know about reading informational texts to researching using online sources. Ask:</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is the internet?” </a:t>
            </a:r>
            <a:r>
              <a:rPr lang="en" sz="1200" b="1" i="0" u="none" strike="noStrike" cap="none" dirty="0">
                <a:solidFill>
                  <a:schemeClr val="dk1"/>
                </a:solidFill>
                <a:latin typeface="Calibri"/>
                <a:ea typeface="Calibri"/>
                <a:cs typeface="Calibri"/>
                <a:sym typeface="Calibri"/>
              </a:rPr>
              <a:t>(It connects computers all over the world.)</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people use the internet to find information and that it is like a giant library. Ask:</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kind of sources can you find on the internet?” </a:t>
            </a:r>
            <a:r>
              <a:rPr lang="en" sz="1200" b="1" i="0" u="none" strike="noStrike" cap="none" dirty="0">
                <a:solidFill>
                  <a:schemeClr val="dk1"/>
                </a:solidFill>
                <a:latin typeface="Calibri"/>
                <a:ea typeface="Calibri"/>
                <a:cs typeface="Calibri"/>
                <a:sym typeface="Calibri"/>
              </a:rPr>
              <a:t>(Websites, electronic versions of reference books, newspapers, blogs, videos; students may also mention popular social media sites.)</a:t>
            </a:r>
            <a:r>
              <a:rPr lang="en-US" sz="1200" b="1"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If productive, cue students to expand the conversation by giving an example: </a:t>
            </a:r>
            <a:r>
              <a:rPr lang="en" sz="1200" b="0" i="1" u="none" strike="noStrike" cap="none" dirty="0">
                <a:solidFill>
                  <a:schemeClr val="dk1"/>
                </a:solidFill>
                <a:latin typeface="Calibri"/>
                <a:ea typeface="Calibri"/>
                <a:cs typeface="Calibri"/>
                <a:sym typeface="Calibri"/>
              </a:rPr>
              <a:t>“Can you give an example?” (</a:t>
            </a:r>
            <a:r>
              <a:rPr lang="en" sz="1200" b="1" i="0" u="none" strike="noStrike" cap="none" dirty="0">
                <a:solidFill>
                  <a:schemeClr val="dk1"/>
                </a:solidFill>
                <a:latin typeface="Calibri"/>
                <a:ea typeface="Calibri"/>
                <a:cs typeface="Calibri"/>
                <a:sym typeface="Calibri"/>
              </a:rPr>
              <a:t>Responses will vary.</a:t>
            </a:r>
            <a:r>
              <a:rPr lang="en" sz="1200" b="0" i="1"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because so many people have access to the internet and can post things online easily, there is a lot of information there that isn’t factual, so it is important to find reliable sources.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the </a:t>
            </a:r>
            <a:r>
              <a:rPr lang="en" sz="1200" b="1" i="0" u="none" strike="noStrike" cap="none" dirty="0">
                <a:solidFill>
                  <a:schemeClr val="dk1"/>
                </a:solidFill>
                <a:latin typeface="Calibri"/>
                <a:ea typeface="Calibri"/>
                <a:cs typeface="Calibri"/>
                <a:sym typeface="Calibri"/>
              </a:rPr>
              <a:t>Researchers Do These Things anchor chart</a:t>
            </a:r>
            <a:r>
              <a:rPr lang="en" sz="1200" b="0" i="0" u="none" strike="noStrike" cap="none" dirty="0">
                <a:solidFill>
                  <a:schemeClr val="dk1"/>
                </a:solidFill>
                <a:latin typeface="Calibri"/>
                <a:ea typeface="Calibri"/>
                <a:cs typeface="Calibri"/>
                <a:sym typeface="Calibri"/>
              </a:rPr>
              <a:t> and point out the criterion about choosing and using reliable sources and select a volunteer to read it aloud for the whole group.</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and distribute the </a:t>
            </a:r>
            <a:r>
              <a:rPr lang="en" sz="1200" b="1" i="0" u="none" strike="noStrike" cap="none" dirty="0">
                <a:solidFill>
                  <a:schemeClr val="dk1"/>
                </a:solidFill>
                <a:latin typeface="Calibri"/>
                <a:ea typeface="Calibri"/>
                <a:cs typeface="Calibri"/>
                <a:sym typeface="Calibri"/>
              </a:rPr>
              <a:t>Choosing and Using Reliable Sources handout</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Discuss the meaning of each of these terms.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students to read each of the bulleted points on the handout aloud for the whole group. Answer any clarifying questions.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the web pages they use in this lesson have been chosen for them and are all reliable based on these criteria.</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and model navigating the millipede web page, using the link at the top of page 2 of the </a:t>
            </a:r>
            <a:r>
              <a:rPr lang="en" sz="1200" b="1" i="0" u="none" strike="noStrike" cap="none" dirty="0">
                <a:solidFill>
                  <a:schemeClr val="dk1"/>
                </a:solidFill>
                <a:latin typeface="Calibri"/>
                <a:ea typeface="Calibri"/>
                <a:cs typeface="Calibri"/>
                <a:sym typeface="Calibri"/>
              </a:rPr>
              <a:t>millipede research notebook</a:t>
            </a:r>
            <a:r>
              <a:rPr lang="en" sz="1200" b="0" i="0" u="none" strike="noStrike" cap="none" dirty="0">
                <a:solidFill>
                  <a:schemeClr val="dk1"/>
                </a:solidFill>
                <a:latin typeface="Calibri"/>
                <a:ea typeface="Calibri"/>
                <a:cs typeface="Calibri"/>
                <a:sym typeface="Calibri"/>
              </a:rPr>
              <a:t>. Model these techniques.</a:t>
            </a:r>
            <a:endParaRPr sz="1200" b="0" i="0" u="none" strike="noStrike" cap="none" dirty="0">
              <a:solidFill>
                <a:schemeClr val="dk1"/>
              </a:solidFill>
              <a:latin typeface="Calibri"/>
              <a:ea typeface="Calibri"/>
              <a:cs typeface="Calibri"/>
              <a:sym typeface="Calibri"/>
            </a:endParaRPr>
          </a:p>
          <a:p>
            <a:pPr marL="914400" marR="0" lvl="1" indent="-304800" algn="l" rtl="0">
              <a:lnSpc>
                <a:spcPct val="115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Using section headings to skim and scroll for information</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914400" marR="0" lvl="1" indent="-304800" algn="l" rtl="0">
              <a:lnSpc>
                <a:spcPct val="115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Explaining how pictures and videos are integrated into a web page</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914400" marR="0" lvl="1" indent="-304800" algn="l" rtl="0">
              <a:lnSpc>
                <a:spcPct val="115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Clicking on links such as “invertebrates” (which leads to a glossary) and “centipedes” (which leads to a page with more information about centipedes)</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914400" marR="0" lvl="1" indent="-304800" algn="l" rtl="0">
              <a:lnSpc>
                <a:spcPct val="115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Scrolling over the words linked in the Millipede Facts box, noticing that the definition of these words appears</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expert groups 5 minutes to navigate their own web page.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are following along with you as you discuss the learning targets.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comprehension: Write the terms </a:t>
            </a:r>
            <a:r>
              <a:rPr lang="en" sz="1200" b="0" i="1" u="none" strike="noStrike" cap="none" dirty="0">
                <a:solidFill>
                  <a:srgbClr val="000000"/>
                </a:solidFill>
                <a:latin typeface="Calibri"/>
                <a:ea typeface="Calibri"/>
                <a:cs typeface="Calibri"/>
                <a:sym typeface="Calibri"/>
              </a:rPr>
              <a:t>publisher</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author</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bias</a:t>
            </a: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accuracy</a:t>
            </a:r>
            <a:r>
              <a:rPr lang="en" sz="1200" b="0" i="0" u="none" strike="noStrike" cap="none" dirty="0">
                <a:solidFill>
                  <a:srgbClr val="000000"/>
                </a:solidFill>
                <a:latin typeface="Calibri"/>
                <a:ea typeface="Calibri"/>
                <a:cs typeface="Calibri"/>
                <a:sym typeface="Calibri"/>
              </a:rPr>
              <a:t>, and </a:t>
            </a:r>
            <a:r>
              <a:rPr lang="en" sz="1200" b="0" i="1" u="none" strike="noStrike" cap="none" dirty="0">
                <a:solidFill>
                  <a:srgbClr val="000000"/>
                </a:solidFill>
                <a:latin typeface="Calibri"/>
                <a:ea typeface="Calibri"/>
                <a:cs typeface="Calibri"/>
                <a:sym typeface="Calibri"/>
              </a:rPr>
              <a:t>timeliness</a:t>
            </a:r>
            <a:r>
              <a:rPr lang="en" sz="1200" b="0" i="0" u="none" strike="noStrike" cap="none" dirty="0">
                <a:solidFill>
                  <a:srgbClr val="000000"/>
                </a:solidFill>
                <a:latin typeface="Calibri"/>
                <a:ea typeface="Calibri"/>
                <a:cs typeface="Calibri"/>
                <a:sym typeface="Calibri"/>
              </a:rPr>
              <a:t> on a sheet of paper and invite students to draw a quick sketch that “captures” each term during the discussion to help them solidify their understanding of the terms. Students can use these sketches as a self-created reference for future work with internet research.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Show students who need heavier support examples of the internet domains that are often considered reliable sources: .gov, .edu, .org. </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4031988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1" name="Google Shape;11;p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2" name="Google Shape;12;p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46" name="Google Shape;46;p1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3"/>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15" name="Google Shape;15;p3"/>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16" name="Google Shape;16;p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4"/>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23" name="Google Shape;23;p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24" name="Google Shape;24;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30" name="Google Shape;30;p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1" name="Google Shape;31;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34" name="Google Shape;34;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38" name="Google Shape;38;p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39" name="Google Shape;39;p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B483283C-7161-44AC-AB0A-034703116610}"/>
              </a:ext>
            </a:extLst>
          </p:cNvPr>
          <p:cNvPicPr>
            <a:picLocks noChangeAspect="1"/>
          </p:cNvPicPr>
          <p:nvPr userDrawn="1"/>
        </p:nvPicPr>
        <p:blipFill>
          <a:blip r:embed="rId13"/>
          <a:stretch>
            <a:fillRect/>
          </a:stretch>
        </p:blipFill>
        <p:spPr>
          <a:xfrm>
            <a:off x="0" y="1152475"/>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6C156D8B-DB0E-446D-9D33-2268462ADF70}"/>
              </a:ext>
            </a:extLst>
          </p:cNvPr>
          <p:cNvPicPr>
            <a:picLocks noChangeAspect="1"/>
          </p:cNvPicPr>
          <p:nvPr userDrawn="1"/>
        </p:nvPicPr>
        <p:blipFill>
          <a:blip r:embed="rId13"/>
          <a:stretch>
            <a:fillRect/>
          </a:stretch>
        </p:blipFill>
        <p:spPr>
          <a:xfrm>
            <a:off x="0"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3"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2: Lesson 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30" name="Google Shape;130;p25"/>
          <p:cNvSpPr txBox="1">
            <a:spLocks noGrp="1"/>
          </p:cNvSpPr>
          <p:nvPr>
            <p:ph type="body" idx="1"/>
          </p:nvPr>
        </p:nvSpPr>
        <p:spPr>
          <a:xfrm>
            <a:off x="311700" y="13997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a:solidFill>
                  <a:schemeClr val="dk1"/>
                </a:solidFill>
                <a:latin typeface="Century Gothic"/>
                <a:ea typeface="Century Gothic"/>
                <a:cs typeface="Century Gothic"/>
                <a:sym typeface="Century Gothic"/>
              </a:rPr>
              <a:t>This lesson will take approximately 60-80 minutes to complete. </a:t>
            </a: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a:solidFill>
                  <a:schemeClr val="dk1"/>
                </a:solidFill>
                <a:latin typeface="Century Gothic"/>
                <a:ea typeface="Century Gothic"/>
                <a:cs typeface="Century Gothic"/>
                <a:sym typeface="Century Gothic"/>
              </a:rPr>
              <a:t>The purpose of today’s lesson is to:</a:t>
            </a:r>
            <a:endParaRPr sz="1600" b="0" i="0" u="none" strike="noStrike" cap="none">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Clr>
                <a:schemeClr val="dk1"/>
              </a:buClr>
              <a:buSzPts val="1400"/>
              <a:buFont typeface="Century Gothic"/>
              <a:buChar char="●"/>
            </a:pPr>
            <a:r>
              <a:rPr lang="en" sz="1400" b="0" i="0" u="none" strike="noStrike" cap="none">
                <a:solidFill>
                  <a:schemeClr val="dk1"/>
                </a:solidFill>
                <a:latin typeface="Century Gothic"/>
                <a:ea typeface="Century Gothic"/>
                <a:cs typeface="Century Gothic"/>
                <a:sym typeface="Century Gothic"/>
              </a:rPr>
              <a:t>Focus on identifying reliable sources and modeling how to use a web page to research, using the millipede as an example. </a:t>
            </a:r>
            <a:endParaRPr sz="1400" b="0" i="0" u="none" strike="noStrike" cap="none">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Clr>
                <a:schemeClr val="dk1"/>
              </a:buClr>
              <a:buSzPts val="1400"/>
              <a:buFont typeface="Century Gothic"/>
              <a:buChar char="●"/>
            </a:pPr>
            <a:r>
              <a:rPr lang="en" sz="1400" b="0" i="0" u="none" strike="noStrike" cap="none">
                <a:solidFill>
                  <a:schemeClr val="dk1"/>
                </a:solidFill>
                <a:latin typeface="Century Gothic"/>
                <a:ea typeface="Century Gothic"/>
                <a:cs typeface="Century Gothic"/>
                <a:sym typeface="Century Gothic"/>
              </a:rPr>
              <a:t>Glean key understandings from websites with an expert group responsible for learning about other animals to include appearance, habitat, and diet of those animals.</a:t>
            </a:r>
            <a:endParaRPr sz="1400" b="0" i="0" u="none" strike="noStrike" cap="none">
              <a:solidFill>
                <a:schemeClr val="dk1"/>
              </a:solidFill>
              <a:latin typeface="Century Gothic"/>
              <a:ea typeface="Century Gothic"/>
              <a:cs typeface="Century Gothic"/>
              <a:sym typeface="Century Gothic"/>
            </a:endParaRPr>
          </a:p>
          <a:p>
            <a:pPr marL="457200" marR="0" lvl="0" indent="0" algn="l" rtl="0">
              <a:lnSpc>
                <a:spcPct val="90000"/>
              </a:lnSpc>
              <a:spcBef>
                <a:spcPts val="0"/>
              </a:spcBef>
              <a:spcAft>
                <a:spcPts val="0"/>
              </a:spcAft>
              <a:buClr>
                <a:srgbClr val="000000"/>
              </a:buClr>
              <a:buSzPts val="1800"/>
              <a:buFont typeface="Century Gothic"/>
              <a:buNone/>
            </a:pPr>
            <a:endParaRPr sz="1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a:solidFill>
                  <a:schemeClr val="dk1"/>
                </a:solidFill>
                <a:latin typeface="Century Gothic"/>
                <a:ea typeface="Century Gothic"/>
                <a:cs typeface="Century Gothic"/>
                <a:sym typeface="Century Gothic"/>
              </a:rPr>
              <a:t>The Learning Targets for students today are:</a:t>
            </a:r>
            <a:endParaRPr sz="1600" b="0" i="0" u="none" strike="noStrike" cap="none">
              <a:solidFill>
                <a:schemeClr val="dk1"/>
              </a:solidFill>
              <a:latin typeface="Century Gothic"/>
              <a:ea typeface="Century Gothic"/>
              <a:cs typeface="Century Gothic"/>
              <a:sym typeface="Century Gothic"/>
            </a:endParaRPr>
          </a:p>
          <a:p>
            <a:pPr marL="457200" marR="0" lvl="0" indent="-317500" algn="l" rtl="0">
              <a:lnSpc>
                <a:spcPct val="90000"/>
              </a:lnSpc>
              <a:spcBef>
                <a:spcPts val="1000"/>
              </a:spcBef>
              <a:spcAft>
                <a:spcPts val="0"/>
              </a:spcAft>
              <a:buClr>
                <a:schemeClr val="dk1"/>
              </a:buClr>
              <a:buSzPts val="1400"/>
              <a:buFont typeface="Century Gothic"/>
              <a:buAutoNum type="arabicPeriod"/>
            </a:pPr>
            <a:r>
              <a:rPr lang="en" sz="1400" b="0" i="0" u="none" strike="noStrike" cap="none">
                <a:solidFill>
                  <a:schemeClr val="dk1"/>
                </a:solidFill>
                <a:latin typeface="Century Gothic"/>
                <a:ea typeface="Century Gothic"/>
                <a:cs typeface="Century Gothic"/>
                <a:sym typeface="Century Gothic"/>
              </a:rPr>
              <a:t>I can explain how to determine if an internet source is reliable.</a:t>
            </a:r>
            <a:endParaRPr sz="1400" b="0" i="0" u="none" strike="noStrike" cap="none">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Clr>
                <a:schemeClr val="dk1"/>
              </a:buClr>
              <a:buSzPts val="1400"/>
              <a:buFont typeface="Century Gothic"/>
              <a:buAutoNum type="arabicPeriod"/>
            </a:pPr>
            <a:r>
              <a:rPr lang="en" sz="1400" b="0" i="0" u="none" strike="noStrike" cap="none">
                <a:solidFill>
                  <a:schemeClr val="dk1"/>
                </a:solidFill>
                <a:latin typeface="Century Gothic"/>
                <a:ea typeface="Century Gothic"/>
                <a:cs typeface="Century Gothic"/>
                <a:sym typeface="Century Gothic"/>
              </a:rPr>
              <a:t>I can find the gist and determine the meaning of unfamiliar vocabulary of my expert group animal web page.</a:t>
            </a:r>
            <a:endParaRPr sz="14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2400" b="0" i="0" u="none" strike="noStrike" cap="none">
                <a:solidFill>
                  <a:schemeClr val="dk1"/>
                </a:solidFill>
                <a:latin typeface="Century Gothic"/>
                <a:ea typeface="Century Gothic"/>
                <a:cs typeface="Century Gothic"/>
                <a:sym typeface="Century Gothic"/>
              </a:rPr>
              <a:t>Millipede:  Reading for Gist and Unfamiliar Vocabulary</a:t>
            </a:r>
            <a:endParaRPr sz="2400" b="0" i="1" u="none" strike="noStrike" cap="none">
              <a:solidFill>
                <a:schemeClr val="dk1"/>
              </a:solidFill>
              <a:latin typeface="Century Gothic"/>
              <a:ea typeface="Century Gothic"/>
              <a:cs typeface="Century Gothic"/>
              <a:sym typeface="Century Gothic"/>
            </a:endParaRPr>
          </a:p>
        </p:txBody>
      </p:sp>
      <p:sp>
        <p:nvSpPr>
          <p:cNvPr id="191" name="Google Shape;191;p34"/>
          <p:cNvSpPr txBox="1">
            <a:spLocks noGrp="1"/>
          </p:cNvSpPr>
          <p:nvPr>
            <p:ph type="body" idx="1"/>
          </p:nvPr>
        </p:nvSpPr>
        <p:spPr>
          <a:xfrm>
            <a:off x="4636600" y="1152475"/>
            <a:ext cx="41958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chemeClr val="dk1"/>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pic>
        <p:nvPicPr>
          <p:cNvPr id="193" name="Google Shape;193;p34"/>
          <p:cNvPicPr preferRelativeResize="0"/>
          <p:nvPr/>
        </p:nvPicPr>
        <p:blipFill rotWithShape="1">
          <a:blip r:embed="rId3">
            <a:alphaModFix/>
          </a:blip>
          <a:srcRect/>
          <a:stretch/>
        </p:blipFill>
        <p:spPr>
          <a:xfrm>
            <a:off x="123675" y="1105875"/>
            <a:ext cx="4305921" cy="3509601"/>
          </a:xfrm>
          <a:prstGeom prst="rect">
            <a:avLst/>
          </a:prstGeom>
          <a:noFill/>
          <a:ln w="9525" cap="flat" cmpd="sng">
            <a:solidFill>
              <a:schemeClr val="dk2"/>
            </a:solidFill>
            <a:prstDash val="solid"/>
            <a:round/>
            <a:headEnd type="none" w="sm" len="sm"/>
            <a:tailEnd type="none" w="sm" len="sm"/>
          </a:ln>
        </p:spPr>
      </p:pic>
      <p:sp>
        <p:nvSpPr>
          <p:cNvPr id="194" name="Google Shape;194;p34"/>
          <p:cNvSpPr txBox="1"/>
          <p:nvPr/>
        </p:nvSpPr>
        <p:spPr>
          <a:xfrm>
            <a:off x="4722725" y="1134025"/>
            <a:ext cx="3933300" cy="3509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FF0000"/>
                </a:solidFill>
                <a:latin typeface="Century Gothic"/>
                <a:ea typeface="Century Gothic"/>
                <a:cs typeface="Century Gothic"/>
                <a:sym typeface="Century Gothic"/>
              </a:rPr>
              <a:t>Millipede:  Gist Chart</a:t>
            </a:r>
            <a:endParaRPr sz="1400" b="0" i="0" u="none" strike="noStrike" cap="none">
              <a:solidFill>
                <a:srgbClr val="FF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Century Gothic"/>
                <a:ea typeface="Century Gothic"/>
                <a:cs typeface="Century Gothic"/>
                <a:sym typeface="Century Gothic"/>
              </a:rPr>
              <a:t>RI.4.1, RI.4.10, W.4.7</a:t>
            </a: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FF0000"/>
                </a:solidFill>
                <a:latin typeface="Century Gothic"/>
                <a:ea typeface="Century Gothic"/>
                <a:cs typeface="Century Gothic"/>
                <a:sym typeface="Century Gothic"/>
              </a:rPr>
              <a:t>Name:  </a:t>
            </a:r>
            <a:r>
              <a:rPr lang="en" sz="1400" b="0" i="0" u="none" strike="noStrike" cap="none">
                <a:solidFill>
                  <a:srgbClr val="000000"/>
                </a:solidFill>
                <a:latin typeface="Century Gothic"/>
                <a:ea typeface="Century Gothic"/>
                <a:cs typeface="Century Gothic"/>
                <a:sym typeface="Century Gothic"/>
              </a:rPr>
              <a:t>___________  </a:t>
            </a:r>
            <a:r>
              <a:rPr lang="en" sz="1400" b="0" i="0" u="none" strike="noStrike" cap="none">
                <a:solidFill>
                  <a:srgbClr val="FF0000"/>
                </a:solidFill>
                <a:latin typeface="Century Gothic"/>
                <a:ea typeface="Century Gothic"/>
                <a:cs typeface="Century Gothic"/>
                <a:sym typeface="Century Gothic"/>
              </a:rPr>
              <a:t>Date: </a:t>
            </a:r>
            <a:r>
              <a:rPr lang="en" sz="1400" b="0" i="0" u="none" strike="noStrike" cap="none">
                <a:solidFill>
                  <a:srgbClr val="000000"/>
                </a:solidFill>
                <a:latin typeface="Century Gothic"/>
                <a:ea typeface="Century Gothic"/>
                <a:cs typeface="Century Gothic"/>
                <a:sym typeface="Century Gothic"/>
              </a:rPr>
              <a:t> ____________</a:t>
            </a: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p:txBody>
      </p:sp>
      <p:graphicFrame>
        <p:nvGraphicFramePr>
          <p:cNvPr id="195" name="Google Shape;195;p34"/>
          <p:cNvGraphicFramePr/>
          <p:nvPr/>
        </p:nvGraphicFramePr>
        <p:xfrm>
          <a:off x="4849825" y="2305575"/>
          <a:ext cx="3377600" cy="2191800"/>
        </p:xfrm>
        <a:graphic>
          <a:graphicData uri="http://schemas.openxmlformats.org/drawingml/2006/table">
            <a:tbl>
              <a:tblPr>
                <a:noFill/>
                <a:tableStyleId>{CF8A0278-6112-484D-A08E-EBF2179C0C9F}</a:tableStyleId>
              </a:tblPr>
              <a:tblGrid>
                <a:gridCol w="1688800">
                  <a:extLst>
                    <a:ext uri="{9D8B030D-6E8A-4147-A177-3AD203B41FA5}">
                      <a16:colId xmlns:a16="http://schemas.microsoft.com/office/drawing/2014/main" val="20000"/>
                    </a:ext>
                  </a:extLst>
                </a:gridCol>
                <a:gridCol w="1688800">
                  <a:extLst>
                    <a:ext uri="{9D8B030D-6E8A-4147-A177-3AD203B41FA5}">
                      <a16:colId xmlns:a16="http://schemas.microsoft.com/office/drawing/2014/main" val="20001"/>
                    </a:ext>
                  </a:extLst>
                </a:gridCol>
              </a:tblGrid>
              <a:tr h="451325">
                <a:tc>
                  <a:txBody>
                    <a:bodyPr/>
                    <a:lstStyle/>
                    <a:p>
                      <a:pPr marL="0" marR="0" lvl="0" indent="0" algn="l" rtl="0">
                        <a:lnSpc>
                          <a:spcPct val="100000"/>
                        </a:lnSpc>
                        <a:spcBef>
                          <a:spcPts val="0"/>
                        </a:spcBef>
                        <a:spcAft>
                          <a:spcPts val="0"/>
                        </a:spcAft>
                        <a:buClr>
                          <a:srgbClr val="000000"/>
                        </a:buClr>
                        <a:buSzPts val="1400"/>
                        <a:buFont typeface="Arial"/>
                        <a:buNone/>
                      </a:pPr>
                      <a:r>
                        <a:rPr lang="en" sz="1400" b="1" u="none" strike="noStrike" cap="none"/>
                        <a:t>Paragraph</a:t>
                      </a:r>
                      <a:endParaRPr sz="1400" b="1" u="none" strike="noStrike" cap="none"/>
                    </a:p>
                  </a:txBody>
                  <a:tcPr marL="91425" marR="91425" marT="91425" marB="91425">
                    <a:solidFill>
                      <a:srgbClr val="B7B7B7"/>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 sz="1400" b="1" u="none" strike="noStrike" cap="none"/>
                        <a:t>Gist</a:t>
                      </a:r>
                      <a:endParaRPr sz="1400" b="1" u="none" strike="noStrike" cap="none"/>
                    </a:p>
                  </a:txBody>
                  <a:tcPr marL="91425" marR="91425" marT="91425" marB="91425">
                    <a:solidFill>
                      <a:srgbClr val="B7B7B7"/>
                    </a:solidFill>
                  </a:tcPr>
                </a:tc>
                <a:extLst>
                  <a:ext uri="{0D108BD9-81ED-4DB2-BD59-A6C34878D82A}">
                    <a16:rowId xmlns:a16="http://schemas.microsoft.com/office/drawing/2014/main" val="10000"/>
                  </a:ext>
                </a:extLst>
              </a:tr>
              <a:tr h="1740475">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a16="http://schemas.microsoft.com/office/drawing/2014/main" val="10001"/>
                  </a:ext>
                </a:extLst>
              </a:tr>
            </a:tbl>
          </a:graphicData>
        </a:graphic>
      </p:graphicFrame>
      <p:pic>
        <p:nvPicPr>
          <p:cNvPr id="8" name="Google Shape;183;p33"/>
          <p:cNvPicPr preferRelativeResize="0"/>
          <p:nvPr/>
        </p:nvPicPr>
        <p:blipFill rotWithShape="1">
          <a:blip r:embed="rId4">
            <a:alphaModFix/>
          </a:blip>
          <a:srcRect/>
          <a:stretch/>
        </p:blipFill>
        <p:spPr>
          <a:xfrm>
            <a:off x="8451558" y="4570800"/>
            <a:ext cx="572700" cy="572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5"/>
          <p:cNvSpPr txBox="1">
            <a:spLocks noGrp="1"/>
          </p:cNvSpPr>
          <p:nvPr>
            <p:ph type="title"/>
          </p:nvPr>
        </p:nvSpPr>
        <p:spPr>
          <a:xfrm>
            <a:off x="311700" y="334175"/>
            <a:ext cx="8520600" cy="818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2400" b="0" i="0" u="none" strike="noStrike" cap="none">
                <a:solidFill>
                  <a:schemeClr val="dk1"/>
                </a:solidFill>
                <a:latin typeface="Century Gothic"/>
                <a:ea typeface="Century Gothic"/>
                <a:cs typeface="Century Gothic"/>
                <a:sym typeface="Century Gothic"/>
              </a:rPr>
              <a:t>Expert Group Work:  Reading for Gist and Identifying Unfamiliar Vocabulary</a:t>
            </a:r>
            <a:endParaRPr sz="2400" b="0" i="0" u="none" strike="noStrike" cap="none">
              <a:solidFill>
                <a:schemeClr val="dk1"/>
              </a:solidFill>
              <a:latin typeface="Century Gothic"/>
              <a:ea typeface="Century Gothic"/>
              <a:cs typeface="Century Gothic"/>
              <a:sym typeface="Century Gothic"/>
            </a:endParaRPr>
          </a:p>
        </p:txBody>
      </p:sp>
      <p:sp>
        <p:nvSpPr>
          <p:cNvPr id="201" name="Google Shape;201;p35"/>
          <p:cNvSpPr txBox="1">
            <a:spLocks noGrp="1"/>
          </p:cNvSpPr>
          <p:nvPr>
            <p:ph type="body" idx="1"/>
          </p:nvPr>
        </p:nvSpPr>
        <p:spPr>
          <a:xfrm>
            <a:off x="311700" y="1521600"/>
            <a:ext cx="8520600" cy="3047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1" i="0" u="none" strike="noStrike" cap="none" dirty="0">
                <a:solidFill>
                  <a:srgbClr val="000000"/>
                </a:solidFill>
                <a:latin typeface="Century Gothic"/>
                <a:ea typeface="Century Gothic"/>
                <a:cs typeface="Century Gothic"/>
                <a:sym typeface="Century Gothic"/>
              </a:rPr>
              <a:t>Habit of character of focus:  taking care of shared spaces</a:t>
            </a:r>
            <a:endParaRPr sz="2400" b="1"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342900" marR="0" lvl="0" algn="l" rtl="0">
              <a:lnSpc>
                <a:spcPct val="100000"/>
              </a:lnSpc>
              <a:spcBef>
                <a:spcPts val="0"/>
              </a:spcBef>
              <a:spcAft>
                <a:spcPts val="0"/>
              </a:spcAft>
              <a:buClr>
                <a:srgbClr val="000000"/>
              </a:buClr>
              <a:buSzPts val="1800"/>
              <a:buFont typeface="+mj-lt"/>
              <a:buAutoNum type="arabicPeriod"/>
            </a:pPr>
            <a:r>
              <a:rPr lang="en" sz="1800" b="0" i="0" u="none" strike="noStrike" cap="none" dirty="0">
                <a:solidFill>
                  <a:srgbClr val="000000"/>
                </a:solidFill>
                <a:latin typeface="Century Gothic"/>
                <a:ea typeface="Century Gothic"/>
                <a:cs typeface="Century Gothic"/>
                <a:sym typeface="Century Gothic"/>
              </a:rPr>
              <a:t>What does taking care of shared spaces look like?  What might you hear when someone is taking care of shared spaces?</a:t>
            </a:r>
            <a:endParaRPr sz="18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Self-Assessment of the Learning Targets</a:t>
            </a:r>
            <a:endParaRPr sz="3400" b="0" i="0" u="none" strike="noStrike" cap="none">
              <a:solidFill>
                <a:schemeClr val="dk1"/>
              </a:solidFill>
              <a:latin typeface="Century Gothic"/>
              <a:ea typeface="Century Gothic"/>
              <a:cs typeface="Century Gothic"/>
              <a:sym typeface="Century Gothic"/>
            </a:endParaRPr>
          </a:p>
        </p:txBody>
      </p:sp>
      <p:sp>
        <p:nvSpPr>
          <p:cNvPr id="207" name="Google Shape;207;p3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419100" algn="l" rtl="0">
              <a:lnSpc>
                <a:spcPct val="90000"/>
              </a:lnSpc>
              <a:spcBef>
                <a:spcPts val="1000"/>
              </a:spcBef>
              <a:spcAft>
                <a:spcPts val="0"/>
              </a:spcAft>
              <a:buClr>
                <a:schemeClr val="dk1"/>
              </a:buClr>
              <a:buSzPts val="3000"/>
              <a:buFont typeface="Century Gothic"/>
              <a:buAutoNum type="arabicPeriod"/>
            </a:pPr>
            <a:r>
              <a:rPr lang="en" sz="3000" b="0" i="0" u="none" strike="noStrike" cap="none" dirty="0">
                <a:solidFill>
                  <a:schemeClr val="dk1"/>
                </a:solidFill>
                <a:latin typeface="Century Gothic"/>
                <a:ea typeface="Century Gothic"/>
                <a:cs typeface="Century Gothic"/>
                <a:sym typeface="Century Gothic"/>
              </a:rPr>
              <a:t>I can explain how to determine if an internet source is reliable.</a:t>
            </a:r>
            <a:endParaRPr lang="en" sz="3000" dirty="0">
              <a:solidFill>
                <a:schemeClr val="dk1"/>
              </a:solidFill>
            </a:endParaRPr>
          </a:p>
          <a:p>
            <a:pPr marL="457200" marR="0" lvl="0" indent="-419100" algn="l" rtl="0">
              <a:lnSpc>
                <a:spcPct val="90000"/>
              </a:lnSpc>
              <a:spcBef>
                <a:spcPts val="1000"/>
              </a:spcBef>
              <a:spcAft>
                <a:spcPts val="0"/>
              </a:spcAft>
              <a:buClr>
                <a:schemeClr val="dk1"/>
              </a:buClr>
              <a:buSzPts val="3000"/>
              <a:buFont typeface="Century Gothic"/>
              <a:buAutoNum type="arabicPeriod"/>
            </a:pPr>
            <a:endParaRPr lang="en" sz="3000" b="0" i="0" u="none" strike="noStrike" cap="none" dirty="0">
              <a:solidFill>
                <a:schemeClr val="dk1"/>
              </a:solidFill>
              <a:latin typeface="Century Gothic"/>
              <a:ea typeface="Century Gothic"/>
              <a:cs typeface="Century Gothic"/>
              <a:sym typeface="Century Gothic"/>
            </a:endParaRPr>
          </a:p>
          <a:p>
            <a:pPr marL="457200" marR="0" lvl="0" indent="-419100" algn="l" rtl="0">
              <a:lnSpc>
                <a:spcPct val="90000"/>
              </a:lnSpc>
              <a:spcBef>
                <a:spcPts val="1000"/>
              </a:spcBef>
              <a:spcAft>
                <a:spcPts val="0"/>
              </a:spcAft>
              <a:buClr>
                <a:schemeClr val="dk1"/>
              </a:buClr>
              <a:buSzPts val="3000"/>
              <a:buFont typeface="Century Gothic"/>
              <a:buAutoNum type="arabicPeriod"/>
            </a:pPr>
            <a:r>
              <a:rPr lang="en" sz="3000" b="0" i="0" u="none" strike="noStrike" cap="none" dirty="0">
                <a:solidFill>
                  <a:schemeClr val="dk1"/>
                </a:solidFill>
                <a:latin typeface="Century Gothic"/>
                <a:ea typeface="Century Gothic"/>
                <a:cs typeface="Century Gothic"/>
                <a:sym typeface="Century Gothic"/>
              </a:rPr>
              <a:t>I can find the gist and determine the meaning of unfamiliar vocabulary of my expert group animal web page.</a:t>
            </a:r>
            <a:endParaRPr sz="3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3000" b="1" i="0" u="sng"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Research Reading Share</a:t>
            </a:r>
            <a:endParaRPr sz="3400" b="0" i="0" u="none" strike="noStrike" cap="none">
              <a:solidFill>
                <a:schemeClr val="dk1"/>
              </a:solidFill>
              <a:latin typeface="Century Gothic"/>
              <a:ea typeface="Century Gothic"/>
              <a:cs typeface="Century Gothic"/>
              <a:sym typeface="Century Gothic"/>
            </a:endParaRPr>
          </a:p>
        </p:txBody>
      </p:sp>
      <p:sp>
        <p:nvSpPr>
          <p:cNvPr id="213" name="Google Shape;213;p3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2000" b="0" i="0" u="none" strike="noStrike" cap="none" dirty="0">
                <a:solidFill>
                  <a:srgbClr val="000000"/>
                </a:solidFill>
                <a:sym typeface="Century Gothic"/>
              </a:rPr>
              <a:t>Spend 10 minutes doing research reading. </a:t>
            </a:r>
            <a:endParaRPr lang="en" sz="2000" dirty="0"/>
          </a:p>
          <a:p>
            <a:pPr marL="457200" marR="0" lvl="0" indent="-342900" algn="l" rtl="0">
              <a:lnSpc>
                <a:spcPct val="100000"/>
              </a:lnSpc>
              <a:spcBef>
                <a:spcPts val="0"/>
              </a:spcBef>
              <a:spcAft>
                <a:spcPts val="0"/>
              </a:spcAft>
              <a:buClr>
                <a:srgbClr val="000000"/>
              </a:buClr>
              <a:buSzPts val="1800"/>
              <a:buFont typeface="Century Gothic"/>
              <a:buAutoNum type="arabicPeriod"/>
            </a:pPr>
            <a:endParaRPr lang="en" sz="2000" b="0" i="0" u="none" strike="noStrike" cap="none" dirty="0">
              <a:solidFill>
                <a:srgbClr val="000000"/>
              </a:solidFill>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2000" b="0" i="0" u="none" strike="noStrike" cap="none" dirty="0">
                <a:solidFill>
                  <a:srgbClr val="000000"/>
                </a:solidFill>
                <a:sym typeface="Century Gothic"/>
              </a:rPr>
              <a:t>Tell us about your independent research reading.</a:t>
            </a:r>
            <a:endParaRPr lang="en" sz="2000" dirty="0"/>
          </a:p>
          <a:p>
            <a:pPr marL="457200" marR="0" lvl="0" indent="-342900" algn="l" rtl="0">
              <a:lnSpc>
                <a:spcPct val="100000"/>
              </a:lnSpc>
              <a:spcBef>
                <a:spcPts val="0"/>
              </a:spcBef>
              <a:spcAft>
                <a:spcPts val="0"/>
              </a:spcAft>
              <a:buClr>
                <a:srgbClr val="000000"/>
              </a:buClr>
              <a:buSzPts val="1800"/>
              <a:buFont typeface="Century Gothic"/>
              <a:buAutoNum type="arabicPeriod"/>
            </a:pPr>
            <a:endParaRPr lang="en" sz="2000" b="0" i="0" u="none" strike="noStrike" cap="none" dirty="0">
              <a:solidFill>
                <a:srgbClr val="000000"/>
              </a:solidFill>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2000" b="0" i="0" u="none" strike="noStrike" cap="none" dirty="0">
                <a:solidFill>
                  <a:srgbClr val="000000"/>
                </a:solidFill>
                <a:sym typeface="Century Gothic"/>
              </a:rPr>
              <a:t>Think about how you are doing. </a:t>
            </a:r>
            <a:endParaRPr lang="en" sz="2000" dirty="0"/>
          </a:p>
          <a:p>
            <a:pPr lvl="1" indent="-342900">
              <a:buSzPts val="1800"/>
              <a:buFont typeface="Century Gothic"/>
              <a:buAutoNum type="alphaLcPeriod"/>
            </a:pPr>
            <a:r>
              <a:rPr lang="en" sz="2000" b="0" i="0" u="none" strike="noStrike" cap="none" dirty="0">
                <a:solidFill>
                  <a:srgbClr val="000000"/>
                </a:solidFill>
                <a:sym typeface="Century Gothic"/>
              </a:rPr>
              <a:t>How is it going?</a:t>
            </a:r>
            <a:endParaRPr lang="en" sz="2000" dirty="0"/>
          </a:p>
          <a:p>
            <a:pPr lvl="1" indent="-342900">
              <a:buSzPts val="1800"/>
              <a:buFont typeface="Century Gothic"/>
              <a:buAutoNum type="alphaLcPeriod"/>
            </a:pPr>
            <a:r>
              <a:rPr lang="en" sz="2000" b="0" i="0" u="none" strike="noStrike" cap="none" dirty="0">
                <a:solidFill>
                  <a:srgbClr val="000000"/>
                </a:solidFill>
                <a:sym typeface="Century Gothic"/>
              </a:rPr>
              <a:t>What have you learned?</a:t>
            </a:r>
            <a:endParaRPr lang="en" sz="2000" dirty="0"/>
          </a:p>
          <a:p>
            <a:pPr lvl="1" indent="-342900">
              <a:buSzPts val="1800"/>
              <a:buFont typeface="Century Gothic"/>
              <a:buAutoNum type="alphaLcPeriod"/>
            </a:pPr>
            <a:r>
              <a:rPr lang="en" sz="2000" b="0" i="0" u="none" strike="noStrike" cap="none" dirty="0">
                <a:solidFill>
                  <a:srgbClr val="000000"/>
                </a:solidFill>
                <a:sym typeface="Century Gothic"/>
              </a:rPr>
              <a:t>Are you keeping your logs up to date?</a:t>
            </a:r>
            <a:endParaRPr sz="2000" b="0" i="0" u="none" strike="noStrike" cap="none" dirty="0">
              <a:solidFill>
                <a:srgbClr val="000000"/>
              </a:solidFill>
              <a:sym typeface="Century Gothic"/>
            </a:endParaRPr>
          </a:p>
        </p:txBody>
      </p:sp>
      <p:pic>
        <p:nvPicPr>
          <p:cNvPr id="214" name="Google Shape;214;p37"/>
          <p:cNvPicPr preferRelativeResize="0"/>
          <p:nvPr/>
        </p:nvPicPr>
        <p:blipFill rotWithShape="1">
          <a:blip r:embed="rId3">
            <a:alphaModFix/>
          </a:blip>
          <a:srcRect/>
          <a:stretch/>
        </p:blipFill>
        <p:spPr>
          <a:xfrm>
            <a:off x="8469085" y="4506686"/>
            <a:ext cx="508897" cy="5044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Homework</a:t>
            </a:r>
            <a:endParaRPr sz="3400" b="0" i="0" u="none" strike="noStrike" cap="none">
              <a:solidFill>
                <a:schemeClr val="dk1"/>
              </a:solidFill>
              <a:latin typeface="Century Gothic"/>
              <a:ea typeface="Century Gothic"/>
              <a:cs typeface="Century Gothic"/>
              <a:sym typeface="Century Gothic"/>
            </a:endParaRPr>
          </a:p>
        </p:txBody>
      </p:sp>
      <p:sp>
        <p:nvSpPr>
          <p:cNvPr id="220" name="Google Shape;220;p38"/>
          <p:cNvSpPr txBox="1">
            <a:spLocks noGrp="1"/>
          </p:cNvSpPr>
          <p:nvPr>
            <p:ph type="body" idx="1"/>
          </p:nvPr>
        </p:nvSpPr>
        <p:spPr>
          <a:xfrm>
            <a:off x="311700" y="1152475"/>
            <a:ext cx="3508500" cy="34164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15000"/>
              </a:lnSpc>
              <a:spcBef>
                <a:spcPts val="0"/>
              </a:spcBef>
              <a:spcAft>
                <a:spcPts val="0"/>
              </a:spcAft>
              <a:buClr>
                <a:srgbClr val="000000"/>
              </a:buClr>
              <a:buSzPts val="1800"/>
              <a:buFont typeface="Century Gothic"/>
              <a:buAutoNum type="alphaUcPeriod"/>
            </a:pPr>
            <a:r>
              <a:rPr lang="en" sz="1800" b="0" i="0" u="none" strike="noStrike" cap="none" dirty="0">
                <a:solidFill>
                  <a:srgbClr val="000000"/>
                </a:solidFill>
                <a:latin typeface="Century Gothic"/>
                <a:ea typeface="Century Gothic"/>
                <a:cs typeface="Century Gothic"/>
                <a:sym typeface="Century Gothic"/>
              </a:rPr>
              <a:t> </a:t>
            </a:r>
            <a:r>
              <a:rPr lang="en" sz="2000" b="0" i="0" u="none" strike="noStrike" cap="none" dirty="0">
                <a:solidFill>
                  <a:srgbClr val="000000"/>
                </a:solidFill>
                <a:latin typeface="Century Gothic"/>
                <a:ea typeface="Century Gothic"/>
                <a:cs typeface="Century Gothic"/>
                <a:sym typeface="Century Gothic"/>
              </a:rPr>
              <a:t>Accountable Research Reading</a:t>
            </a:r>
            <a:r>
              <a:rPr lang="en-US" sz="2000" b="0" i="0" u="none" strike="noStrike" cap="none" dirty="0">
                <a:solidFill>
                  <a:srgbClr val="000000"/>
                </a:solidFill>
                <a:latin typeface="Century Gothic"/>
                <a:ea typeface="Century Gothic"/>
                <a:cs typeface="Century Gothic"/>
                <a:sym typeface="Century Gothic"/>
              </a:rPr>
              <a:t>: </a:t>
            </a:r>
            <a:r>
              <a:rPr lang="en" sz="2000" b="0" i="0" u="none" strike="noStrike" cap="none" dirty="0">
                <a:solidFill>
                  <a:srgbClr val="000000"/>
                </a:solidFill>
                <a:latin typeface="Century Gothic"/>
                <a:ea typeface="Century Gothic"/>
                <a:cs typeface="Century Gothic"/>
                <a:sym typeface="Century Gothic"/>
              </a:rPr>
              <a:t>Select a prompt to respond to in the front of your independent reading journal.</a:t>
            </a:r>
            <a:endParaRPr sz="20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sp>
        <p:nvSpPr>
          <p:cNvPr id="221" name="Google Shape;221;p38"/>
          <p:cNvSpPr txBox="1"/>
          <p:nvPr/>
        </p:nvSpPr>
        <p:spPr>
          <a:xfrm>
            <a:off x="4775125" y="1152475"/>
            <a:ext cx="3000000" cy="3224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Module 2</a:t>
            </a: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Guiding Question</a:t>
            </a: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Anchor Chart</a:t>
            </a:r>
            <a:endParaRPr sz="1800" b="0" i="0" u="none" strike="noStrike" cap="none">
              <a:solidFill>
                <a:srgbClr val="000000"/>
              </a:solidFill>
              <a:latin typeface="Century Gothic"/>
              <a:ea typeface="Century Gothic"/>
              <a:cs typeface="Century Gothic"/>
              <a:sym typeface="Century Gothic"/>
            </a:endParaRPr>
          </a:p>
          <a:p>
            <a:pPr marL="342900" marR="0" lvl="0" indent="0" algn="l" rtl="0">
              <a:lnSpc>
                <a:spcPct val="90000"/>
              </a:lnSpc>
              <a:spcBef>
                <a:spcPts val="340"/>
              </a:spcBef>
              <a:spcAft>
                <a:spcPts val="0"/>
              </a:spcAft>
              <a:buClr>
                <a:srgbClr val="000000"/>
              </a:buClr>
              <a:buSzPts val="1200"/>
              <a:buFont typeface="Arial"/>
              <a:buNone/>
            </a:pPr>
            <a:endParaRPr sz="1200" b="0" i="0" u="none" strike="noStrike" cap="none">
              <a:solidFill>
                <a:schemeClr val="dk1"/>
              </a:solidFill>
              <a:latin typeface="Calibri"/>
              <a:ea typeface="Calibri"/>
              <a:cs typeface="Calibri"/>
              <a:sym typeface="Calibri"/>
            </a:endParaRPr>
          </a:p>
          <a:p>
            <a:pPr marL="342900" marR="0" lvl="0" indent="-323850" algn="l" rtl="0">
              <a:lnSpc>
                <a:spcPct val="90000"/>
              </a:lnSpc>
              <a:spcBef>
                <a:spcPts val="340"/>
              </a:spcBef>
              <a:spcAft>
                <a:spcPts val="0"/>
              </a:spcAft>
              <a:buClr>
                <a:schemeClr val="dk1"/>
              </a:buClr>
              <a:buSzPts val="1400"/>
              <a:buFont typeface="Century Gothic"/>
              <a:buChar char="•"/>
            </a:pPr>
            <a:r>
              <a:rPr lang="en" sz="1400" b="0" i="0" u="none" strike="noStrike" cap="none">
                <a:solidFill>
                  <a:schemeClr val="dk1"/>
                </a:solidFill>
                <a:latin typeface="Century Gothic"/>
                <a:ea typeface="Century Gothic"/>
                <a:cs typeface="Century Gothic"/>
                <a:sym typeface="Century Gothic"/>
              </a:rPr>
              <a:t>How do animals’ bodies and behaviors help them survive?</a:t>
            </a:r>
            <a:endParaRPr sz="1400" b="0" i="0" u="none" strike="noStrike" cap="none">
              <a:solidFill>
                <a:schemeClr val="dk1"/>
              </a:solidFill>
              <a:latin typeface="Century Gothic"/>
              <a:ea typeface="Century Gothic"/>
              <a:cs typeface="Century Gothic"/>
              <a:sym typeface="Century Gothic"/>
            </a:endParaRPr>
          </a:p>
          <a:p>
            <a:pPr marL="342900" marR="0" lvl="0" indent="-323850" algn="l" rtl="0">
              <a:lnSpc>
                <a:spcPct val="90000"/>
              </a:lnSpc>
              <a:spcBef>
                <a:spcPts val="340"/>
              </a:spcBef>
              <a:spcAft>
                <a:spcPts val="0"/>
              </a:spcAft>
              <a:buClr>
                <a:schemeClr val="dk1"/>
              </a:buClr>
              <a:buSzPts val="1400"/>
              <a:buFont typeface="Century Gothic"/>
              <a:buChar char="•"/>
            </a:pPr>
            <a:r>
              <a:rPr lang="en" sz="1400" b="0" i="0" u="none" strike="noStrike" cap="none">
                <a:solidFill>
                  <a:schemeClr val="dk1"/>
                </a:solidFill>
                <a:latin typeface="Century Gothic"/>
                <a:ea typeface="Century Gothic"/>
                <a:cs typeface="Century Gothic"/>
                <a:sym typeface="Century Gothic"/>
              </a:rPr>
              <a:t>How can writers use knowledge from their research to inform and entertain?</a:t>
            </a:r>
            <a:br>
              <a:rPr lang="en" sz="1400" b="0" i="0" u="none" strike="noStrike" cap="none">
                <a:solidFill>
                  <a:schemeClr val="dk1"/>
                </a:solidFill>
                <a:latin typeface="Century Gothic"/>
                <a:ea typeface="Century Gothic"/>
                <a:cs typeface="Century Gothic"/>
                <a:sym typeface="Century Gothic"/>
              </a:rPr>
            </a:b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9"/>
          <p:cNvSpPr txBox="1">
            <a:spLocks noGrp="1"/>
          </p:cNvSpPr>
          <p:nvPr>
            <p:ph type="title"/>
          </p:nvPr>
        </p:nvSpPr>
        <p:spPr>
          <a:xfrm>
            <a:off x="311700" y="1188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227" name="Google Shape;227;p39"/>
          <p:cNvSpPr txBox="1">
            <a:spLocks noGrp="1"/>
          </p:cNvSpPr>
          <p:nvPr>
            <p:ph type="body" idx="1"/>
          </p:nvPr>
        </p:nvSpPr>
        <p:spPr>
          <a:xfrm>
            <a:off x="311700" y="740700"/>
            <a:ext cx="8520600" cy="4402800"/>
          </a:xfrm>
          <a:prstGeom prst="rect">
            <a:avLst/>
          </a:prstGeom>
          <a:noFill/>
          <a:ln>
            <a:noFill/>
          </a:ln>
        </p:spPr>
        <p:txBody>
          <a:bodyPr spcFirstLastPara="1" wrap="square" lIns="91425" tIns="91425" rIns="91425" bIns="91425" anchor="t" anchorCtr="0">
            <a:noAutofit/>
          </a:bodyPr>
          <a:lstStyle/>
          <a:p>
            <a:pPr marL="457200" marR="0" lvl="0" indent="-292100" algn="l" rtl="0">
              <a:lnSpc>
                <a:spcPct val="120000"/>
              </a:lnSpc>
              <a:spcBef>
                <a:spcPts val="800"/>
              </a:spcBef>
              <a:spcAft>
                <a:spcPts val="0"/>
              </a:spcAft>
              <a:buClr>
                <a:schemeClr val="dk1"/>
              </a:buClr>
              <a:buSzPts val="1000"/>
              <a:buFont typeface="Century Gothic"/>
              <a:buAutoNum type="arabicPeriod"/>
            </a:pPr>
            <a:r>
              <a:rPr lang="en" sz="1000" b="0" i="0" u="none" strike="noStrike" cap="none" dirty="0">
                <a:solidFill>
                  <a:schemeClr val="dk1"/>
                </a:solidFill>
                <a:latin typeface="Century Gothic"/>
                <a:ea typeface="Century Gothic"/>
                <a:cs typeface="Century Gothic"/>
                <a:sym typeface="Century Gothic"/>
              </a:rPr>
              <a:t>Take out Independent Reading Journal.</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AutoNum type="arabicPeriod"/>
            </a:pPr>
            <a:r>
              <a:rPr lang="en" sz="1000" b="0" i="0" u="none" strike="noStrike" cap="none" dirty="0">
                <a:solidFill>
                  <a:schemeClr val="dk1"/>
                </a:solidFill>
                <a:latin typeface="Century Gothic"/>
                <a:ea typeface="Century Gothic"/>
                <a:cs typeface="Century Gothic"/>
                <a:sym typeface="Century Gothic"/>
              </a:rPr>
              <a:t>Select a prompt.</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AutoNum type="arabicPeriod"/>
            </a:pPr>
            <a:r>
              <a:rPr lang="en" sz="1000" b="0" i="0" u="none" strike="noStrike" cap="none" dirty="0">
                <a:solidFill>
                  <a:schemeClr val="dk1"/>
                </a:solidFill>
                <a:latin typeface="Century Gothic"/>
                <a:ea typeface="Century Gothic"/>
                <a:cs typeface="Century Gothic"/>
                <a:sym typeface="Century Gothic"/>
              </a:rPr>
              <a:t>Copy prompt into front of independent reading journal.</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AutoNum type="arabicPeriod"/>
            </a:pPr>
            <a:r>
              <a:rPr lang="en" sz="1000" b="0" i="0" u="none" strike="noStrike" cap="none" dirty="0">
                <a:solidFill>
                  <a:schemeClr val="dk1"/>
                </a:solidFill>
                <a:latin typeface="Century Gothic"/>
                <a:ea typeface="Century Gothic"/>
                <a:cs typeface="Century Gothic"/>
                <a:sym typeface="Century Gothic"/>
              </a:rPr>
              <a:t>Respond to prompt for HW.</a:t>
            </a:r>
            <a:endParaRPr sz="1000" b="0" i="0" u="none" strike="noStrike" cap="none" dirty="0">
              <a:solidFill>
                <a:schemeClr val="dk1"/>
              </a:solidFill>
              <a:latin typeface="Century Gothic"/>
              <a:ea typeface="Century Gothic"/>
              <a:cs typeface="Century Gothic"/>
              <a:sym typeface="Century Gothic"/>
            </a:endParaRPr>
          </a:p>
          <a:p>
            <a:pPr marL="1828800" marR="0" lvl="0" indent="457200" algn="l" rtl="0">
              <a:lnSpc>
                <a:spcPct val="120000"/>
              </a:lnSpc>
              <a:spcBef>
                <a:spcPts val="800"/>
              </a:spcBef>
              <a:spcAft>
                <a:spcPts val="0"/>
              </a:spcAft>
              <a:buClr>
                <a:schemeClr val="dk1"/>
              </a:buClr>
              <a:buSzPts val="1100"/>
              <a:buFont typeface="Arial"/>
              <a:buNone/>
            </a:pPr>
            <a:r>
              <a:rPr lang="en" sz="1300" b="1" i="0" u="none" strike="noStrike" cap="none" dirty="0">
                <a:solidFill>
                  <a:schemeClr val="dk1"/>
                </a:solidFill>
                <a:latin typeface="Century Gothic"/>
                <a:ea typeface="Century Gothic"/>
                <a:cs typeface="Century Gothic"/>
                <a:sym typeface="Century Gothic"/>
              </a:rPr>
              <a:t>Module 2: Journal Prompts</a:t>
            </a:r>
            <a:endParaRPr sz="1300" b="1"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900"/>
              </a:spcBef>
              <a:spcAft>
                <a:spcPts val="0"/>
              </a:spcAft>
              <a:buClr>
                <a:schemeClr val="dk1"/>
              </a:buClr>
              <a:buSzPts val="1000"/>
              <a:buFont typeface="Century Gothic"/>
              <a:buChar char="•"/>
            </a:pPr>
            <a:r>
              <a:rPr lang="en" sz="900" b="0" i="0" u="none" strike="noStrike" cap="none" dirty="0">
                <a:solidFill>
                  <a:schemeClr val="dk1"/>
                </a:solidFill>
                <a:sym typeface="Century Gothic"/>
              </a:rPr>
              <a:t>Record 2–3 facts in your own words about animals or animal defenses that you found out in your research reading today.</a:t>
            </a:r>
            <a:endParaRPr sz="900" b="0" i="0" u="none" strike="noStrike" cap="none" dirty="0">
              <a:solidFill>
                <a:schemeClr val="dk1"/>
              </a:solidFill>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900" b="0" i="0" u="none" strike="noStrike" cap="none" dirty="0">
                <a:solidFill>
                  <a:schemeClr val="dk1"/>
                </a:solidFill>
                <a:sym typeface="Century Gothic"/>
              </a:rPr>
              <a:t>What questions do you have about animals or animal defenses after reading?</a:t>
            </a:r>
            <a:endParaRPr sz="900" b="0" i="0" u="none" strike="noStrike" cap="none" dirty="0">
              <a:solidFill>
                <a:schemeClr val="dk1"/>
              </a:solidFill>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900" b="0" i="0" u="none" strike="noStrike" cap="none" dirty="0">
                <a:solidFill>
                  <a:schemeClr val="dk1"/>
                </a:solidFill>
                <a:sym typeface="Century Gothic"/>
              </a:rPr>
              <a:t>What would you like to research further after reading? Why?</a:t>
            </a:r>
            <a:endParaRPr sz="900" b="0" i="0" u="none" strike="noStrike" cap="none" dirty="0">
              <a:solidFill>
                <a:schemeClr val="dk1"/>
              </a:solidFill>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900" b="0" i="0" u="none" strike="noStrike" cap="none" dirty="0">
                <a:solidFill>
                  <a:schemeClr val="dk1"/>
                </a:solidFill>
                <a:sym typeface="Century Gothic"/>
              </a:rPr>
              <a:t>Summarize your research reading today in no more than 4 sentences.</a:t>
            </a:r>
            <a:endParaRPr sz="900" b="0" i="0" u="none" strike="noStrike" cap="none" dirty="0">
              <a:solidFill>
                <a:schemeClr val="dk1"/>
              </a:solidFill>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900" b="0" i="0" u="none" strike="noStrike" cap="none" dirty="0">
                <a:solidFill>
                  <a:schemeClr val="dk1"/>
                </a:solidFill>
                <a:sym typeface="Century Gothic"/>
              </a:rPr>
              <a:t>How would you describe the setting of the particular part of the</a:t>
            </a:r>
            <a:br>
              <a:rPr lang="en" sz="900" b="0" i="0" u="none" strike="noStrike" cap="none" dirty="0">
                <a:solidFill>
                  <a:schemeClr val="dk1"/>
                </a:solidFill>
                <a:sym typeface="Century Gothic"/>
              </a:rPr>
            </a:br>
            <a:r>
              <a:rPr lang="en" sz="900" b="0" i="0" u="none" strike="noStrike" cap="none" dirty="0">
                <a:solidFill>
                  <a:schemeClr val="dk1"/>
                </a:solidFill>
                <a:sym typeface="Century Gothic"/>
              </a:rPr>
              <a:t>text you read?</a:t>
            </a:r>
            <a:endParaRPr sz="900" b="0" i="0" u="none" strike="noStrike" cap="none" dirty="0">
              <a:solidFill>
                <a:schemeClr val="dk1"/>
              </a:solidFill>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900" b="0" i="0" u="none" strike="noStrike" cap="none" dirty="0">
                <a:solidFill>
                  <a:schemeClr val="dk1"/>
                </a:solidFill>
                <a:sym typeface="Century Gothic"/>
              </a:rPr>
              <a:t>What do you think is going to happen next? Why?</a:t>
            </a:r>
            <a:endParaRPr sz="900" b="0" i="0" u="none" strike="noStrike" cap="none" dirty="0">
              <a:solidFill>
                <a:schemeClr val="dk1"/>
              </a:solidFill>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900" b="0" i="0" u="none" strike="noStrike" cap="none" dirty="0">
                <a:solidFill>
                  <a:schemeClr val="dk1"/>
                </a:solidFill>
                <a:sym typeface="Century Gothic"/>
              </a:rPr>
              <a:t>Summarize the pages you just read in no more than 4 sentences.</a:t>
            </a:r>
            <a:endParaRPr sz="900" b="0" i="0" u="none" strike="noStrike" cap="none" dirty="0">
              <a:solidFill>
                <a:schemeClr val="dk1"/>
              </a:solidFill>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900" b="0" i="0" u="none" strike="noStrike" cap="none" dirty="0">
                <a:solidFill>
                  <a:schemeClr val="dk1"/>
                </a:solidFill>
                <a:sym typeface="Century Gothic"/>
              </a:rPr>
              <a:t>What is the main idea of the part of the text you just read?</a:t>
            </a:r>
            <a:endParaRPr sz="900" b="0" i="0" u="none" strike="noStrike" cap="none" dirty="0">
              <a:solidFill>
                <a:schemeClr val="dk1"/>
              </a:solidFill>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900" b="0" i="0" u="none" strike="noStrike" cap="none" dirty="0">
                <a:solidFill>
                  <a:schemeClr val="dk1"/>
                </a:solidFill>
                <a:sym typeface="Century Gothic"/>
              </a:rPr>
              <a:t>Think about the title of your text. Why do you think the author</a:t>
            </a:r>
            <a:br>
              <a:rPr lang="en" sz="900" b="0" i="0" u="none" strike="noStrike" cap="none" dirty="0">
                <a:solidFill>
                  <a:schemeClr val="dk1"/>
                </a:solidFill>
                <a:sym typeface="Century Gothic"/>
              </a:rPr>
            </a:br>
            <a:r>
              <a:rPr lang="en" sz="900" b="0" i="0" u="none" strike="noStrike" cap="none" dirty="0">
                <a:solidFill>
                  <a:schemeClr val="dk1"/>
                </a:solidFill>
                <a:sym typeface="Century Gothic"/>
              </a:rPr>
              <a:t>chose this title?</a:t>
            </a:r>
            <a:endParaRPr sz="900" b="0" i="0" u="none" strike="noStrike" cap="none" dirty="0">
              <a:solidFill>
                <a:schemeClr val="dk1"/>
              </a:solidFill>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900" b="0" i="0" u="none" strike="noStrike" cap="none" dirty="0">
                <a:solidFill>
                  <a:schemeClr val="dk1"/>
                </a:solidFill>
                <a:sym typeface="Century Gothic"/>
              </a:rPr>
              <a:t>What are two new words you learned in this text? Tell about the</a:t>
            </a:r>
            <a:br>
              <a:rPr lang="en" sz="900" b="0" i="0" u="none" strike="noStrike" cap="none" dirty="0">
                <a:solidFill>
                  <a:schemeClr val="dk1"/>
                </a:solidFill>
                <a:sym typeface="Century Gothic"/>
              </a:rPr>
            </a:br>
            <a:r>
              <a:rPr lang="en" sz="900" b="0" i="0" u="none" strike="noStrike" cap="none" dirty="0">
                <a:solidFill>
                  <a:schemeClr val="dk1"/>
                </a:solidFill>
                <a:sym typeface="Century Gothic"/>
              </a:rPr>
              <a:t>Words.</a:t>
            </a:r>
            <a:endParaRPr sz="900" b="0" i="0" u="none" strike="noStrike" cap="none" dirty="0">
              <a:solidFill>
                <a:schemeClr val="dk1"/>
              </a:solidFill>
              <a:sym typeface="Century Gothic"/>
            </a:endParaRPr>
          </a:p>
          <a:p>
            <a:pPr lvl="0" indent="-292100">
              <a:lnSpc>
                <a:spcPct val="138000"/>
              </a:lnSpc>
              <a:buClr>
                <a:schemeClr val="dk1"/>
              </a:buClr>
              <a:buSzPts val="1000"/>
              <a:buFont typeface="Century Gothic"/>
              <a:buChar char="•"/>
            </a:pPr>
            <a:r>
              <a:rPr lang="en" sz="900" b="0" i="0" u="none" strike="noStrike" cap="none" dirty="0">
                <a:solidFill>
                  <a:schemeClr val="dk1"/>
                </a:solidFill>
                <a:sym typeface="Century Gothic"/>
              </a:rPr>
              <a:t>Choose a picture, chart, graph, or diagram from your text. </a:t>
            </a:r>
            <a:r>
              <a:rPr lang="en" sz="900" dirty="0"/>
              <a:t>Explain</a:t>
            </a:r>
            <a:r>
              <a:rPr lang="en-US" sz="900" dirty="0"/>
              <a:t> how the information you learned from the image helped you understand the text. </a:t>
            </a:r>
            <a:br>
              <a:rPr lang="en" sz="900" dirty="0"/>
            </a:br>
            <a:endParaRPr sz="900" b="0" i="0" u="none" strike="noStrike" cap="none" dirty="0">
              <a:solidFill>
                <a:srgbClr val="000000"/>
              </a:solidFill>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34" name="Google Shape;234;p40"/>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b="0" i="0" u="none" strike="noStrike" cap="none">
                <a:solidFill>
                  <a:schemeClr val="dk1"/>
                </a:solidFill>
                <a:latin typeface="Century Gothic"/>
                <a:ea typeface="Century Gothic"/>
                <a:cs typeface="Century Gothic"/>
                <a:sym typeface="Century Gothic"/>
              </a:rPr>
              <a:t>Activities for today:</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2100" b="0" i="0" u="none" strike="noStrike" cap="none">
                <a:solidFill>
                  <a:schemeClr val="dk1"/>
                </a:solidFill>
                <a:latin typeface="Century Gothic"/>
                <a:ea typeface="Century Gothic"/>
                <a:cs typeface="Century Gothic"/>
                <a:sym typeface="Century Gothic"/>
              </a:rPr>
              <a:t>Groups assigned:</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35" name="Google Shape;235;p40"/>
          <p:cNvGraphicFramePr/>
          <p:nvPr>
            <p:extLst>
              <p:ext uri="{D42A27DB-BD31-4B8C-83A1-F6EECF244321}">
                <p14:modId xmlns:p14="http://schemas.microsoft.com/office/powerpoint/2010/main" val="2119033226"/>
              </p:ext>
            </p:extLst>
          </p:nvPr>
        </p:nvGraphicFramePr>
        <p:xfrm>
          <a:off x="773775" y="3463850"/>
          <a:ext cx="7239000" cy="1471550"/>
        </p:xfrm>
        <a:graphic>
          <a:graphicData uri="http://schemas.openxmlformats.org/drawingml/2006/table">
            <a:tbl>
              <a:tblPr>
                <a:noFill/>
                <a:tableStyleId>{CF8A0278-6112-484D-A08E-EBF2179C0C9F}</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dirty="0">
                          <a:latin typeface="Century Gothic" panose="020B0502020202020204" pitchFamily="34" charset="0"/>
                        </a:rPr>
                        <a:t>Group 1</a:t>
                      </a:r>
                      <a:endParaRPr sz="1400" u="none" strike="noStrike" cap="none" dirty="0">
                        <a:latin typeface="Century Gothic" panose="020B0502020202020204" pitchFamily="34" charset="0"/>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dirty="0">
                          <a:latin typeface="Century Gothic" panose="020B0502020202020204" pitchFamily="34" charset="0"/>
                        </a:rPr>
                        <a:t>Group 2</a:t>
                      </a:r>
                      <a:endParaRPr sz="1400" u="none" strike="noStrike" cap="none" dirty="0">
                        <a:latin typeface="Century Gothic" panose="020B0502020202020204" pitchFamily="34" charset="0"/>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dirty="0">
                          <a:latin typeface="Century Gothic" panose="020B0502020202020204" pitchFamily="34" charset="0"/>
                        </a:rPr>
                        <a:t>Group 3</a:t>
                      </a:r>
                      <a:endParaRPr sz="1400" u="none" strike="noStrike" cap="none" dirty="0">
                        <a:latin typeface="Century Gothic" panose="020B0502020202020204" pitchFamily="34" charset="0"/>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panose="020B0502020202020204" pitchFamily="34" charset="0"/>
                        </a:rPr>
                        <a:t>Group 4</a:t>
                      </a:r>
                      <a:endParaRPr sz="1400" u="none" strike="noStrike" cap="none">
                        <a:latin typeface="Century Gothic" panose="020B0502020202020204" pitchFamily="34" charset="0"/>
                      </a:endParaRPr>
                    </a:p>
                  </a:txBody>
                  <a:tcPr marL="91425" marR="91425" marT="91425" marB="91425"/>
                </a:tc>
                <a:extLst>
                  <a:ext uri="{0D108BD9-81ED-4DB2-BD59-A6C34878D82A}">
                    <a16:rowId xmlns:a16="http://schemas.microsoft.com/office/drawing/2014/main" val="10000"/>
                  </a:ext>
                </a:extLst>
              </a:tr>
              <a:tr h="1039425">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panose="020B0502020202020204" pitchFamily="34" charset="0"/>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panose="020B0502020202020204" pitchFamily="34" charset="0"/>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latin typeface="Century Gothic" panose="020B0502020202020204" pitchFamily="34" charset="0"/>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latin typeface="Century Gothic" panose="020B0502020202020204" pitchFamily="34" charset="0"/>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2: Lesson 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400" b="0" i="0" u="none" strike="noStrike" cap="none">
              <a:solidFill>
                <a:schemeClr val="dk1"/>
              </a:solidFill>
              <a:latin typeface="Century Gothic"/>
              <a:ea typeface="Century Gothic"/>
              <a:cs typeface="Century Gothic"/>
              <a:sym typeface="Century Gothic"/>
            </a:endParaRPr>
          </a:p>
        </p:txBody>
      </p:sp>
      <p:sp>
        <p:nvSpPr>
          <p:cNvPr id="136" name="Google Shape;136;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296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3: </a:t>
            </a:r>
            <a:r>
              <a:rPr lang="en" sz="1800" b="0" i="1" u="none" strike="noStrike" cap="none" dirty="0">
                <a:solidFill>
                  <a:schemeClr val="dk1"/>
                </a:solidFill>
                <a:latin typeface="Century Gothic"/>
                <a:ea typeface="Century Gothic"/>
                <a:cs typeface="Century Gothic"/>
                <a:sym typeface="Century Gothic"/>
              </a:rPr>
              <a:t>Pre-Reading and Preparing</a:t>
            </a:r>
            <a:endParaRPr sz="1800" b="0" i="1"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chemeClr val="dk1"/>
              </a:buClr>
              <a:buSzPts val="1100"/>
              <a:buFont typeface="Arial"/>
              <a:buNone/>
            </a:pPr>
            <a:endParaRPr sz="1800" b="0" i="1" u="none" strike="noStrike" cap="none" dirty="0">
              <a:solidFill>
                <a:schemeClr val="dk1"/>
              </a:solidFill>
              <a:latin typeface="Century Gothic"/>
              <a:ea typeface="Century Gothic"/>
              <a:cs typeface="Century Gothic"/>
              <a:sym typeface="Century Gothic"/>
            </a:endParaRPr>
          </a:p>
          <a:p>
            <a:pPr marL="457200" marR="0" lvl="0" indent="-317500" algn="l" rtl="0">
              <a:lnSpc>
                <a:spcPct val="138000"/>
              </a:lnSpc>
              <a:spcBef>
                <a:spcPts val="0"/>
              </a:spcBef>
              <a:spcAft>
                <a:spcPts val="0"/>
              </a:spcAft>
              <a:buClr>
                <a:schemeClr val="dk1"/>
              </a:buClr>
              <a:buSzPts val="1400"/>
              <a:buFont typeface="Century Gothic"/>
              <a:buChar char="●"/>
            </a:pPr>
            <a:r>
              <a:rPr lang="en" sz="1400" b="0" i="0" u="none" strike="noStrike" cap="none" dirty="0">
                <a:solidFill>
                  <a:schemeClr val="dk1"/>
                </a:solidFill>
                <a:latin typeface="Century Gothic"/>
                <a:ea typeface="Century Gothic"/>
                <a:cs typeface="Century Gothic"/>
                <a:sym typeface="Century Gothic"/>
              </a:rPr>
              <a:t>Read through lesson 3 </a:t>
            </a:r>
            <a:r>
              <a:rPr lang="en" sz="1400" b="0" i="0" u="sng" strike="noStrike" cap="none" dirty="0">
                <a:solidFill>
                  <a:schemeClr val="hlink"/>
                </a:solidFill>
                <a:latin typeface="Century Gothic"/>
                <a:ea typeface="Century Gothic"/>
                <a:cs typeface="Century Gothic"/>
                <a:sym typeface="Century Gothic"/>
                <a:hlinkClick r:id="rId3"/>
              </a:rPr>
              <a:t>here.</a:t>
            </a: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138000"/>
              </a:lnSpc>
              <a:spcBef>
                <a:spcPts val="0"/>
              </a:spcBef>
              <a:spcAft>
                <a:spcPts val="0"/>
              </a:spcAft>
              <a:buClr>
                <a:srgbClr val="000000"/>
              </a:buClr>
              <a:buSzPts val="1800"/>
              <a:buFont typeface="Century Gothic"/>
              <a:buNone/>
            </a:pP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138000"/>
              </a:lnSpc>
              <a:spcBef>
                <a:spcPts val="0"/>
              </a:spcBef>
              <a:spcAft>
                <a:spcPts val="0"/>
              </a:spcAft>
              <a:buClr>
                <a:srgbClr val="000000"/>
              </a:buClr>
              <a:buSzPts val="1800"/>
              <a:buFont typeface="Century Gothic"/>
              <a:buNone/>
            </a:pPr>
            <a:r>
              <a:rPr lang="en" sz="1400" b="0" i="0" u="none" strike="noStrike" cap="none" dirty="0">
                <a:solidFill>
                  <a:schemeClr val="dk1"/>
                </a:solidFill>
                <a:latin typeface="Century Gothic"/>
                <a:ea typeface="Century Gothic"/>
                <a:cs typeface="Century Gothic"/>
                <a:sym typeface="Century Gothic"/>
              </a:rPr>
              <a:t>In this lesson, students will be:</a:t>
            </a: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38000"/>
              </a:lnSpc>
              <a:spcBef>
                <a:spcPts val="0"/>
              </a:spcBef>
              <a:spcAft>
                <a:spcPts val="0"/>
              </a:spcAft>
              <a:buClr>
                <a:schemeClr val="dk1"/>
              </a:buClr>
              <a:buSzPts val="1400"/>
              <a:buFont typeface="Arial"/>
              <a:buChar char="●"/>
            </a:pPr>
            <a:r>
              <a:rPr lang="en" sz="1400" b="0" i="0" u="none" strike="noStrike" cap="none" dirty="0">
                <a:solidFill>
                  <a:schemeClr val="dk1"/>
                </a:solidFill>
                <a:latin typeface="Century Gothic"/>
                <a:ea typeface="Century Gothic"/>
                <a:cs typeface="Century Gothic"/>
                <a:sym typeface="Century Gothic"/>
              </a:rPr>
              <a:t>Introduced to Criteria </a:t>
            </a:r>
            <a:r>
              <a:rPr lang="en-US" sz="1400" b="0" i="0" u="none" strike="noStrike" cap="none" dirty="0">
                <a:solidFill>
                  <a:schemeClr val="dk1"/>
                </a:solidFill>
                <a:latin typeface="Century Gothic"/>
                <a:ea typeface="Century Gothic"/>
                <a:cs typeface="Century Gothic"/>
                <a:sym typeface="Century Gothic"/>
              </a:rPr>
              <a:t>f</a:t>
            </a:r>
            <a:r>
              <a:rPr lang="en" sz="1400" b="0" i="0" u="none" strike="noStrike" cap="none" dirty="0">
                <a:solidFill>
                  <a:schemeClr val="dk1"/>
                </a:solidFill>
                <a:latin typeface="Century Gothic"/>
                <a:ea typeface="Century Gothic"/>
                <a:cs typeface="Century Gothic"/>
                <a:sym typeface="Century Gothic"/>
              </a:rPr>
              <a:t>or Reliable Internet Sources</a:t>
            </a: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38000"/>
              </a:lnSpc>
              <a:spcBef>
                <a:spcPts val="0"/>
              </a:spcBef>
              <a:spcAft>
                <a:spcPts val="0"/>
              </a:spcAft>
              <a:buClr>
                <a:schemeClr val="dk1"/>
              </a:buClr>
              <a:buSzPts val="1400"/>
              <a:buFont typeface="Arial"/>
              <a:buChar char="●"/>
            </a:pPr>
            <a:r>
              <a:rPr lang="en" sz="1400" b="0" i="0" u="none" strike="noStrike" cap="none" dirty="0">
                <a:solidFill>
                  <a:schemeClr val="dk1"/>
                </a:solidFill>
                <a:latin typeface="Century Gothic"/>
                <a:ea typeface="Century Gothic"/>
                <a:cs typeface="Century Gothic"/>
                <a:sym typeface="Century Gothic"/>
              </a:rPr>
              <a:t>Guided Practice:  Reading for Gist and Identifying Unfamiliar Vocabulary</a:t>
            </a: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38000"/>
              </a:lnSpc>
              <a:spcBef>
                <a:spcPts val="0"/>
              </a:spcBef>
              <a:spcAft>
                <a:spcPts val="0"/>
              </a:spcAft>
              <a:buClr>
                <a:schemeClr val="dk1"/>
              </a:buClr>
              <a:buSzPts val="1400"/>
              <a:buFont typeface="Arial"/>
              <a:buChar char="●"/>
            </a:pPr>
            <a:r>
              <a:rPr lang="en" sz="1400" b="0" i="0" u="none" strike="noStrike" cap="none" dirty="0">
                <a:solidFill>
                  <a:schemeClr val="dk1"/>
                </a:solidFill>
                <a:latin typeface="Century Gothic"/>
                <a:ea typeface="Century Gothic"/>
                <a:cs typeface="Century Gothic"/>
                <a:sym typeface="Century Gothic"/>
              </a:rPr>
              <a:t>Expert Group Work:  Reading for Gist and Identifying Unfamiliar Vocabulary</a:t>
            </a: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38000"/>
              </a:lnSpc>
              <a:spcBef>
                <a:spcPts val="0"/>
              </a:spcBef>
              <a:spcAft>
                <a:spcPts val="0"/>
              </a:spcAft>
              <a:buClr>
                <a:schemeClr val="dk1"/>
              </a:buClr>
              <a:buSzPts val="1400"/>
              <a:buFont typeface="Arial"/>
              <a:buChar char="●"/>
            </a:pPr>
            <a:r>
              <a:rPr lang="en" sz="1400" b="0" i="0" u="none" strike="noStrike" cap="none" dirty="0">
                <a:solidFill>
                  <a:schemeClr val="dk1"/>
                </a:solidFill>
                <a:latin typeface="Century Gothic"/>
                <a:ea typeface="Century Gothic"/>
                <a:cs typeface="Century Gothic"/>
                <a:sym typeface="Century Gothic"/>
              </a:rPr>
              <a:t>Research Reading Share </a:t>
            </a: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38000"/>
              </a:lnSpc>
              <a:spcBef>
                <a:spcPts val="0"/>
              </a:spcBef>
              <a:spcAft>
                <a:spcPts val="0"/>
              </a:spcAft>
              <a:buClr>
                <a:schemeClr val="dk1"/>
              </a:buClr>
              <a:buSzPts val="1400"/>
              <a:buFont typeface="Arial"/>
              <a:buChar char="●"/>
            </a:pPr>
            <a:r>
              <a:rPr lang="en" sz="1400" b="0" i="0" u="none" strike="noStrike" cap="none" dirty="0">
                <a:solidFill>
                  <a:schemeClr val="dk1"/>
                </a:solidFill>
                <a:latin typeface="Century Gothic"/>
                <a:ea typeface="Century Gothic"/>
                <a:cs typeface="Century Gothic"/>
                <a:sym typeface="Century Gothic"/>
              </a:rPr>
              <a:t>Homework</a:t>
            </a: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138000"/>
              </a:lnSpc>
              <a:spcBef>
                <a:spcPts val="0"/>
              </a:spcBef>
              <a:spcAft>
                <a:spcPts val="0"/>
              </a:spcAft>
              <a:buClr>
                <a:srgbClr val="000000"/>
              </a:buClr>
              <a:buSzPts val="1800"/>
              <a:buFont typeface="Century Gothic"/>
              <a:buNone/>
            </a:pPr>
            <a:endParaRPr sz="1400" b="0" i="0" u="none" strike="noStrike" cap="none" dirty="0">
              <a:solidFill>
                <a:schemeClr val="dk1"/>
              </a:solidFill>
              <a:latin typeface="Century Gothic"/>
              <a:ea typeface="Century Gothic"/>
              <a:cs typeface="Century Gothic"/>
              <a:sym typeface="Century Gothic"/>
            </a:endParaRPr>
          </a:p>
          <a:p>
            <a:pPr marL="457200" marR="0" lvl="0" indent="0" algn="l" rtl="0">
              <a:lnSpc>
                <a:spcPct val="138000"/>
              </a:lnSpc>
              <a:spcBef>
                <a:spcPts val="0"/>
              </a:spcBef>
              <a:spcAft>
                <a:spcPts val="0"/>
              </a:spcAft>
              <a:buClr>
                <a:srgbClr val="000000"/>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chemeClr val="dk1"/>
              </a:buClr>
              <a:buSzPts val="11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2: Lesson 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42" name="Google Shape;142;p27"/>
          <p:cNvSpPr txBox="1">
            <a:spLocks noGrp="1"/>
          </p:cNvSpPr>
          <p:nvPr>
            <p:ph type="body" idx="1"/>
          </p:nvPr>
        </p:nvSpPr>
        <p:spPr>
          <a:xfrm>
            <a:off x="311700" y="1222450"/>
            <a:ext cx="8520600" cy="36432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2: </a:t>
            </a:r>
            <a:r>
              <a:rPr lang="en" sz="1800" b="0" i="1" u="none" strike="noStrike" cap="none" dirty="0">
                <a:solidFill>
                  <a:schemeClr val="dk1"/>
                </a:solidFill>
                <a:latin typeface="Century Gothic"/>
                <a:ea typeface="Century Gothic"/>
                <a:cs typeface="Century Gothic"/>
                <a:sym typeface="Century Gothic"/>
              </a:rPr>
              <a:t>Materials and Student Pairings</a:t>
            </a:r>
            <a:endParaRPr sz="1800" b="0" i="1"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Clr>
                <a:schemeClr val="dk1"/>
              </a:buClr>
              <a:buSzPts val="1400"/>
              <a:buFont typeface="Calibri"/>
              <a:buChar char="●"/>
            </a:pPr>
            <a:r>
              <a:rPr lang="en" sz="1800" b="0" i="0" u="none" strike="noStrike" cap="none" dirty="0">
                <a:solidFill>
                  <a:schemeClr val="dk1"/>
                </a:solidFill>
                <a:latin typeface="Century Gothic"/>
                <a:ea typeface="Century Gothic"/>
                <a:cs typeface="Century Gothic"/>
                <a:sym typeface="Century Gothic"/>
              </a:rPr>
              <a:t>There are important materials in EL lessons that you will want to prepare ahead of time. These are detailed </a:t>
            </a:r>
            <a:r>
              <a:rPr lang="en-US" sz="1800" b="0" i="0" u="none" strike="noStrike" cap="none" dirty="0">
                <a:solidFill>
                  <a:schemeClr val="dk1"/>
                </a:solidFill>
                <a:latin typeface="Century Gothic"/>
                <a:ea typeface="Century Gothic"/>
                <a:cs typeface="Century Gothic"/>
                <a:sym typeface="Century Gothic"/>
              </a:rPr>
              <a:t>in </a:t>
            </a:r>
            <a:r>
              <a:rPr lang="en" sz="1800" b="0" i="0" u="none" strike="noStrike" cap="none" dirty="0">
                <a:solidFill>
                  <a:schemeClr val="dk1"/>
                </a:solidFill>
                <a:latin typeface="Century Gothic"/>
                <a:ea typeface="Century Gothic"/>
                <a:cs typeface="Century Gothic"/>
                <a:sym typeface="Century Gothic"/>
              </a:rPr>
              <a:t>the slide notes.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15000"/>
              </a:lnSpc>
              <a:spcBef>
                <a:spcPts val="0"/>
              </a:spcBef>
              <a:spcAft>
                <a:spcPts val="0"/>
              </a:spcAft>
              <a:buClr>
                <a:schemeClr val="dk1"/>
              </a:buClr>
              <a:buSzPts val="1400"/>
              <a:buFont typeface="Calibri"/>
              <a:buChar char="●"/>
            </a:pPr>
            <a:r>
              <a:rPr lang="en" sz="1800" b="0" i="0" u="none" strike="noStrike" cap="none" dirty="0">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800" b="1" i="0" u="none" strike="noStrike" cap="none" dirty="0">
              <a:solidFill>
                <a:schemeClr val="dk1"/>
              </a:solidFill>
              <a:latin typeface="Century Gothic"/>
              <a:ea typeface="Century Gothic"/>
              <a:cs typeface="Century Gothic"/>
              <a:sym typeface="Century Gothic"/>
            </a:endParaRPr>
          </a:p>
          <a:p>
            <a:pPr marL="457200" marR="0" lvl="0" indent="0" algn="l" rtl="0">
              <a:lnSpc>
                <a:spcPct val="90000"/>
              </a:lnSpc>
              <a:spcBef>
                <a:spcPts val="1000"/>
              </a:spcBef>
              <a:spcAft>
                <a:spcPts val="0"/>
              </a:spcAft>
              <a:buClr>
                <a:srgbClr val="000000"/>
              </a:buClr>
              <a:buSzPts val="1800"/>
              <a:buFont typeface="Century Gothic"/>
              <a:buNone/>
            </a:pPr>
            <a:endParaRPr sz="1800" b="1"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a:spLocks noGrp="1"/>
          </p:cNvSpPr>
          <p:nvPr>
            <p:ph type="title"/>
          </p:nvPr>
        </p:nvSpPr>
        <p:spPr>
          <a:xfrm>
            <a:off x="311700" y="29702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2: Lesson 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48" name="Google Shape;148;p28"/>
          <p:cNvSpPr txBox="1">
            <a:spLocks noGrp="1"/>
          </p:cNvSpPr>
          <p:nvPr>
            <p:ph type="body" idx="1"/>
          </p:nvPr>
        </p:nvSpPr>
        <p:spPr>
          <a:xfrm>
            <a:off x="311700" y="1565738"/>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3: </a:t>
            </a:r>
            <a:r>
              <a:rPr lang="en" sz="1800" b="0" i="1" u="none" strike="noStrike" cap="none">
                <a:solidFill>
                  <a:schemeClr val="dk1"/>
                </a:solidFill>
                <a:latin typeface="Century Gothic"/>
                <a:ea typeface="Century Gothic"/>
                <a:cs typeface="Century Gothic"/>
                <a:sym typeface="Century Gothic"/>
              </a:rPr>
              <a:t>Pre-reading and Protocols</a:t>
            </a: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Review these protocols before teaching. They are all used in this lesson:</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a:p>
            <a:pPr marL="914400" marR="0" lvl="1"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Turn and Talk </a:t>
            </a:r>
            <a:endParaRPr sz="1800" b="0" i="0" u="none" strike="noStrike" cap="none">
              <a:solidFill>
                <a:schemeClr val="dk1"/>
              </a:solidFill>
              <a:latin typeface="Century Gothic"/>
              <a:ea typeface="Century Gothic"/>
              <a:cs typeface="Century Gothic"/>
              <a:sym typeface="Century Gothic"/>
            </a:endParaRPr>
          </a:p>
          <a:p>
            <a:pPr marL="914400" marR="0" lvl="1"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Thumb-O-Meter</a:t>
            </a:r>
            <a:endParaRPr sz="1800" b="0" i="0" u="none" strike="noStrike" cap="none">
              <a:solidFill>
                <a:schemeClr val="dk1"/>
              </a:solidFill>
              <a:latin typeface="Century Gothic"/>
              <a:ea typeface="Century Gothic"/>
              <a:cs typeface="Century Gothic"/>
              <a:sym typeface="Century Gothic"/>
            </a:endParaRPr>
          </a:p>
          <a:p>
            <a:pPr marL="914400" marR="0" lvl="1"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Expert Groups  </a:t>
            </a:r>
            <a:endParaRPr sz="1800" b="0" i="0" u="none" strike="noStrike" cap="none">
              <a:solidFill>
                <a:schemeClr val="dk1"/>
              </a:solidFill>
              <a:latin typeface="Century Gothic"/>
              <a:ea typeface="Century Gothic"/>
              <a:cs typeface="Century Gothic"/>
              <a:sym typeface="Century Gothic"/>
            </a:endParaRPr>
          </a:p>
          <a:p>
            <a:pPr marL="914400" marR="0" lvl="1"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Equity Sticks   </a:t>
            </a:r>
            <a:endParaRPr sz="1800" b="0" i="0" u="none" strike="noStrike" cap="none">
              <a:solidFill>
                <a:schemeClr val="dk1"/>
              </a:solidFill>
              <a:latin typeface="Century Gothic"/>
              <a:ea typeface="Century Gothic"/>
              <a:cs typeface="Century Gothic"/>
              <a:sym typeface="Century Gothic"/>
            </a:endParaRPr>
          </a:p>
        </p:txBody>
      </p:sp>
      <p:pic>
        <p:nvPicPr>
          <p:cNvPr id="149" name="Google Shape;149;p28"/>
          <p:cNvPicPr preferRelativeResize="0"/>
          <p:nvPr/>
        </p:nvPicPr>
        <p:blipFill rotWithShape="1">
          <a:blip r:embed="rId3">
            <a:alphaModFix/>
          </a:blip>
          <a:srcRect/>
          <a:stretch/>
        </p:blipFill>
        <p:spPr>
          <a:xfrm>
            <a:off x="2903107" y="2573468"/>
            <a:ext cx="457057" cy="415725"/>
          </a:xfrm>
          <a:prstGeom prst="rect">
            <a:avLst/>
          </a:prstGeom>
          <a:noFill/>
          <a:ln>
            <a:noFill/>
          </a:ln>
        </p:spPr>
      </p:pic>
      <p:pic>
        <p:nvPicPr>
          <p:cNvPr id="150" name="Google Shape;150;p28"/>
          <p:cNvPicPr preferRelativeResize="0"/>
          <p:nvPr/>
        </p:nvPicPr>
        <p:blipFill rotWithShape="1">
          <a:blip r:embed="rId4">
            <a:alphaModFix/>
          </a:blip>
          <a:srcRect/>
          <a:stretch/>
        </p:blipFill>
        <p:spPr>
          <a:xfrm>
            <a:off x="3131636" y="2963565"/>
            <a:ext cx="443457" cy="400431"/>
          </a:xfrm>
          <a:prstGeom prst="rect">
            <a:avLst/>
          </a:prstGeom>
          <a:noFill/>
          <a:ln>
            <a:noFill/>
          </a:ln>
        </p:spPr>
      </p:pic>
      <p:pic>
        <p:nvPicPr>
          <p:cNvPr id="151" name="Google Shape;151;p28"/>
          <p:cNvPicPr preferRelativeResize="0"/>
          <p:nvPr/>
        </p:nvPicPr>
        <p:blipFill rotWithShape="1">
          <a:blip r:embed="rId5">
            <a:alphaModFix/>
          </a:blip>
          <a:srcRect/>
          <a:stretch/>
        </p:blipFill>
        <p:spPr>
          <a:xfrm>
            <a:off x="3004600" y="3936023"/>
            <a:ext cx="572700" cy="572700"/>
          </a:xfrm>
          <a:prstGeom prst="rect">
            <a:avLst/>
          </a:prstGeom>
          <a:noFill/>
          <a:ln>
            <a:noFill/>
          </a:ln>
        </p:spPr>
      </p:pic>
      <p:pic>
        <p:nvPicPr>
          <p:cNvPr id="152" name="Google Shape;152;p28"/>
          <p:cNvPicPr preferRelativeResize="0"/>
          <p:nvPr/>
        </p:nvPicPr>
        <p:blipFill rotWithShape="1">
          <a:blip r:embed="rId6">
            <a:alphaModFix/>
          </a:blip>
          <a:srcRect/>
          <a:stretch/>
        </p:blipFill>
        <p:spPr>
          <a:xfrm>
            <a:off x="3004600" y="3462608"/>
            <a:ext cx="570493" cy="4157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8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2: Lesson 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108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chemeClr val="dk1"/>
              </a:buClr>
              <a:buSzPts val="1100"/>
              <a:buFont typeface="Arial"/>
              <a:buNone/>
            </a:pP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400"/>
              <a:buFont typeface="Century Gothic"/>
              <a:buNone/>
            </a:pPr>
            <a:endParaRPr sz="3400" b="0" i="0" u="none" strike="noStrike" cap="none">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20000"/>
              </a:lnSpc>
              <a:spcBef>
                <a:spcPts val="0"/>
              </a:spcBef>
              <a:spcAft>
                <a:spcPts val="0"/>
              </a:spcAft>
              <a:buClr>
                <a:srgbClr val="000000"/>
              </a:buClr>
              <a:buSzPts val="1800"/>
              <a:buFont typeface="Century Gothic"/>
              <a:buNone/>
            </a:pPr>
            <a:r>
              <a:rPr lang="en" sz="1800" b="1" i="0" u="none" strike="noStrike" cap="none" dirty="0">
                <a:solidFill>
                  <a:schemeClr val="dk1"/>
                </a:solidFill>
                <a:latin typeface="Century Gothic"/>
                <a:ea typeface="Century Gothic"/>
                <a:cs typeface="Century Gothic"/>
                <a:sym typeface="Century Gothic"/>
              </a:rPr>
              <a:t>Preparing for Lesson 3:  </a:t>
            </a:r>
            <a:r>
              <a:rPr lang="en" sz="1800" b="0" i="0" u="none" strike="noStrike" cap="none" dirty="0">
                <a:solidFill>
                  <a:schemeClr val="dk1"/>
                </a:solidFill>
                <a:latin typeface="Century Gothic"/>
                <a:ea typeface="Century Gothic"/>
                <a:cs typeface="Century Gothic"/>
                <a:sym typeface="Century Gothic"/>
              </a:rPr>
              <a:t>Support for Students Who Need It</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15000"/>
              </a:lnSpc>
              <a:spcBef>
                <a:spcPts val="0"/>
              </a:spcBef>
              <a:spcAft>
                <a:spcPts val="0"/>
              </a:spcAft>
              <a:buClr>
                <a:schemeClr val="dk1"/>
              </a:buClr>
              <a:buSzPct val="100000"/>
              <a:buFont typeface="Century Gothic"/>
              <a:buChar char="●"/>
            </a:pPr>
            <a:r>
              <a:rPr lang="en" sz="1300" b="0" i="0" u="none" strike="noStrike" cap="none" dirty="0">
                <a:solidFill>
                  <a:schemeClr val="dk1"/>
                </a:solidFill>
                <a:latin typeface="Century Gothic"/>
                <a:ea typeface="Century Gothic"/>
                <a:cs typeface="Century Gothic"/>
                <a:sym typeface="Century Gothic"/>
              </a:rPr>
              <a:t>In order to facilitate effective learning during this lesson, ensure that all students have access to the directions in each activity and feel comfortable with the expectations. Vary the ways in which you convey expectations for each activity or task. Consider engaging in a clarifying discussion about the directions, or creating an outline of the steps for each activity. </a:t>
            </a:r>
            <a:endParaRPr sz="13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15000"/>
              </a:lnSpc>
              <a:spcBef>
                <a:spcPts val="0"/>
              </a:spcBef>
              <a:spcAft>
                <a:spcPts val="0"/>
              </a:spcAft>
              <a:buClr>
                <a:schemeClr val="dk1"/>
              </a:buClr>
              <a:buSzPct val="100000"/>
              <a:buFont typeface="Century Gothic"/>
              <a:buChar char="●"/>
            </a:pPr>
            <a:r>
              <a:rPr lang="en" sz="1300" b="0" i="0" u="none" strike="noStrike" cap="none" dirty="0">
                <a:solidFill>
                  <a:schemeClr val="dk1"/>
                </a:solidFill>
                <a:latin typeface="Century Gothic"/>
                <a:ea typeface="Century Gothic"/>
                <a:cs typeface="Century Gothic"/>
                <a:sym typeface="Century Gothic"/>
              </a:rPr>
              <a:t>In this lesson, students use a web page for research. Some students may need support in incorporating the most valuable information from the web page into existing knowledge. Providing explicit cues or prompts support students in attending to the features that matter most as they read, highlighting the conventions of nonfiction text.</a:t>
            </a:r>
            <a:endParaRPr sz="13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15000"/>
              </a:lnSpc>
              <a:spcBef>
                <a:spcPts val="0"/>
              </a:spcBef>
              <a:spcAft>
                <a:spcPts val="0"/>
              </a:spcAft>
              <a:buClr>
                <a:schemeClr val="dk1"/>
              </a:buClr>
              <a:buSzPct val="100000"/>
              <a:buFont typeface="Century Gothic"/>
              <a:buChar char="●"/>
            </a:pPr>
            <a:r>
              <a:rPr lang="en" sz="1300" b="0" i="0" u="none" strike="noStrike" cap="none" dirty="0">
                <a:solidFill>
                  <a:schemeClr val="dk1"/>
                </a:solidFill>
                <a:latin typeface="Century Gothic"/>
                <a:ea typeface="Century Gothic"/>
                <a:cs typeface="Century Gothic"/>
                <a:sym typeface="Century Gothic"/>
              </a:rPr>
              <a:t>Invite students to link their work back to the learning targets by explicitly highlighting the utility and relevance of each activity back to the learning targets. For example, provide an index card with the unpacked learning target for students to reference as they read information on the web page. Include opportunities to refocus students’ attention to the learning target throughout the lesson, and invite students to respond to how their research is supporting their instructional goal.</a:t>
            </a:r>
            <a:endParaRPr sz="1300" b="0" i="0"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1800"/>
              <a:buFont typeface="Century Gothic"/>
              <a:buNone/>
            </a:pPr>
            <a:endParaRPr sz="12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3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Grade 4: Module 2: </a:t>
            </a:r>
            <a:endParaRPr sz="4000" b="1"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Unit 2: Lesson 3</a:t>
            </a:r>
            <a:endParaRPr sz="4000" b="1" i="0" u="none" strike="noStrike" cap="none">
              <a:solidFill>
                <a:srgbClr val="000000"/>
              </a:solidFill>
              <a:latin typeface="Overlock"/>
              <a:ea typeface="Overlock"/>
              <a:cs typeface="Overlock"/>
              <a:sym typeface="Overlock"/>
            </a:endParaRPr>
          </a:p>
        </p:txBody>
      </p:sp>
      <p:pic>
        <p:nvPicPr>
          <p:cNvPr id="2" name="Picture 2" descr="A close up of a clock&#10;&#10;Description generated with high confidence">
            <a:extLst>
              <a:ext uri="{FF2B5EF4-FFF2-40B4-BE49-F238E27FC236}">
                <a16:creationId xmlns:a16="http://schemas.microsoft.com/office/drawing/2014/main" id="{34037E53-9ED4-44EF-9663-4172E22EFD8E}"/>
              </a:ext>
            </a:extLst>
          </p:cNvPr>
          <p:cNvPicPr>
            <a:picLocks noChangeAspect="1"/>
          </p:cNvPicPr>
          <p:nvPr/>
        </p:nvPicPr>
        <p:blipFill>
          <a:blip r:embed="rId3"/>
          <a:stretch>
            <a:fillRect/>
          </a:stretch>
        </p:blipFill>
        <p:spPr>
          <a:xfrm>
            <a:off x="3200400" y="539533"/>
            <a:ext cx="2743200" cy="12608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3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400" b="1" i="0" u="none" strike="noStrike" cap="none" dirty="0">
                <a:solidFill>
                  <a:schemeClr val="dk1"/>
                </a:solidFill>
                <a:latin typeface="Century Gothic"/>
                <a:ea typeface="Century Gothic"/>
                <a:cs typeface="Century Gothic"/>
                <a:sym typeface="Century Gothic"/>
              </a:rPr>
              <a:t>Hello, Students!</a:t>
            </a:r>
            <a:endParaRPr sz="3400" b="1" i="0" u="none" strike="noStrike" cap="none" dirty="0">
              <a:solidFill>
                <a:schemeClr val="dk1"/>
              </a:solidFill>
              <a:latin typeface="Century Gothic"/>
              <a:ea typeface="Century Gothic"/>
              <a:cs typeface="Century Gothic"/>
              <a:sym typeface="Century Gothic"/>
            </a:endParaRPr>
          </a:p>
        </p:txBody>
      </p:sp>
      <p:sp>
        <p:nvSpPr>
          <p:cNvPr id="169" name="Google Shape;169;p31"/>
          <p:cNvSpPr txBox="1">
            <a:spLocks noGrp="1"/>
          </p:cNvSpPr>
          <p:nvPr>
            <p:ph type="body" idx="1"/>
          </p:nvPr>
        </p:nvSpPr>
        <p:spPr>
          <a:xfrm>
            <a:off x="571500" y="1152475"/>
            <a:ext cx="82608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back as we continue to explore the world of animal defense mechanisms.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100"/>
              <a:buFont typeface="Arial"/>
              <a:buNone/>
            </a:pP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100"/>
              <a:buFont typeface="Arial"/>
              <a:buNone/>
            </a:pPr>
            <a:r>
              <a:rPr lang="en" sz="1800" b="0" i="0" u="none" strike="noStrike" cap="none">
                <a:solidFill>
                  <a:schemeClr val="dk1"/>
                </a:solidFill>
                <a:latin typeface="Century Gothic"/>
                <a:ea typeface="Century Gothic"/>
                <a:cs typeface="Century Gothic"/>
                <a:sym typeface="Century Gothic"/>
              </a:rPr>
              <a:t>What are we learning and doing today?</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Reviewing Learning Targets,</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Introducing criteria for reliable internet sources,</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Reading for gist and identifying unfamiliar vocabulary, and </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Completing a research reading share.</a:t>
            </a: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Reviewing Our Learning Targets</a:t>
            </a:r>
            <a:endParaRPr sz="3400" b="0" i="0" u="none" strike="noStrike" cap="none">
              <a:solidFill>
                <a:schemeClr val="dk1"/>
              </a:solidFill>
              <a:latin typeface="Century Gothic"/>
              <a:ea typeface="Century Gothic"/>
              <a:cs typeface="Century Gothic"/>
              <a:sym typeface="Century Gothic"/>
            </a:endParaRPr>
          </a:p>
        </p:txBody>
      </p:sp>
      <p:sp>
        <p:nvSpPr>
          <p:cNvPr id="175" name="Google Shape;175;p32"/>
          <p:cNvSpPr txBox="1">
            <a:spLocks noGrp="1"/>
          </p:cNvSpPr>
          <p:nvPr>
            <p:ph type="body" idx="1"/>
          </p:nvPr>
        </p:nvSpPr>
        <p:spPr>
          <a:xfrm>
            <a:off x="453050" y="1152475"/>
            <a:ext cx="8379300" cy="3768000"/>
          </a:xfrm>
          <a:prstGeom prst="rect">
            <a:avLst/>
          </a:prstGeom>
          <a:noFill/>
          <a:ln>
            <a:noFill/>
          </a:ln>
        </p:spPr>
        <p:txBody>
          <a:bodyPr spcFirstLastPara="1" wrap="square" lIns="91425" tIns="91425" rIns="91425" bIns="91425" anchor="t" anchorCtr="0">
            <a:noAutofit/>
          </a:bodyPr>
          <a:lstStyle/>
          <a:p>
            <a:pPr marL="457200" marR="0" lvl="0" indent="-419100" algn="l" rtl="0">
              <a:lnSpc>
                <a:spcPct val="90000"/>
              </a:lnSpc>
              <a:spcBef>
                <a:spcPts val="1000"/>
              </a:spcBef>
              <a:spcAft>
                <a:spcPts val="0"/>
              </a:spcAft>
              <a:buClr>
                <a:schemeClr val="dk1"/>
              </a:buClr>
              <a:buSzPts val="3000"/>
              <a:buFont typeface="Century Gothic"/>
              <a:buAutoNum type="arabicPeriod"/>
            </a:pPr>
            <a:r>
              <a:rPr lang="en" sz="3000" b="0" i="0" u="none" strike="noStrike" cap="none" dirty="0">
                <a:solidFill>
                  <a:schemeClr val="dk1"/>
                </a:solidFill>
                <a:latin typeface="Century Gothic"/>
                <a:ea typeface="Century Gothic"/>
                <a:cs typeface="Century Gothic"/>
                <a:sym typeface="Century Gothic"/>
              </a:rPr>
              <a:t>I can explain how to determine if an internet source is reliable.</a:t>
            </a:r>
            <a:endParaRPr lang="en" sz="3000" dirty="0">
              <a:solidFill>
                <a:schemeClr val="dk1"/>
              </a:solidFill>
            </a:endParaRPr>
          </a:p>
          <a:p>
            <a:pPr marL="457200" marR="0" lvl="0" indent="-419100" algn="l" rtl="0">
              <a:lnSpc>
                <a:spcPct val="90000"/>
              </a:lnSpc>
              <a:spcBef>
                <a:spcPts val="1000"/>
              </a:spcBef>
              <a:spcAft>
                <a:spcPts val="0"/>
              </a:spcAft>
              <a:buClr>
                <a:schemeClr val="dk1"/>
              </a:buClr>
              <a:buSzPts val="3000"/>
              <a:buFont typeface="Century Gothic"/>
              <a:buAutoNum type="arabicPeriod"/>
            </a:pPr>
            <a:endParaRPr lang="en" sz="3000" b="0" i="0" u="none" strike="noStrike" cap="none" dirty="0">
              <a:solidFill>
                <a:schemeClr val="dk1"/>
              </a:solidFill>
              <a:latin typeface="Century Gothic"/>
              <a:ea typeface="Century Gothic"/>
              <a:cs typeface="Century Gothic"/>
              <a:sym typeface="Century Gothic"/>
            </a:endParaRPr>
          </a:p>
          <a:p>
            <a:pPr marL="457200" marR="0" lvl="0" indent="-419100" algn="l" rtl="0">
              <a:lnSpc>
                <a:spcPct val="90000"/>
              </a:lnSpc>
              <a:spcBef>
                <a:spcPts val="1000"/>
              </a:spcBef>
              <a:spcAft>
                <a:spcPts val="0"/>
              </a:spcAft>
              <a:buClr>
                <a:schemeClr val="dk1"/>
              </a:buClr>
              <a:buSzPts val="3000"/>
              <a:buFont typeface="Century Gothic"/>
              <a:buAutoNum type="arabicPeriod"/>
            </a:pPr>
            <a:r>
              <a:rPr lang="en" sz="3000" b="0" i="0" u="none" strike="noStrike" cap="none" dirty="0">
                <a:solidFill>
                  <a:schemeClr val="dk1"/>
                </a:solidFill>
                <a:latin typeface="Century Gothic"/>
                <a:ea typeface="Century Gothic"/>
                <a:cs typeface="Century Gothic"/>
                <a:sym typeface="Century Gothic"/>
              </a:rPr>
              <a:t>I can find the gist and determine the meaning of unfamiliar vocabulary of my expert group animal web page.</a:t>
            </a:r>
            <a:endParaRPr sz="3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rgbClr val="000000"/>
              </a:buClr>
              <a:buSzPts val="1800"/>
              <a:buFont typeface="Century Gothic"/>
              <a:buNone/>
            </a:pPr>
            <a:endParaRPr sz="3000" b="1" i="0" u="sng" strike="noStrike" cap="none" dirty="0">
              <a:solidFill>
                <a:schemeClr val="dk1"/>
              </a:solidFill>
              <a:latin typeface="Century Gothic"/>
              <a:ea typeface="Century Gothic"/>
              <a:cs typeface="Century Gothic"/>
              <a:sym typeface="Century Gothic"/>
            </a:endParaRPr>
          </a:p>
          <a:p>
            <a:pPr marL="457200" marR="0" lvl="0" indent="0" algn="l" rtl="0">
              <a:lnSpc>
                <a:spcPct val="90000"/>
              </a:lnSpc>
              <a:spcBef>
                <a:spcPts val="1000"/>
              </a:spcBef>
              <a:spcAft>
                <a:spcPts val="0"/>
              </a:spcAft>
              <a:buClr>
                <a:srgbClr val="000000"/>
              </a:buClr>
              <a:buSzPts val="1100"/>
              <a:buFont typeface="Arial"/>
              <a:buNone/>
            </a:pPr>
            <a:endParaRPr sz="3000" b="1"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p:txBody>
      </p:sp>
      <p:pic>
        <p:nvPicPr>
          <p:cNvPr id="176" name="Google Shape;176;p32"/>
          <p:cNvPicPr preferRelativeResize="0"/>
          <p:nvPr/>
        </p:nvPicPr>
        <p:blipFill rotWithShape="1">
          <a:blip r:embed="rId3">
            <a:alphaModFix/>
          </a:blip>
          <a:srcRect/>
          <a:stretch/>
        </p:blipFill>
        <p:spPr>
          <a:xfrm>
            <a:off x="8443789" y="4508555"/>
            <a:ext cx="653143" cy="518920"/>
          </a:xfrm>
          <a:prstGeom prst="rect">
            <a:avLst/>
          </a:prstGeom>
          <a:noFill/>
          <a:ln>
            <a:noFill/>
          </a:ln>
        </p:spPr>
      </p:pic>
      <p:pic>
        <p:nvPicPr>
          <p:cNvPr id="177" name="Google Shape;177;p32"/>
          <p:cNvPicPr preferRelativeResize="0"/>
          <p:nvPr/>
        </p:nvPicPr>
        <p:blipFill rotWithShape="1">
          <a:blip r:embed="rId4">
            <a:alphaModFix/>
          </a:blip>
          <a:srcRect/>
          <a:stretch/>
        </p:blipFill>
        <p:spPr>
          <a:xfrm>
            <a:off x="7935685" y="4563103"/>
            <a:ext cx="508104" cy="52981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2800" b="0" i="0" u="none" strike="noStrike" cap="none">
                <a:solidFill>
                  <a:schemeClr val="dk1"/>
                </a:solidFill>
                <a:latin typeface="Century Gothic"/>
                <a:ea typeface="Century Gothic"/>
                <a:cs typeface="Century Gothic"/>
                <a:sym typeface="Century Gothic"/>
              </a:rPr>
              <a:t>Introducing Criteria for Reliable Internet Sources </a:t>
            </a:r>
            <a:endParaRPr sz="2800" b="0" i="1" u="none" strike="noStrike" cap="none">
              <a:solidFill>
                <a:schemeClr val="dk1"/>
              </a:solidFill>
              <a:latin typeface="Century Gothic"/>
              <a:ea typeface="Century Gothic"/>
              <a:cs typeface="Century Gothic"/>
              <a:sym typeface="Century Gothic"/>
            </a:endParaRPr>
          </a:p>
        </p:txBody>
      </p:sp>
      <p:pic>
        <p:nvPicPr>
          <p:cNvPr id="183" name="Google Shape;183;p33"/>
          <p:cNvPicPr preferRelativeResize="0"/>
          <p:nvPr/>
        </p:nvPicPr>
        <p:blipFill rotWithShape="1">
          <a:blip r:embed="rId3">
            <a:alphaModFix/>
          </a:blip>
          <a:srcRect/>
          <a:stretch/>
        </p:blipFill>
        <p:spPr>
          <a:xfrm>
            <a:off x="8451558" y="4570800"/>
            <a:ext cx="572700" cy="572700"/>
          </a:xfrm>
          <a:prstGeom prst="rect">
            <a:avLst/>
          </a:prstGeom>
          <a:noFill/>
          <a:ln>
            <a:noFill/>
          </a:ln>
        </p:spPr>
      </p:pic>
      <p:pic>
        <p:nvPicPr>
          <p:cNvPr id="184" name="Google Shape;184;p33"/>
          <p:cNvPicPr preferRelativeResize="0"/>
          <p:nvPr/>
        </p:nvPicPr>
        <p:blipFill rotWithShape="1">
          <a:blip r:embed="rId4">
            <a:alphaModFix/>
          </a:blip>
          <a:srcRect/>
          <a:stretch/>
        </p:blipFill>
        <p:spPr>
          <a:xfrm>
            <a:off x="152400" y="1059275"/>
            <a:ext cx="5278678" cy="3931826"/>
          </a:xfrm>
          <a:prstGeom prst="rect">
            <a:avLst/>
          </a:prstGeom>
          <a:noFill/>
          <a:ln w="9525" cap="flat" cmpd="sng">
            <a:solidFill>
              <a:schemeClr val="dk2"/>
            </a:solidFill>
            <a:prstDash val="solid"/>
            <a:round/>
            <a:headEnd type="none" w="sm" len="sm"/>
            <a:tailEnd type="none" w="sm" len="sm"/>
          </a:ln>
        </p:spPr>
      </p:pic>
      <p:sp>
        <p:nvSpPr>
          <p:cNvPr id="185" name="Google Shape;185;p33"/>
          <p:cNvSpPr txBox="1"/>
          <p:nvPr/>
        </p:nvSpPr>
        <p:spPr>
          <a:xfrm>
            <a:off x="5584025" y="1062250"/>
            <a:ext cx="3057600" cy="3165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What is the internet?</a:t>
            </a:r>
            <a:endParaRPr sz="1600" b="0" i="0" u="none" strike="noStrike" cap="none" dirty="0">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What kind of sources can you find on the internet?</a:t>
            </a:r>
            <a:endParaRPr sz="16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600"/>
              <a:buFont typeface="Arial"/>
              <a:buNone/>
            </a:pPr>
            <a:r>
              <a:rPr lang="en" sz="1600" b="0" i="0" u="none" strike="noStrike" cap="none" dirty="0">
                <a:solidFill>
                  <a:srgbClr val="000000"/>
                </a:solidFill>
                <a:latin typeface="Century Gothic"/>
                <a:ea typeface="Century Gothic"/>
                <a:cs typeface="Century Gothic"/>
                <a:sym typeface="Century Gothic"/>
              </a:rPr>
              <a:t>We will research information about the millipede using a webpage.</a:t>
            </a:r>
            <a:endParaRPr sz="16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6CF066A-6235-4D30-8E0D-0753326F11BE}">
  <ds:schemaRefs>
    <ds:schemaRef ds:uri="http://purl.org/dc/dcmitype/"/>
    <ds:schemaRef ds:uri="http://schemas.microsoft.com/office/infopath/2007/PartnerControls"/>
    <ds:schemaRef ds:uri="http://purl.org/dc/elements/1.1/"/>
    <ds:schemaRef ds:uri="http://schemas.microsoft.com/office/2006/metadata/properties"/>
    <ds:schemaRef ds:uri="http://purl.org/dc/terms/"/>
    <ds:schemaRef ds:uri="http://schemas.microsoft.com/office/2006/documentManagement/types"/>
    <ds:schemaRef ds:uri="02a6a75b-8925-4bc7-8b21-b87d4a90d0a3"/>
    <ds:schemaRef ds:uri="http://schemas.openxmlformats.org/package/2006/metadata/core-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7D90C2C5-BD30-4F25-B6A4-818CA20CB1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5D46AEF-BA6B-4ED4-9D24-E83228CAB20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TotalTime>
  <Words>4903</Words>
  <Application>Microsoft Office PowerPoint</Application>
  <PresentationFormat>On-screen Show (16:9)</PresentationFormat>
  <Paragraphs>367</Paragraphs>
  <Slides>16</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Century Gothic</vt:lpstr>
      <vt:lpstr>Calibri</vt:lpstr>
      <vt:lpstr>Overlock</vt:lpstr>
      <vt:lpstr>Arial</vt:lpstr>
      <vt:lpstr>Simple Light</vt:lpstr>
      <vt:lpstr>Office Theme</vt:lpstr>
      <vt:lpstr>Grade 4: Module 2: Unit 2: Lesson 3 Teacher slide, before teaching.</vt:lpstr>
      <vt:lpstr>Grade 4: Module 2: Unit 2: Lesson 3 Teacher slide, before teaching.</vt:lpstr>
      <vt:lpstr>Grade 4: Module 2: Unit 2: Lesson 3 Teacher slide, before teaching.</vt:lpstr>
      <vt:lpstr>Grade 4: Module 2: Unit 2: Lesson 3 Teacher slide, before teaching.</vt:lpstr>
      <vt:lpstr>Grade 4: Module 2: Unit 2: Lesson 3 Teacher slide, before teaching.  </vt:lpstr>
      <vt:lpstr>PowerPoint Presentation</vt:lpstr>
      <vt:lpstr>Hello, Students!</vt:lpstr>
      <vt:lpstr>Reviewing Our Learning Targets</vt:lpstr>
      <vt:lpstr>Introducing Criteria for Reliable Internet Sources </vt:lpstr>
      <vt:lpstr>Millipede:  Reading for Gist and Unfamiliar Vocabulary</vt:lpstr>
      <vt:lpstr>Expert Group Work:  Reading for Gist and Identifying Unfamiliar Vocabulary</vt:lpstr>
      <vt:lpstr>Self-Assessment of the Learning Targets</vt:lpstr>
      <vt:lpstr>Research Reading Share</vt:lpstr>
      <vt:lpstr>Homework</vt:lpstr>
      <vt:lpstr>Homework:  Accountable Research Reading</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2: Lesson 3 Teacher slide, before teaching.</dc:title>
  <dc:creator>nbravo</dc:creator>
  <cp:lastModifiedBy>Jennifer Snapp</cp:lastModifiedBy>
  <cp:revision>8</cp:revision>
  <dcterms:modified xsi:type="dcterms:W3CDTF">2018-10-03T15:46:44Z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