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19"/>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870284-FAAB-4E21-A811-1A763262DF42}" v="45" dt="2018-10-08T20:48:27.589"/>
  </p1510:revLst>
</p1510:revInfo>
</file>

<file path=ppt/tableStyles.xml><?xml version="1.0" encoding="utf-8"?>
<a:tblStyleLst xmlns:a="http://schemas.openxmlformats.org/drawingml/2006/main" def="{8D34C015-CA7F-449D-A3BB-EA444EDF3289}">
  <a:tblStyle styleId="{8D34C015-CA7F-449D-A3BB-EA444EDF328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072" autoAdjust="0"/>
  </p:normalViewPr>
  <p:slideViewPr>
    <p:cSldViewPr snapToGrid="0">
      <p:cViewPr varScale="1">
        <p:scale>
          <a:sx n="90" d="100"/>
          <a:sy n="90" d="100"/>
        </p:scale>
        <p:origin x="600"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16870284-FAAB-4E21-A811-1A763262DF42}"/>
    <pc:docChg chg="undo modSld modMainMaster">
      <pc:chgData name="Steven Benson" userId="7888f041-e9c4-484d-a793-6a135ed92492" providerId="ADAL" clId="{16870284-FAAB-4E21-A811-1A763262DF42}" dt="2018-10-08T20:48:27.589" v="44" actId="1076"/>
      <pc:docMkLst>
        <pc:docMk/>
      </pc:docMkLst>
      <pc:sldChg chg="addSp modSp">
        <pc:chgData name="Steven Benson" userId="7888f041-e9c4-484d-a793-6a135ed92492" providerId="ADAL" clId="{16870284-FAAB-4E21-A811-1A763262DF42}" dt="2018-10-08T20:47:03.787" v="23" actId="1076"/>
        <pc:sldMkLst>
          <pc:docMk/>
          <pc:sldMk cId="0" sldId="259"/>
        </pc:sldMkLst>
        <pc:picChg chg="add mod">
          <ac:chgData name="Steven Benson" userId="7888f041-e9c4-484d-a793-6a135ed92492" providerId="ADAL" clId="{16870284-FAAB-4E21-A811-1A763262DF42}" dt="2018-10-08T20:47:03.787" v="23" actId="1076"/>
          <ac:picMkLst>
            <pc:docMk/>
            <pc:sldMk cId="0" sldId="259"/>
            <ac:picMk id="3" creationId="{5EA64849-32D2-452F-B439-B5715485944F}"/>
          </ac:picMkLst>
        </pc:picChg>
      </pc:sldChg>
      <pc:sldChg chg="modSp">
        <pc:chgData name="Steven Benson" userId="7888f041-e9c4-484d-a793-6a135ed92492" providerId="ADAL" clId="{16870284-FAAB-4E21-A811-1A763262DF42}" dt="2018-10-08T20:47:51.252" v="33" actId="14100"/>
        <pc:sldMkLst>
          <pc:docMk/>
          <pc:sldMk cId="0" sldId="262"/>
        </pc:sldMkLst>
        <pc:spChg chg="mod">
          <ac:chgData name="Steven Benson" userId="7888f041-e9c4-484d-a793-6a135ed92492" providerId="ADAL" clId="{16870284-FAAB-4E21-A811-1A763262DF42}" dt="2018-10-08T20:47:48.490" v="32" actId="14100"/>
          <ac:spMkLst>
            <pc:docMk/>
            <pc:sldMk cId="0" sldId="262"/>
            <ac:spMk id="214" creationId="{00000000-0000-0000-0000-000000000000}"/>
          </ac:spMkLst>
        </pc:spChg>
        <pc:picChg chg="mod">
          <ac:chgData name="Steven Benson" userId="7888f041-e9c4-484d-a793-6a135ed92492" providerId="ADAL" clId="{16870284-FAAB-4E21-A811-1A763262DF42}" dt="2018-10-08T20:47:51.252" v="33" actId="14100"/>
          <ac:picMkLst>
            <pc:docMk/>
            <pc:sldMk cId="0" sldId="262"/>
            <ac:picMk id="213" creationId="{00000000-0000-0000-0000-000000000000}"/>
          </ac:picMkLst>
        </pc:picChg>
      </pc:sldChg>
      <pc:sldChg chg="modSp">
        <pc:chgData name="Steven Benson" userId="7888f041-e9c4-484d-a793-6a135ed92492" providerId="ADAL" clId="{16870284-FAAB-4E21-A811-1A763262DF42}" dt="2018-10-08T20:48:04.625" v="37" actId="14100"/>
        <pc:sldMkLst>
          <pc:docMk/>
          <pc:sldMk cId="0" sldId="263"/>
        </pc:sldMkLst>
        <pc:picChg chg="mod">
          <ac:chgData name="Steven Benson" userId="7888f041-e9c4-484d-a793-6a135ed92492" providerId="ADAL" clId="{16870284-FAAB-4E21-A811-1A763262DF42}" dt="2018-10-08T20:48:04.625" v="37" actId="14100"/>
          <ac:picMkLst>
            <pc:docMk/>
            <pc:sldMk cId="0" sldId="263"/>
            <ac:picMk id="221" creationId="{00000000-0000-0000-0000-000000000000}"/>
          </ac:picMkLst>
        </pc:picChg>
      </pc:sldChg>
      <pc:sldChg chg="modSp">
        <pc:chgData name="Steven Benson" userId="7888f041-e9c4-484d-a793-6a135ed92492" providerId="ADAL" clId="{16870284-FAAB-4E21-A811-1A763262DF42}" dt="2018-10-08T20:48:13.525" v="39" actId="1076"/>
        <pc:sldMkLst>
          <pc:docMk/>
          <pc:sldMk cId="0" sldId="264"/>
        </pc:sldMkLst>
        <pc:picChg chg="mod">
          <ac:chgData name="Steven Benson" userId="7888f041-e9c4-484d-a793-6a135ed92492" providerId="ADAL" clId="{16870284-FAAB-4E21-A811-1A763262DF42}" dt="2018-10-08T20:48:13.525" v="39" actId="1076"/>
          <ac:picMkLst>
            <pc:docMk/>
            <pc:sldMk cId="0" sldId="264"/>
            <ac:picMk id="10" creationId="{00000000-0000-0000-0000-000000000000}"/>
          </ac:picMkLst>
        </pc:picChg>
      </pc:sldChg>
      <pc:sldChg chg="modSp">
        <pc:chgData name="Steven Benson" userId="7888f041-e9c4-484d-a793-6a135ed92492" providerId="ADAL" clId="{16870284-FAAB-4E21-A811-1A763262DF42}" dt="2018-10-08T20:48:27.589" v="44" actId="1076"/>
        <pc:sldMkLst>
          <pc:docMk/>
          <pc:sldMk cId="0" sldId="266"/>
        </pc:sldMkLst>
        <pc:spChg chg="mod">
          <ac:chgData name="Steven Benson" userId="7888f041-e9c4-484d-a793-6a135ed92492" providerId="ADAL" clId="{16870284-FAAB-4E21-A811-1A763262DF42}" dt="2018-10-08T20:48:26.030" v="43" actId="1076"/>
          <ac:spMkLst>
            <pc:docMk/>
            <pc:sldMk cId="0" sldId="266"/>
            <ac:spMk id="251" creationId="{00000000-0000-0000-0000-000000000000}"/>
          </ac:spMkLst>
        </pc:spChg>
        <pc:picChg chg="mod">
          <ac:chgData name="Steven Benson" userId="7888f041-e9c4-484d-a793-6a135ed92492" providerId="ADAL" clId="{16870284-FAAB-4E21-A811-1A763262DF42}" dt="2018-10-08T20:48:27.589" v="44" actId="1076"/>
          <ac:picMkLst>
            <pc:docMk/>
            <pc:sldMk cId="0" sldId="266"/>
            <ac:picMk id="250" creationId="{00000000-0000-0000-0000-000000000000}"/>
          </ac:picMkLst>
        </pc:picChg>
      </pc:sldChg>
      <pc:sldMasterChg chg="addSp modSp">
        <pc:chgData name="Steven Benson" userId="7888f041-e9c4-484d-a793-6a135ed92492" providerId="ADAL" clId="{16870284-FAAB-4E21-A811-1A763262DF42}" dt="2018-10-08T20:45:42.394" v="8" actId="14100"/>
        <pc:sldMasterMkLst>
          <pc:docMk/>
          <pc:sldMasterMk cId="0" sldId="2147483681"/>
        </pc:sldMasterMkLst>
        <pc:picChg chg="add mod">
          <ac:chgData name="Steven Benson" userId="7888f041-e9c4-484d-a793-6a135ed92492" providerId="ADAL" clId="{16870284-FAAB-4E21-A811-1A763262DF42}" dt="2018-10-08T20:45:30.897" v="4" actId="1076"/>
          <ac:picMkLst>
            <pc:docMk/>
            <pc:sldMasterMk cId="0" sldId="2147483681"/>
            <ac:picMk id="5" creationId="{46BA56D1-13F5-4964-B390-AAC02E746DC2}"/>
          </ac:picMkLst>
        </pc:picChg>
        <pc:picChg chg="add mod">
          <ac:chgData name="Steven Benson" userId="7888f041-e9c4-484d-a793-6a135ed92492" providerId="ADAL" clId="{16870284-FAAB-4E21-A811-1A763262DF42}" dt="2018-10-08T20:45:42.394" v="8" actId="14100"/>
          <ac:picMkLst>
            <pc:docMk/>
            <pc:sldMasterMk cId="0" sldId="2147483681"/>
            <ac:picMk id="9" creationId="{A9052AFA-33ED-4013-AD22-E3935D824F1B}"/>
          </ac:picMkLst>
        </pc:picChg>
        <pc:picChg chg="add mod">
          <ac:chgData name="Steven Benson" userId="7888f041-e9c4-484d-a793-6a135ed92492" providerId="ADAL" clId="{16870284-FAAB-4E21-A811-1A763262DF42}" dt="2018-10-08T20:45:21.475" v="1" actId="1076"/>
          <ac:picMkLst>
            <pc:docMk/>
            <pc:sldMasterMk cId="0" sldId="2147483681"/>
            <ac:picMk id="10" creationId="{E7815B0B-65F0-47ED-8BFF-2D2713930B8E}"/>
          </ac:picMkLst>
        </pc:picChg>
      </pc:sldMasterChg>
      <pc:sldMasterChg chg="addSp modSp">
        <pc:chgData name="Steven Benson" userId="7888f041-e9c4-484d-a793-6a135ed92492" providerId="ADAL" clId="{16870284-FAAB-4E21-A811-1A763262DF42}" dt="2018-10-08T20:46:17.552" v="16" actId="1076"/>
        <pc:sldMasterMkLst>
          <pc:docMk/>
          <pc:sldMasterMk cId="0" sldId="2147483682"/>
        </pc:sldMasterMkLst>
        <pc:picChg chg="add mod">
          <ac:chgData name="Steven Benson" userId="7888f041-e9c4-484d-a793-6a135ed92492" providerId="ADAL" clId="{16870284-FAAB-4E21-A811-1A763262DF42}" dt="2018-10-08T20:46:05.131" v="12" actId="1076"/>
          <ac:picMkLst>
            <pc:docMk/>
            <pc:sldMasterMk cId="0" sldId="2147483682"/>
            <ac:picMk id="5" creationId="{46BA56D1-13F5-4964-B390-AAC02E746DC2}"/>
          </ac:picMkLst>
        </pc:picChg>
        <pc:picChg chg="add mod">
          <ac:chgData name="Steven Benson" userId="7888f041-e9c4-484d-a793-6a135ed92492" providerId="ADAL" clId="{16870284-FAAB-4E21-A811-1A763262DF42}" dt="2018-10-08T20:46:14.139" v="14" actId="1076"/>
          <ac:picMkLst>
            <pc:docMk/>
            <pc:sldMasterMk cId="0" sldId="2147483682"/>
            <ac:picMk id="6" creationId="{A9052AFA-33ED-4013-AD22-E3935D824F1B}"/>
          </ac:picMkLst>
        </pc:picChg>
        <pc:picChg chg="add mod">
          <ac:chgData name="Steven Benson" userId="7888f041-e9c4-484d-a793-6a135ed92492" providerId="ADAL" clId="{16870284-FAAB-4E21-A811-1A763262DF42}" dt="2018-10-08T20:46:17.552" v="16" actId="1076"/>
          <ac:picMkLst>
            <pc:docMk/>
            <pc:sldMasterMk cId="0" sldId="2147483682"/>
            <ac:picMk id="7" creationId="{E7815B0B-65F0-47ED-8BFF-2D2713930B8E}"/>
          </ac:picMkLst>
        </pc:picChg>
      </pc:sldMasterChg>
      <pc:sldMasterChg chg="addSp">
        <pc:chgData name="Steven Benson" userId="7888f041-e9c4-484d-a793-6a135ed92492" providerId="ADAL" clId="{16870284-FAAB-4E21-A811-1A763262DF42}" dt="2018-10-08T20:46:26.516" v="17"/>
        <pc:sldMasterMkLst>
          <pc:docMk/>
          <pc:sldMasterMk cId="0" sldId="2147483683"/>
        </pc:sldMasterMkLst>
        <pc:picChg chg="add">
          <ac:chgData name="Steven Benson" userId="7888f041-e9c4-484d-a793-6a135ed92492" providerId="ADAL" clId="{16870284-FAAB-4E21-A811-1A763262DF42}" dt="2018-10-08T20:46:26.516" v="17"/>
          <ac:picMkLst>
            <pc:docMk/>
            <pc:sldMasterMk cId="0" sldId="2147483683"/>
            <ac:picMk id="7" creationId="{85683A20-2FBE-4225-BA2A-F3E89A2A9709}"/>
          </ac:picMkLst>
        </pc:picChg>
        <pc:picChg chg="add">
          <ac:chgData name="Steven Benson" userId="7888f041-e9c4-484d-a793-6a135ed92492" providerId="ADAL" clId="{16870284-FAAB-4E21-A811-1A763262DF42}" dt="2018-10-08T20:46:26.516" v="17"/>
          <ac:picMkLst>
            <pc:docMk/>
            <pc:sldMasterMk cId="0" sldId="2147483683"/>
            <ac:picMk id="8" creationId="{30EBA2E0-F124-48C9-87F9-E9CC24A0F7FA}"/>
          </ac:picMkLst>
        </pc:picChg>
        <pc:picChg chg="add">
          <ac:chgData name="Steven Benson" userId="7888f041-e9c4-484d-a793-6a135ed92492" providerId="ADAL" clId="{16870284-FAAB-4E21-A811-1A763262DF42}" dt="2018-10-08T20:46:26.516" v="17"/>
          <ac:picMkLst>
            <pc:docMk/>
            <pc:sldMasterMk cId="0" sldId="2147483683"/>
            <ac:picMk id="9" creationId="{B3390150-EE48-4919-BD15-464002BB3FF2}"/>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038947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2ed540d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2ed540d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and Review Learning Targets: Vocabulary (7-8 minutes)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Analyzing Narrative Structure (35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Analyzing How Structure Contributes to Meaning (15-20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Debrief Learning Targets and Preview Homework (5-7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Summarize Chapter 2 based on the </a:t>
            </a:r>
            <a:r>
              <a:rPr lang="en" sz="1200" b="1" dirty="0">
                <a:latin typeface="Calibri"/>
                <a:ea typeface="Calibri"/>
                <a:cs typeface="Calibri"/>
                <a:sym typeface="Calibri"/>
              </a:rPr>
              <a:t>Narrative Structure graphic organizer</a:t>
            </a:r>
            <a:r>
              <a:rPr lang="en" sz="1200" dirty="0">
                <a:latin typeface="Calibri"/>
                <a:ea typeface="Calibri"/>
                <a:cs typeface="Calibri"/>
                <a:sym typeface="Calibri"/>
              </a:rPr>
              <a:t>.</a:t>
            </a:r>
            <a:br>
              <a:rPr lang="en" sz="1200" dirty="0">
                <a:latin typeface="Calibri"/>
                <a:ea typeface="Calibri"/>
                <a:cs typeface="Calibri"/>
                <a:sym typeface="Calibri"/>
              </a:rPr>
            </a:br>
            <a:endParaRPr sz="1200" dirty="0">
              <a:latin typeface="Calibri"/>
              <a:ea typeface="Calibri"/>
              <a:cs typeface="Calibri"/>
              <a:sym typeface="Calibri"/>
            </a:endParaRPr>
          </a:p>
        </p:txBody>
      </p:sp>
    </p:spTree>
    <p:extLst>
      <p:ext uri="{BB962C8B-B14F-4D97-AF65-F5344CB8AC3E}">
        <p14:creationId xmlns:p14="http://schemas.microsoft.com/office/powerpoint/2010/main" val="1155649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02ed540d7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02ed540d7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A. Debrief Learning Targets and Preview Homework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you a thumbs-up if they think they mastered that learning target or a thumb-down if they still need to work on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second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Notice which students give a thumbs-down and consider supporting them more in following lessons.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mastery or non-mastery of the objectives.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ways to support those students that indicated non-mastery of the objectives when you continue this work in future lessons (ex. Additional teacher modeling, peer tutoring, etc.)</a:t>
            </a:r>
            <a:endParaRPr sz="1200" dirty="0">
              <a:latin typeface="Calibri"/>
              <a:ea typeface="Calibri"/>
              <a:cs typeface="Calibri"/>
              <a:sym typeface="Calibri"/>
            </a:endParaRPr>
          </a:p>
        </p:txBody>
      </p:sp>
    </p:spTree>
    <p:extLst>
      <p:ext uri="{BB962C8B-B14F-4D97-AF65-F5344CB8AC3E}">
        <p14:creationId xmlns:p14="http://schemas.microsoft.com/office/powerpoint/2010/main" val="3504231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faad4f9c8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faad4f9c8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Summary writing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is introduced in this lesson, but it not assessed until the Mid-Unit 2 Assessment. Collect the summaries in the next lesson and give students positive feedback as a formative assessment. Be sure to note any mistakes to address in subsequent lessons, either with the entire class or with individual students as needed. The </a:t>
            </a:r>
            <a:r>
              <a:rPr lang="en" sz="1200" b="1" dirty="0">
                <a:solidFill>
                  <a:schemeClr val="dk1"/>
                </a:solidFill>
                <a:latin typeface="Calibri"/>
                <a:ea typeface="Calibri"/>
                <a:cs typeface="Calibri"/>
                <a:sym typeface="Calibri"/>
              </a:rPr>
              <a:t>Narrative Structure graphic organizer </a:t>
            </a:r>
            <a:r>
              <a:rPr lang="en" sz="1200" dirty="0">
                <a:solidFill>
                  <a:schemeClr val="dk1"/>
                </a:solidFill>
                <a:latin typeface="Calibri"/>
                <a:ea typeface="Calibri"/>
                <a:cs typeface="Calibri"/>
                <a:sym typeface="Calibri"/>
              </a:rPr>
              <a:t>is the first step of summary writing; writing the summary paragraph is the second step. Students will continue to work with the graphic organizer, although they will not always write the summary paragraph.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Lesson 13, review students’ summaries of Chapter 2. If students need additional support to write these summaries well, consider allowing individuals or small groups to practice this skill more.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Summary Writing homework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wrote summaries of informational text in Lessons 4 and 6; here they are summarizing literary text.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write a summary using the narrative structure of Chapter 2: The summary needs to include the exposition, rising action, climax, and resolution of the chapter.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homework.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begin to write their summaries more independently, provide supports such as paragraph frames very sparingly.</a:t>
            </a:r>
            <a:endParaRPr dirty="0">
              <a:solidFill>
                <a:schemeClr val="dk1"/>
              </a:solidFill>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760991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ffdb7438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3ffdb7438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257" name="Google Shape;257;g3ffdb7438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9834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ed540d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ed540d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strips for word sort</a:t>
            </a:r>
            <a:r>
              <a:rPr lang="en" sz="1200" dirty="0">
                <a:solidFill>
                  <a:schemeClr val="dk1"/>
                </a:solidFill>
                <a:latin typeface="Calibri"/>
                <a:ea typeface="Calibri"/>
                <a:cs typeface="Calibri"/>
                <a:sym typeface="Calibri"/>
              </a:rPr>
              <a:t>- cut out in advance (teacher-prepared;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graphic organizer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graphic organizer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Chapter 2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Note-catcher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Writing homework </a:t>
            </a:r>
            <a:r>
              <a:rPr lang="en" sz="1200" dirty="0">
                <a:solidFill>
                  <a:schemeClr val="dk1"/>
                </a:solidFill>
                <a:latin typeface="Calibri"/>
                <a:ea typeface="Calibri"/>
                <a:cs typeface="Calibri"/>
                <a:sym typeface="Calibri"/>
              </a:rPr>
              <a:t>(one per student)</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document camera is not available, you may want to recreate the </a:t>
            </a:r>
            <a:r>
              <a:rPr lang="en" sz="1200" b="1" dirty="0">
                <a:solidFill>
                  <a:schemeClr val="dk1"/>
                </a:solidFill>
                <a:latin typeface="Calibri"/>
                <a:ea typeface="Calibri"/>
                <a:cs typeface="Calibri"/>
                <a:sym typeface="Calibri"/>
              </a:rPr>
              <a:t>Narrative Structure graphic organizer </a:t>
            </a:r>
            <a:r>
              <a:rPr lang="en" sz="1200" dirty="0">
                <a:solidFill>
                  <a:schemeClr val="dk1"/>
                </a:solidFill>
                <a:latin typeface="Calibri"/>
                <a:ea typeface="Calibri"/>
                <a:cs typeface="Calibri"/>
                <a:sym typeface="Calibri"/>
              </a:rPr>
              <a:t>on chart paper or the white board for modeling.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Rochester Discussion Appointment during today’s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1375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2ed540d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2ed540d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Chapter 2 of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Chapter 2 of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Narrative Structure graphic organizer </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9998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2ed540d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2ed540d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Share the slide.</a:t>
            </a:r>
            <a:endParaRPr sz="120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522940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2ed540d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2ed540d7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slide. Address any questions,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0026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02ed540d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02ed540d7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and Review Learning Targets: Vocabulary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of this lesson is a word sort of vocabulary words from the structured notes on Chapter 1 (Parts A and B) and Chapter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Cut up word strips.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meet with their Rochester Discussion Appointment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 strips to each pair.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3-5 minutes, refocus whole class and cold call on pairs to name the words they put in each category.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Ideally, students will sort them like this:</a:t>
            </a:r>
            <a:br>
              <a:rPr lang="en" sz="120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Positive: satisfactory, routine contentment, meditating, sojourn, ambled, assuaged </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r>
              <a:rPr lang="en" sz="1200" b="0" dirty="0">
                <a:solidFill>
                  <a:schemeClr val="dk1"/>
                </a:solidFill>
                <a:latin typeface="Calibri"/>
                <a:ea typeface="Calibri"/>
                <a:cs typeface="Calibri"/>
                <a:sym typeface="Calibri"/>
              </a:rPr>
              <a:t>Negative: malevolent phantom, stealthy, alien, illicitly, vexations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other examples of words with the same denotation, but different connotations, for example: </a:t>
            </a:r>
            <a:r>
              <a:rPr lang="en" sz="1200" i="1" dirty="0">
                <a:solidFill>
                  <a:schemeClr val="dk1"/>
                </a:solidFill>
                <a:latin typeface="Calibri"/>
                <a:ea typeface="Calibri"/>
                <a:cs typeface="Calibri"/>
                <a:sym typeface="Calibri"/>
              </a:rPr>
              <a:t>stubborn, persistent.</a:t>
            </a:r>
            <a:endParaRPr i="1" dirty="0"/>
          </a:p>
        </p:txBody>
      </p:sp>
    </p:spTree>
    <p:extLst>
      <p:ext uri="{BB962C8B-B14F-4D97-AF65-F5344CB8AC3E}">
        <p14:creationId xmlns:p14="http://schemas.microsoft.com/office/powerpoint/2010/main" val="1452590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2ed540d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2ed540d7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Narrative Structure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Narrative Structure graphic organizer </a:t>
            </a:r>
            <a:r>
              <a:rPr lang="en" sz="1200" dirty="0">
                <a:solidFill>
                  <a:schemeClr val="dk1"/>
                </a:solidFill>
                <a:latin typeface="Calibri"/>
                <a:ea typeface="Calibri"/>
                <a:cs typeface="Calibri"/>
                <a:sym typeface="Calibri"/>
              </a:rPr>
              <a:t>is used as prewriting for summary paragraphs. For this purpose, students will use an adapted story map. Notice that the right side of the story map leads into the next chapter (although occasionally the smaller narrative arcs will span two chapters instead of only one). Be sure students understand that these narrative arcs appear many times in novels, even as they help develop the overarching plot.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Activating students’ prior knowledge helps students master new skills.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Teaching the structure of a text supports all students, especially ELLs or students who struggle with reading, by making this important element of text explicit.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work with their partner.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Narrative Structure graphic organizer </a:t>
            </a:r>
            <a:r>
              <a:rPr lang="en" sz="1200" dirty="0">
                <a:latin typeface="Calibri"/>
                <a:ea typeface="Calibri"/>
                <a:cs typeface="Calibri"/>
                <a:sym typeface="Calibri"/>
              </a:rPr>
              <a:t>and display it using the document camera or use the image on the slide.</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on one or two students to hear their inferences.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Explain, </a:t>
            </a:r>
            <a:r>
              <a:rPr lang="en" sz="1200" i="1" dirty="0">
                <a:latin typeface="Calibri"/>
                <a:ea typeface="Calibri"/>
                <a:cs typeface="Calibri"/>
                <a:sym typeface="Calibri"/>
              </a:rPr>
              <a:t>“This is a way to look at the plot of a story. It is also called a story arc. Narrative can be a synonym for story.”</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i="0" dirty="0">
                <a:latin typeface="Calibri"/>
                <a:ea typeface="Calibri"/>
                <a:cs typeface="Calibri"/>
                <a:sym typeface="Calibri"/>
              </a:rPr>
              <a:t>Point to the elements on the story map and explain that most stories have these elements:</a:t>
            </a:r>
            <a:r>
              <a:rPr lang="en" sz="1200" i="1" dirty="0">
                <a:latin typeface="Calibri"/>
                <a:ea typeface="Calibri"/>
                <a:cs typeface="Calibri"/>
                <a:sym typeface="Calibri"/>
              </a:rPr>
              <a:t> </a:t>
            </a:r>
            <a:r>
              <a:rPr lang="en" sz="1200" dirty="0">
                <a:latin typeface="Calibri"/>
                <a:ea typeface="Calibri"/>
                <a:cs typeface="Calibri"/>
                <a:sym typeface="Calibri"/>
              </a:rPr>
              <a:t>“</a:t>
            </a:r>
            <a:r>
              <a:rPr lang="en" sz="1200" i="1" dirty="0">
                <a:latin typeface="Calibri"/>
                <a:ea typeface="Calibri"/>
                <a:cs typeface="Calibri"/>
                <a:sym typeface="Calibri"/>
              </a:rPr>
              <a:t>The exposition is where the reader gets to know the character and the setting. It gives the reader context for the narrative. After that, narratives have a conflict that is developed in the rising action. The conflict leads to the climax. The climax is the most exciting or most important event in the narrative. After that, the plot usually has a resolution that wraps up any loose ends.”</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a:t>
            </a:r>
            <a:r>
              <a:rPr lang="en" sz="1200" i="1" dirty="0">
                <a:latin typeface="Calibri"/>
                <a:ea typeface="Calibri"/>
                <a:cs typeface="Calibri"/>
                <a:sym typeface="Calibri"/>
              </a:rPr>
              <a:t>“In longer narratives, such as To Kill a Mockingbird, there are often many smaller story arcs as well. Most chapters in the novel will have a smaller version of the story arc. You are going to analyze the structure of Chapter 2 by looking at the smaller story arc of the chapter.”</a:t>
            </a:r>
            <a:endParaRPr sz="1200" i="1" dirty="0">
              <a:latin typeface="Calibri"/>
              <a:ea typeface="Calibri"/>
              <a:cs typeface="Calibri"/>
              <a:sym typeface="Calibri"/>
            </a:endParaRPr>
          </a:p>
          <a:p>
            <a:pPr marL="0" lvl="0" indent="0" rtl="0">
              <a:lnSpc>
                <a:spcPct val="100000"/>
              </a:lnSpc>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something like: </a:t>
            </a:r>
            <a:r>
              <a:rPr lang="en" sz="1200" b="0" dirty="0">
                <a:solidFill>
                  <a:schemeClr val="dk1"/>
                </a:solidFill>
                <a:latin typeface="Calibri"/>
                <a:ea typeface="Calibri"/>
                <a:cs typeface="Calibri"/>
                <a:sym typeface="Calibri"/>
              </a:rPr>
              <a:t>“It is a map of the story,” or “It has parts of a story on it.”</a:t>
            </a:r>
            <a:endParaRPr sz="1200" b="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878874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02ed540d7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02ed540d7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 (Discussion Appointment)/ Whole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Narrative Structure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analysis of the structure of Chapter 2 is heavily guided. In later lessons, students will do this sort of analysis more independently. Refer to the </a:t>
            </a:r>
            <a:r>
              <a:rPr lang="en" sz="1200" b="1" dirty="0">
                <a:solidFill>
                  <a:schemeClr val="dk1"/>
                </a:solidFill>
                <a:latin typeface="Calibri"/>
                <a:ea typeface="Calibri"/>
                <a:cs typeface="Calibri"/>
                <a:sym typeface="Calibri"/>
              </a:rPr>
              <a:t>Narrative Structure graphic organizer (teacher reference) </a:t>
            </a:r>
            <a:r>
              <a:rPr lang="en" sz="1200" dirty="0">
                <a:solidFill>
                  <a:schemeClr val="dk1"/>
                </a:solidFill>
                <a:latin typeface="Calibri"/>
                <a:ea typeface="Calibri"/>
                <a:cs typeface="Calibri"/>
                <a:sym typeface="Calibri"/>
              </a:rPr>
              <a:t>as needed for Work Time A.</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lesson, you’ll model what information should be filled in each section of the graphic organizer by displaying the graphic organizer using the document camera, white board, or chart paper.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read the slide silently to themselves.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from the beginning of Chapter 2 on on page 20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to “</a:t>
            </a:r>
            <a:r>
              <a:rPr lang="en" sz="1200" i="1" dirty="0">
                <a:solidFill>
                  <a:schemeClr val="dk1"/>
                </a:solidFill>
                <a:latin typeface="Calibri"/>
                <a:ea typeface="Calibri"/>
                <a:cs typeface="Calibri"/>
                <a:sym typeface="Calibri"/>
              </a:rPr>
              <a:t>Jem was in a haze for days</a:t>
            </a:r>
            <a:r>
              <a:rPr lang="en" sz="1200" dirty="0">
                <a:solidFill>
                  <a:schemeClr val="dk1"/>
                </a:solidFill>
                <a:latin typeface="Calibri"/>
                <a:ea typeface="Calibri"/>
                <a:cs typeface="Calibri"/>
                <a:sym typeface="Calibri"/>
              </a:rPr>
              <a:t>” (21).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their partner about what information was in that selection.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 to share their ideas.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these responses in the Exposition box on the displayed graphic organizer and ask students to write them on their own graphic organizers as well.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meets the criteria of exposition: </a:t>
            </a:r>
            <a:r>
              <a:rPr lang="en" sz="1200" i="0" dirty="0">
                <a:solidFill>
                  <a:schemeClr val="dk1"/>
                </a:solidFill>
                <a:latin typeface="Calibri"/>
                <a:ea typeface="Calibri"/>
                <a:cs typeface="Calibri"/>
                <a:sym typeface="Calibri"/>
              </a:rPr>
              <a:t>The setting and a new character are introduced.</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reading aloud, from </a:t>
            </a:r>
            <a:r>
              <a:rPr lang="en" sz="1200" i="1" dirty="0">
                <a:solidFill>
                  <a:schemeClr val="dk1"/>
                </a:solidFill>
                <a:latin typeface="Calibri"/>
                <a:ea typeface="Calibri"/>
                <a:cs typeface="Calibri"/>
                <a:sym typeface="Calibri"/>
              </a:rPr>
              <a:t>“Then she went to the blackboard …”</a:t>
            </a:r>
            <a:r>
              <a:rPr lang="en" sz="1200" dirty="0">
                <a:solidFill>
                  <a:schemeClr val="dk1"/>
                </a:solidFill>
                <a:latin typeface="Calibri"/>
                <a:ea typeface="Calibri"/>
                <a:cs typeface="Calibri"/>
                <a:sym typeface="Calibri"/>
              </a:rPr>
              <a:t> (22) to “… </a:t>
            </a:r>
            <a:r>
              <a:rPr lang="en" sz="1200" i="1" dirty="0">
                <a:solidFill>
                  <a:schemeClr val="dk1"/>
                </a:solidFill>
                <a:latin typeface="Calibri"/>
                <a:ea typeface="Calibri"/>
                <a:cs typeface="Calibri"/>
                <a:sym typeface="Calibri"/>
              </a:rPr>
              <a:t>‘That damn lady says Atticus’s been teaching me to read and for him to stop it—’”</a:t>
            </a:r>
            <a:r>
              <a:rPr lang="en" sz="1200" dirty="0">
                <a:solidFill>
                  <a:schemeClr val="dk1"/>
                </a:solidFill>
                <a:latin typeface="Calibri"/>
                <a:ea typeface="Calibri"/>
                <a:cs typeface="Calibri"/>
                <a:sym typeface="Calibri"/>
              </a:rPr>
              <a:t> (23)</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Again ask students to turn and talk with their partner about what happened in the plot in that excerpt.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to share. Write that on the displayed graphic organizer in the first Details box under Rising Action.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several more excerpts: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From </a:t>
            </a:r>
            <a:r>
              <a:rPr lang="en" sz="1200" i="0" dirty="0">
                <a:solidFill>
                  <a:schemeClr val="dk1"/>
                </a:solidFill>
                <a:latin typeface="Calibri"/>
                <a:ea typeface="Calibri"/>
                <a:cs typeface="Calibri"/>
                <a:sym typeface="Calibri"/>
              </a:rPr>
              <a:t>“Everybody who brings his lunch put it on top of his desk” (24) to “Walter shook his head again”(25).</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From “When Walter shook his head a third time …” (26) to “They don’t have much, but they get along on it” (26) and continue with “You’re shamin’ him, Miss Caroline. Walter hasn’t got a quarter at home to bring you, and you can’t use any stovewood”(28). </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From “Miss Caroline stood stock still …” (28) to “… Miss Caroline has whipped me”(28). This time, write the response in the Climax box. Point out that the conflict of this chapter is between Miss Caroline and Scout. Miss Caroline hitting Scout with a ruler is the most important point in that conflict. </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From “When Miss Caroline threatened it with a similar fate …” (28) to the end of the chapter (29). Write those ideas in the Resolution box on the graphic organizer. </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part of the chapter doesn’t do anything to continue the conflict. Instead, it brings it to an end for now.</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last box is labeled Next Chapter/Incident and remind students that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will have many more of these smaller arcs in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graphic organizer, explain to students, “</a:t>
            </a:r>
            <a:r>
              <a:rPr lang="en" sz="1200" i="1" dirty="0">
                <a:solidFill>
                  <a:schemeClr val="dk1"/>
                </a:solidFill>
                <a:latin typeface="Calibri"/>
                <a:ea typeface="Calibri"/>
                <a:cs typeface="Calibri"/>
                <a:sym typeface="Calibri"/>
              </a:rPr>
              <a:t>Notice  that not every detail in the chapter was included. For instance, the details about Atticus telling Scout about the Cunninghams are not on the </a:t>
            </a:r>
            <a:r>
              <a:rPr lang="en" sz="1200" b="1" i="1" dirty="0">
                <a:solidFill>
                  <a:schemeClr val="dk1"/>
                </a:solidFill>
                <a:latin typeface="Calibri"/>
                <a:ea typeface="Calibri"/>
                <a:cs typeface="Calibri"/>
                <a:sym typeface="Calibri"/>
              </a:rPr>
              <a:t>Narrative Structure graphic organizer </a:t>
            </a:r>
            <a:r>
              <a:rPr lang="en" sz="1200" i="1" dirty="0">
                <a:solidFill>
                  <a:schemeClr val="dk1"/>
                </a:solidFill>
                <a:latin typeface="Calibri"/>
                <a:ea typeface="Calibri"/>
                <a:cs typeface="Calibri"/>
                <a:sym typeface="Calibri"/>
              </a:rPr>
              <a:t>for Chapter 2. Authors add details for many purposes. It’s not always about moving the plot forward. Sometimes, as with Atticus telling Scout about the Cunninghams, it is about developing characters.”</a:t>
            </a:r>
            <a:endParaRPr sz="1200" i="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Section 1: Listen for students to say: </a:t>
            </a:r>
            <a:r>
              <a:rPr lang="en" sz="1200" b="0" dirty="0">
                <a:solidFill>
                  <a:schemeClr val="dk1"/>
                </a:solidFill>
                <a:latin typeface="Calibri"/>
                <a:ea typeface="Calibri"/>
                <a:cs typeface="Calibri"/>
                <a:sym typeface="Calibri"/>
              </a:rPr>
              <a:t>“Dill goes home,” “Scout starts school,” and “Scout meets Miss Caroline for the first time.”</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Section 2: Listen for students to say: “Miss Caroline finds out that Scout can read and tells her to stop reading at home.” </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Section 3: Listen for students to say: “Miss Caroline offers Walter money for lunch, but he refuses it.</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Section 4: Listen for students to say: “Scout explains to Miss Caroline why Walter won’t accept her money,” or “Scout tells Miss Caroline that she’s embarrassing Walter.”</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Section 5: Listen for students to say: “Miss Caroline punished Scout by hitting her hand with a ruler.”</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Section 6: Listen for students to say: “At lunchtime, Miss Caroline was upset,” or “Scout saw that Miss Caroline was upset but didn’t really feel sorry for her.”</a:t>
            </a:r>
            <a:endParaRPr sz="1200" b="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reminder of terminology used on the graphic organizer (exposition: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rising action:  falling action:  climax: resolution: </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491454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02ed540d7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02ed540d7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Analyzing How Structure Contributes to Meaning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narrative analysis in this lesson scaffolds toward the text structure comparison that students will do in Lesson 14. Eventually, students will compare texts in order to analyze meaning (how each text builds meaning of the theme of the Golden Rule) as well as text structure. The questions in Work Time Part B serve as an initial scaffold to that understanding and skill.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Narrative Structure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r>
              <a:rPr lang="en" sz="1200" i="1" dirty="0">
                <a:solidFill>
                  <a:schemeClr val="dk1"/>
                </a:solidFill>
                <a:latin typeface="Calibri"/>
                <a:ea typeface="Calibri"/>
                <a:cs typeface="Calibri"/>
                <a:sym typeface="Calibri"/>
              </a:rPr>
              <a:t>, “Now that you’ve analyzed the structure of Chapter 2 using the graphic organizer, you can analyze how that structure helps to create meaning in the chapter. Then, you need to do something with that analysis by explaining why the structure is important. This Note-catcher will help us do that work.”</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questions in the left-hand column and read the first question aloud from the handout or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time for students to follow the steps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pairs to share their answers. Clarify student responses and encourage students to revise their work as needed.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question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r>
              <a:rPr lang="en" sz="1200" i="1" dirty="0">
                <a:solidFill>
                  <a:schemeClr val="dk1"/>
                </a:solidFill>
                <a:latin typeface="Calibri"/>
                <a:ea typeface="Calibri"/>
                <a:cs typeface="Calibri"/>
                <a:sym typeface="Calibri"/>
              </a:rPr>
              <a:t>”This question doesn’t focus on what happened in each of those parts of the story arc; it focuses on what the purpose of each of those parts is. Notice the sentence stems that start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job of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You answered questions similar to these about sentences in the speeches that you read in Lesson 2–7.”</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Again invite students to work with their partner to answer the question.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pairs to share their answers. Clarify student responses and encourage students to revise their work as needed. Be sure students understand that this question is about the purpose of the structure.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third question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“This question builds on the previous two—you should think about how the structure helps the author communicate the meaning of the chapter.”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pairs to share their answers. Clarify student responses and encourage students to revise their work as needed. Be sure students understand that this question is about how the structure helps students understand why Scout says, “Had her conduct been more friendly toward me, I would have felt sorry for 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they have any questions. Address them as appropriate and let students know that they will continue to practice this skill in later lessons.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1: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Scout didn’t feel bad for Miss Caroline because she was disrespectful to her.</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Miss Caroline told Scout that she couldn’t read at home with Atticus anymore.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Miss Caroline misinterpreted Scout trying to help her understand Walter.</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Miss Caroline hit Scout’s hand with a ruler.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2: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job of the exposition in this chapter is …</a:t>
            </a:r>
            <a:r>
              <a:rPr lang="en" sz="1200" b="0" dirty="0">
                <a:solidFill>
                  <a:schemeClr val="dk1"/>
                </a:solidFill>
                <a:latin typeface="Calibri"/>
                <a:ea typeface="Calibri"/>
                <a:cs typeface="Calibri"/>
                <a:sym typeface="Calibri"/>
              </a:rPr>
              <a:t>to let the reader know that Scout is starting school and to introduce Miss Caroline.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job of the rising action in this chapter is …to develop a conflict between Scout and Miss Caroline.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job of the climax in this chapter is …to bring the conflict between Scout and Miss Caroline to its most intense point.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job of the resolution in this chapter is …to resolve the conflict between Scout and Miss Caroline and to show that Miss Caroline’s actions affect the way Scout feels about her.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3: </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Because the chapter is structured with a story arc, it builds tension between Scout and Miss Caroline. When Scout is hit with the ruler, it comes as a surprise to Scout and the reader. When Scout says that she doesn’t feel sorry for Miss Caroline, it shows that she was affected by Miss Caroline’s actions.</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may be a challenging activity for students, consider pairing a partners that are struggling with a stronger pair to model their thinking through one or more of the questions, or work individually with pairs to guide them through this work.</a:t>
            </a:r>
            <a:endParaRPr sz="1200" b="0" dirty="0">
              <a:latin typeface="Calibri"/>
              <a:ea typeface="Calibri"/>
              <a:cs typeface="Calibri"/>
              <a:sym typeface="Calibri"/>
            </a:endParaRPr>
          </a:p>
        </p:txBody>
      </p:sp>
    </p:spTree>
    <p:extLst>
      <p:ext uri="{BB962C8B-B14F-4D97-AF65-F5344CB8AC3E}">
        <p14:creationId xmlns:p14="http://schemas.microsoft.com/office/powerpoint/2010/main" val="1502567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4985379"/>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078445" y="4663216"/>
            <a:ext cx="493555" cy="466395"/>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4985379"/>
            <a:ext cx="762000" cy="142875"/>
          </a:xfrm>
          <a:prstGeom prst="rect">
            <a:avLst/>
          </a:prstGeom>
        </p:spPr>
      </p:pic>
      <p:pic>
        <p:nvPicPr>
          <p:cNvPr id="6" name="Picture 5">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55772" y="4682633"/>
            <a:ext cx="493555" cy="411296"/>
          </a:xfrm>
          <a:prstGeom prst="rect">
            <a:avLst/>
          </a:prstGeom>
        </p:spPr>
      </p:pic>
      <p:pic>
        <p:nvPicPr>
          <p:cNvPr id="7" name="Picture 6">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85683A20-2FBE-4225-BA2A-F3E89A2A9709}"/>
              </a:ext>
            </a:extLst>
          </p:cNvPr>
          <p:cNvPicPr>
            <a:picLocks noChangeAspect="1"/>
          </p:cNvPicPr>
          <p:nvPr userDrawn="1"/>
        </p:nvPicPr>
        <p:blipFill>
          <a:blip r:embed="rId13"/>
          <a:stretch>
            <a:fillRect/>
          </a:stretch>
        </p:blipFill>
        <p:spPr>
          <a:xfrm>
            <a:off x="8382000" y="4985379"/>
            <a:ext cx="762000" cy="142875"/>
          </a:xfrm>
          <a:prstGeom prst="rect">
            <a:avLst/>
          </a:prstGeom>
        </p:spPr>
      </p:pic>
      <p:pic>
        <p:nvPicPr>
          <p:cNvPr id="8" name="Picture 7">
            <a:extLst>
              <a:ext uri="{FF2B5EF4-FFF2-40B4-BE49-F238E27FC236}">
                <a16:creationId xmlns:a16="http://schemas.microsoft.com/office/drawing/2014/main" id="{30EBA2E0-F124-48C9-87F9-E9CC24A0F7FA}"/>
              </a:ext>
            </a:extLst>
          </p:cNvPr>
          <p:cNvPicPr>
            <a:picLocks noChangeAspect="1"/>
          </p:cNvPicPr>
          <p:nvPr userDrawn="1"/>
        </p:nvPicPr>
        <p:blipFill>
          <a:blip r:embed="rId14"/>
          <a:stretch>
            <a:fillRect/>
          </a:stretch>
        </p:blipFill>
        <p:spPr>
          <a:xfrm>
            <a:off x="4255772" y="4682633"/>
            <a:ext cx="493555" cy="411296"/>
          </a:xfrm>
          <a:prstGeom prst="rect">
            <a:avLst/>
          </a:prstGeom>
        </p:spPr>
      </p:pic>
      <p:pic>
        <p:nvPicPr>
          <p:cNvPr id="9" name="Picture 8">
            <a:extLst>
              <a:ext uri="{FF2B5EF4-FFF2-40B4-BE49-F238E27FC236}">
                <a16:creationId xmlns:a16="http://schemas.microsoft.com/office/drawing/2014/main" id="{B3390150-EE48-4919-BD15-464002BB3FF2}"/>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10</a:t>
            </a:r>
            <a:r>
              <a:rPr lang="en" sz="3400"/>
              <a:t>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Analyze the narrative structure of Chapter 2 through the guided use of a graphic organizer which will serve as prewriting for a summary of the chapter</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Understand narrative arcs appear many times in novels, even as they help develop the overarching plot</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Serve as a scaffold for work students will do with narrative structure in subsequent lessons</a:t>
            </a:r>
            <a:r>
              <a:rPr lang="en-US" sz="1600" dirty="0">
                <a:solidFill>
                  <a:schemeClr val="dk1"/>
                </a:solidFill>
              </a:rPr>
              <a:t>.</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the narrative structure of Chapter 2 of </a:t>
            </a:r>
            <a:r>
              <a:rPr lang="en" sz="1600" i="1" dirty="0">
                <a:solidFill>
                  <a:schemeClr val="dk1"/>
                </a:solidFill>
              </a:rPr>
              <a:t>To Kill a Mockingbird</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objectively summarize Chapter 2 of </a:t>
            </a:r>
            <a:r>
              <a:rPr lang="en" sz="1600" i="1" dirty="0">
                <a:solidFill>
                  <a:schemeClr val="dk1"/>
                </a:solidFill>
              </a:rPr>
              <a:t>To Kill a Mockingbird</a:t>
            </a:r>
            <a:r>
              <a:rPr lang="en" sz="1600" dirty="0">
                <a:solidFill>
                  <a:schemeClr val="dk1"/>
                </a:solidFill>
              </a:rPr>
              <a:t>. </a:t>
            </a:r>
            <a:br>
              <a:rPr lang="en" sz="1600" dirty="0">
                <a:solidFill>
                  <a:schemeClr val="dk1"/>
                </a:solidFill>
              </a:rPr>
            </a:br>
            <a:endParaRPr sz="1600" dirty="0">
              <a:solidFill>
                <a:schemeClr val="dk1"/>
              </a:solidFill>
            </a:endParaRPr>
          </a:p>
          <a:p>
            <a:pPr marL="45720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Self-Assess Our Learning Targets</a:t>
            </a:r>
            <a:endParaRPr/>
          </a:p>
        </p:txBody>
      </p:sp>
      <p:sp>
        <p:nvSpPr>
          <p:cNvPr id="242" name="Google Shape;242;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a:t>I can </a:t>
            </a:r>
            <a:r>
              <a:rPr lang="en" sz="2400" i="1"/>
              <a:t>analyze the narrative structure</a:t>
            </a:r>
            <a:r>
              <a:rPr lang="en" sz="2400"/>
              <a:t> of Chapter 2 of </a:t>
            </a:r>
            <a:r>
              <a:rPr lang="en" sz="2400" i="1"/>
              <a:t>To Kill a Mockingbird</a:t>
            </a:r>
            <a:r>
              <a:rPr lang="en" sz="2400"/>
              <a:t>.</a:t>
            </a:r>
            <a:br>
              <a:rPr lang="en" sz="2400"/>
            </a:br>
            <a:endParaRPr sz="2400"/>
          </a:p>
          <a:p>
            <a:pPr marL="457200" lvl="0" indent="-381000" rtl="0">
              <a:spcBef>
                <a:spcPts val="0"/>
              </a:spcBef>
              <a:spcAft>
                <a:spcPts val="0"/>
              </a:spcAft>
              <a:buSzPts val="2400"/>
              <a:buAutoNum type="arabicPeriod"/>
            </a:pPr>
            <a:r>
              <a:rPr lang="en" sz="2400"/>
              <a:t>I can </a:t>
            </a:r>
            <a:r>
              <a:rPr lang="en" sz="2400" i="1"/>
              <a:t>objectively summarize</a:t>
            </a:r>
            <a:r>
              <a:rPr lang="en" sz="2400"/>
              <a:t> Chapter 2 of </a:t>
            </a:r>
            <a:r>
              <a:rPr lang="en" sz="2400" i="1"/>
              <a:t>To Kill a Mockingbird. </a:t>
            </a:r>
            <a:br>
              <a:rPr lang="en" sz="2400" i="1"/>
            </a:br>
            <a:br>
              <a:rPr lang="en" sz="2400"/>
            </a:br>
            <a:br>
              <a:rPr lang="en" sz="2400"/>
            </a:br>
            <a:endParaRPr sz="2400"/>
          </a:p>
        </p:txBody>
      </p:sp>
      <p:pic>
        <p:nvPicPr>
          <p:cNvPr id="243" name="Google Shape;243;p46"/>
          <p:cNvPicPr preferRelativeResize="0"/>
          <p:nvPr/>
        </p:nvPicPr>
        <p:blipFill>
          <a:blip r:embed="rId3">
            <a:alphaModFix/>
          </a:blip>
          <a:stretch>
            <a:fillRect/>
          </a:stretch>
        </p:blipFill>
        <p:spPr>
          <a:xfrm>
            <a:off x="8416018" y="4568875"/>
            <a:ext cx="536025" cy="4371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49" name="Google Shape;249;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Summarize Chapter 2 of the novel using the </a:t>
            </a:r>
            <a:r>
              <a:rPr lang="en" b="1" dirty="0"/>
              <a:t>Narrative Structure Graphic Organizer</a:t>
            </a:r>
            <a:r>
              <a:rPr lang="en" dirty="0"/>
              <a:t> as your guide.  </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Your summary should include the exposition, rising action, climax, and resolution of the chapter. </a:t>
            </a:r>
            <a:endParaRPr dirty="0"/>
          </a:p>
          <a:p>
            <a:pPr marL="0" lvl="0" indent="0" rtl="0">
              <a:spcBef>
                <a:spcPts val="0"/>
              </a:spcBef>
              <a:spcAft>
                <a:spcPts val="0"/>
              </a:spcAft>
              <a:buNone/>
            </a:pPr>
            <a:endParaRPr dirty="0"/>
          </a:p>
          <a:p>
            <a:pPr marL="0" lvl="0" indent="0" rtl="0">
              <a:spcBef>
                <a:spcPts val="0"/>
              </a:spcBef>
              <a:spcAft>
                <a:spcPts val="0"/>
              </a:spcAft>
              <a:buNone/>
            </a:pPr>
            <a:br>
              <a:rPr lang="en" dirty="0"/>
            </a:br>
            <a:br>
              <a:rPr lang="en" dirty="0"/>
            </a:br>
            <a:endParaRPr dirty="0"/>
          </a:p>
        </p:txBody>
      </p:sp>
      <p:pic>
        <p:nvPicPr>
          <p:cNvPr id="250" name="Google Shape;250;p47"/>
          <p:cNvPicPr preferRelativeResize="0"/>
          <p:nvPr/>
        </p:nvPicPr>
        <p:blipFill>
          <a:blip r:embed="rId3">
            <a:alphaModFix/>
          </a:blip>
          <a:stretch>
            <a:fillRect/>
          </a:stretch>
        </p:blipFill>
        <p:spPr>
          <a:xfrm>
            <a:off x="1457325" y="2635300"/>
            <a:ext cx="6229350" cy="1933575"/>
          </a:xfrm>
          <a:prstGeom prst="rect">
            <a:avLst/>
          </a:prstGeom>
          <a:noFill/>
          <a:ln>
            <a:noFill/>
          </a:ln>
        </p:spPr>
      </p:pic>
      <p:sp>
        <p:nvSpPr>
          <p:cNvPr id="251" name="Google Shape;251;p47"/>
          <p:cNvSpPr txBox="1"/>
          <p:nvPr/>
        </p:nvSpPr>
        <p:spPr>
          <a:xfrm>
            <a:off x="1357300" y="2721633"/>
            <a:ext cx="6270300" cy="1797342"/>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pic>
        <p:nvPicPr>
          <p:cNvPr id="8" name="Google Shape;243;p46"/>
          <p:cNvPicPr preferRelativeResize="0"/>
          <p:nvPr/>
        </p:nvPicPr>
        <p:blipFill>
          <a:blip r:embed="rId4">
            <a:alphaModFix/>
          </a:blip>
          <a:stretch>
            <a:fillRect/>
          </a:stretch>
        </p:blipFill>
        <p:spPr>
          <a:xfrm>
            <a:off x="8416018" y="4568875"/>
            <a:ext cx="536025" cy="437132"/>
          </a:xfrm>
          <a:prstGeom prst="rect">
            <a:avLst/>
          </a:prstGeom>
          <a:noFill/>
          <a:ln>
            <a:noFill/>
          </a:ln>
        </p:spPr>
      </p:pic>
      <p:pic>
        <p:nvPicPr>
          <p:cNvPr id="253" name="Google Shape;253;p47"/>
          <p:cNvPicPr preferRelativeResize="0"/>
          <p:nvPr/>
        </p:nvPicPr>
        <p:blipFill>
          <a:blip r:embed="rId5">
            <a:alphaModFix/>
          </a:blip>
          <a:stretch>
            <a:fillRect/>
          </a:stretch>
        </p:blipFill>
        <p:spPr>
          <a:xfrm>
            <a:off x="7958792" y="4518975"/>
            <a:ext cx="522025" cy="522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60" name="Google Shape;260;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61" name="Google Shape;261;p48"/>
          <p:cNvGraphicFramePr/>
          <p:nvPr/>
        </p:nvGraphicFramePr>
        <p:xfrm>
          <a:off x="577216" y="1385887"/>
          <a:ext cx="7989600" cy="3230175"/>
        </p:xfrm>
        <a:graphic>
          <a:graphicData uri="http://schemas.openxmlformats.org/drawingml/2006/table">
            <a:tbl>
              <a:tblPr firstRow="1" bandRow="1">
                <a:noFill/>
                <a:tableStyleId>{8D34C015-CA7F-449D-A3BB-EA444EDF3289}</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10: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br>
              <a:rPr lang="en" dirty="0">
                <a:solidFill>
                  <a:schemeClr val="dk1"/>
                </a:solidFill>
              </a:rPr>
            </a:b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Word strips for word sort </a:t>
            </a:r>
            <a:r>
              <a:rPr lang="en" dirty="0">
                <a:solidFill>
                  <a:schemeClr val="dk1"/>
                </a:solidFill>
              </a:rPr>
              <a:t>(see Supporting Materials)</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Narrative Structure graphic organizer</a:t>
            </a:r>
            <a:r>
              <a:rPr lang="en" dirty="0">
                <a:solidFill>
                  <a:schemeClr val="dk1"/>
                </a:solidFill>
              </a:rPr>
              <a:t> (one per student and one to display)</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Summary Writing homework </a:t>
            </a:r>
            <a:r>
              <a:rPr lang="en" dirty="0">
                <a:solidFill>
                  <a:schemeClr val="dk1"/>
                </a:solidFill>
              </a:rPr>
              <a:t>(one per student)</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Narrative Structure Note-catcher </a:t>
            </a:r>
            <a:r>
              <a:rPr lang="en" dirty="0">
                <a:solidFill>
                  <a:schemeClr val="dk1"/>
                </a:solidFill>
              </a:rPr>
              <a:t>(one per student and one to display)</a:t>
            </a:r>
            <a:br>
              <a:rPr lang="en" dirty="0">
                <a:solidFill>
                  <a:schemeClr val="dk1"/>
                </a:solidFill>
              </a:rPr>
            </a:br>
            <a:br>
              <a:rPr lang="en" dirty="0">
                <a:solidFill>
                  <a:schemeClr val="dk1"/>
                </a:solidFill>
              </a:rPr>
            </a:b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10: </a:t>
            </a:r>
            <a:br>
              <a:rPr lang="en" i="1" dirty="0">
                <a:solidFill>
                  <a:schemeClr val="dk1"/>
                </a:solidFill>
              </a:rPr>
            </a:b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Read Chapter 2 of </a:t>
            </a:r>
            <a:r>
              <a:rPr lang="en" i="1" dirty="0">
                <a:solidFill>
                  <a:schemeClr val="dk1"/>
                </a:solidFill>
              </a:rPr>
              <a:t>To Kill a Mockingbird</a:t>
            </a:r>
            <a:br>
              <a:rPr lang="en" i="1" dirty="0">
                <a:solidFill>
                  <a:schemeClr val="dk1"/>
                </a:solidFill>
              </a:rPr>
            </a:br>
            <a:endParaRPr i="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a:t>
            </a:r>
            <a:r>
              <a:rPr lang="en" b="1" dirty="0">
                <a:solidFill>
                  <a:schemeClr val="dk1"/>
                </a:solidFill>
              </a:rPr>
              <a:t>Chapter 2 of </a:t>
            </a:r>
            <a:r>
              <a:rPr lang="en" b="1" i="1" dirty="0">
                <a:solidFill>
                  <a:schemeClr val="dk1"/>
                </a:solidFill>
              </a:rPr>
              <a:t>To Kill a Mockingbird</a:t>
            </a:r>
            <a:r>
              <a:rPr lang="en" b="1" dirty="0">
                <a:solidFill>
                  <a:schemeClr val="dk1"/>
                </a:solidFill>
              </a:rPr>
              <a:t>; Narrative Structure graphic organizer (for Teacher Reference)</a:t>
            </a:r>
            <a:endParaRPr b="1" dirty="0">
              <a:solidFill>
                <a:schemeClr val="dk1"/>
              </a:solidFill>
            </a:endParaRPr>
          </a:p>
          <a:p>
            <a:pPr marL="45720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10</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Text Structure:</a:t>
            </a:r>
            <a:br>
              <a:rPr lang="en"/>
            </a:br>
            <a:r>
              <a:rPr lang="en" i="1"/>
              <a:t>To Kill a Mockingbird </a:t>
            </a:r>
            <a:br>
              <a:rPr lang="en"/>
            </a:br>
            <a:endParaRPr/>
          </a:p>
        </p:txBody>
      </p:sp>
      <p:pic>
        <p:nvPicPr>
          <p:cNvPr id="3" name="Picture 2">
            <a:extLst>
              <a:ext uri="{FF2B5EF4-FFF2-40B4-BE49-F238E27FC236}">
                <a16:creationId xmlns:a16="http://schemas.microsoft.com/office/drawing/2014/main" id="{5EA64849-32D2-452F-B439-B5715485944F}"/>
              </a:ext>
            </a:extLst>
          </p:cNvPr>
          <p:cNvPicPr>
            <a:picLocks noChangeAspect="1"/>
          </p:cNvPicPr>
          <p:nvPr/>
        </p:nvPicPr>
        <p:blipFill>
          <a:blip r:embed="rId3"/>
          <a:stretch>
            <a:fillRect/>
          </a:stretch>
        </p:blipFill>
        <p:spPr>
          <a:xfrm>
            <a:off x="5613913" y="334175"/>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For homework, you did a first read of Chapter 2 of </a:t>
            </a:r>
            <a:r>
              <a:rPr lang="en" i="1" dirty="0"/>
              <a:t>To Kill a Mockingbird</a:t>
            </a:r>
            <a:r>
              <a:rPr lang="en" dirty="0"/>
              <a:t>. In our lesson today, we will continue our study of that chapter by exploring its narrative structure, and considering how that structure makes meaning in the novel. This work will  prepare you for writing a summary of the chapter.</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 is what you’ll do today:</a:t>
            </a:r>
            <a:endParaRPr dirty="0"/>
          </a:p>
          <a:p>
            <a:pPr marL="457200" lvl="0" indent="-342900" rtl="0">
              <a:lnSpc>
                <a:spcPct val="100000"/>
              </a:lnSpc>
              <a:spcBef>
                <a:spcPts val="0"/>
              </a:spcBef>
              <a:spcAft>
                <a:spcPts val="0"/>
              </a:spcAft>
              <a:buSzPts val="1800"/>
              <a:buChar char="●"/>
            </a:pPr>
            <a:r>
              <a:rPr lang="en" dirty="0"/>
              <a:t>Identify the connotation of vocabulary from Chapters 1 and 2.</a:t>
            </a:r>
            <a:endParaRPr dirty="0"/>
          </a:p>
          <a:p>
            <a:pPr marL="457200" lvl="0" indent="-342900" rtl="0">
              <a:lnSpc>
                <a:spcPct val="100000"/>
              </a:lnSpc>
              <a:spcBef>
                <a:spcPts val="0"/>
              </a:spcBef>
              <a:spcAft>
                <a:spcPts val="0"/>
              </a:spcAft>
              <a:buSzPts val="1800"/>
              <a:buChar char="●"/>
            </a:pPr>
            <a:r>
              <a:rPr lang="en" dirty="0"/>
              <a:t>Review and discuss the narrative structure of Chapter 2 </a:t>
            </a:r>
            <a:endParaRPr dirty="0"/>
          </a:p>
          <a:p>
            <a:pPr marL="457200" lvl="0" indent="-342900" rtl="0">
              <a:lnSpc>
                <a:spcPct val="100000"/>
              </a:lnSpc>
              <a:spcBef>
                <a:spcPts val="0"/>
              </a:spcBef>
              <a:spcAft>
                <a:spcPts val="0"/>
              </a:spcAft>
              <a:buSzPts val="1800"/>
              <a:buChar char="●"/>
            </a:pPr>
            <a:r>
              <a:rPr lang="en" dirty="0"/>
              <a:t>Explain how the structure of the text contributes to its meaning</a:t>
            </a:r>
            <a:endParaRPr dirty="0"/>
          </a:p>
          <a:p>
            <a:pPr marL="457200" lvl="0" indent="-342900" rtl="0">
              <a:lnSpc>
                <a:spcPct val="100000"/>
              </a:lnSpc>
              <a:spcBef>
                <a:spcPts val="0"/>
              </a:spcBef>
              <a:spcAft>
                <a:spcPts val="0"/>
              </a:spcAft>
              <a:buSzPts val="1800"/>
              <a:buChar char="●"/>
            </a:pPr>
            <a:r>
              <a:rPr lang="en" dirty="0"/>
              <a:t>Write a summary of Chapter 2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Think about Word Connotations</a:t>
            </a:r>
            <a:endParaRPr/>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In addition to their dictionary definition, or </a:t>
            </a:r>
            <a:r>
              <a:rPr lang="en" i="1"/>
              <a:t>denotation</a:t>
            </a:r>
            <a:r>
              <a:rPr lang="en"/>
              <a:t>, words have emotional meanings called </a:t>
            </a:r>
            <a:r>
              <a:rPr lang="en" i="1"/>
              <a:t>connotation</a:t>
            </a:r>
            <a:r>
              <a:rPr lang="en"/>
              <a:t>. These can be positive or negative.</a:t>
            </a:r>
            <a:endParaRPr/>
          </a:p>
          <a:p>
            <a:pPr marL="0" lvl="0" indent="0">
              <a:spcBef>
                <a:spcPts val="0"/>
              </a:spcBef>
              <a:spcAft>
                <a:spcPts val="0"/>
              </a:spcAft>
              <a:buNone/>
            </a:pPr>
            <a:endParaRPr/>
          </a:p>
          <a:p>
            <a:pPr marL="0" lvl="0" indent="0">
              <a:spcBef>
                <a:spcPts val="0"/>
              </a:spcBef>
              <a:spcAft>
                <a:spcPts val="0"/>
              </a:spcAft>
              <a:buNone/>
            </a:pPr>
            <a:r>
              <a:rPr lang="en"/>
              <a:t>For example, </a:t>
            </a:r>
            <a:r>
              <a:rPr lang="en" i="1"/>
              <a:t>thin</a:t>
            </a:r>
            <a:r>
              <a:rPr lang="en"/>
              <a:t>, </a:t>
            </a:r>
            <a:r>
              <a:rPr lang="en" i="1"/>
              <a:t>skinny</a:t>
            </a:r>
            <a:r>
              <a:rPr lang="en"/>
              <a:t>, and </a:t>
            </a:r>
            <a:r>
              <a:rPr lang="en" i="1"/>
              <a:t>scrawny </a:t>
            </a:r>
            <a:r>
              <a:rPr lang="en"/>
              <a:t>all have the same denotation but different connotations. How are their connotations different? Which are positive? Negative?</a:t>
            </a:r>
            <a:endParaRPr/>
          </a:p>
          <a:p>
            <a:pPr marL="0" lvl="0" indent="0">
              <a:spcBef>
                <a:spcPts val="0"/>
              </a:spcBef>
              <a:spcAft>
                <a:spcPts val="0"/>
              </a:spcAft>
              <a:buNone/>
            </a:pPr>
            <a:endParaRPr/>
          </a:p>
          <a:p>
            <a:pPr marL="0" lvl="0" indent="0" rtl="0">
              <a:spcBef>
                <a:spcPts val="0"/>
              </a:spcBef>
              <a:spcAft>
                <a:spcPts val="0"/>
              </a:spcAft>
              <a:buNone/>
            </a:pPr>
            <a:r>
              <a:rPr lang="en"/>
              <a:t>Now, look back at your notes for Chapters 1 and 2 and your text and work with your partner to sort the words into positive or negative connotation.</a:t>
            </a:r>
            <a:endParaRPr/>
          </a:p>
          <a:p>
            <a:pPr marL="0" lvl="0" indent="0" rtl="0">
              <a:spcBef>
                <a:spcPts val="0"/>
              </a:spcBef>
              <a:spcAft>
                <a:spcPts val="0"/>
              </a:spcAft>
              <a:buNone/>
            </a:pPr>
            <a:endParaRPr/>
          </a:p>
          <a:p>
            <a:pPr marL="0" lvl="0" indent="0" rtl="0">
              <a:spcBef>
                <a:spcPts val="0"/>
              </a:spcBef>
              <a:spcAft>
                <a:spcPts val="0"/>
              </a:spcAft>
              <a:buNone/>
            </a:pPr>
            <a:endParaRPr/>
          </a:p>
        </p:txBody>
      </p:sp>
      <p:pic>
        <p:nvPicPr>
          <p:cNvPr id="206" name="Google Shape;206;p42"/>
          <p:cNvPicPr preferRelativeResize="0"/>
          <p:nvPr/>
        </p:nvPicPr>
        <p:blipFill>
          <a:blip r:embed="rId3">
            <a:alphaModFix/>
          </a:blip>
          <a:stretch>
            <a:fillRect/>
          </a:stretch>
        </p:blipFill>
        <p:spPr>
          <a:xfrm>
            <a:off x="8415450" y="4505325"/>
            <a:ext cx="617025" cy="527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Narrative Structure</a:t>
            </a:r>
            <a:endParaRPr/>
          </a:p>
        </p:txBody>
      </p:sp>
      <p:sp>
        <p:nvSpPr>
          <p:cNvPr id="212" name="Google Shape;212;p43"/>
          <p:cNvSpPr txBox="1">
            <a:spLocks noGrp="1"/>
          </p:cNvSpPr>
          <p:nvPr>
            <p:ph type="body" idx="1"/>
          </p:nvPr>
        </p:nvSpPr>
        <p:spPr>
          <a:xfrm>
            <a:off x="238675" y="11185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As we begin to look at </a:t>
            </a:r>
            <a:br>
              <a:rPr lang="en"/>
            </a:br>
            <a:r>
              <a:rPr lang="en"/>
              <a:t>Narrative Structure, let’s </a:t>
            </a:r>
            <a:endParaRPr/>
          </a:p>
          <a:p>
            <a:pPr marL="0" lvl="0" indent="0">
              <a:spcBef>
                <a:spcPts val="0"/>
              </a:spcBef>
              <a:spcAft>
                <a:spcPts val="0"/>
              </a:spcAft>
              <a:buNone/>
            </a:pPr>
            <a:r>
              <a:rPr lang="en"/>
              <a:t>review our graphic organizer.</a:t>
            </a:r>
            <a:endParaRPr/>
          </a:p>
          <a:p>
            <a:pPr marL="0" lvl="0" indent="0">
              <a:spcBef>
                <a:spcPts val="0"/>
              </a:spcBef>
              <a:spcAft>
                <a:spcPts val="0"/>
              </a:spcAft>
              <a:buNone/>
            </a:pPr>
            <a:endParaRPr/>
          </a:p>
          <a:p>
            <a:pPr marL="457200" lvl="0" indent="-342900" rtl="0">
              <a:spcBef>
                <a:spcPts val="0"/>
              </a:spcBef>
              <a:spcAft>
                <a:spcPts val="0"/>
              </a:spcAft>
              <a:buSzPts val="1800"/>
              <a:buAutoNum type="arabicPeriod"/>
            </a:pPr>
            <a:r>
              <a:rPr lang="en"/>
              <a:t>Read over the organizer.</a:t>
            </a:r>
            <a:br>
              <a:rPr lang="en"/>
            </a:br>
            <a:endParaRPr/>
          </a:p>
          <a:p>
            <a:pPr marL="457200" lvl="0" indent="-342900" rtl="0">
              <a:spcBef>
                <a:spcPts val="0"/>
              </a:spcBef>
              <a:spcAft>
                <a:spcPts val="0"/>
              </a:spcAft>
              <a:buSzPts val="1800"/>
              <a:buAutoNum type="arabicPeriod"/>
            </a:pPr>
            <a:r>
              <a:rPr lang="en"/>
              <a:t>Make an inference about</a:t>
            </a:r>
            <a:br>
              <a:rPr lang="en"/>
            </a:br>
            <a:r>
              <a:rPr lang="en"/>
              <a:t>the graphic organizer:</a:t>
            </a:r>
            <a:endParaRPr/>
          </a:p>
          <a:p>
            <a:pPr marL="914400" lvl="0" indent="-342900" rtl="0">
              <a:spcBef>
                <a:spcPts val="0"/>
              </a:spcBef>
              <a:spcAft>
                <a:spcPts val="0"/>
              </a:spcAft>
              <a:buSzPts val="1800"/>
              <a:buChar char="●"/>
            </a:pPr>
            <a:r>
              <a:rPr lang="en"/>
              <a:t>What could it be used </a:t>
            </a:r>
            <a:br>
              <a:rPr lang="en"/>
            </a:br>
            <a:r>
              <a:rPr lang="en"/>
              <a:t>for?</a:t>
            </a:r>
            <a:endParaRPr/>
          </a:p>
          <a:p>
            <a:pPr marL="914400" lvl="0" indent="-342900" rtl="0">
              <a:spcBef>
                <a:spcPts val="0"/>
              </a:spcBef>
              <a:spcAft>
                <a:spcPts val="0"/>
              </a:spcAft>
              <a:buSzPts val="1800"/>
              <a:buChar char="●"/>
            </a:pPr>
            <a:r>
              <a:rPr lang="en"/>
              <a:t>How do you know?</a:t>
            </a:r>
            <a:endParaRPr/>
          </a:p>
        </p:txBody>
      </p:sp>
      <p:pic>
        <p:nvPicPr>
          <p:cNvPr id="213" name="Google Shape;213;p43"/>
          <p:cNvPicPr preferRelativeResize="0"/>
          <p:nvPr/>
        </p:nvPicPr>
        <p:blipFill>
          <a:blip r:embed="rId3">
            <a:alphaModFix/>
          </a:blip>
          <a:stretch>
            <a:fillRect/>
          </a:stretch>
        </p:blipFill>
        <p:spPr>
          <a:xfrm rot="5400000">
            <a:off x="5028910" y="164860"/>
            <a:ext cx="3103280" cy="5126900"/>
          </a:xfrm>
          <a:prstGeom prst="rect">
            <a:avLst/>
          </a:prstGeom>
          <a:noFill/>
          <a:ln>
            <a:noFill/>
          </a:ln>
        </p:spPr>
      </p:pic>
      <p:sp>
        <p:nvSpPr>
          <p:cNvPr id="214" name="Google Shape;214;p43"/>
          <p:cNvSpPr txBox="1"/>
          <p:nvPr/>
        </p:nvSpPr>
        <p:spPr>
          <a:xfrm>
            <a:off x="3837425" y="1247552"/>
            <a:ext cx="5212500" cy="3032397"/>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Let’s Analyze Narrative Structure</a:t>
            </a:r>
            <a:endParaRPr/>
          </a:p>
        </p:txBody>
      </p:sp>
      <p:sp>
        <p:nvSpPr>
          <p:cNvPr id="220" name="Google Shape;22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lnSpc>
                <a:spcPct val="115000"/>
              </a:lnSpc>
              <a:spcBef>
                <a:spcPts val="0"/>
              </a:spcBef>
              <a:spcAft>
                <a:spcPts val="0"/>
              </a:spcAft>
              <a:buClr>
                <a:schemeClr val="dk1"/>
              </a:buClr>
              <a:buSzPts val="1800"/>
              <a:buChar char="●"/>
            </a:pPr>
            <a:r>
              <a:rPr lang="en">
                <a:solidFill>
                  <a:schemeClr val="dk1"/>
                </a:solidFill>
              </a:rPr>
              <a:t>Turn to the beginning of </a:t>
            </a:r>
            <a:br>
              <a:rPr lang="en">
                <a:solidFill>
                  <a:schemeClr val="dk1"/>
                </a:solidFill>
              </a:rPr>
            </a:br>
            <a:r>
              <a:rPr lang="en">
                <a:solidFill>
                  <a:schemeClr val="dk1"/>
                </a:solidFill>
              </a:rPr>
              <a:t>Chapter 2. </a:t>
            </a:r>
            <a:br>
              <a:rPr lang="en">
                <a:solidFill>
                  <a:schemeClr val="dk1"/>
                </a:solidFill>
              </a:rPr>
            </a:br>
            <a:endParaRPr>
              <a:solidFill>
                <a:schemeClr val="dk1"/>
              </a:solidFill>
            </a:endParaRPr>
          </a:p>
          <a:p>
            <a:pPr marL="457200" lvl="0" indent="-342900" rtl="0">
              <a:lnSpc>
                <a:spcPct val="115000"/>
              </a:lnSpc>
              <a:spcBef>
                <a:spcPts val="0"/>
              </a:spcBef>
              <a:spcAft>
                <a:spcPts val="0"/>
              </a:spcAft>
              <a:buClr>
                <a:schemeClr val="dk1"/>
              </a:buClr>
              <a:buSzPts val="1800"/>
              <a:buChar char="●"/>
            </a:pPr>
            <a:r>
              <a:rPr lang="en">
                <a:solidFill>
                  <a:schemeClr val="dk1"/>
                </a:solidFill>
              </a:rPr>
              <a:t>Read along silently in your </a:t>
            </a:r>
            <a:br>
              <a:rPr lang="en">
                <a:solidFill>
                  <a:schemeClr val="dk1"/>
                </a:solidFill>
              </a:rPr>
            </a:br>
            <a:r>
              <a:rPr lang="en">
                <a:solidFill>
                  <a:schemeClr val="dk1"/>
                </a:solidFill>
              </a:rPr>
              <a:t>head as your teacher reads</a:t>
            </a:r>
            <a:br>
              <a:rPr lang="en">
                <a:solidFill>
                  <a:schemeClr val="dk1"/>
                </a:solidFill>
              </a:rPr>
            </a:br>
            <a:r>
              <a:rPr lang="en">
                <a:solidFill>
                  <a:schemeClr val="dk1"/>
                </a:solidFill>
              </a:rPr>
              <a:t>Each section of chapter 2 </a:t>
            </a:r>
            <a:br>
              <a:rPr lang="en">
                <a:solidFill>
                  <a:schemeClr val="dk1"/>
                </a:solidFill>
              </a:rPr>
            </a:br>
            <a:r>
              <a:rPr lang="en">
                <a:solidFill>
                  <a:schemeClr val="dk1"/>
                </a:solidFill>
              </a:rPr>
              <a:t>aloud.</a:t>
            </a:r>
            <a:br>
              <a:rPr lang="en">
                <a:solidFill>
                  <a:schemeClr val="dk1"/>
                </a:solidFill>
              </a:rPr>
            </a:br>
            <a:endParaRPr>
              <a:solidFill>
                <a:schemeClr val="dk1"/>
              </a:solidFill>
            </a:endParaRPr>
          </a:p>
          <a:p>
            <a:pPr marL="457200" lvl="0" indent="-342900" rtl="0">
              <a:lnSpc>
                <a:spcPct val="115000"/>
              </a:lnSpc>
              <a:spcBef>
                <a:spcPts val="0"/>
              </a:spcBef>
              <a:spcAft>
                <a:spcPts val="0"/>
              </a:spcAft>
              <a:buClr>
                <a:schemeClr val="dk1"/>
              </a:buClr>
              <a:buSzPts val="1800"/>
              <a:buChar char="●"/>
            </a:pPr>
            <a:r>
              <a:rPr lang="en">
                <a:solidFill>
                  <a:schemeClr val="dk1"/>
                </a:solidFill>
              </a:rPr>
              <a:t>What happened in the </a:t>
            </a:r>
            <a:br>
              <a:rPr lang="en">
                <a:solidFill>
                  <a:schemeClr val="dk1"/>
                </a:solidFill>
              </a:rPr>
            </a:br>
            <a:r>
              <a:rPr lang="en">
                <a:solidFill>
                  <a:schemeClr val="dk1"/>
                </a:solidFill>
              </a:rPr>
              <a:t>Section you just read?</a:t>
            </a:r>
            <a:endParaRPr>
              <a:solidFill>
                <a:schemeClr val="dk1"/>
              </a:solidFill>
            </a:endParaRPr>
          </a:p>
        </p:txBody>
      </p:sp>
      <p:pic>
        <p:nvPicPr>
          <p:cNvPr id="221" name="Google Shape;221;p44"/>
          <p:cNvPicPr preferRelativeResize="0"/>
          <p:nvPr/>
        </p:nvPicPr>
        <p:blipFill>
          <a:blip r:embed="rId3">
            <a:alphaModFix/>
          </a:blip>
          <a:stretch>
            <a:fillRect/>
          </a:stretch>
        </p:blipFill>
        <p:spPr>
          <a:xfrm>
            <a:off x="8521737" y="4545538"/>
            <a:ext cx="527575" cy="374137"/>
          </a:xfrm>
          <a:prstGeom prst="rect">
            <a:avLst/>
          </a:prstGeom>
          <a:noFill/>
          <a:ln>
            <a:noFill/>
          </a:ln>
        </p:spPr>
      </p:pic>
      <p:pic>
        <p:nvPicPr>
          <p:cNvPr id="222" name="Google Shape;222;p44"/>
          <p:cNvPicPr preferRelativeResize="0"/>
          <p:nvPr/>
        </p:nvPicPr>
        <p:blipFill>
          <a:blip r:embed="rId4">
            <a:alphaModFix/>
          </a:blip>
          <a:stretch>
            <a:fillRect/>
          </a:stretch>
        </p:blipFill>
        <p:spPr>
          <a:xfrm rot="5400000">
            <a:off x="4799025" y="551025"/>
            <a:ext cx="3447250" cy="4619300"/>
          </a:xfrm>
          <a:prstGeom prst="rect">
            <a:avLst/>
          </a:prstGeom>
          <a:noFill/>
          <a:ln>
            <a:noFill/>
          </a:ln>
        </p:spPr>
      </p:pic>
      <p:sp>
        <p:nvSpPr>
          <p:cNvPr id="223" name="Google Shape;223;p44"/>
          <p:cNvSpPr txBox="1"/>
          <p:nvPr/>
        </p:nvSpPr>
        <p:spPr>
          <a:xfrm>
            <a:off x="4181700" y="1379975"/>
            <a:ext cx="4739400" cy="3066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224" name="Google Shape;224;p44"/>
          <p:cNvPicPr preferRelativeResize="0"/>
          <p:nvPr/>
        </p:nvPicPr>
        <p:blipFill>
          <a:blip r:embed="rId5">
            <a:alphaModFix/>
          </a:blip>
          <a:stretch>
            <a:fillRect/>
          </a:stretch>
        </p:blipFill>
        <p:spPr>
          <a:xfrm>
            <a:off x="7894818" y="4558918"/>
            <a:ext cx="503457" cy="4749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Let’s Analyze How Structure Contributes to Meaning in the Text</a:t>
            </a:r>
            <a:endParaRPr sz="2400"/>
          </a:p>
        </p:txBody>
      </p:sp>
      <p:sp>
        <p:nvSpPr>
          <p:cNvPr id="230" name="Google Shape;230;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a:p>
            <a:pPr marL="457200" lvl="0" indent="-342900" rtl="0">
              <a:spcBef>
                <a:spcPts val="0"/>
              </a:spcBef>
              <a:spcAft>
                <a:spcPts val="0"/>
              </a:spcAft>
              <a:buSzPts val="1800"/>
              <a:buChar char="●"/>
            </a:pPr>
            <a:r>
              <a:rPr lang="en" dirty="0"/>
              <a:t>Turn and talk to your partner </a:t>
            </a:r>
            <a:br>
              <a:rPr lang="en" dirty="0"/>
            </a:br>
            <a:r>
              <a:rPr lang="en" dirty="0"/>
              <a:t>about each question on the </a:t>
            </a:r>
            <a:br>
              <a:rPr lang="en" dirty="0"/>
            </a:br>
            <a:r>
              <a:rPr lang="en" dirty="0"/>
              <a:t>Note-Catcher.</a:t>
            </a:r>
            <a:br>
              <a:rPr lang="en" dirty="0"/>
            </a:br>
            <a:endParaRPr dirty="0"/>
          </a:p>
          <a:p>
            <a:pPr marL="457200" lvl="0" indent="-342900" rtl="0">
              <a:spcBef>
                <a:spcPts val="0"/>
              </a:spcBef>
              <a:spcAft>
                <a:spcPts val="0"/>
              </a:spcAft>
              <a:buSzPts val="1800"/>
              <a:buChar char="●"/>
            </a:pPr>
            <a:r>
              <a:rPr lang="en" dirty="0"/>
              <a:t>Refer back to the </a:t>
            </a:r>
            <a:r>
              <a:rPr lang="en" b="1" dirty="0"/>
              <a:t>Narrative </a:t>
            </a:r>
            <a:br>
              <a:rPr lang="en" b="1" dirty="0"/>
            </a:br>
            <a:r>
              <a:rPr lang="en" b="1" dirty="0"/>
              <a:t>Structure Graphic Organizer </a:t>
            </a:r>
            <a:r>
              <a:rPr lang="en" dirty="0"/>
              <a:t>for</a:t>
            </a:r>
            <a:br>
              <a:rPr lang="en" dirty="0"/>
            </a:br>
            <a:r>
              <a:rPr lang="en" dirty="0"/>
              <a:t>help answering the questions.</a:t>
            </a:r>
            <a:br>
              <a:rPr lang="en" dirty="0"/>
            </a:br>
            <a:endParaRPr dirty="0"/>
          </a:p>
          <a:p>
            <a:pPr marL="457200" lvl="0" indent="-342900" rtl="0">
              <a:spcBef>
                <a:spcPts val="0"/>
              </a:spcBef>
              <a:spcAft>
                <a:spcPts val="0"/>
              </a:spcAft>
              <a:buSzPts val="1800"/>
              <a:buChar char="●"/>
            </a:pPr>
            <a:r>
              <a:rPr lang="en" dirty="0"/>
              <a:t>Record your thinking on the Note-</a:t>
            </a:r>
            <a:br>
              <a:rPr lang="en" dirty="0"/>
            </a:br>
            <a:r>
              <a:rPr lang="en" dirty="0"/>
              <a:t>Catcher and be prepared to </a:t>
            </a:r>
            <a:br>
              <a:rPr lang="en" dirty="0"/>
            </a:br>
            <a:r>
              <a:rPr lang="en" dirty="0"/>
              <a:t>share with the class.</a:t>
            </a:r>
            <a:br>
              <a:rPr lang="en" dirty="0"/>
            </a:br>
            <a:endParaRPr dirty="0"/>
          </a:p>
          <a:p>
            <a:pPr marL="457200" lvl="0" indent="0" rtl="0">
              <a:spcBef>
                <a:spcPts val="0"/>
              </a:spcBef>
              <a:spcAft>
                <a:spcPts val="0"/>
              </a:spcAft>
              <a:buNone/>
            </a:pPr>
            <a:endParaRPr dirty="0"/>
          </a:p>
        </p:txBody>
      </p:sp>
      <p:pic>
        <p:nvPicPr>
          <p:cNvPr id="231" name="Google Shape;231;p45"/>
          <p:cNvPicPr preferRelativeResize="0"/>
          <p:nvPr/>
        </p:nvPicPr>
        <p:blipFill>
          <a:blip r:embed="rId3">
            <a:alphaModFix/>
          </a:blip>
          <a:stretch>
            <a:fillRect/>
          </a:stretch>
        </p:blipFill>
        <p:spPr>
          <a:xfrm>
            <a:off x="4781825" y="1366338"/>
            <a:ext cx="2952750" cy="1609725"/>
          </a:xfrm>
          <a:prstGeom prst="rect">
            <a:avLst/>
          </a:prstGeom>
          <a:noFill/>
          <a:ln>
            <a:noFill/>
          </a:ln>
        </p:spPr>
      </p:pic>
      <p:pic>
        <p:nvPicPr>
          <p:cNvPr id="232" name="Google Shape;232;p45"/>
          <p:cNvPicPr preferRelativeResize="0"/>
          <p:nvPr/>
        </p:nvPicPr>
        <p:blipFill>
          <a:blip r:embed="rId4">
            <a:alphaModFix/>
          </a:blip>
          <a:stretch>
            <a:fillRect/>
          </a:stretch>
        </p:blipFill>
        <p:spPr>
          <a:xfrm>
            <a:off x="4781825" y="2912700"/>
            <a:ext cx="2971800" cy="1504950"/>
          </a:xfrm>
          <a:prstGeom prst="rect">
            <a:avLst/>
          </a:prstGeom>
          <a:noFill/>
          <a:ln>
            <a:noFill/>
          </a:ln>
        </p:spPr>
      </p:pic>
      <p:pic>
        <p:nvPicPr>
          <p:cNvPr id="233" name="Google Shape;233;p45"/>
          <p:cNvPicPr preferRelativeResize="0"/>
          <p:nvPr/>
        </p:nvPicPr>
        <p:blipFill>
          <a:blip r:embed="rId5">
            <a:alphaModFix/>
          </a:blip>
          <a:stretch>
            <a:fillRect/>
          </a:stretch>
        </p:blipFill>
        <p:spPr>
          <a:xfrm>
            <a:off x="4791350" y="3771175"/>
            <a:ext cx="2962275" cy="1123950"/>
          </a:xfrm>
          <a:prstGeom prst="rect">
            <a:avLst/>
          </a:prstGeom>
          <a:noFill/>
          <a:ln>
            <a:noFill/>
          </a:ln>
        </p:spPr>
      </p:pic>
      <p:sp>
        <p:nvSpPr>
          <p:cNvPr id="234" name="Google Shape;234;p45"/>
          <p:cNvSpPr txBox="1"/>
          <p:nvPr/>
        </p:nvSpPr>
        <p:spPr>
          <a:xfrm>
            <a:off x="4645450" y="1152475"/>
            <a:ext cx="35064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0" name="Google Shape;221;p44"/>
          <p:cNvPicPr preferRelativeResize="0"/>
          <p:nvPr/>
        </p:nvPicPr>
        <p:blipFill>
          <a:blip r:embed="rId6">
            <a:alphaModFix/>
          </a:blip>
          <a:stretch>
            <a:fillRect/>
          </a:stretch>
        </p:blipFill>
        <p:spPr>
          <a:xfrm>
            <a:off x="8539468" y="4417650"/>
            <a:ext cx="527575" cy="527575"/>
          </a:xfrm>
          <a:prstGeom prst="rect">
            <a:avLst/>
          </a:prstGeom>
          <a:noFill/>
          <a:ln>
            <a:noFill/>
          </a:ln>
        </p:spPr>
      </p:pic>
      <p:pic>
        <p:nvPicPr>
          <p:cNvPr id="11" name="Google Shape;224;p44"/>
          <p:cNvPicPr preferRelativeResize="0"/>
          <p:nvPr/>
        </p:nvPicPr>
        <p:blipFill>
          <a:blip r:embed="rId7">
            <a:alphaModFix/>
          </a:blip>
          <a:stretch>
            <a:fillRect/>
          </a:stretch>
        </p:blipFill>
        <p:spPr>
          <a:xfrm>
            <a:off x="7894818" y="4558918"/>
            <a:ext cx="503457" cy="47491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2BECA5-EF22-40F4-85C6-45269E0D732B}">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2A5380C1-57C4-4413-AF56-BAE97E3B5036}">
  <ds:schemaRefs>
    <ds:schemaRef ds:uri="http://schemas.microsoft.com/sharepoint/v3/contenttype/forms"/>
  </ds:schemaRefs>
</ds:datastoreItem>
</file>

<file path=customXml/itemProps3.xml><?xml version="1.0" encoding="utf-8"?>
<ds:datastoreItem xmlns:ds="http://schemas.openxmlformats.org/officeDocument/2006/customXml" ds:itemID="{988A05E6-5CDA-466B-8D0A-A9DD5C4A65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1224</Words>
  <Application>Microsoft Office PowerPoint</Application>
  <PresentationFormat>On-screen Show (16:9)</PresentationFormat>
  <Paragraphs>295</Paragraphs>
  <Slides>12</Slides>
  <Notes>12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Arial</vt:lpstr>
      <vt:lpstr>Century Gothic</vt:lpstr>
      <vt:lpstr>Calibri</vt:lpstr>
      <vt:lpstr>Overlock</vt:lpstr>
      <vt:lpstr>Simple Light</vt:lpstr>
      <vt:lpstr>Simple Light</vt:lpstr>
      <vt:lpstr>Office Theme</vt:lpstr>
      <vt:lpstr>Grade 8: Module 2: Unit 1: Lesson 10  Teacher slide, before teaching.</vt:lpstr>
      <vt:lpstr>Grade 8: Module 2: Unit 1: Lesson 10 Teacher slide, before teaching.</vt:lpstr>
      <vt:lpstr>Grade 8: Module 2: Unit 1: Lesson 10 Teacher slide, before teaching.</vt:lpstr>
      <vt:lpstr>Analyzing Text Structure: To Kill a Mockingbird  </vt:lpstr>
      <vt:lpstr>Hello, Students!</vt:lpstr>
      <vt:lpstr>Let’s Think about Word Connotations</vt:lpstr>
      <vt:lpstr>Let’s Review Narrative Structure</vt:lpstr>
      <vt:lpstr>Let’s Analyze Narrative Structure</vt:lpstr>
      <vt:lpstr>Let’s Analyze How Structure Contributes to Meaning in the Text</vt:lpstr>
      <vt:lpstr>Let’s Self-Assess Our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10  Teacher slide, before teaching.</dc:title>
  <dc:creator>nbravo</dc:creator>
  <cp:lastModifiedBy>Steven Benson</cp:lastModifiedBy>
  <cp:revision>3</cp:revision>
  <dcterms:modified xsi:type="dcterms:W3CDTF">2018-10-08T20:48:33Z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