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4"/>
  </p:notesMasterIdLst>
  <p:sldIdLst>
    <p:sldId id="256" r:id="rId4"/>
    <p:sldId id="257" r:id="rId5"/>
    <p:sldId id="258" r:id="rId6"/>
    <p:sldId id="259" r:id="rId7"/>
    <p:sldId id="260" r:id="rId8"/>
    <p:sldId id="261" r:id="rId9"/>
    <p:sldId id="262" r:id="rId10"/>
    <p:sldId id="263" r:id="rId11"/>
    <p:sldId id="264" r:id="rId12"/>
    <p:sldId id="265"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5E474DA-45D8-4C4F-9349-B512881D1876}">
  <a:tblStyle styleId="{B5E474DA-45D8-4C4F-9349-B512881D187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672" autoAdjust="0"/>
  </p:normalViewPr>
  <p:slideViewPr>
    <p:cSldViewPr snapToGrid="0">
      <p:cViewPr varScale="1">
        <p:scale>
          <a:sx n="46" d="100"/>
          <a:sy n="46" d="100"/>
        </p:scale>
        <p:origin x="-904" y="-104"/>
      </p:cViewPr>
      <p:guideLst>
        <p:guide orient="horz" pos="1620"/>
        <p:guide pos="2880"/>
      </p:guideLst>
    </p:cSldViewPr>
  </p:slideViewPr>
  <p:notesTextViewPr>
    <p:cViewPr>
      <p:scale>
        <a:sx n="1" d="1"/>
        <a:sy n="1" d="1"/>
      </p:scale>
      <p:origin x="0" y="84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2.xml"/><Relationship Id="rId12" Type="http://schemas.openxmlformats.org/officeDocument/2006/relationships/slide" Target="slides/slide9.xml"/><Relationship Id="rId17" Type="http://schemas.openxmlformats.org/officeDocument/2006/relationships/viewProps" Target="viewProps.xml"/><Relationship Id="rId7" Type="http://schemas.openxmlformats.org/officeDocument/2006/relationships/slide" Target="slides/slide4.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printerSettings" Target="printerSettings/printerSettings1.bin"/><Relationship Id="rId5" Type="http://schemas.openxmlformats.org/officeDocument/2006/relationships/slide" Target="slides/slide2.xml"/><Relationship Id="rId19" Type="http://schemas.openxmlformats.org/officeDocument/2006/relationships/tableStyles" Target="tableStyles.xml"/><Relationship Id="rId10" Type="http://schemas.openxmlformats.org/officeDocument/2006/relationships/slide" Target="slides/slide7.xml"/><Relationship Id="rId1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977501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7f70b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50-55 </a:t>
            </a:r>
            <a:r>
              <a:rPr lang="en" sz="120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the Learning Target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b="1" dirty="0">
                <a:latin typeface="Calibri"/>
                <a:ea typeface="Calibri"/>
                <a:cs typeface="Calibri"/>
                <a:sym typeface="Calibri"/>
              </a:rPr>
              <a:t>End-of-Unit 1 Assessment</a:t>
            </a:r>
            <a:r>
              <a:rPr lang="en" sz="1200" dirty="0">
                <a:latin typeface="Calibri"/>
                <a:ea typeface="Calibri"/>
                <a:cs typeface="Calibri"/>
                <a:sym typeface="Calibri"/>
              </a:rPr>
              <a:t>, Part 3: Advocating Persuasively in a Fishbowl (35-40 minutes) </a:t>
            </a:r>
            <a:r>
              <a:rPr lang="en" sz="1200" b="0" dirty="0">
                <a:latin typeface="Calibri"/>
                <a:ea typeface="Calibri"/>
                <a:cs typeface="Calibri"/>
                <a:sym typeface="Calibri"/>
              </a:rPr>
              <a:t>Note: Depending on the size of your group, you may need to conduct two or three Fishbowl discussions. You may also need longer than the time allocated; consider this when planning.</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Exit Ticket: Which Meal Would You Choose to Feed Your Family? (8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“The Omnivore’s Solution: Some Tips for Eating” on pages 287–290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answer this </a:t>
            </a:r>
            <a:r>
              <a:rPr lang="en" sz="1200" dirty="0" smtClean="0">
                <a:latin typeface="Calibri"/>
                <a:ea typeface="Calibri"/>
                <a:cs typeface="Calibri"/>
                <a:sym typeface="Calibri"/>
              </a:rPr>
              <a:t>question:</a:t>
            </a:r>
            <a:r>
              <a:rPr lang="en-US" sz="1200" baseline="0" dirty="0" smtClean="0">
                <a:latin typeface="Calibri"/>
                <a:ea typeface="Calibri"/>
                <a:cs typeface="Calibri"/>
                <a:sym typeface="Calibri"/>
              </a:rPr>
              <a:t> </a:t>
            </a:r>
            <a:r>
              <a:rPr lang="en" sz="1200" dirty="0" smtClean="0">
                <a:latin typeface="Calibri"/>
                <a:ea typeface="Calibri"/>
                <a:cs typeface="Calibri"/>
                <a:sym typeface="Calibri"/>
              </a:rPr>
              <a:t>What </a:t>
            </a:r>
            <a:r>
              <a:rPr lang="en" sz="1200" dirty="0">
                <a:latin typeface="Calibri"/>
                <a:ea typeface="Calibri"/>
                <a:cs typeface="Calibri"/>
                <a:sym typeface="Calibri"/>
              </a:rPr>
              <a:t>three tips would you give to people about eating now that you have read most of </a:t>
            </a:r>
            <a:r>
              <a:rPr lang="en" sz="1200" i="1" dirty="0">
                <a:latin typeface="Calibri"/>
                <a:ea typeface="Calibri"/>
                <a:cs typeface="Calibri"/>
                <a:sym typeface="Calibri"/>
              </a:rPr>
              <a:t>The Omnivore’s Dilemma</a:t>
            </a:r>
            <a:r>
              <a:rPr lang="en" sz="1200" dirty="0">
                <a:latin typeface="Calibri"/>
                <a:ea typeface="Calibri"/>
                <a:cs typeface="Calibri"/>
                <a:sym typeface="Calibri"/>
              </a:rPr>
              <a:t>?</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151" name="Google Shape;151;g4577f70b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5396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4120ef9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474120ef9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15" name="Google Shape;215;g474120ef9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9774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7f70b1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Checklist Rubric</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Which Meal Would You Choose to Feed Your Family? Why?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Homework: Tips for Eating </a:t>
            </a:r>
            <a:r>
              <a:rPr lang="en" sz="1200" dirty="0">
                <a:solidFill>
                  <a:schemeClr val="dk1"/>
                </a:solidFill>
                <a:latin typeface="Calibri"/>
                <a:ea typeface="Calibri"/>
                <a:cs typeface="Calibri"/>
                <a:sym typeface="Calibri"/>
              </a:rPr>
              <a:t>(one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Fishbowl protocol </a:t>
            </a:r>
            <a:r>
              <a:rPr lang="en" sz="1200" dirty="0">
                <a:solidFill>
                  <a:schemeClr val="dk1"/>
                </a:solidFill>
                <a:latin typeface="Calibri"/>
                <a:ea typeface="Calibri"/>
                <a:cs typeface="Calibri"/>
                <a:sym typeface="Calibri"/>
              </a:rPr>
              <a:t>(from Lesson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Checklist </a:t>
            </a:r>
            <a:r>
              <a:rPr lang="en" sz="1200" dirty="0">
                <a:solidFill>
                  <a:schemeClr val="dk1"/>
                </a:solidFill>
                <a:latin typeface="Calibri"/>
                <a:ea typeface="Calibri"/>
                <a:cs typeface="Calibri"/>
                <a:sym typeface="Calibri"/>
              </a:rPr>
              <a:t>(from Lesson 13)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Plan the groupings for the Fishbowls. Group students to provide them with the opportunity to respond to a counterclaim.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Arrange the classroom seating so that it is conducive for the Fishbowl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materials such as a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a celebration at the end of the unit, consider bringing in food students may not have tried before to sample from the meal choices.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7f70b1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9924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7f70b1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Advocating Persuasively Checklist </a:t>
            </a:r>
            <a:r>
              <a:rPr lang="en" sz="1200" b="1" dirty="0" smtClean="0">
                <a:solidFill>
                  <a:schemeClr val="dk1"/>
                </a:solidFill>
                <a:latin typeface="Calibri"/>
                <a:ea typeface="Calibri"/>
                <a:cs typeface="Calibri"/>
                <a:sym typeface="Calibri"/>
              </a:rPr>
              <a:t>Rubric</a:t>
            </a:r>
            <a:r>
              <a:rPr lang="en-US" sz="1200" b="1" dirty="0" smtClean="0">
                <a:solidFill>
                  <a:schemeClr val="dk1"/>
                </a:solidFill>
                <a:latin typeface="Calibri"/>
                <a:ea typeface="Calibri"/>
                <a:cs typeface="Calibri"/>
                <a:sym typeface="Calibri"/>
              </a:rPr>
              <a:t>.</a:t>
            </a:r>
          </a:p>
          <a:p>
            <a:pPr marL="152400" lvl="0" indent="0" algn="l" rtl="0">
              <a:lnSpc>
                <a:spcPct val="9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7f70b1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0486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7f70b1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7f70b14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2767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7f70b1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7f70b1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1769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7f70b1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the Learning Target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and for homework, they made a claim on their </a:t>
            </a:r>
            <a:r>
              <a:rPr lang="en" sz="1200" b="1" dirty="0">
                <a:solidFill>
                  <a:schemeClr val="dk1"/>
                </a:solidFill>
                <a:latin typeface="Calibri"/>
                <a:ea typeface="Calibri"/>
                <a:cs typeface="Calibri"/>
                <a:sym typeface="Calibri"/>
              </a:rPr>
              <a:t>End-of-Unit 1 Assessment, Part 3: Developing a Claim</a:t>
            </a:r>
            <a:r>
              <a:rPr lang="en" sz="1200" dirty="0">
                <a:solidFill>
                  <a:schemeClr val="dk1"/>
                </a:solidFill>
                <a:latin typeface="Calibri"/>
                <a:ea typeface="Calibri"/>
                <a:cs typeface="Calibri"/>
                <a:sym typeface="Calibri"/>
              </a:rPr>
              <a:t> based on the question</a:t>
            </a:r>
            <a:r>
              <a:rPr lang="en" sz="1200" i="0" dirty="0">
                <a:solidFill>
                  <a:schemeClr val="dk1"/>
                </a:solidFill>
                <a:latin typeface="Calibri"/>
                <a:ea typeface="Calibri"/>
                <a:cs typeface="Calibri"/>
                <a:sym typeface="Calibri"/>
              </a:rPr>
              <a:t>: “Now that you have read a lot of </a:t>
            </a:r>
            <a:r>
              <a:rPr lang="en" sz="1200" i="1" dirty="0">
                <a:solidFill>
                  <a:schemeClr val="dk1"/>
                </a:solidFill>
                <a:latin typeface="Calibri"/>
                <a:ea typeface="Calibri"/>
                <a:cs typeface="Calibri"/>
                <a:sym typeface="Calibri"/>
              </a:rPr>
              <a:t>The Omnivore’s Dilemma </a:t>
            </a:r>
            <a:r>
              <a:rPr lang="en" sz="1200" i="0" dirty="0">
                <a:solidFill>
                  <a:schemeClr val="dk1"/>
                </a:solidFill>
                <a:latin typeface="Calibri"/>
                <a:ea typeface="Calibri"/>
                <a:cs typeface="Calibri"/>
                <a:sym typeface="Calibri"/>
              </a:rPr>
              <a:t>and know a lot more than you did in the beginning, which of the four meals you were invited to choose from at the beginning of the unit would you choose to feed your family? Why?”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for the final part of their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 they’ll be assessed on their ability to advocate persuasively for their meal by participating in a Fishbowl, just as they practiced in Lesson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to advocate means to publicly support an idea and that to persuade means to convince an audience to take your viewpoint on an issue.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7f70b1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0269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577f70b1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35-40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Class/Fishbowl groups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End-of-Unit 1 Assessment, Part 3: Advocating Persuasively in a Fishbowl </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size of your group, you may need to conduct two or three Fishbowl discussions. You may also need longer than the time allocated; consider this when planning.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each student advocating persuasively in the Fishbowl using the </a:t>
            </a:r>
            <a:r>
              <a:rPr lang="en" sz="1200" b="1" dirty="0">
                <a:solidFill>
                  <a:schemeClr val="dk1"/>
                </a:solidFill>
                <a:latin typeface="Calibri"/>
                <a:ea typeface="Calibri"/>
                <a:cs typeface="Calibri"/>
                <a:sym typeface="Calibri"/>
              </a:rPr>
              <a:t>Advocating Persuasively Checklist Rubric </a:t>
            </a:r>
            <a:r>
              <a:rPr lang="en" sz="1200" dirty="0">
                <a:solidFill>
                  <a:schemeClr val="dk1"/>
                </a:solidFill>
                <a:latin typeface="Calibri"/>
                <a:ea typeface="Calibri"/>
                <a:cs typeface="Calibri"/>
                <a:sym typeface="Calibri"/>
              </a:rPr>
              <a:t>(see supporting materials). This rubric is based on the </a:t>
            </a:r>
            <a:r>
              <a:rPr lang="en" sz="1200" b="1" dirty="0">
                <a:solidFill>
                  <a:schemeClr val="dk1"/>
                </a:solidFill>
                <a:latin typeface="Calibri"/>
                <a:ea typeface="Calibri"/>
                <a:cs typeface="Calibri"/>
                <a:sym typeface="Calibri"/>
              </a:rPr>
              <a:t>Advocating Persuasively Checklist</a:t>
            </a:r>
            <a:r>
              <a:rPr lang="en" sz="1200" dirty="0">
                <a:solidFill>
                  <a:schemeClr val="dk1"/>
                </a:solidFill>
                <a:latin typeface="Calibri"/>
                <a:ea typeface="Calibri"/>
                <a:cs typeface="Calibri"/>
                <a:sym typeface="Calibri"/>
              </a:rPr>
              <a:t> from Lesson 13.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review the Fishbowl protocol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review the </a:t>
            </a:r>
            <a:r>
              <a:rPr lang="en" sz="1200" b="1" dirty="0">
                <a:solidFill>
                  <a:schemeClr val="dk1"/>
                </a:solidFill>
                <a:latin typeface="Calibri"/>
                <a:ea typeface="Calibri"/>
                <a:cs typeface="Calibri"/>
                <a:sym typeface="Calibri"/>
              </a:rPr>
              <a:t>Advocating Persuasively Checklist</a:t>
            </a:r>
            <a:r>
              <a:rPr lang="en" sz="1200" dirty="0">
                <a:solidFill>
                  <a:schemeClr val="dk1"/>
                </a:solidFill>
                <a:latin typeface="Calibri"/>
                <a:ea typeface="Calibri"/>
                <a:cs typeface="Calibri"/>
                <a:sym typeface="Calibri"/>
              </a:rPr>
              <a:t>. Remind them of the criteria you’ll assess them against.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Fishbowl 1: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Organize the first group of students in the middle of the Fishbowl.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first student will not be able to respond to a counterclaim immediately because no one has gone before; after all students in the center have presented, ask the first student who presented to respond briefly to a counterclaim.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other students should respond to a counterclaim at the end of their presentations.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Rotate students into the center of the Fishbowl until all students have had a chance to present in the Fishbowl.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Fishbowl Two and for as many fishbowls as you need for the size of your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advocate persuasively, assess each one against the </a:t>
            </a:r>
            <a:r>
              <a:rPr lang="en" sz="1200" b="1" dirty="0">
                <a:solidFill>
                  <a:schemeClr val="dk1"/>
                </a:solidFill>
                <a:latin typeface="Calibri"/>
                <a:ea typeface="Calibri"/>
                <a:cs typeface="Calibri"/>
                <a:sym typeface="Calibri"/>
              </a:rPr>
              <a:t>Advocating Persuasively Checklist Rubric.</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engaging in the Fishbowl following the protocol directions.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the criteria discussed in earlier lessons and from the </a:t>
            </a:r>
            <a:r>
              <a:rPr lang="en" sz="1200" b="1" dirty="0">
                <a:solidFill>
                  <a:schemeClr val="dk1"/>
                </a:solidFill>
                <a:latin typeface="Calibri"/>
                <a:ea typeface="Calibri"/>
                <a:cs typeface="Calibri"/>
                <a:sym typeface="Calibri"/>
              </a:rPr>
              <a:t>Advocating Persuasively Checklist </a:t>
            </a:r>
            <a:r>
              <a:rPr lang="en" sz="1200" dirty="0">
                <a:solidFill>
                  <a:schemeClr val="dk1"/>
                </a:solidFill>
                <a:latin typeface="Calibri"/>
                <a:ea typeface="Calibri"/>
                <a:cs typeface="Calibri"/>
                <a:sym typeface="Calibri"/>
              </a:rPr>
              <a:t>as they present their claims.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1" name="Google Shape;191;g4577f70b1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9572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577f70b1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8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Exit Ticket: Which Meal Would You Choose to Feed Your Family?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you to get a quick check for understanding of the learning target so instruction can be adjusted or tailored to students’ needs.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copies of the </a:t>
            </a:r>
            <a:r>
              <a:rPr lang="en" sz="1200" b="0" dirty="0">
                <a:solidFill>
                  <a:schemeClr val="dk1"/>
                </a:solidFill>
                <a:latin typeface="Calibri"/>
                <a:ea typeface="Calibri"/>
                <a:cs typeface="Calibri"/>
                <a:sym typeface="Calibri"/>
              </a:rPr>
              <a:t>Exit Ticket: Which Meal Would You Choose to Feed Your Family? Why? a</a:t>
            </a:r>
            <a:r>
              <a:rPr lang="en" sz="1200" dirty="0">
                <a:solidFill>
                  <a:schemeClr val="dk1"/>
                </a:solidFill>
                <a:latin typeface="Calibri"/>
                <a:ea typeface="Calibri"/>
                <a:cs typeface="Calibri"/>
                <a:sym typeface="Calibri"/>
              </a:rPr>
              <a:t>nd ask students to complete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exit tickets.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Thank students for their thoughtful participation in the Fishbowls.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End by telling students that in Unit 2 they will explore Michael Pollan’s four food chains further by extending their research to resources away from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01" name="Google Shape;201;g4577f70b1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7548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77f70b14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Homework: Tips for Eating.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08" name="Google Shape;208;g4577f70b14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8711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50-55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advocate persuasively in a Fishbowl using the </a:t>
            </a:r>
            <a:r>
              <a:rPr lang="en" sz="1600" b="1" dirty="0">
                <a:latin typeface="Century Gothic"/>
                <a:ea typeface="Century Gothic"/>
                <a:cs typeface="Century Gothic"/>
                <a:sym typeface="Century Gothic"/>
              </a:rPr>
              <a:t>End-of-Unit 1 Assessment</a:t>
            </a:r>
            <a:r>
              <a:rPr lang="en" sz="1600" dirty="0">
                <a:latin typeface="Century Gothic"/>
                <a:ea typeface="Century Gothic"/>
                <a:cs typeface="Century Gothic"/>
                <a:sym typeface="Century Gothic"/>
              </a:rPr>
              <a:t>, Part 3: Developing a Claim started in Lesson 14 and completed for homework.</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advocate persuasively for one of the four meals Michael Pollan introduces in </a:t>
            </a:r>
            <a:r>
              <a:rPr lang="en" sz="1600" i="1" dirty="0">
                <a:latin typeface="Century Gothic"/>
                <a:ea typeface="Century Gothic"/>
                <a:cs typeface="Century Gothic"/>
                <a:sym typeface="Century Gothic"/>
              </a:rPr>
              <a:t>The Omnivore’s Dilemma.</a:t>
            </a:r>
            <a:br>
              <a:rPr lang="en" sz="1600" i="1" dirty="0">
                <a:latin typeface="Century Gothic"/>
                <a:ea typeface="Century Gothic"/>
                <a:cs typeface="Century Gothic"/>
                <a:sym typeface="Century Gothic"/>
              </a:rPr>
            </a:br>
            <a:endParaRPr sz="1600" i="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18" name="Google Shape;218;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19" name="Google Shape;219;p37"/>
          <p:cNvGraphicFramePr/>
          <p:nvPr/>
        </p:nvGraphicFramePr>
        <p:xfrm>
          <a:off x="577216" y="1385887"/>
          <a:ext cx="7989600" cy="3230175"/>
        </p:xfrm>
        <a:graphic>
          <a:graphicData uri="http://schemas.openxmlformats.org/drawingml/2006/table">
            <a:tbl>
              <a:tblPr firstRow="1" bandRow="1">
                <a:noFill/>
                <a:tableStyleId>{B5E474DA-45D8-4C4F-9349-B512881D1876}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15: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Advocating Persuasively Checklist Rubric</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Exit Ticket: Which Meal Would You Choose to Feed Your Family? Why?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Homework: Tips for Eating (one per student)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15: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Review the </a:t>
            </a:r>
            <a:r>
              <a:rPr lang="en" sz="1800" b="1">
                <a:latin typeface="Century Gothic"/>
                <a:ea typeface="Century Gothic"/>
                <a:cs typeface="Century Gothic"/>
                <a:sym typeface="Century Gothic"/>
              </a:rPr>
              <a:t>Advocating Persuasively Checklist Rubric</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the Fishbowl Protocol</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15</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In today’s lesson, you’ll complete the final portion of the </a:t>
            </a:r>
            <a:r>
              <a:rPr lang="en" sz="2000" b="1" dirty="0">
                <a:latin typeface="Century Gothic"/>
                <a:ea typeface="Century Gothic"/>
                <a:cs typeface="Century Gothic"/>
                <a:sym typeface="Century Gothic"/>
              </a:rPr>
              <a:t>End-of-Unit 1 Assessment</a:t>
            </a:r>
            <a:r>
              <a:rPr lang="en" sz="2000" dirty="0">
                <a:latin typeface="Century Gothic"/>
                <a:ea typeface="Century Gothic"/>
                <a:cs typeface="Century Gothic"/>
                <a:sym typeface="Century Gothic"/>
              </a:rPr>
              <a:t>, the Fishbowl Discussion, which you’ve been preparing for over the past few lessons.</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Here’s what you’ll do today:</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Advocate your claim persuasively during the Fishbowl.</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Respond to another student’s counterclaim.</a:t>
            </a:r>
            <a:endParaRPr sz="20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advocate persuasively</a:t>
            </a:r>
            <a:r>
              <a:rPr lang="en" sz="2400">
                <a:latin typeface="Century Gothic"/>
                <a:ea typeface="Century Gothic"/>
                <a:cs typeface="Century Gothic"/>
                <a:sym typeface="Century Gothic"/>
              </a:rPr>
              <a:t> for one of the four meals Michael Pollan introduces in </a:t>
            </a:r>
            <a:r>
              <a:rPr lang="en" sz="2400" i="1">
                <a:latin typeface="Century Gothic"/>
                <a:ea typeface="Century Gothic"/>
                <a:cs typeface="Century Gothic"/>
                <a:sym typeface="Century Gothic"/>
              </a:rPr>
              <a:t>The Omnivore’s Dilemma.</a:t>
            </a:r>
            <a:endParaRPr sz="2400" i="1">
              <a:latin typeface="Century Gothic"/>
              <a:ea typeface="Century Gothic"/>
              <a:cs typeface="Century Gothic"/>
              <a:sym typeface="Century Gothic"/>
            </a:endParaRPr>
          </a:p>
        </p:txBody>
      </p:sp>
      <p:pic>
        <p:nvPicPr>
          <p:cNvPr id="188" name="Google Shape;188;p33"/>
          <p:cNvPicPr preferRelativeResize="0"/>
          <p:nvPr/>
        </p:nvPicPr>
        <p:blipFill>
          <a:blip r:embed="rId3">
            <a:alphaModFix/>
          </a:blip>
          <a:stretch>
            <a:fillRect/>
          </a:stretch>
        </p:blipFill>
        <p:spPr>
          <a:xfrm>
            <a:off x="8413963" y="4408553"/>
            <a:ext cx="615775" cy="49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Advocate Persuasively in a Fishbowl Discussion</a:t>
            </a:r>
            <a:endParaRPr sz="3000" i="0" u="none" strike="noStrike" cap="none">
              <a:solidFill>
                <a:schemeClr val="dk1"/>
              </a:solidFill>
              <a:latin typeface="Century Gothic"/>
              <a:ea typeface="Century Gothic"/>
              <a:cs typeface="Century Gothic"/>
              <a:sym typeface="Century Gothic"/>
            </a:endParaRPr>
          </a:p>
        </p:txBody>
      </p:sp>
      <p:sp>
        <p:nvSpPr>
          <p:cNvPr id="194" name="Google Shape;194;p34"/>
          <p:cNvSpPr txBox="1">
            <a:spLocks noGrp="1"/>
          </p:cNvSpPr>
          <p:nvPr>
            <p:ph type="body" idx="1"/>
          </p:nvPr>
        </p:nvSpPr>
        <p:spPr>
          <a:xfrm>
            <a:off x="254850" y="1316100"/>
            <a:ext cx="3556200" cy="3406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As you engage in the Fishbowl today, refer to your </a:t>
            </a:r>
            <a:r>
              <a:rPr lang="en" sz="1800" b="1">
                <a:latin typeface="Century Gothic"/>
                <a:ea typeface="Century Gothic"/>
                <a:cs typeface="Century Gothic"/>
                <a:sym typeface="Century Gothic"/>
              </a:rPr>
              <a:t>End-of-Unit 1 Assessment, Part 3: Developing a Claim</a:t>
            </a:r>
            <a:r>
              <a:rPr lang="en" sz="1800">
                <a:latin typeface="Century Gothic"/>
                <a:ea typeface="Century Gothic"/>
                <a:cs typeface="Century Gothic"/>
                <a:sym typeface="Century Gothic"/>
              </a:rPr>
              <a:t> to advocate persuasively.</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Also, be prepared to respond to a counterclaim by someone else in your Fishbowl discussion.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195" name="Google Shape;195;p34"/>
          <p:cNvPicPr preferRelativeResize="0"/>
          <p:nvPr/>
        </p:nvPicPr>
        <p:blipFill>
          <a:blip r:embed="rId3">
            <a:alphaModFix/>
          </a:blip>
          <a:stretch>
            <a:fillRect/>
          </a:stretch>
        </p:blipFill>
        <p:spPr>
          <a:xfrm>
            <a:off x="3811060" y="1364100"/>
            <a:ext cx="2655625" cy="2603700"/>
          </a:xfrm>
          <a:prstGeom prst="rect">
            <a:avLst/>
          </a:prstGeom>
          <a:noFill/>
          <a:ln>
            <a:noFill/>
          </a:ln>
        </p:spPr>
      </p:pic>
      <p:pic>
        <p:nvPicPr>
          <p:cNvPr id="196" name="Google Shape;196;p34"/>
          <p:cNvPicPr preferRelativeResize="0"/>
          <p:nvPr/>
        </p:nvPicPr>
        <p:blipFill>
          <a:blip r:embed="rId4">
            <a:alphaModFix/>
          </a:blip>
          <a:stretch>
            <a:fillRect/>
          </a:stretch>
        </p:blipFill>
        <p:spPr>
          <a:xfrm>
            <a:off x="6602125" y="1027125"/>
            <a:ext cx="1710275" cy="3089250"/>
          </a:xfrm>
          <a:prstGeom prst="rect">
            <a:avLst/>
          </a:prstGeom>
          <a:noFill/>
          <a:ln>
            <a:noFill/>
          </a:ln>
        </p:spPr>
      </p:pic>
      <p:pic>
        <p:nvPicPr>
          <p:cNvPr id="197" name="Google Shape;197;p34"/>
          <p:cNvPicPr preferRelativeResize="0"/>
          <p:nvPr/>
        </p:nvPicPr>
        <p:blipFill>
          <a:blip r:embed="rId5">
            <a:alphaModFix/>
          </a:blip>
          <a:stretch>
            <a:fillRect/>
          </a:stretch>
        </p:blipFill>
        <p:spPr>
          <a:xfrm>
            <a:off x="8643257" y="4550229"/>
            <a:ext cx="365318" cy="329979"/>
          </a:xfrm>
          <a:prstGeom prst="rect">
            <a:avLst/>
          </a:prstGeom>
          <a:noFill/>
          <a:ln>
            <a:noFill/>
          </a:ln>
        </p:spPr>
      </p:pic>
      <p:pic>
        <p:nvPicPr>
          <p:cNvPr id="198" name="Google Shape;198;p34"/>
          <p:cNvPicPr preferRelativeResize="0"/>
          <p:nvPr/>
        </p:nvPicPr>
        <p:blipFill>
          <a:blip r:embed="rId6">
            <a:alphaModFix/>
          </a:blip>
          <a:stretch>
            <a:fillRect/>
          </a:stretch>
        </p:blipFill>
        <p:spPr>
          <a:xfrm>
            <a:off x="8139792" y="4491598"/>
            <a:ext cx="481693" cy="41905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Choose a Meal </a:t>
            </a:r>
            <a:endParaRPr sz="3300" i="0" u="none" strike="noStrike" cap="none">
              <a:solidFill>
                <a:schemeClr val="dk1"/>
              </a:solidFill>
              <a:latin typeface="Century Gothic"/>
              <a:ea typeface="Century Gothic"/>
              <a:cs typeface="Century Gothic"/>
              <a:sym typeface="Century Gothic"/>
            </a:endParaRPr>
          </a:p>
        </p:txBody>
      </p:sp>
      <p:sp>
        <p:nvSpPr>
          <p:cNvPr id="204" name="Google Shape;204;p35"/>
          <p:cNvSpPr txBox="1">
            <a:spLocks noGrp="1"/>
          </p:cNvSpPr>
          <p:nvPr>
            <p:ph type="body" idx="1"/>
          </p:nvPr>
        </p:nvSpPr>
        <p:spPr>
          <a:xfrm>
            <a:off x="628650" y="1369225"/>
            <a:ext cx="74934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Listening to other people advocate persuasively can sometimes make us change our minds.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Think quietly for a minute about the following:</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Did participating in and listening to other Fishbowls cause you to change your minds about your original claim of the meal you would choose?</a:t>
            </a:r>
            <a:endParaRPr sz="2000">
              <a:latin typeface="Century Gothic"/>
              <a:ea typeface="Century Gothic"/>
              <a:cs typeface="Century Gothic"/>
              <a:sym typeface="Century Gothic"/>
            </a:endParaRPr>
          </a:p>
        </p:txBody>
      </p:sp>
      <p:pic>
        <p:nvPicPr>
          <p:cNvPr id="205" name="Google Shape;205;p35" descr="elated image"/>
          <p:cNvPicPr preferRelativeResize="0"/>
          <p:nvPr/>
        </p:nvPicPr>
        <p:blipFill>
          <a:blip r:embed="rId3">
            <a:alphaModFix/>
          </a:blip>
          <a:stretch>
            <a:fillRect/>
          </a:stretch>
        </p:blipFill>
        <p:spPr>
          <a:xfrm>
            <a:off x="8279889" y="4399162"/>
            <a:ext cx="770425" cy="4669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11" name="Google Shape;211;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Read “The Omnivore’s Solution: Some Tips for Eating” on pages 287–290 of </a:t>
            </a:r>
            <a:r>
              <a:rPr lang="en" i="1">
                <a:latin typeface="Century Gothic"/>
                <a:ea typeface="Century Gothic"/>
                <a:cs typeface="Century Gothic"/>
                <a:sym typeface="Century Gothic"/>
              </a:rPr>
              <a:t>The Omnivore’s Dilemma</a:t>
            </a:r>
            <a:r>
              <a:rPr lang="en">
                <a:latin typeface="Century Gothic"/>
                <a:ea typeface="Century Gothic"/>
                <a:cs typeface="Century Gothic"/>
                <a:sym typeface="Century Gothic"/>
              </a:rPr>
              <a:t> and answer this question:</a:t>
            </a:r>
            <a:endParaRPr>
              <a:latin typeface="Century Gothic"/>
              <a:ea typeface="Century Gothic"/>
              <a:cs typeface="Century Gothic"/>
              <a:sym typeface="Century Gothic"/>
            </a:endParaRPr>
          </a:p>
          <a:p>
            <a:pPr marL="9144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What three tips would you give to people about eating now that you have read most of </a:t>
            </a:r>
            <a:r>
              <a:rPr lang="en" i="1">
                <a:latin typeface="Century Gothic"/>
                <a:ea typeface="Century Gothic"/>
                <a:cs typeface="Century Gothic"/>
                <a:sym typeface="Century Gothic"/>
              </a:rPr>
              <a:t>The Omnivore’s Dilemma</a:t>
            </a:r>
            <a:r>
              <a:rPr lang="en">
                <a:latin typeface="Century Gothic"/>
                <a:ea typeface="Century Gothic"/>
                <a:cs typeface="Century Gothic"/>
                <a:sym typeface="Century Gothic"/>
              </a:rPr>
              <a:t>?</a:t>
            </a:r>
            <a:r>
              <a:rPr lang="en" i="1">
                <a:latin typeface="Century Gothic"/>
                <a:ea typeface="Century Gothic"/>
                <a:cs typeface="Century Gothic"/>
                <a:sym typeface="Century Gothic"/>
              </a:rPr>
              <a:t/>
            </a:r>
            <a:br>
              <a:rPr lang="en" i="1">
                <a:latin typeface="Century Gothic"/>
                <a:ea typeface="Century Gothic"/>
                <a:cs typeface="Century Gothic"/>
                <a:sym typeface="Century Gothic"/>
              </a:rPr>
            </a:br>
            <a:endParaRPr i="1">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A1AE3F4-1E39-4F50-A2FF-A10C513660A6}"/>
</file>

<file path=customXml/itemProps2.xml><?xml version="1.0" encoding="utf-8"?>
<ds:datastoreItem xmlns:ds="http://schemas.openxmlformats.org/officeDocument/2006/customXml" ds:itemID="{96D3D519-B1F0-456E-966C-73E21712E636}"/>
</file>

<file path=customXml/itemProps3.xml><?xml version="1.0" encoding="utf-8"?>
<ds:datastoreItem xmlns:ds="http://schemas.openxmlformats.org/officeDocument/2006/customXml" ds:itemID="{89B91AC9-317E-43E4-8364-FFA99AFD6E85}"/>
</file>

<file path=docProps/app.xml><?xml version="1.0" encoding="utf-8"?>
<Properties xmlns="http://schemas.openxmlformats.org/officeDocument/2006/extended-properties" xmlns:vt="http://schemas.openxmlformats.org/officeDocument/2006/docPropsVTypes">
  <TotalTime>6</TotalTime>
  <Words>976</Words>
  <Application>Microsoft Macintosh PowerPoint</Application>
  <PresentationFormat>On-screen Show (16:9)</PresentationFormat>
  <Paragraphs>184</Paragraphs>
  <Slides>10</Slides>
  <Notes>10</Notes>
  <HiddenSlides>0</HiddenSlides>
  <MMClips>0</MMClips>
  <ScaleCrop>false</ScaleCrop>
  <HeadingPairs>
    <vt:vector size="4" baseType="variant">
      <vt:variant>
        <vt:lpstr>Theme</vt:lpstr>
      </vt:variant>
      <vt:variant>
        <vt:i4>3</vt:i4>
      </vt:variant>
      <vt:variant>
        <vt:lpstr>Slide Titles</vt:lpstr>
      </vt:variant>
      <vt:variant>
        <vt:i4>10</vt:i4>
      </vt:variant>
    </vt:vector>
  </HeadingPairs>
  <TitlesOfParts>
    <vt:vector size="13" baseType="lpstr">
      <vt:lpstr>Simple Light</vt:lpstr>
      <vt:lpstr>Office Theme</vt:lpstr>
      <vt:lpstr>Office Theme</vt:lpstr>
      <vt:lpstr>  Grade 8: Module 4: Unit 1: Lesson 15 Teacher slide, before teaching. </vt:lpstr>
      <vt:lpstr>  Grade 8: Module 4: Unit 1: Lesson 15 Teacher slide, before teaching. </vt:lpstr>
      <vt:lpstr>  Grade 8: Module 4: Unit 1: Lesson 15 Teacher slide, before teaching. </vt:lpstr>
      <vt:lpstr>Grade 8: Module 4:  Unit 1: Lesson 15</vt:lpstr>
      <vt:lpstr>Hello, Students!</vt:lpstr>
      <vt:lpstr>Let’s Review the Learning Targets</vt:lpstr>
      <vt:lpstr>Let’s Advocate Persuasively in a Fishbowl Discussion</vt:lpstr>
      <vt:lpstr>Let’s Choose a Meal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15 Teacher slide, before teaching. </dc:title>
  <dc:creator>nbravo</dc:creator>
  <cp:lastModifiedBy>Alexander Specht</cp:lastModifiedBy>
  <cp:revision>3</cp:revision>
  <dcterms:modified xsi:type="dcterms:W3CDTF">2018-11-27T02:45:35Z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