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6.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xml" ContentType="application/vnd.openxmlformats-officedocument.presentationml.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4.xml" ContentType="application/vnd.openxmlformats-officedocument.presentationml.notesSlide+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slideMasters/slideMaster2.xml" ContentType="application/vnd.openxmlformats-officedocument.presentationml.slideMaster+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2.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slideLayouts/slideLayout13.xml" ContentType="application/vnd.openxmlformats-officedocument.presentationml.slideLayout+xml"/>
  <Override PartName="/ppt/slideLayouts/slideLayout27.xml" ContentType="application/vnd.openxmlformats-officedocument.presentationml.slideLayout+xml"/>
  <Override PartName="/ppt/slideLayouts/slideLayout25.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0.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 id="2147483676"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3BBE4A9-CF9E-442D-8336-CC80A43E4EC2}">
  <a:tblStyle styleId="{C3BBE4A9-CF9E-442D-8336-CC80A43E4EC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858" autoAdjust="0"/>
  </p:normalViewPr>
  <p:slideViewPr>
    <p:cSldViewPr snapToGrid="0">
      <p:cViewPr varScale="1">
        <p:scale>
          <a:sx n="88" d="100"/>
          <a:sy n="88" d="100"/>
        </p:scale>
        <p:origin x="792"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9921455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reviews and assesses the vowel sound/spelling patterns worked with in Cycles 6–8: r-controlled vowels (“er,” “ir,” “ur”), “oy” and “oi,” “ou” and “ow” (as /ow/), and “ind,” “ild,” “ost,” and “old.” Students used their knowledge of these spelling patterns and generalizations to decode (read) and encode (spell) single- and two-syllable words. Note that there are some nonsense words to decode included in the assessment. This requires students to decode rather than rely on memory of a word. During Work Time A, students complete the Mid-Module 2 Assessment where they read and write single- and two-syllable words with these patterns in isolation and in text. The assessment also includes a high-frequency word component and a short passage to assess fluency.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mid-module assessment lesson in second grade. It assesses all of the knowledge and skills from Cycles 6–8 in Module 2. Work Time for this lesson, as with all assessment lessons, involves extended differentiated small group instruction to allow time for the teacher to meet with each group to administer the assessment. Assessments are on-demand and can be reviewed with students immediately or at a later time so they can analyze their errors and establish personal goals. See the Assessment Overview and Resources document for further details.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73711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51986a379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g451986a379_0_7: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Suggested slide pacing: 1-2 minutes </a:t>
            </a:r>
          </a:p>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After transition, review learning target with students. Remind them to persevere and try their best to show all that they know about the spelling patterns they have learned. The spelling pattern of this week is to spell words using what they have learned about </a:t>
            </a:r>
            <a:r>
              <a:rPr lang="en" sz="1200" dirty="0">
                <a:solidFill>
                  <a:schemeClr val="dk1"/>
                </a:solidFill>
                <a:latin typeface="Calibri"/>
                <a:ea typeface="Calibri"/>
                <a:cs typeface="Calibri"/>
                <a:sym typeface="Calibri"/>
              </a:rPr>
              <a:t>spelling patterns so far in the G</a:t>
            </a:r>
            <a:r>
              <a:rPr lang="en" sz="1200" dirty="0">
                <a:latin typeface="Calibri"/>
                <a:ea typeface="Calibri"/>
                <a:cs typeface="Calibri"/>
                <a:sym typeface="Calibri"/>
              </a:rPr>
              <a:t>rade 2 modules, including spelling patterns from the Grade 1 modules.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Explain to students that fluency will also be assessed today after the spelling test.  </a:t>
            </a:r>
            <a:endParaRPr sz="1200" dirty="0">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269" name="Google Shape;269;g451986a379_0_7: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0" name="Google Shape;270;g451986a379_0_7: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172593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51986a379_0_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g451986a379_0_16: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Pacing: 15-20 minutes. </a:t>
            </a:r>
            <a:endParaRPr sz="1200" b="1" dirty="0">
              <a:latin typeface="Calibri"/>
              <a:ea typeface="Calibri"/>
              <a:cs typeface="Calibri"/>
              <a:sym typeface="Calibri"/>
            </a:endParaRPr>
          </a:p>
          <a:p>
            <a:pPr marL="0" marR="0" lvl="0" indent="0" algn="l" rtl="0">
              <a:spcBef>
                <a:spcPts val="0"/>
              </a:spcBef>
              <a:spcAft>
                <a:spcPts val="0"/>
              </a:spcAft>
              <a:buNone/>
            </a:pPr>
            <a:endParaRPr sz="1200" b="1"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After passing out Grade 2 Cycle 8 Spelling Assessment, tell students to fold the Spelling Assessment lengthwise. You will say the first word, read the sentence, and repeat the word. Students will write word on the line.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Instruct students to have books they can read independently close to them so they will be able to read quietly after the assessment concludes, or assign students to work individually or in pairs to read the fluency passage from the assessment (Part 5) in a low voice.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Predetermine if students will read student-selected materials or the passage from the assessment.</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If students will be reading the passage from the assessment, project the slide (if technology is available) or print out copies.</a:t>
            </a:r>
            <a:endParaRPr sz="1200" dirty="0">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Read spelling words. Say: </a:t>
            </a:r>
            <a:r>
              <a:rPr lang="en" sz="1200" i="0" dirty="0">
                <a:latin typeface="Calibri"/>
                <a:ea typeface="Calibri"/>
                <a:cs typeface="Calibri"/>
                <a:sym typeface="Calibri"/>
              </a:rPr>
              <a:t>“You are going to spell some words. Spelling these words will show what sounds and spelling patterns you know. I will say the word once. Then I will read it in a sentence. Then I will say the word one more time. After that, you will write the word on your paper. If a word is tricky for you, just do your best and write the sounds you hear. If you need me to repeat the word, raise your hand.” </a:t>
            </a:r>
            <a:endParaRPr sz="1200" i="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Say: </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Fold. Please fold the towels. Fold.</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Plow. The farmer will plow the field to plant the crops. Plow.</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Post. Hang up or post your work outside the door. Post.</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Jar. I like the grape jelly in the jar. Jar.</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Shout. I want to shout for joy. Shout.</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Enjoy. Did you enjoy the music? Enjoy.</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Shower. Some people prefer to shower rather than take a bath. Shower.</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Blindfold. A blindfold covers a person’s eyes. Blindfold. </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Mostly. By April, second grade is mostly over for the school year. Mostly.</a:t>
            </a:r>
            <a:endParaRPr sz="1200" dirty="0">
              <a:latin typeface="Calibri"/>
              <a:ea typeface="Calibri"/>
              <a:cs typeface="Calibri"/>
              <a:sym typeface="Calibri"/>
            </a:endParaRPr>
          </a:p>
          <a:p>
            <a:pPr marL="901700" marR="0" lvl="1" indent="-304800" algn="l" rtl="0">
              <a:spcBef>
                <a:spcPts val="0"/>
              </a:spcBef>
              <a:spcAft>
                <a:spcPts val="0"/>
              </a:spcAft>
              <a:buSzPts val="1200"/>
              <a:buFont typeface="Calibri"/>
              <a:buChar char="○"/>
            </a:pPr>
            <a:r>
              <a:rPr lang="en" sz="1200" dirty="0">
                <a:latin typeface="Calibri"/>
                <a:ea typeface="Calibri"/>
                <a:cs typeface="Calibri"/>
                <a:sym typeface="Calibri"/>
              </a:rPr>
              <a:t>Rewind. Please rewind the movie, so we can see that again! Rewind.</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Tell students to turn over Spelling Assessment. Dictate one choice of the sentences below: </a:t>
            </a:r>
            <a:endParaRPr sz="1200" dirty="0">
              <a:latin typeface="Calibri"/>
              <a:ea typeface="Calibri"/>
              <a:cs typeface="Calibri"/>
              <a:sym typeface="Calibri"/>
            </a:endParaRPr>
          </a:p>
          <a:p>
            <a:pPr marL="901700" lvl="1"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I want to shout for joy. It is kind of you to hold this flower.</a:t>
            </a:r>
            <a:endParaRPr sz="1200" dirty="0">
              <a:latin typeface="Calibri"/>
              <a:ea typeface="Calibri"/>
              <a:cs typeface="Calibri"/>
              <a:sym typeface="Calibri"/>
            </a:endParaRPr>
          </a:p>
          <a:p>
            <a:pPr marL="901700" lvl="1" indent="-304800" algn="l" rtl="0">
              <a:lnSpc>
                <a:spcPct val="115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The kind clouds can’t hold back. Their rain gives life to the flowers and the soil on the ground.</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AutoNum type="arabicPeriod"/>
            </a:pPr>
            <a:r>
              <a:rPr lang="en" sz="1200" dirty="0">
                <a:latin typeface="Calibri"/>
                <a:ea typeface="Calibri"/>
                <a:cs typeface="Calibri"/>
                <a:sym typeface="Calibri"/>
              </a:rPr>
              <a:t>Collect Spelling Assessments. Instruct students to read as assigned.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Watch to make sure students are recording words on correct lines.</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279" name="Google Shape;279;g451986a379_0_16: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80" name="Google Shape;280;g451986a379_0_16: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52584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51e90342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451e90342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Pacing: see slide 10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students complete spelling test and are reading with a partner or individually, have one student at a time read Part 4: Decoding Words in Text and Reading for Fluency Assessment.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copy is included on a later slide for teacher reference.</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Other students will be reading student-selected materials or the passage from the assessment (on the following slide).</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4 of the assessment and the teacher reference “Reading Behavior Annotations” are included on following slides for teacher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individual student</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to read sentences up to and including appropriate phrase from the Part 4: Decoding Words in Text and Reading for Fluency.</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 reads, annotate reading behaviors.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students basic comprehension questions about what they read.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begins with a section before “consolidated” and reads fluently, consider allowing student to attempt the next level. </a:t>
            </a:r>
            <a:endParaRPr sz="1200" dirty="0">
              <a:solidFill>
                <a:schemeClr val="dk1"/>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5823857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451e90342a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451e90342a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Pacing: see slide 10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Passage for partner or independent reader per teacher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spelling test, direct students to read with an assigned partner or independently. This can be with a student selected book, with a decodable reader or using the passage from the Mid-Module assessment (projected on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read with an assigned partner or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need to use whisper voices and also ask each other for help to be respectful of the student that is reading to you.</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pairing students that may be challenged to read the passage independently.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to “use what they know” about syllables and spelling patterns to decode any unfamiliar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other students for help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45035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51986a379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g451986a379_0_25: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5-10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Reflect with students after Spelling and Fluency Assessment have been completed. Use results from assessment to fill out Goal Setting sheet. This might mean students reflect in a different part of the day, to give you time to grade all assessments. </a:t>
            </a: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students to think of one goal they are working towards to be better reader. Define “goal” for students. (Something specific they are working towards to help them be a more proficient reader and writer.)  </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Ask students to respond to the reflection question and share with a partner. </a:t>
            </a:r>
            <a:endParaRPr sz="1200" dirty="0">
              <a:latin typeface="Calibri"/>
              <a:ea typeface="Calibri"/>
              <a:cs typeface="Calibri"/>
              <a:sym typeface="Calibri"/>
            </a:endParaRPr>
          </a:p>
          <a:p>
            <a:pPr marL="1600200" marR="0" lvl="3" indent="-152400" algn="l" rtl="0">
              <a:spcBef>
                <a:spcPts val="0"/>
              </a:spcBef>
              <a:spcAft>
                <a:spcPts val="0"/>
              </a:spcAft>
              <a:buClr>
                <a:schemeClr val="dk1"/>
              </a:buClr>
              <a:buSzPts val="1200"/>
              <a:buFont typeface="Calibri"/>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Student Look-fors</a:t>
            </a:r>
            <a:r>
              <a:rPr lang="en" sz="1200" dirty="0">
                <a:latin typeface="Calibri"/>
                <a:ea typeface="Calibri"/>
                <a:cs typeface="Calibri"/>
                <a:sym typeface="Calibri"/>
              </a:rPr>
              <a:t>/Listen-fors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Responses will vary. Example: “</a:t>
            </a:r>
            <a:r>
              <a:rPr lang="en" sz="1200" b="0" dirty="0">
                <a:latin typeface="Calibri"/>
                <a:ea typeface="Calibri"/>
                <a:cs typeface="Calibri"/>
                <a:sym typeface="Calibri"/>
              </a:rPr>
              <a:t>My goal is to work on reading smoothly.”</a:t>
            </a:r>
            <a:endParaRPr sz="1200" b="0" dirty="0">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Provide sentence frames. Examples:</a:t>
            </a:r>
            <a:endParaRPr sz="1200" dirty="0">
              <a:latin typeface="Calibri"/>
              <a:ea typeface="Calibri"/>
              <a:cs typeface="Calibri"/>
              <a:sym typeface="Calibri"/>
            </a:endParaRPr>
          </a:p>
          <a:p>
            <a:pPr marL="901700" marR="0" lvl="1" indent="-3048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“When I was working on the ____________ part of the assessment, I realized __________________.”</a:t>
            </a:r>
            <a:endParaRPr sz="1200" i="0" u="none" strike="noStrike" cap="none" dirty="0">
              <a:solidFill>
                <a:schemeClr val="dk1"/>
              </a:solidFill>
              <a:latin typeface="Calibri"/>
              <a:ea typeface="Calibri"/>
              <a:cs typeface="Calibri"/>
              <a:sym typeface="Calibri"/>
            </a:endParaRPr>
          </a:p>
        </p:txBody>
      </p:sp>
      <p:sp>
        <p:nvSpPr>
          <p:cNvPr id="302" name="Google Shape;302;g451986a379_0_25: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03" name="Google Shape;303;g451986a379_0_25: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71649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51986a379_0_1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0" name="Google Shape;310;g451986a379_0_1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For Teacher Reference Only </a:t>
            </a:r>
            <a:endParaRPr sz="1200" dirty="0">
              <a:latin typeface="Calibri"/>
              <a:ea typeface="Calibri"/>
              <a:cs typeface="Calibri"/>
              <a:sym typeface="Calibri"/>
            </a:endParaRPr>
          </a:p>
        </p:txBody>
      </p:sp>
    </p:spTree>
    <p:extLst>
      <p:ext uri="{BB962C8B-B14F-4D97-AF65-F5344CB8AC3E}">
        <p14:creationId xmlns:p14="http://schemas.microsoft.com/office/powerpoint/2010/main" val="2731923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451e90342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451e90342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For Teacher Reference Only </a:t>
            </a:r>
            <a:endParaRPr/>
          </a:p>
        </p:txBody>
      </p:sp>
    </p:spTree>
    <p:extLst>
      <p:ext uri="{BB962C8B-B14F-4D97-AF65-F5344CB8AC3E}">
        <p14:creationId xmlns:p14="http://schemas.microsoft.com/office/powerpoint/2010/main" val="14468177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451e90342a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451e90342a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For Teacher Reference Only </a:t>
            </a:r>
            <a:endParaRPr dirty="0"/>
          </a:p>
        </p:txBody>
      </p:sp>
    </p:spTree>
    <p:extLst>
      <p:ext uri="{BB962C8B-B14F-4D97-AF65-F5344CB8AC3E}">
        <p14:creationId xmlns:p14="http://schemas.microsoft.com/office/powerpoint/2010/main" val="35341306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Cards (for /ar/, /or/, /er/, /ow/, /oy/ and /īld/ /ōld/ /īnd/ /ōst/; “car,” “corn,” “bird,” “her,” “burn,” “cow,” “shout,” “coin,” “toy,” “wild,” “cold,” “kind,” “most”)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Passage from Part 5: Fluency (optional)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Cycle 8 Assessment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4: Decoding Words in Text and Reading for Fluency (teacher copy for annotation per student; one copy for students to read)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6: Cycle 8 Spelling Test (one per student)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7: Sentence Dictation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8: Goal Setting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pencils, erasers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reading choices and grouping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05149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Assessment Overview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1239104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68e6fc5c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68e6fc5c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Cycle 8 Assessment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4: Decoding Words in Text and Reading for Fluency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6: Cycle 5 Spelling Test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7: Sentence Dictation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Part 8: Goal Setting </a:t>
            </a:r>
            <a:endParaRPr sz="1200" dirty="0">
              <a:latin typeface="Calibri"/>
              <a:ea typeface="Calibri"/>
              <a:cs typeface="Calibri"/>
              <a:sym typeface="Calibri"/>
            </a:endParaRPr>
          </a:p>
        </p:txBody>
      </p:sp>
    </p:spTree>
    <p:extLst>
      <p:ext uri="{BB962C8B-B14F-4D97-AF65-F5344CB8AC3E}">
        <p14:creationId xmlns:p14="http://schemas.microsoft.com/office/powerpoint/2010/main" val="897080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reviews and assesses the vowel sound/spelling patterns worked with in Cycles 6–8: r-controlled vowels (“er,” “ir,” “ur”), “oy” and “oi,” “ou” and “ow” (as /ow/), and “ind,” “ild,” “ost,” and “old.” Students used their knowledge of these spelling patterns and generalizations to decode (read) and encode (spell) single- and two-syllable words. Note that there are some nonsense words to decode included in the assessment. This requires students to decode rather than rely on memory of a word. During Work Time A, students complete the Mid-Module 2 Assessment where they read and write single- and two-syllable words with these patterns in isolation and in text. The assessment also includes a high-frequency word component and a short passage to assess fluency.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Assessments in Grade 2 are longer than those in Grade 1. As a result, the Opening review is short to accommodate the extra time needed to administer the assessment. This Opening can be optional; if students would benefit from a brief review, it can be used; otherwise, move directly into differentiated small group instruction to administer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mid-module assessment lesson in second grade.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decode, feedback, goal, syllable type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395888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and spell.”</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95655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words to review the spelling patterns we have been learning about.”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14928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opening of the lesson serves to review and set the purpose for the assessment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Grade 2 Mid-Module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“/ar/, /or/, /er/, /ow/, /īld/, /ōld/, /īnd/, /ōst/. We hear these sounds in words like ‘car,’ ‘corn,’ ‘her,’ ‘house,’ ‘wild,’ ‘cold,’ ‘find,’ and ‘most.’ Over the past several weeks we’ve been looking closely at how these sounds are spelled. Let’s review some words with these sounds and name how those sounds are spelled.”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Bossy “r” Words Cards and reads the words aloud: “car,” “corn,” “bird,” “her,” “burn.” Point to each word and prompt students to chorally read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“ar” in “car” and ask: “</a:t>
            </a:r>
            <a:r>
              <a:rPr lang="en" sz="1200" i="1" dirty="0">
                <a:solidFill>
                  <a:schemeClr val="dk1"/>
                </a:solidFill>
                <a:latin typeface="Calibri"/>
                <a:ea typeface="Calibri"/>
                <a:cs typeface="Calibri"/>
                <a:sym typeface="Calibri"/>
              </a:rPr>
              <a:t>Why does the ‘a’ make the sound /ar/ in this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 is bossing or controlling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“This is the bossy ‘r’ syllable type (spelling pattern). The ‘r’ controls or bosses the ‘a’ and changes its sound.”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and read the word “corn,” underlining the letters “or” and ask: “</a:t>
            </a:r>
            <a:r>
              <a:rPr lang="en" sz="1200" i="1" dirty="0">
                <a:solidFill>
                  <a:schemeClr val="dk1"/>
                </a:solidFill>
                <a:latin typeface="Calibri"/>
                <a:ea typeface="Calibri"/>
                <a:cs typeface="Calibri"/>
                <a:sym typeface="Calibri"/>
              </a:rPr>
              <a:t>What sound do we hear in all of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“That’s right. The bossy ‘r’ is controlling the ‘o.’”</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“The bossy ‘r’ is controlling the vowels ‘i,’ ‘e,’ and ‘u.’ When we see ‘ir,’ ‘er,’ and ‘ur’ in a word, we know we will say /er/. There’s no perfect way to know which of those patterns to use when we want to write a word with the /er/ sound. We just need to pay close attention to those words when we see them and start to get their spellings in our memories. During our assessment today, we will mostly be reading, not spelling words with the bossy ‘r’ making the /er/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/ow/ Word Cards and read the words aloud: “shout” and “cow.”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“ou” and “ow” and remind students of (or invite students to articulate) the generalization: /ow/ is spelled “ou” between consonants in a syllable and “ow” at the end of a syllable.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/oy/ Word Cards and read the words aloud: “coin” and “toy.”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“oi” and “oy” and remind students of (or invite students to articulate) the generalization: /oy/ is spelled “oi” between consonants in a syllable and “oy” at the end of a syllable.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/īld/, /ōld/, /īnd/, /ōst/ Word Cards and read the words aloud: “wild,” “cold,” “kind,” “most.”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(or invite students to articulate) that these are closed syllable words yet they contain the long “o” and long “i” sounds. These spelling patterns used to have a magic “e” at the end of these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does knowing these sound/spelling patterns help us become proficient readers and writers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Responses will vary. Examples: When we see those spelling patterns, we know what sound to make when we’re decoding; when we go to spell a word, we can think about where we hear the long sound in the syllable and that will help us know what syllable type it is.)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today they will meet in small groups to take an assessment and that at some point they will meet to look at the assessment and set goals.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does getting feedback from an assessment help us set goals</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does setting goals help us become more proficient readers and writers</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responsibility does each of us (teacher and student) have in this process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syllable types in preparation for the assessment.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putting a dot under the vowels and underline the “r” in the words “car,” “corn,” “bird,” “her,” and “burn” to reinforce students’ knowledge that the vowel is controlled or “bossed” by the “r.”</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25780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51986a37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g451986a37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latin typeface="Calibri"/>
                <a:ea typeface="Calibri"/>
                <a:cs typeface="Calibri"/>
                <a:sym typeface="Calibri"/>
              </a:rPr>
              <a:t>1-2 </a:t>
            </a:r>
            <a:r>
              <a:rPr lang="en" sz="1200" b="1" i="0" u="none" strike="noStrike" cap="none" dirty="0">
                <a:solidFill>
                  <a:schemeClr val="dk1"/>
                </a:solidFill>
                <a:latin typeface="Calibri"/>
                <a:ea typeface="Calibri"/>
                <a:cs typeface="Calibri"/>
                <a:sym typeface="Calibri"/>
              </a:rPr>
              <a:t>minutes</a:t>
            </a:r>
          </a:p>
          <a:p>
            <a:pPr marL="0" marR="0" lvl="0" indent="0" algn="l" rtl="0">
              <a:spcBef>
                <a:spcPts val="0"/>
              </a:spcBef>
              <a:spcAft>
                <a:spcPts val="0"/>
              </a:spcAft>
              <a:buNone/>
            </a:pPr>
            <a:r>
              <a:rPr lang="en" sz="1200" b="1" i="0" u="none" strike="noStrike" cap="none" dirty="0">
                <a:solidFill>
                  <a:schemeClr val="dk1"/>
                </a:solidFill>
                <a:latin typeface="Calibri"/>
                <a:ea typeface="Calibri"/>
                <a:cs typeface="Calibri"/>
                <a:sym typeface="Calibri"/>
              </a:rPr>
              <a:t>Grouping: Whole gro</a:t>
            </a:r>
            <a:r>
              <a:rPr lang="en-US" sz="1200" b="1" i="0" u="none" strike="noStrike" cap="none" dirty="0">
                <a:solidFill>
                  <a:schemeClr val="dk1"/>
                </a:solidFill>
                <a:latin typeface="Calibri"/>
                <a:ea typeface="Calibri"/>
                <a:cs typeface="Calibri"/>
                <a:sym typeface="Calibri"/>
              </a:rPr>
              <a:t>up</a:t>
            </a:r>
            <a:endParaRPr sz="1200" b="1" i="0" u="none" strike="noStrike" cap="none" dirty="0">
              <a:solidFill>
                <a:schemeClr val="dk1"/>
              </a:solidFill>
              <a:latin typeface="Calibri"/>
              <a:ea typeface="Calibri"/>
              <a:cs typeface="Calibri"/>
              <a:sym typeface="Calibri"/>
            </a:endParaRPr>
          </a:p>
          <a:p>
            <a:pPr marL="444500" marR="0" lvl="1"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444500" lvl="0" indent="-292100" algn="l" rtl="0">
              <a:lnSpc>
                <a:spcPct val="90000"/>
              </a:lnSpc>
              <a:spcBef>
                <a:spcPts val="0"/>
              </a:spcBef>
              <a:spcAft>
                <a:spcPts val="0"/>
              </a:spcAft>
              <a:buSzPts val="1200"/>
              <a:buFont typeface="Calibri"/>
              <a:buChar char="●"/>
            </a:pPr>
            <a:r>
              <a:rPr lang="en" sz="1200" dirty="0">
                <a:latin typeface="Calibri"/>
                <a:ea typeface="Calibri"/>
                <a:cs typeface="Calibri"/>
                <a:sym typeface="Calibri"/>
              </a:rPr>
              <a:t>Sing transition song, sung to the tune of “The More We Get Together”</a:t>
            </a:r>
            <a:endParaRPr sz="1200" dirty="0">
              <a:latin typeface="Calibri"/>
              <a:ea typeface="Calibri"/>
              <a:cs typeface="Calibri"/>
              <a:sym typeface="Calibri"/>
            </a:endParaRPr>
          </a:p>
          <a:p>
            <a:pPr marL="444500" lvl="0" indent="-2921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“show what they’ve learned.” Instruct students to get ready for spelling assessment. </a:t>
            </a:r>
            <a:endParaRPr sz="1200" dirty="0">
              <a:latin typeface="Calibri" panose="020F0502020204030204" pitchFamily="34" charset="0"/>
              <a:sym typeface="Calibri"/>
            </a:endParaRPr>
          </a:p>
          <a:p>
            <a:pPr marL="444500" marR="0" lvl="0" indent="-292100" algn="l" rtl="0">
              <a:spcBef>
                <a:spcPts val="0"/>
              </a:spcBef>
              <a:spcAft>
                <a:spcPts val="0"/>
              </a:spcAft>
              <a:buSzPts val="1200"/>
              <a:buFont typeface="Calibri"/>
              <a:buChar char="●"/>
            </a:pPr>
            <a:r>
              <a:rPr lang="en" sz="1200" dirty="0">
                <a:latin typeface="Calibri" panose="020F0502020204030204" pitchFamily="34" charset="0"/>
                <a:sym typeface="Calibri"/>
              </a:rPr>
              <a:t>Each student should have access to a book they can read independently or the Part 5 fluency passage provided to read alone or with a partner after the Cycle 5 Spelling Assessment. </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panose="020F0502020204030204" pitchFamily="34" charset="0"/>
              <a:sym typeface="Calibri"/>
            </a:endParaRPr>
          </a:p>
          <a:p>
            <a:pPr marL="0" marR="0" lvl="0" indent="0" algn="l" rtl="0">
              <a:spcBef>
                <a:spcPts val="0"/>
              </a:spcBef>
              <a:spcAft>
                <a:spcPts val="0"/>
              </a:spcAft>
              <a:buNone/>
            </a:pPr>
            <a:r>
              <a:rPr lang="en" sz="1200" dirty="0">
                <a:latin typeface="Calibri" panose="020F0502020204030204" pitchFamily="34" charset="0"/>
                <a:sym typeface="Calibri"/>
              </a:rPr>
              <a:t>Teacher Actions: None.</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sing along with the transition song.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move to their designated areas in the classroom in order to be assessed.  </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2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a:t>
            </a:r>
            <a:endParaRPr sz="1200" dirty="0">
              <a:latin typeface="Calibri"/>
              <a:ea typeface="Calibri"/>
              <a:cs typeface="Calibri"/>
              <a:sym typeface="Calibri"/>
            </a:endParaRPr>
          </a:p>
          <a:p>
            <a:pPr marL="444500" lvl="0" indent="-292100" algn="l" rtl="0">
              <a:spcBef>
                <a:spcPts val="0"/>
              </a:spcBef>
              <a:spcAft>
                <a:spcPts val="0"/>
              </a:spcAft>
              <a:buSzPts val="1200"/>
              <a:buFont typeface="Calibri"/>
              <a:buChar char="●"/>
            </a:pPr>
            <a:r>
              <a:rPr lang="en" sz="1200" dirty="0">
                <a:latin typeface="Calibri"/>
                <a:ea typeface="Calibri"/>
                <a:cs typeface="Calibri"/>
                <a:sym typeface="Calibri"/>
              </a:rPr>
              <a:t>Students should know where to go and what to do when they begin the spelling assessments. All students should have books to read for Accountable Independent Reading (AIR), or access to the Part 5 fluency passage for assigned reading alone or with partners after the assessment is over. </a:t>
            </a:r>
            <a:endParaRPr sz="1200" dirty="0">
              <a:latin typeface="Calibri"/>
              <a:ea typeface="Calibri"/>
              <a:cs typeface="Calibri"/>
              <a:sym typeface="Calibri"/>
            </a:endParaRPr>
          </a:p>
        </p:txBody>
      </p:sp>
      <p:sp>
        <p:nvSpPr>
          <p:cNvPr id="261" name="Google Shape;261;g451986a37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62" name="Google Shape;262;g451986a37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78479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2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4.xml"/><Relationship Id="rId5" Type="http://schemas.openxmlformats.org/officeDocument/2006/relationships/image" Target="../media/image8.pn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9.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9.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9.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178675" y="217714"/>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8: Lesson 40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00" name="Google Shape;200;p30"/>
          <p:cNvSpPr txBox="1">
            <a:spLocks noGrp="1"/>
          </p:cNvSpPr>
          <p:nvPr>
            <p:ph type="body" idx="1"/>
          </p:nvPr>
        </p:nvSpPr>
        <p:spPr>
          <a:xfrm>
            <a:off x="178675" y="1012714"/>
            <a:ext cx="8520600" cy="3835371"/>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Clr>
                <a:schemeClr val="dk1"/>
              </a:buClr>
              <a:buSzPts val="1100"/>
              <a:buFont typeface="Arial"/>
              <a:buNone/>
            </a:pPr>
            <a:r>
              <a:rPr lang="en" sz="1800" dirty="0"/>
              <a:t>This is the first mid-module assessment lesson in second grade. It assesses all of the knowledge and skills from Cycles 6–8 in Module 2. This lesson reviews and assesses the vowel sound/spelling patterns including: r-controlled vowels (“er,” “ir,” “ur”), “oy” and “oi,” “ou” and “ow” (as /ow/), and “ind,” “ild,” “ost,” and “old.”</a:t>
            </a:r>
            <a:endParaRPr sz="1800" dirty="0"/>
          </a:p>
          <a:p>
            <a:pPr marL="0" lvl="0" indent="0" algn="l" rtl="0">
              <a:lnSpc>
                <a:spcPct val="70000"/>
              </a:lnSpc>
              <a:spcBef>
                <a:spcPts val="800"/>
              </a:spcBef>
              <a:spcAft>
                <a:spcPts val="0"/>
              </a:spcAft>
              <a:buClr>
                <a:schemeClr val="dk1"/>
              </a:buClr>
              <a:buSzPts val="1100"/>
              <a:buFont typeface="Arial"/>
              <a:buNone/>
            </a:pPr>
            <a:r>
              <a:rPr lang="en" sz="1800" b="1" dirty="0">
                <a:solidFill>
                  <a:schemeClr val="dk1"/>
                </a:solidFill>
              </a:rPr>
              <a:t>Be sure that students pay careful attention to</a:t>
            </a:r>
            <a:r>
              <a:rPr lang="en" sz="1600" b="1" dirty="0">
                <a:solidFill>
                  <a:schemeClr val="dk1"/>
                </a:solidFill>
              </a:rPr>
              <a:t>:</a:t>
            </a:r>
            <a:endParaRPr sz="1600" b="1" dirty="0">
              <a:solidFill>
                <a:schemeClr val="dk1"/>
              </a:solidFill>
            </a:endParaRPr>
          </a:p>
          <a:p>
            <a:pPr marL="282575" lvl="0" indent="-257175" algn="l" rtl="0">
              <a:lnSpc>
                <a:spcPct val="115000"/>
              </a:lnSpc>
              <a:spcBef>
                <a:spcPts val="800"/>
              </a:spcBef>
              <a:spcAft>
                <a:spcPts val="0"/>
              </a:spcAft>
              <a:buClr>
                <a:schemeClr val="dk1"/>
              </a:buClr>
              <a:buSzPts val="1800"/>
              <a:buChar char="•"/>
            </a:pPr>
            <a:r>
              <a:rPr lang="en" sz="1800" dirty="0"/>
              <a:t>Syllable Types</a:t>
            </a:r>
          </a:p>
          <a:p>
            <a:pPr marL="282575" lvl="0" indent="-257175" algn="l" rtl="0">
              <a:lnSpc>
                <a:spcPct val="115000"/>
              </a:lnSpc>
              <a:spcBef>
                <a:spcPts val="800"/>
              </a:spcBef>
              <a:spcAft>
                <a:spcPts val="0"/>
              </a:spcAft>
              <a:buClr>
                <a:schemeClr val="dk1"/>
              </a:buClr>
              <a:buSzPts val="1800"/>
              <a:buChar char="•"/>
            </a:pPr>
            <a:r>
              <a:rPr lang="en" sz="1800" dirty="0"/>
              <a:t>Familiar Spelling Patterns: r-controlled vowels (“er,” “ir,” “ur”), “oy” and “oi,” “ou” and “ow” (as /ow/), and “ind,” “ild,” “ost,” and “old”</a:t>
            </a:r>
          </a:p>
          <a:p>
            <a:pPr marL="282575" lvl="0" indent="-257175" algn="l" rtl="0">
              <a:lnSpc>
                <a:spcPct val="115000"/>
              </a:lnSpc>
              <a:spcBef>
                <a:spcPts val="800"/>
              </a:spcBef>
              <a:spcAft>
                <a:spcPts val="0"/>
              </a:spcAft>
              <a:buClr>
                <a:schemeClr val="dk1"/>
              </a:buClr>
              <a:buSzPts val="1800"/>
              <a:buChar char="•"/>
            </a:pPr>
            <a:r>
              <a:rPr lang="en" sz="1800" dirty="0"/>
              <a:t>Assessment Tasks (spelling, sentence dictation, oral reading fluency)</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39"/>
          <p:cNvSpPr txBox="1">
            <a:spLocks noGrp="1"/>
          </p:cNvSpPr>
          <p:nvPr>
            <p:ph type="title"/>
          </p:nvPr>
        </p:nvSpPr>
        <p:spPr>
          <a:xfrm>
            <a:off x="629869" y="342900"/>
            <a:ext cx="7578300" cy="6888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a:t>Assessment Learning Targets</a:t>
            </a:r>
            <a:endParaRPr sz="3200"/>
          </a:p>
        </p:txBody>
      </p:sp>
      <p:sp>
        <p:nvSpPr>
          <p:cNvPr id="273" name="Google Shape;273;p3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274" name="Google Shape;274;p39"/>
          <p:cNvSpPr txBox="1">
            <a:spLocks noGrp="1"/>
          </p:cNvSpPr>
          <p:nvPr>
            <p:ph type="body" idx="2"/>
          </p:nvPr>
        </p:nvSpPr>
        <p:spPr>
          <a:xfrm>
            <a:off x="430375" y="1309700"/>
            <a:ext cx="8274000" cy="35655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SzPts val="2400"/>
              <a:buFont typeface="Calibri"/>
              <a:buChar char="●"/>
            </a:pPr>
            <a:r>
              <a:rPr lang="en"/>
              <a:t>I can apply what I know to spell words accurately. </a:t>
            </a:r>
            <a:endParaRPr/>
          </a:p>
          <a:p>
            <a:pPr marL="342900" marR="0" lvl="0" indent="0" algn="l" rtl="0">
              <a:lnSpc>
                <a:spcPct val="90000"/>
              </a:lnSpc>
              <a:spcBef>
                <a:spcPts val="0"/>
              </a:spcBef>
              <a:spcAft>
                <a:spcPts val="0"/>
              </a:spcAft>
              <a:buNone/>
            </a:pPr>
            <a:endParaRPr/>
          </a:p>
          <a:p>
            <a:pPr marL="342900" marR="0" lvl="0" indent="-317500" algn="l" rtl="0">
              <a:lnSpc>
                <a:spcPct val="90000"/>
              </a:lnSpc>
              <a:spcBef>
                <a:spcPts val="0"/>
              </a:spcBef>
              <a:spcAft>
                <a:spcPts val="0"/>
              </a:spcAft>
              <a:buSzPts val="2400"/>
              <a:buFont typeface="Calibri"/>
              <a:buChar char="●"/>
            </a:pPr>
            <a:r>
              <a:rPr lang="en"/>
              <a:t>I can read smoothly, with expression and meaning, at just the right rate. </a:t>
            </a:r>
            <a:endParaRPr/>
          </a:p>
        </p:txBody>
      </p:sp>
      <p:pic>
        <p:nvPicPr>
          <p:cNvPr id="275" name="Google Shape;275;p39"/>
          <p:cNvPicPr preferRelativeResize="0"/>
          <p:nvPr/>
        </p:nvPicPr>
        <p:blipFill>
          <a:blip r:embed="rId3">
            <a:alphaModFix/>
          </a:blip>
          <a:stretch>
            <a:fillRect/>
          </a:stretch>
        </p:blipFill>
        <p:spPr>
          <a:xfrm>
            <a:off x="8337796" y="4332509"/>
            <a:ext cx="711385" cy="5753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1"/>
        <p:cNvGrpSpPr/>
        <p:nvPr/>
      </p:nvGrpSpPr>
      <p:grpSpPr>
        <a:xfrm>
          <a:off x="0" y="0"/>
          <a:ext cx="0" cy="0"/>
          <a:chOff x="0" y="0"/>
          <a:chExt cx="0" cy="0"/>
        </a:xfrm>
      </p:grpSpPr>
      <p:sp>
        <p:nvSpPr>
          <p:cNvPr id="282" name="Google Shape;282;p40"/>
          <p:cNvSpPr txBox="1">
            <a:spLocks noGrp="1"/>
          </p:cNvSpPr>
          <p:nvPr>
            <p:ph type="title"/>
          </p:nvPr>
        </p:nvSpPr>
        <p:spPr>
          <a:xfrm>
            <a:off x="288175" y="69150"/>
            <a:ext cx="7848000" cy="6888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a:t> Module 2 Cycle 8 Spelling Assessment </a:t>
            </a:r>
            <a:endParaRPr sz="3200"/>
          </a:p>
        </p:txBody>
      </p:sp>
      <p:sp>
        <p:nvSpPr>
          <p:cNvPr id="283" name="Google Shape;283;p4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284" name="Google Shape;284;p40"/>
          <p:cNvSpPr txBox="1">
            <a:spLocks noGrp="1"/>
          </p:cNvSpPr>
          <p:nvPr>
            <p:ph type="body" idx="2"/>
          </p:nvPr>
        </p:nvSpPr>
        <p:spPr>
          <a:xfrm>
            <a:off x="455175" y="875976"/>
            <a:ext cx="7977300" cy="38577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endParaRPr sz="2300" b="1" dirty="0">
              <a:solidFill>
                <a:srgbClr val="D71149"/>
              </a:solidFill>
            </a:endParaRPr>
          </a:p>
          <a:p>
            <a:pPr marL="0" lvl="0" indent="0" algn="l" rtl="0">
              <a:lnSpc>
                <a:spcPct val="115000"/>
              </a:lnSpc>
              <a:spcBef>
                <a:spcPts val="2300"/>
              </a:spcBef>
              <a:spcAft>
                <a:spcPts val="0"/>
              </a:spcAft>
              <a:buClr>
                <a:schemeClr val="dk1"/>
              </a:buClr>
              <a:buSzPts val="800"/>
              <a:buFont typeface="Arial"/>
              <a:buNone/>
            </a:pPr>
            <a:r>
              <a:rPr lang="en" sz="2300" b="1" dirty="0">
                <a:solidFill>
                  <a:srgbClr val="D71149"/>
                </a:solidFill>
              </a:rPr>
              <a:t>Cycle 8 Spelling Test</a:t>
            </a:r>
            <a:endParaRPr sz="2300" b="1" dirty="0">
              <a:solidFill>
                <a:srgbClr val="D71149"/>
              </a:solidFill>
            </a:endParaRPr>
          </a:p>
          <a:p>
            <a:pPr marL="0" lvl="0" indent="0" algn="l" rtl="0">
              <a:lnSpc>
                <a:spcPct val="115000"/>
              </a:lnSpc>
              <a:spcBef>
                <a:spcPts val="2300"/>
              </a:spcBef>
              <a:spcAft>
                <a:spcPts val="0"/>
              </a:spcAft>
              <a:buClr>
                <a:schemeClr val="dk1"/>
              </a:buClr>
              <a:buSzPts val="800"/>
              <a:buFont typeface="Arial"/>
              <a:buNone/>
            </a:pPr>
            <a:r>
              <a:rPr lang="en" sz="2300" b="1" dirty="0">
                <a:solidFill>
                  <a:srgbClr val="D71149"/>
                </a:solidFill>
              </a:rPr>
              <a:t>Name: </a:t>
            </a:r>
            <a:r>
              <a:rPr lang="en" sz="2300" dirty="0"/>
              <a:t>____________   </a:t>
            </a:r>
            <a:r>
              <a:rPr lang="en" sz="2300" b="1" dirty="0">
                <a:solidFill>
                  <a:srgbClr val="D71149"/>
                </a:solidFill>
              </a:rPr>
              <a:t>Date: </a:t>
            </a:r>
            <a:r>
              <a:rPr lang="en" sz="2300" dirty="0"/>
              <a:t>_______</a:t>
            </a:r>
            <a:endParaRPr sz="2300" dirty="0"/>
          </a:p>
        </p:txBody>
      </p:sp>
      <p:pic>
        <p:nvPicPr>
          <p:cNvPr id="285" name="Google Shape;285;p40"/>
          <p:cNvPicPr preferRelativeResize="0"/>
          <p:nvPr/>
        </p:nvPicPr>
        <p:blipFill>
          <a:blip r:embed="rId3">
            <a:alphaModFix/>
          </a:blip>
          <a:stretch>
            <a:fillRect/>
          </a:stretch>
        </p:blipFill>
        <p:spPr>
          <a:xfrm>
            <a:off x="5588175" y="875976"/>
            <a:ext cx="1593722" cy="392975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1"/>
          <p:cNvSpPr txBox="1">
            <a:spLocks noGrp="1"/>
          </p:cNvSpPr>
          <p:nvPr>
            <p:ph type="title"/>
          </p:nvPr>
        </p:nvSpPr>
        <p:spPr>
          <a:xfrm>
            <a:off x="261253" y="163050"/>
            <a:ext cx="9089700" cy="6483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b="1" dirty="0"/>
              <a:t>Part 4: Decoding Words in Text and Reading for Fluency </a:t>
            </a:r>
            <a:r>
              <a:rPr lang="en" b="1" dirty="0"/>
              <a:t> </a:t>
            </a:r>
            <a:endParaRPr b="1" dirty="0"/>
          </a:p>
        </p:txBody>
      </p:sp>
      <p:sp>
        <p:nvSpPr>
          <p:cNvPr id="291" name="Google Shape;291;p41"/>
          <p:cNvSpPr txBox="1"/>
          <p:nvPr/>
        </p:nvSpPr>
        <p:spPr>
          <a:xfrm>
            <a:off x="2627525" y="1018178"/>
            <a:ext cx="3943500" cy="3520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sz="2400">
                <a:latin typeface="Century Gothic"/>
                <a:ea typeface="Century Gothic"/>
                <a:cs typeface="Century Gothic"/>
                <a:sym typeface="Century Gothic"/>
              </a:rPr>
              <a:t>Rules of Fluency </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smoothly </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with expression</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with meaning</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just the right speed</a:t>
            </a:r>
            <a:r>
              <a:rPr lang="en" sz="2400" b="1">
                <a:latin typeface="Century Gothic"/>
                <a:ea typeface="Century Gothic"/>
                <a:cs typeface="Century Gothic"/>
                <a:sym typeface="Century Gothic"/>
              </a:rPr>
              <a:t> </a:t>
            </a:r>
            <a:endParaRPr sz="2400" b="1">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42"/>
          <p:cNvPicPr preferRelativeResize="0"/>
          <p:nvPr/>
        </p:nvPicPr>
        <p:blipFill>
          <a:blip r:embed="rId3">
            <a:alphaModFix/>
          </a:blip>
          <a:stretch>
            <a:fillRect/>
          </a:stretch>
        </p:blipFill>
        <p:spPr>
          <a:xfrm>
            <a:off x="2084854" y="308403"/>
            <a:ext cx="6267649" cy="2687575"/>
          </a:xfrm>
          <a:prstGeom prst="rect">
            <a:avLst/>
          </a:prstGeom>
          <a:noFill/>
          <a:ln>
            <a:noFill/>
          </a:ln>
        </p:spPr>
      </p:pic>
      <p:pic>
        <p:nvPicPr>
          <p:cNvPr id="297" name="Google Shape;297;p42"/>
          <p:cNvPicPr preferRelativeResize="0"/>
          <p:nvPr/>
        </p:nvPicPr>
        <p:blipFill>
          <a:blip r:embed="rId4">
            <a:alphaModFix/>
          </a:blip>
          <a:stretch>
            <a:fillRect/>
          </a:stretch>
        </p:blipFill>
        <p:spPr>
          <a:xfrm>
            <a:off x="247744" y="1174604"/>
            <a:ext cx="1603425" cy="1258200"/>
          </a:xfrm>
          <a:prstGeom prst="rect">
            <a:avLst/>
          </a:prstGeom>
          <a:noFill/>
          <a:ln>
            <a:noFill/>
          </a:ln>
        </p:spPr>
      </p:pic>
      <p:pic>
        <p:nvPicPr>
          <p:cNvPr id="298" name="Google Shape;298;p42"/>
          <p:cNvPicPr preferRelativeResize="0"/>
          <p:nvPr/>
        </p:nvPicPr>
        <p:blipFill>
          <a:blip r:embed="rId5">
            <a:alphaModFix/>
          </a:blip>
          <a:stretch>
            <a:fillRect/>
          </a:stretch>
        </p:blipFill>
        <p:spPr>
          <a:xfrm>
            <a:off x="1986941" y="2773503"/>
            <a:ext cx="6463474" cy="18018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306" name="Google Shape;306;p4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is one goal you are working on to become a more proficient reader</a:t>
            </a:r>
            <a:r>
              <a:rPr lang="en" sz="24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307" name="Google Shape;307;p43"/>
          <p:cNvPicPr preferRelativeResize="0"/>
          <p:nvPr/>
        </p:nvPicPr>
        <p:blipFill>
          <a:blip r:embed="rId3">
            <a:alphaModFix/>
          </a:blip>
          <a:stretch>
            <a:fillRect/>
          </a:stretch>
        </p:blipFill>
        <p:spPr>
          <a:xfrm>
            <a:off x="575297" y="1543276"/>
            <a:ext cx="3058179" cy="2858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pic>
        <p:nvPicPr>
          <p:cNvPr id="312" name="Google Shape;312;p44"/>
          <p:cNvPicPr preferRelativeResize="0"/>
          <p:nvPr/>
        </p:nvPicPr>
        <p:blipFill>
          <a:blip r:embed="rId3">
            <a:alphaModFix/>
          </a:blip>
          <a:stretch>
            <a:fillRect/>
          </a:stretch>
        </p:blipFill>
        <p:spPr>
          <a:xfrm>
            <a:off x="2657600" y="0"/>
            <a:ext cx="4083425" cy="4838701"/>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pic>
        <p:nvPicPr>
          <p:cNvPr id="317" name="Google Shape;317;p45"/>
          <p:cNvPicPr preferRelativeResize="0"/>
          <p:nvPr/>
        </p:nvPicPr>
        <p:blipFill>
          <a:blip r:embed="rId3">
            <a:alphaModFix/>
          </a:blip>
          <a:stretch>
            <a:fillRect/>
          </a:stretch>
        </p:blipFill>
        <p:spPr>
          <a:xfrm>
            <a:off x="830150" y="55575"/>
            <a:ext cx="6633015" cy="483869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pic>
        <p:nvPicPr>
          <p:cNvPr id="322" name="Google Shape;322;p46"/>
          <p:cNvPicPr preferRelativeResize="0"/>
          <p:nvPr/>
        </p:nvPicPr>
        <p:blipFill>
          <a:blip r:embed="rId3">
            <a:alphaModFix/>
          </a:blip>
          <a:stretch>
            <a:fillRect/>
          </a:stretch>
        </p:blipFill>
        <p:spPr>
          <a:xfrm>
            <a:off x="2074163" y="0"/>
            <a:ext cx="4995675" cy="46301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1"/>
          <p:cNvSpPr txBox="1">
            <a:spLocks noGrp="1"/>
          </p:cNvSpPr>
          <p:nvPr>
            <p:ph type="body" idx="1"/>
          </p:nvPr>
        </p:nvSpPr>
        <p:spPr>
          <a:xfrm>
            <a:off x="311700" y="1254000"/>
            <a:ext cx="8731200" cy="38895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40:</a:t>
            </a:r>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Word Cards </a:t>
            </a:r>
            <a:endParaRPr sz="1800" dirty="0"/>
          </a:p>
          <a:p>
            <a:pPr marL="457200" lvl="0" indent="-342900" algn="l" rtl="0">
              <a:spcBef>
                <a:spcPts val="0"/>
              </a:spcBef>
              <a:spcAft>
                <a:spcPts val="0"/>
              </a:spcAft>
              <a:buSzPts val="1800"/>
              <a:buChar char="●"/>
            </a:pPr>
            <a:r>
              <a:rPr lang="en" sz="1800" dirty="0"/>
              <a:t>Passage from Part 5: Fluency (optional)</a:t>
            </a:r>
            <a:endParaRPr sz="1800" dirty="0"/>
          </a:p>
          <a:p>
            <a:pPr marL="457200" lvl="0" indent="-342900" algn="l" rtl="0">
              <a:spcBef>
                <a:spcPts val="0"/>
              </a:spcBef>
              <a:spcAft>
                <a:spcPts val="0"/>
              </a:spcAft>
              <a:buSzPts val="1800"/>
              <a:buChar char="●"/>
            </a:pPr>
            <a:r>
              <a:rPr lang="en" sz="1800" dirty="0"/>
              <a:t>Cycle 8 Assessment </a:t>
            </a:r>
            <a:endParaRPr sz="1800" dirty="0"/>
          </a:p>
          <a:p>
            <a:pPr marL="914400" lvl="1" indent="-342900" algn="l" rtl="0">
              <a:spcBef>
                <a:spcPts val="0"/>
              </a:spcBef>
              <a:spcAft>
                <a:spcPts val="0"/>
              </a:spcAft>
              <a:buSzPts val="1800"/>
              <a:buChar char="○"/>
            </a:pPr>
            <a:r>
              <a:rPr lang="en" dirty="0"/>
              <a:t>Part 4: Decoding Words in Text and Reading for Fluency </a:t>
            </a:r>
            <a:endParaRPr dirty="0"/>
          </a:p>
          <a:p>
            <a:pPr marL="914400" lvl="1" indent="-342900" algn="l" rtl="0">
              <a:spcBef>
                <a:spcPts val="0"/>
              </a:spcBef>
              <a:spcAft>
                <a:spcPts val="0"/>
              </a:spcAft>
              <a:buSzPts val="1800"/>
              <a:buChar char="○"/>
            </a:pPr>
            <a:r>
              <a:rPr lang="en" dirty="0"/>
              <a:t>Part 6: Cycle 5 Spelling Test </a:t>
            </a:r>
            <a:endParaRPr dirty="0"/>
          </a:p>
          <a:p>
            <a:pPr marL="914400" lvl="1" indent="-342900" algn="l" rtl="0">
              <a:spcBef>
                <a:spcPts val="0"/>
              </a:spcBef>
              <a:spcAft>
                <a:spcPts val="0"/>
              </a:spcAft>
              <a:buSzPts val="1800"/>
              <a:buChar char="○"/>
            </a:pPr>
            <a:r>
              <a:rPr lang="en" sz="1800" dirty="0"/>
              <a:t>Part 7: Sentence Dictation </a:t>
            </a:r>
            <a:endParaRPr sz="1800" dirty="0"/>
          </a:p>
          <a:p>
            <a:pPr marL="914400" lvl="1" indent="-342900" algn="l" rtl="0">
              <a:spcBef>
                <a:spcPts val="0"/>
              </a:spcBef>
              <a:spcAft>
                <a:spcPts val="0"/>
              </a:spcAft>
              <a:buSzPts val="1800"/>
              <a:buChar char="○"/>
            </a:pPr>
            <a:r>
              <a:rPr lang="en" sz="1800" dirty="0"/>
              <a:t>Part 8: Goal Setting </a:t>
            </a:r>
            <a:endParaRPr dirty="0"/>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Paper, pencils, erasers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206" name="Google Shape;206;p31"/>
          <p:cNvSpPr txBox="1">
            <a:spLocks noGrp="1"/>
          </p:cNvSpPr>
          <p:nvPr>
            <p:ph type="title"/>
          </p:nvPr>
        </p:nvSpPr>
        <p:spPr>
          <a:xfrm>
            <a:off x="311700" y="327007"/>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1: Cycle 8: Lesson 40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40</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SzPts val="2100"/>
              <a:buChar char="•"/>
            </a:pPr>
            <a:r>
              <a:rPr lang="en" dirty="0"/>
              <a:t>Assessment Overview Document (found in the K-2 Reading Foundations Skills Block Resource Manual) </a:t>
            </a:r>
            <a:br>
              <a:rPr lang="en" dirty="0"/>
            </a:br>
            <a:endParaRPr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1: Cycle 8: Lesson 40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3"/>
          <p:cNvSpPr txBox="1">
            <a:spLocks noGrp="1"/>
          </p:cNvSpPr>
          <p:nvPr>
            <p:ph type="title"/>
          </p:nvPr>
        </p:nvSpPr>
        <p:spPr>
          <a:xfrm>
            <a:off x="311700" y="164750"/>
            <a:ext cx="8520600" cy="7506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sz="3700"/>
          </a:p>
          <a:p>
            <a:pPr marL="0" lvl="0" indent="0" algn="l" rtl="0">
              <a:spcBef>
                <a:spcPts val="0"/>
              </a:spcBef>
              <a:spcAft>
                <a:spcPts val="0"/>
              </a:spcAft>
              <a:buClr>
                <a:schemeClr val="dk1"/>
              </a:buClr>
              <a:buSzPts val="1500"/>
              <a:buFont typeface="Arial"/>
              <a:buNone/>
            </a:pPr>
            <a:r>
              <a:rPr lang="en" sz="3000"/>
              <a:t>Grade 2: Module 2: Part 1: Cycle 8: Lesson 40</a:t>
            </a:r>
            <a:endParaRPr sz="3000"/>
          </a:p>
          <a:p>
            <a:pPr marL="0" lvl="0" indent="0" algn="l" rtl="0">
              <a:spcBef>
                <a:spcPts val="0"/>
              </a:spcBef>
              <a:spcAft>
                <a:spcPts val="0"/>
              </a:spcAft>
              <a:buNone/>
            </a:pPr>
            <a:endParaRPr/>
          </a:p>
        </p:txBody>
      </p:sp>
      <p:sp>
        <p:nvSpPr>
          <p:cNvPr id="218" name="Google Shape;218;p33"/>
          <p:cNvSpPr txBox="1"/>
          <p:nvPr/>
        </p:nvSpPr>
        <p:spPr>
          <a:xfrm>
            <a:off x="421000" y="915350"/>
            <a:ext cx="7806900" cy="3422700"/>
          </a:xfrm>
          <a:prstGeom prst="rect">
            <a:avLst/>
          </a:prstGeom>
          <a:noFill/>
          <a:ln>
            <a:noFill/>
          </a:ln>
        </p:spPr>
        <p:txBody>
          <a:bodyPr spcFirstLastPara="1" wrap="square" lIns="91425" tIns="91425" rIns="91425" bIns="91425" anchor="t" anchorCtr="0">
            <a:noAutofit/>
          </a:bodyPr>
          <a:lstStyle/>
          <a:p>
            <a:pPr marL="241300" lvl="0" indent="0" algn="l" rtl="0">
              <a:spcBef>
                <a:spcPts val="110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Essential Revision to Assessment: </a:t>
            </a:r>
            <a:r>
              <a:rPr lang="en" sz="1800">
                <a:solidFill>
                  <a:schemeClr val="dk1"/>
                </a:solidFill>
                <a:latin typeface="Century Gothic"/>
                <a:ea typeface="Century Gothic"/>
                <a:cs typeface="Century Gothic"/>
                <a:sym typeface="Century Gothic"/>
              </a:rPr>
              <a:t>In Grade One Modules, Cycle Assessments were given weekly. It was suggested to only administer the Spelling portion of the Assessment. In Grade Two Modules, Assessments are given at the end of and mid-module. It is suggested to give more assessment lessons to in order to collect student data from Module 2. The Spelling and Sentence Dictation can be given whole group. However, it is suggested to give the Decoding part of the Assessment individually. This can be done in other areas of the day in order to make time to give one-on-one assessments. </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4"/>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24" name="Google Shape;224;p34"/>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25" name="Google Shape;225;p34"/>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26" name="Google Shape;226;p34"/>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8: Lesson 40</a:t>
            </a:r>
            <a:endParaRPr sz="3200" b="1">
              <a:solidFill>
                <a:srgbClr val="404040"/>
              </a:solidFill>
              <a:latin typeface="Century Gothic"/>
              <a:ea typeface="Century Gothic"/>
              <a:cs typeface="Century Gothic"/>
              <a:sym typeface="Century Gothic"/>
            </a:endParaRPr>
          </a:p>
        </p:txBody>
      </p:sp>
      <p:pic>
        <p:nvPicPr>
          <p:cNvPr id="227" name="Google Shape;227;p34"/>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28" name="Google Shape;228;p34"/>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34" name="Google Shape;234;p35"/>
          <p:cNvSpPr txBox="1">
            <a:spLocks noGrp="1"/>
          </p:cNvSpPr>
          <p:nvPr>
            <p:ph type="body" idx="1"/>
          </p:nvPr>
        </p:nvSpPr>
        <p:spPr>
          <a:xfrm>
            <a:off x="311700" y="9068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1000"/>
              </a:spcAft>
              <a:buNone/>
            </a:pPr>
            <a:r>
              <a:rPr lang="en" sz="2800" dirty="0">
                <a:solidFill>
                  <a:srgbClr val="FF0000"/>
                </a:solidFill>
              </a:rPr>
              <a:t>“Do you know why we learn to read, we learn to read, we learn to read? Do you know</a:t>
            </a:r>
            <a:br>
              <a:rPr lang="en" sz="2800" dirty="0">
                <a:solidFill>
                  <a:srgbClr val="FF0000"/>
                </a:solidFill>
              </a:rPr>
            </a:br>
            <a:r>
              <a:rPr lang="en" sz="2800" dirty="0">
                <a:solidFill>
                  <a:srgbClr val="FF0000"/>
                </a:solidFill>
              </a:rPr>
              <a:t>why we learn to read? It’s a great question indeed. Do you know why we learn to</a:t>
            </a:r>
            <a:br>
              <a:rPr lang="en" sz="2800" dirty="0">
                <a:solidFill>
                  <a:srgbClr val="FF0000"/>
                </a:solidFill>
              </a:rPr>
            </a:br>
            <a:r>
              <a:rPr lang="en" sz="2800" dirty="0">
                <a:solidFill>
                  <a:srgbClr val="FF0000"/>
                </a:solidFill>
              </a:rPr>
              <a:t>spell, we learn to spell, we learn to spell? Do you know why we learn to spell, let’s</a:t>
            </a:r>
            <a:br>
              <a:rPr lang="en" sz="2800" dirty="0">
                <a:solidFill>
                  <a:srgbClr val="FF0000"/>
                </a:solidFill>
              </a:rPr>
            </a:br>
            <a:r>
              <a:rPr lang="en" sz="2800" dirty="0">
                <a:solidFill>
                  <a:srgbClr val="FF0000"/>
                </a:solidFill>
              </a:rPr>
              <a:t>come together and tell!”</a:t>
            </a:r>
            <a:endParaRPr sz="28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240" name="Google Shape;240;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words using what I know about the spelling patterns with r-controlled vowels (“er,” “ir,” “ur”), “oy” and “oi,” “ou” and “ow” (as /ow/), and long vowels (“ind,” “ild,” “ost,” and “old”).</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241" name="Google Shape;241;p36"/>
          <p:cNvPicPr preferRelativeResize="0"/>
          <p:nvPr/>
        </p:nvPicPr>
        <p:blipFill>
          <a:blip r:embed="rId3">
            <a:alphaModFix/>
          </a:blip>
          <a:stretch>
            <a:fillRect/>
          </a:stretch>
        </p:blipFill>
        <p:spPr>
          <a:xfrm>
            <a:off x="8342565" y="4347841"/>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graphicFrame>
        <p:nvGraphicFramePr>
          <p:cNvPr id="246" name="Google Shape;246;p37"/>
          <p:cNvGraphicFramePr/>
          <p:nvPr/>
        </p:nvGraphicFramePr>
        <p:xfrm>
          <a:off x="0" y="0"/>
          <a:ext cx="9144000" cy="4571910"/>
        </p:xfrm>
        <a:graphic>
          <a:graphicData uri="http://schemas.openxmlformats.org/drawingml/2006/table">
            <a:tbl>
              <a:tblPr>
                <a:noFill/>
                <a:tableStyleId>{C3BBE4A9-CF9E-442D-8336-CC80A43E4EC2}</a:tableStyleId>
              </a:tblPr>
              <a:tblGrid>
                <a:gridCol w="1828800">
                  <a:extLst>
                    <a:ext uri="{9D8B030D-6E8A-4147-A177-3AD203B41FA5}">
                      <a16:colId xmlns:a16="http://schemas.microsoft.com/office/drawing/2014/main" xmlns="" val="20000"/>
                    </a:ext>
                  </a:extLst>
                </a:gridCol>
                <a:gridCol w="1828800">
                  <a:extLst>
                    <a:ext uri="{9D8B030D-6E8A-4147-A177-3AD203B41FA5}">
                      <a16:colId xmlns:a16="http://schemas.microsoft.com/office/drawing/2014/main" xmlns="" val="20001"/>
                    </a:ext>
                  </a:extLst>
                </a:gridCol>
                <a:gridCol w="1828800">
                  <a:extLst>
                    <a:ext uri="{9D8B030D-6E8A-4147-A177-3AD203B41FA5}">
                      <a16:colId xmlns:a16="http://schemas.microsoft.com/office/drawing/2014/main" xmlns="" val="20002"/>
                    </a:ext>
                  </a:extLst>
                </a:gridCol>
                <a:gridCol w="1828800">
                  <a:extLst>
                    <a:ext uri="{9D8B030D-6E8A-4147-A177-3AD203B41FA5}">
                      <a16:colId xmlns:a16="http://schemas.microsoft.com/office/drawing/2014/main" xmlns="" val="20003"/>
                    </a:ext>
                  </a:extLst>
                </a:gridCol>
                <a:gridCol w="1828800">
                  <a:extLst>
                    <a:ext uri="{9D8B030D-6E8A-4147-A177-3AD203B41FA5}">
                      <a16:colId xmlns:a16="http://schemas.microsoft.com/office/drawing/2014/main" xmlns="" val="20004"/>
                    </a:ext>
                  </a:extLst>
                </a:gridCol>
              </a:tblGrid>
              <a:tr h="381000">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Bossy “R”</a:t>
                      </a:r>
                      <a:endParaRPr sz="2400" b="1">
                        <a:latin typeface="Century Gothic"/>
                        <a:ea typeface="Century Gothic"/>
                        <a:cs typeface="Century Gothic"/>
                        <a:sym typeface="Century Gothic"/>
                      </a:endParaRPr>
                    </a:p>
                  </a:txBody>
                  <a:tcPr marL="91425" marR="91425" marT="91425" marB="91425">
                    <a:solidFill>
                      <a:schemeClr val="accent4"/>
                    </a:solidFill>
                  </a:tcPr>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/ow/ </a:t>
                      </a:r>
                      <a:endParaRPr sz="2400" b="1">
                        <a:solidFill>
                          <a:schemeClr val="dk1"/>
                        </a:solidFill>
                        <a:latin typeface="Century Gothic"/>
                        <a:ea typeface="Century Gothic"/>
                        <a:cs typeface="Century Gothic"/>
                        <a:sym typeface="Century Gothic"/>
                      </a:endParaRPr>
                    </a:p>
                  </a:txBody>
                  <a:tcPr marL="91425" marR="91425" marT="91425" marB="91425">
                    <a:solidFill>
                      <a:schemeClr val="accent4"/>
                    </a:solidFill>
                  </a:tcPr>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/oy/</a:t>
                      </a:r>
                      <a:endParaRPr b="1">
                        <a:latin typeface="Century Gothic"/>
                        <a:ea typeface="Century Gothic"/>
                        <a:cs typeface="Century Gothic"/>
                        <a:sym typeface="Century Gothic"/>
                      </a:endParaRPr>
                    </a:p>
                  </a:txBody>
                  <a:tcPr marL="91425" marR="91425" marT="91425" marB="91425">
                    <a:solidFill>
                      <a:schemeClr val="accent4"/>
                    </a:solidFill>
                  </a:tcPr>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/ī/</a:t>
                      </a:r>
                      <a:endParaRPr b="1">
                        <a:latin typeface="Century Gothic"/>
                        <a:ea typeface="Century Gothic"/>
                        <a:cs typeface="Century Gothic"/>
                        <a:sym typeface="Century Gothic"/>
                      </a:endParaRPr>
                    </a:p>
                  </a:txBody>
                  <a:tcPr marL="91425" marR="91425" marT="91425" marB="91425">
                    <a:solidFill>
                      <a:schemeClr val="accent4"/>
                    </a:solidFill>
                  </a:tcPr>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/ō/</a:t>
                      </a:r>
                      <a:endParaRPr b="1">
                        <a:latin typeface="Century Gothic"/>
                        <a:ea typeface="Century Gothic"/>
                        <a:cs typeface="Century Gothic"/>
                        <a:sym typeface="Century Gothic"/>
                      </a:endParaRPr>
                    </a:p>
                  </a:txBody>
                  <a:tcPr marL="91425" marR="91425" marT="91425" marB="91425">
                    <a:solidFill>
                      <a:schemeClr val="accent4"/>
                    </a:solidFill>
                  </a:tcPr>
                </a:tc>
                <a:extLst>
                  <a:ext uri="{0D108BD9-81ED-4DB2-BD59-A6C34878D82A}">
                    <a16:rowId xmlns:a16="http://schemas.microsoft.com/office/drawing/2014/main" xmlns="" val="10000"/>
                  </a:ext>
                </a:extLst>
              </a:tr>
              <a:tr h="381000">
                <a:tc>
                  <a:txBody>
                    <a:bodyPr/>
                    <a:lstStyle/>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endParaRPr sz="2400" u="sng">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endParaRPr sz="2400" u="sng">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r h="381000">
                <a:tc>
                  <a:txBody>
                    <a:bodyPr/>
                    <a:lstStyle/>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2"/>
                  </a:ext>
                </a:extLst>
              </a:tr>
            </a:tbl>
          </a:graphicData>
        </a:graphic>
      </p:graphicFrame>
      <p:sp>
        <p:nvSpPr>
          <p:cNvPr id="247" name="Google Shape;247;p37"/>
          <p:cNvSpPr txBox="1"/>
          <p:nvPr/>
        </p:nvSpPr>
        <p:spPr>
          <a:xfrm flipH="1">
            <a:off x="531475" y="1664675"/>
            <a:ext cx="793800" cy="77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“ar”</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car</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48" name="Google Shape;248;p37"/>
          <p:cNvSpPr txBox="1"/>
          <p:nvPr/>
        </p:nvSpPr>
        <p:spPr>
          <a:xfrm>
            <a:off x="471275" y="684000"/>
            <a:ext cx="1050300" cy="875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“or”</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corn</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49" name="Google Shape;249;p37"/>
          <p:cNvSpPr txBox="1"/>
          <p:nvPr/>
        </p:nvSpPr>
        <p:spPr>
          <a:xfrm>
            <a:off x="403225" y="2649850"/>
            <a:ext cx="1050300" cy="1547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/er/</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bird </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her </a:t>
            </a:r>
            <a:endParaRPr sz="24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burn</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50" name="Google Shape;250;p37"/>
          <p:cNvSpPr txBox="1"/>
          <p:nvPr/>
        </p:nvSpPr>
        <p:spPr>
          <a:xfrm>
            <a:off x="2273300" y="683250"/>
            <a:ext cx="1050300" cy="875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“ou”</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shout</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51" name="Google Shape;251;p37"/>
          <p:cNvSpPr txBox="1"/>
          <p:nvPr/>
        </p:nvSpPr>
        <p:spPr>
          <a:xfrm>
            <a:off x="2323700" y="2707000"/>
            <a:ext cx="1050300" cy="9780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“ow”</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cow</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52" name="Google Shape;252;p37"/>
          <p:cNvSpPr txBox="1"/>
          <p:nvPr/>
        </p:nvSpPr>
        <p:spPr>
          <a:xfrm>
            <a:off x="4038600" y="683250"/>
            <a:ext cx="1130400" cy="875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“oi”</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coin</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53" name="Google Shape;253;p37"/>
          <p:cNvSpPr txBox="1"/>
          <p:nvPr/>
        </p:nvSpPr>
        <p:spPr>
          <a:xfrm>
            <a:off x="4038600" y="2649850"/>
            <a:ext cx="1130400" cy="1092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“oy”</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toy</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54" name="Google Shape;254;p37"/>
          <p:cNvSpPr txBox="1"/>
          <p:nvPr/>
        </p:nvSpPr>
        <p:spPr>
          <a:xfrm>
            <a:off x="5791200" y="683250"/>
            <a:ext cx="1219200" cy="1181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“ind”</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kind</a:t>
            </a:r>
            <a:endParaRPr sz="24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55" name="Google Shape;255;p37"/>
          <p:cNvSpPr txBox="1"/>
          <p:nvPr/>
        </p:nvSpPr>
        <p:spPr>
          <a:xfrm>
            <a:off x="5943600" y="2702550"/>
            <a:ext cx="1130400" cy="875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“ild”</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wild</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56" name="Google Shape;256;p37"/>
          <p:cNvSpPr txBox="1"/>
          <p:nvPr/>
        </p:nvSpPr>
        <p:spPr>
          <a:xfrm>
            <a:off x="7543800" y="708650"/>
            <a:ext cx="1282800" cy="1092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“old”</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cold</a:t>
            </a:r>
            <a:endParaRPr sz="24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57" name="Google Shape;257;p37"/>
          <p:cNvSpPr txBox="1"/>
          <p:nvPr/>
        </p:nvSpPr>
        <p:spPr>
          <a:xfrm>
            <a:off x="7607300" y="2715250"/>
            <a:ext cx="1130400" cy="969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u="sng">
                <a:solidFill>
                  <a:schemeClr val="dk1"/>
                </a:solidFill>
                <a:latin typeface="Century Gothic"/>
                <a:ea typeface="Century Gothic"/>
                <a:cs typeface="Century Gothic"/>
                <a:sym typeface="Century Gothic"/>
              </a:rPr>
              <a:t>“ost”</a:t>
            </a:r>
            <a:endParaRPr sz="2400" u="sng">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most</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7"/>
                                        </p:tgtEl>
                                        <p:attrNameLst>
                                          <p:attrName>style.visibility</p:attrName>
                                        </p:attrNameLst>
                                      </p:cBhvr>
                                      <p:to>
                                        <p:strVal val="visible"/>
                                      </p:to>
                                    </p:set>
                                    <p:animEffect transition="in" filter="fade">
                                      <p:cBhvr>
                                        <p:cTn id="7" dur="1000"/>
                                        <p:tgtEl>
                                          <p:spTgt spid="24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8"/>
                                        </p:tgtEl>
                                        <p:attrNameLst>
                                          <p:attrName>style.visibility</p:attrName>
                                        </p:attrNameLst>
                                      </p:cBhvr>
                                      <p:to>
                                        <p:strVal val="visible"/>
                                      </p:to>
                                    </p:set>
                                    <p:animEffect transition="in" filter="fade">
                                      <p:cBhvr>
                                        <p:cTn id="12" dur="1000"/>
                                        <p:tgtEl>
                                          <p:spTgt spid="24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9"/>
                                        </p:tgtEl>
                                        <p:attrNameLst>
                                          <p:attrName>style.visibility</p:attrName>
                                        </p:attrNameLst>
                                      </p:cBhvr>
                                      <p:to>
                                        <p:strVal val="visible"/>
                                      </p:to>
                                    </p:set>
                                    <p:animEffect transition="in" filter="fade">
                                      <p:cBhvr>
                                        <p:cTn id="17" dur="1000"/>
                                        <p:tgtEl>
                                          <p:spTgt spid="249"/>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0"/>
                                        </p:tgtEl>
                                        <p:attrNameLst>
                                          <p:attrName>style.visibility</p:attrName>
                                        </p:attrNameLst>
                                      </p:cBhvr>
                                      <p:to>
                                        <p:strVal val="visible"/>
                                      </p:to>
                                    </p:set>
                                    <p:animEffect transition="in" filter="fade">
                                      <p:cBhvr>
                                        <p:cTn id="22" dur="1000"/>
                                        <p:tgtEl>
                                          <p:spTgt spid="25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51"/>
                                        </p:tgtEl>
                                        <p:attrNameLst>
                                          <p:attrName>style.visibility</p:attrName>
                                        </p:attrNameLst>
                                      </p:cBhvr>
                                      <p:to>
                                        <p:strVal val="visible"/>
                                      </p:to>
                                    </p:set>
                                    <p:animEffect transition="in" filter="fade">
                                      <p:cBhvr>
                                        <p:cTn id="27" dur="1000"/>
                                        <p:tgtEl>
                                          <p:spTgt spid="25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52"/>
                                        </p:tgtEl>
                                        <p:attrNameLst>
                                          <p:attrName>style.visibility</p:attrName>
                                        </p:attrNameLst>
                                      </p:cBhvr>
                                      <p:to>
                                        <p:strVal val="visible"/>
                                      </p:to>
                                    </p:set>
                                    <p:animEffect transition="in" filter="fade">
                                      <p:cBhvr>
                                        <p:cTn id="32" dur="1000"/>
                                        <p:tgtEl>
                                          <p:spTgt spid="25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53"/>
                                        </p:tgtEl>
                                        <p:attrNameLst>
                                          <p:attrName>style.visibility</p:attrName>
                                        </p:attrNameLst>
                                      </p:cBhvr>
                                      <p:to>
                                        <p:strVal val="visible"/>
                                      </p:to>
                                    </p:set>
                                    <p:animEffect transition="in" filter="fade">
                                      <p:cBhvr>
                                        <p:cTn id="37" dur="1000"/>
                                        <p:tgtEl>
                                          <p:spTgt spid="25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54"/>
                                        </p:tgtEl>
                                        <p:attrNameLst>
                                          <p:attrName>style.visibility</p:attrName>
                                        </p:attrNameLst>
                                      </p:cBhvr>
                                      <p:to>
                                        <p:strVal val="visible"/>
                                      </p:to>
                                    </p:set>
                                    <p:animEffect transition="in" filter="fade">
                                      <p:cBhvr>
                                        <p:cTn id="42" dur="1000"/>
                                        <p:tgtEl>
                                          <p:spTgt spid="254"/>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55"/>
                                        </p:tgtEl>
                                        <p:attrNameLst>
                                          <p:attrName>style.visibility</p:attrName>
                                        </p:attrNameLst>
                                      </p:cBhvr>
                                      <p:to>
                                        <p:strVal val="visible"/>
                                      </p:to>
                                    </p:set>
                                    <p:animEffect transition="in" filter="fade">
                                      <p:cBhvr>
                                        <p:cTn id="47" dur="1000"/>
                                        <p:tgtEl>
                                          <p:spTgt spid="25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56"/>
                                        </p:tgtEl>
                                        <p:attrNameLst>
                                          <p:attrName>style.visibility</p:attrName>
                                        </p:attrNameLst>
                                      </p:cBhvr>
                                      <p:to>
                                        <p:strVal val="visible"/>
                                      </p:to>
                                    </p:set>
                                    <p:animEffect transition="in" filter="fade">
                                      <p:cBhvr>
                                        <p:cTn id="52" dur="1000"/>
                                        <p:tgtEl>
                                          <p:spTgt spid="25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57"/>
                                        </p:tgtEl>
                                        <p:attrNameLst>
                                          <p:attrName>style.visibility</p:attrName>
                                        </p:attrNameLst>
                                      </p:cBhvr>
                                      <p:to>
                                        <p:strVal val="visible"/>
                                      </p:to>
                                    </p:set>
                                    <p:animEffect transition="in" filter="fade">
                                      <p:cBhvr>
                                        <p:cTn id="57" dur="1000"/>
                                        <p:tgtEl>
                                          <p:spTgt spid="2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entury Gothic"/>
              <a:buNone/>
            </a:pPr>
            <a:r>
              <a:rPr lang="en" sz="3200"/>
              <a:t>Transition Song </a:t>
            </a:r>
            <a:endParaRPr sz="3200"/>
          </a:p>
        </p:txBody>
      </p:sp>
      <p:sp>
        <p:nvSpPr>
          <p:cNvPr id="265" name="Google Shape;265;p38"/>
          <p:cNvSpPr txBox="1">
            <a:spLocks noGrp="1"/>
          </p:cNvSpPr>
          <p:nvPr>
            <p:ph type="body" idx="2"/>
          </p:nvPr>
        </p:nvSpPr>
        <p:spPr>
          <a:xfrm>
            <a:off x="630403" y="1462360"/>
            <a:ext cx="7885500" cy="3225300"/>
          </a:xfrm>
          <a:prstGeom prst="rect">
            <a:avLst/>
          </a:prstGeom>
          <a:noFill/>
          <a:ln>
            <a:noFill/>
          </a:ln>
        </p:spPr>
        <p:txBody>
          <a:bodyPr spcFirstLastPara="1" wrap="square" lIns="68575" tIns="34275" rIns="68575" bIns="34275" anchor="t" anchorCtr="0">
            <a:noAutofit/>
          </a:bodyPr>
          <a:lstStyle/>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latin typeface="Calibri"/>
                <a:ea typeface="Calibri"/>
                <a:cs typeface="Calibri"/>
                <a:sym typeface="Calibri"/>
              </a:rPr>
              <a:t>“</a:t>
            </a:r>
            <a:r>
              <a:rPr lang="en" sz="2700">
                <a:solidFill>
                  <a:srgbClr val="FF0000"/>
                </a:solidFill>
              </a:rPr>
              <a:t>It’s time to spell and read                               to show what we’re learning. </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It’s time to spell and read </a:t>
            </a:r>
            <a:endParaRPr sz="270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r>
              <a:rPr lang="en" sz="2700">
                <a:solidFill>
                  <a:srgbClr val="FF0000"/>
                </a:solidFill>
              </a:rPr>
              <a:t>to show what we’ve learned.”</a:t>
            </a:r>
            <a:endParaRPr sz="2700">
              <a:solidFill>
                <a:srgbClr val="FF0000"/>
              </a:solidFill>
            </a:endParaRPr>
          </a:p>
          <a:p>
            <a:pPr marL="177800" marR="0" lvl="0" indent="-38100" algn="l" rtl="0">
              <a:lnSpc>
                <a:spcPct val="90000"/>
              </a:lnSpc>
              <a:spcBef>
                <a:spcPts val="800"/>
              </a:spcBef>
              <a:spcAft>
                <a:spcPts val="0"/>
              </a:spcAft>
              <a:buClr>
                <a:schemeClr val="dk1"/>
              </a:buClr>
              <a:buSzPts val="2100"/>
              <a:buFont typeface="Arial"/>
              <a:buNone/>
            </a:pPr>
            <a:endParaRPr b="1">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A0A7ECF-E928-41B9-A6EE-9F7843D33993}"/>
</file>

<file path=customXml/itemProps2.xml><?xml version="1.0" encoding="utf-8"?>
<ds:datastoreItem xmlns:ds="http://schemas.openxmlformats.org/officeDocument/2006/customXml" ds:itemID="{F4F59274-055C-4AC5-96A0-9324537E1208}"/>
</file>

<file path=customXml/itemProps3.xml><?xml version="1.0" encoding="utf-8"?>
<ds:datastoreItem xmlns:ds="http://schemas.openxmlformats.org/officeDocument/2006/customXml" ds:itemID="{65AA2676-1B4A-4480-BB23-5AD335D26DDC}"/>
</file>

<file path=docProps/app.xml><?xml version="1.0" encoding="utf-8"?>
<Properties xmlns="http://schemas.openxmlformats.org/officeDocument/2006/extended-properties" xmlns:vt="http://schemas.openxmlformats.org/officeDocument/2006/docPropsVTypes">
  <TotalTime>31</TotalTime>
  <Words>3731</Words>
  <Application>Microsoft Office PowerPoint</Application>
  <PresentationFormat>On-screen Show (16:9)</PresentationFormat>
  <Paragraphs>311</Paragraphs>
  <Slides>17</Slides>
  <Notes>17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17</vt:i4>
      </vt:variant>
    </vt:vector>
  </HeadingPairs>
  <TitlesOfParts>
    <vt:vector size="23" baseType="lpstr">
      <vt:lpstr>Calibri</vt:lpstr>
      <vt:lpstr>Century Gothic</vt:lpstr>
      <vt:lpstr>Times New Roman</vt:lpstr>
      <vt:lpstr>Arial</vt:lpstr>
      <vt:lpstr>Office Theme</vt:lpstr>
      <vt:lpstr>Office Theme</vt:lpstr>
      <vt:lpstr>Grade 2: Module 2: Part 1: Cycle 8: Lesson 40 Teacher slide, before teaching.</vt:lpstr>
      <vt:lpstr>Grade 2: Module 2: Part 1: Cycle 8: Lesson 40 Teacher slide, before teaching. </vt:lpstr>
      <vt:lpstr>Grade 2: Module 2: Part 1: Cycle 8: Lesson 40 Teacher slide, before teaching.</vt:lpstr>
      <vt:lpstr> Grade 2: Module 2: Part 1: Cycle 8: Lesson 40 </vt:lpstr>
      <vt:lpstr>PowerPoint Presentation</vt:lpstr>
      <vt:lpstr>Transition Song</vt:lpstr>
      <vt:lpstr>Opening Learning Targets   </vt:lpstr>
      <vt:lpstr>PowerPoint Presentation</vt:lpstr>
      <vt:lpstr>Transition Song </vt:lpstr>
      <vt:lpstr>Assessment Learning Targets</vt:lpstr>
      <vt:lpstr> Module 2 Cycle 8 Spelling Assessment </vt:lpstr>
      <vt:lpstr>Part 4: Decoding Words in Text and Reading for Fluency  </vt:lpstr>
      <vt:lpstr>PowerPoint Presentation</vt:lpstr>
      <vt:lpstr>Reflection Time </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8: Lesson 40 Teacher slide, before teaching.</dc:title>
  <dc:creator>nbravo</dc:creator>
  <cp:lastModifiedBy>Nicole Bravo</cp:lastModifiedBy>
  <cp:revision>6</cp:revision>
  <dcterms:modified xsi:type="dcterms:W3CDTF">2018-12-29T19:18:37Z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