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 id="2147483671" r:id="rId5"/>
  </p:sldMasterIdLst>
  <p:notesMasterIdLst>
    <p:notesMasterId r:id="rId16"/>
  </p:notesMasterIdLst>
  <p:sldIdLst>
    <p:sldId id="256" r:id="rId6"/>
    <p:sldId id="257" r:id="rId7"/>
    <p:sldId id="258" r:id="rId8"/>
    <p:sldId id="259" r:id="rId9"/>
    <p:sldId id="260" r:id="rId10"/>
    <p:sldId id="261" r:id="rId11"/>
    <p:sldId id="262" r:id="rId12"/>
    <p:sldId id="263" r:id="rId13"/>
    <p:sldId id="264" r:id="rId14"/>
    <p:sldId id="265"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E3D74E-F179-4676-A845-42AF0D41D4B1}" v="17" dt="2018-09-12T15:55:27.332"/>
  </p1510:revLst>
</p1510:revInfo>
</file>

<file path=ppt/tableStyles.xml><?xml version="1.0" encoding="utf-8"?>
<a:tblStyleLst xmlns:a="http://schemas.openxmlformats.org/drawingml/2006/main" def="{BDF5205A-8E27-4B92-9B38-112E97DDAE6E}">
  <a:tblStyle styleId="{BDF5205A-8E27-4B92-9B38-112E97DDAE6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820" autoAdjust="0"/>
  </p:normalViewPr>
  <p:slideViewPr>
    <p:cSldViewPr snapToGrid="0">
      <p:cViewPr varScale="1">
        <p:scale>
          <a:sx n="119" d="100"/>
          <a:sy n="119" d="100"/>
        </p:scale>
        <p:origin x="1374"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A3E3D74E-F179-4676-A845-42AF0D41D4B1}"/>
    <pc:docChg chg="modSld modMainMaster">
      <pc:chgData name="Natalie Ivey" userId="2c81a4b0-7596-4a42-b4da-e7aac4dfeff9" providerId="ADAL" clId="{A3E3D74E-F179-4676-A845-42AF0D41D4B1}" dt="2018-09-12T15:55:27.333" v="16" actId="1076"/>
      <pc:docMkLst>
        <pc:docMk/>
      </pc:docMkLst>
      <pc:sldChg chg="addSp modSp">
        <pc:chgData name="Natalie Ivey" userId="2c81a4b0-7596-4a42-b4da-e7aac4dfeff9" providerId="ADAL" clId="{A3E3D74E-F179-4676-A845-42AF0D41D4B1}" dt="2018-09-12T15:55:27.333" v="16" actId="1076"/>
        <pc:sldMkLst>
          <pc:docMk/>
          <pc:sldMk cId="0" sldId="259"/>
        </pc:sldMkLst>
        <pc:picChg chg="add mod">
          <ac:chgData name="Natalie Ivey" userId="2c81a4b0-7596-4a42-b4da-e7aac4dfeff9" providerId="ADAL" clId="{A3E3D74E-F179-4676-A845-42AF0D41D4B1}" dt="2018-09-12T15:55:27.333" v="16" actId="1076"/>
          <ac:picMkLst>
            <pc:docMk/>
            <pc:sldMk cId="0" sldId="259"/>
            <ac:picMk id="3" creationId="{E0A9A57A-CAB8-42D8-A54A-5BCF8270DB8D}"/>
          </ac:picMkLst>
        </pc:picChg>
      </pc:sldChg>
      <pc:sldMasterChg chg="addSp modSp">
        <pc:chgData name="Natalie Ivey" userId="2c81a4b0-7596-4a42-b4da-e7aac4dfeff9" providerId="ADAL" clId="{A3E3D74E-F179-4676-A845-42AF0D41D4B1}" dt="2018-09-12T15:54:28.396" v="6" actId="1076"/>
        <pc:sldMasterMkLst>
          <pc:docMk/>
          <pc:sldMasterMk cId="0" sldId="2147483670"/>
        </pc:sldMasterMkLst>
        <pc:picChg chg="add mod">
          <ac:chgData name="Natalie Ivey" userId="2c81a4b0-7596-4a42-b4da-e7aac4dfeff9" providerId="ADAL" clId="{A3E3D74E-F179-4676-A845-42AF0D41D4B1}" dt="2018-09-12T15:54:04.700" v="1" actId="1076"/>
          <ac:picMkLst>
            <pc:docMk/>
            <pc:sldMasterMk cId="0" sldId="2147483670"/>
            <ac:picMk id="3" creationId="{C5186910-8862-49E3-B35C-3457EFA78FDF}"/>
          </ac:picMkLst>
        </pc:picChg>
        <pc:picChg chg="add mod">
          <ac:chgData name="Natalie Ivey" userId="2c81a4b0-7596-4a42-b4da-e7aac4dfeff9" providerId="ADAL" clId="{A3E3D74E-F179-4676-A845-42AF0D41D4B1}" dt="2018-09-12T15:54:17.981" v="4" actId="1076"/>
          <ac:picMkLst>
            <pc:docMk/>
            <pc:sldMasterMk cId="0" sldId="2147483670"/>
            <ac:picMk id="5" creationId="{CFAACCA3-093A-4656-B183-79721ADD88C1}"/>
          </ac:picMkLst>
        </pc:picChg>
        <pc:picChg chg="add mod">
          <ac:chgData name="Natalie Ivey" userId="2c81a4b0-7596-4a42-b4da-e7aac4dfeff9" providerId="ADAL" clId="{A3E3D74E-F179-4676-A845-42AF0D41D4B1}" dt="2018-09-12T15:54:28.396" v="6" actId="1076"/>
          <ac:picMkLst>
            <pc:docMk/>
            <pc:sldMasterMk cId="0" sldId="2147483670"/>
            <ac:picMk id="10" creationId="{F90B8B6A-B380-44E9-831B-A9C4A074EB94}"/>
          </ac:picMkLst>
        </pc:picChg>
      </pc:sldMasterChg>
      <pc:sldMasterChg chg="addSp modSp">
        <pc:chgData name="Natalie Ivey" userId="2c81a4b0-7596-4a42-b4da-e7aac4dfeff9" providerId="ADAL" clId="{A3E3D74E-F179-4676-A845-42AF0D41D4B1}" dt="2018-09-12T15:55:11.229" v="14" actId="1076"/>
        <pc:sldMasterMkLst>
          <pc:docMk/>
          <pc:sldMasterMk cId="0" sldId="2147483671"/>
        </pc:sldMasterMkLst>
        <pc:picChg chg="add mod">
          <ac:chgData name="Natalie Ivey" userId="2c81a4b0-7596-4a42-b4da-e7aac4dfeff9" providerId="ADAL" clId="{A3E3D74E-F179-4676-A845-42AF0D41D4B1}" dt="2018-09-12T15:54:43.349" v="8" actId="1076"/>
          <ac:picMkLst>
            <pc:docMk/>
            <pc:sldMasterMk cId="0" sldId="2147483671"/>
            <ac:picMk id="3" creationId="{8A74DE75-DE30-46C1-9479-591C49448682}"/>
          </ac:picMkLst>
        </pc:picChg>
        <pc:picChg chg="add mod">
          <ac:chgData name="Natalie Ivey" userId="2c81a4b0-7596-4a42-b4da-e7aac4dfeff9" providerId="ADAL" clId="{A3E3D74E-F179-4676-A845-42AF0D41D4B1}" dt="2018-09-12T15:55:11.229" v="14" actId="1076"/>
          <ac:picMkLst>
            <pc:docMk/>
            <pc:sldMasterMk cId="0" sldId="2147483671"/>
            <ac:picMk id="5" creationId="{DE171851-23FB-4E4D-9B86-E59170704EAD}"/>
          </ac:picMkLst>
        </pc:picChg>
        <pc:picChg chg="add mod">
          <ac:chgData name="Natalie Ivey" userId="2c81a4b0-7596-4a42-b4da-e7aac4dfeff9" providerId="ADAL" clId="{A3E3D74E-F179-4676-A845-42AF0D41D4B1}" dt="2018-09-12T15:55:07.794" v="13" actId="1076"/>
          <ac:picMkLst>
            <pc:docMk/>
            <pc:sldMasterMk cId="0" sldId="2147483671"/>
            <ac:picMk id="7" creationId="{BE1C3E1E-AB98-444A-8A37-50549575F771}"/>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2634928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3/lesson-11"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5656702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e39834db3_0_8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g3e39834db3_0_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http://curriculum.eleducation.org/sites/default/files/g4m1u3_all-block_072017.pdf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184" name="Google Shape;184;g3e39834db3_0_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7500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and resources can be downloaded at: </a:t>
            </a:r>
            <a:r>
              <a:rPr lang="en" sz="1200" u="sng" dirty="0">
                <a:solidFill>
                  <a:schemeClr val="hlink"/>
                </a:solidFill>
                <a:latin typeface="Calibri"/>
                <a:ea typeface="Calibri"/>
                <a:cs typeface="Calibri"/>
                <a:sym typeface="Calibri"/>
                <a:hlinkClick r:id="rId3"/>
              </a:rPr>
              <a:t>http://curriculum.eleducation.org/curriculum/ela/grade-4/module-1/unit-3/lesson-11</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Effective Presentations anchor chart</a:t>
            </a:r>
            <a:r>
              <a:rPr lang="en" sz="1200" dirty="0">
                <a:solidFill>
                  <a:schemeClr val="dk1"/>
                </a:solidFill>
                <a:latin typeface="Calibri"/>
                <a:ea typeface="Calibri"/>
                <a:cs typeface="Calibri"/>
                <a:sym typeface="Calibri"/>
              </a:rPr>
              <a:t> (begun in Lesson 10)</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Poetry presentations </a:t>
            </a:r>
            <a:r>
              <a:rPr lang="en" sz="1200" dirty="0">
                <a:solidFill>
                  <a:schemeClr val="dk1"/>
                </a:solidFill>
                <a:latin typeface="Calibri"/>
                <a:ea typeface="Calibri"/>
                <a:cs typeface="Calibri"/>
                <a:sym typeface="Calibri"/>
              </a:rPr>
              <a:t>(begun in Lesson 4;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Visuals (images, videos, objects brought from home; from Lesson 8)</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Necessary technology for student presentations.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order or system for presentations, depending on how students will present.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t>
            </a:r>
            <a:r>
              <a:rPr lang="en" sz="1200" b="1" dirty="0">
                <a:solidFill>
                  <a:schemeClr val="dk1"/>
                </a:solidFill>
                <a:latin typeface="Calibri"/>
                <a:ea typeface="Calibri"/>
                <a:cs typeface="Calibri"/>
                <a:sym typeface="Calibri"/>
              </a:rPr>
              <a:t>Effective Presentations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2968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  None.</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It is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a:solidFill>
                  <a:srgbClr val="24CBE5"/>
                </a:solidFill>
                <a:latin typeface="Calibri"/>
                <a:ea typeface="Calibri"/>
                <a:cs typeface="Calibri"/>
                <a:sym typeface="Calibri"/>
                <a:hlinkClick r:id="rId3"/>
              </a:rPr>
              <a:t>https://eleducation.org/resources/general-protocols-and-strategies-from-management-in-the-active-classroom</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5019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2921704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Google Shape;15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agenda and build students’ excitement for the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5543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Google Shape;15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 and select a volunteer to read it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Performance Task anchor chart</a:t>
            </a:r>
            <a:r>
              <a:rPr lang="en" sz="1200" dirty="0">
                <a:solidFill>
                  <a:schemeClr val="dk1"/>
                </a:solidFill>
                <a:latin typeface="Calibri"/>
                <a:ea typeface="Calibri"/>
                <a:cs typeface="Calibri"/>
                <a:sym typeface="Calibri"/>
              </a:rPr>
              <a:t> and remind them of what this work is all leading to. Remind students that in this lesson they will present to a live audience.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Effective Presentations anchor chart</a:t>
            </a:r>
            <a:r>
              <a:rPr lang="en" sz="1200" dirty="0">
                <a:solidFill>
                  <a:schemeClr val="dk1"/>
                </a:solidFill>
                <a:latin typeface="Calibri"/>
                <a:ea typeface="Calibri"/>
                <a:cs typeface="Calibri"/>
                <a:sym typeface="Calibri"/>
              </a:rPr>
              <a:t> and read through the criteria to refresh their memories.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a:t>
            </a:r>
            <a:r>
              <a:rPr lang="en" sz="1200" b="0" dirty="0">
                <a:solidFill>
                  <a:schemeClr val="dk1"/>
                </a:solidFill>
                <a:latin typeface="Calibri"/>
                <a:ea typeface="Calibri"/>
                <a:cs typeface="Calibri"/>
                <a:sym typeface="Calibri"/>
              </a:rPr>
              <a:t>poetry presentations and visuals </a:t>
            </a:r>
            <a:r>
              <a:rPr lang="en" sz="1200" dirty="0">
                <a:solidFill>
                  <a:schemeClr val="dk1"/>
                </a:solidFill>
                <a:latin typeface="Calibri"/>
                <a:ea typeface="Calibri"/>
                <a:cs typeface="Calibri"/>
                <a:sym typeface="Calibri"/>
              </a:rPr>
              <a:t>and help you set up the presentation area(s) and technology.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are following along as you discuss the learning targets.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Build engagement by telling students that today all their hard work will pay off because they will get to perform their poems for others!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expressive language/memory: Ask:</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kind of language in your presentation do you use to explain your inspiration?” </a:t>
            </a:r>
            <a:r>
              <a:rPr lang="en" sz="1200" b="1" dirty="0">
                <a:solidFill>
                  <a:schemeClr val="dk1"/>
                </a:solidFill>
                <a:latin typeface="Calibri"/>
                <a:ea typeface="Calibri"/>
                <a:cs typeface="Calibri"/>
                <a:sym typeface="Calibri"/>
              </a:rPr>
              <a:t>(Responses will vary, but may include: “I was inspired to write my poem about _____ because _____. I used the phrase ____ to _____.”)</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dirty="0">
              <a:solidFill>
                <a:schemeClr val="dk1"/>
              </a:solidFill>
            </a:endParaRPr>
          </a:p>
        </p:txBody>
      </p:sp>
    </p:spTree>
    <p:extLst>
      <p:ext uri="{BB962C8B-B14F-4D97-AF65-F5344CB8AC3E}">
        <p14:creationId xmlns:p14="http://schemas.microsoft.com/office/powerpoint/2010/main" val="2851092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Google Shape;163;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45</a:t>
            </a:r>
            <a:r>
              <a:rPr lang="en-US" sz="1200" b="1" dirty="0">
                <a:solidFill>
                  <a:schemeClr val="dk1"/>
                </a:solidFill>
                <a:latin typeface="Calibri"/>
                <a:ea typeface="Calibri"/>
                <a:cs typeface="Calibri"/>
                <a:sym typeface="Calibri"/>
              </a:rPr>
              <a:t>-50</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a:t>
            </a:r>
            <a:r>
              <a:rPr lang="en" dirty="0">
                <a:solidFill>
                  <a:schemeClr val="dk1"/>
                </a:solidFill>
                <a:latin typeface="Calibri"/>
                <a:ea typeface="Calibri"/>
                <a:cs typeface="Calibri"/>
                <a:sym typeface="Calibri"/>
              </a:rPr>
              <a:t>one</a:t>
            </a:r>
            <a:endParaRPr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audience members to the classroom and explain the procedures and expectations for both presenters and audience members.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and audience members to move to the designated area(s) of the room for the presentations and begin the presentations.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Support students with presentations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all presentations have been completed, invite audience members to join you in a round of applause for all presenters and say goodbye to the guests.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being respectful during other student presentations.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in order to help students with their presentations as necessary.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are uncomfortable with public performance, consider allowing them to present in different ways (e.g., recording their presentation ahead of time and showing the recording during the presentations, or presenting in a smaller group in another space).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9841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Google Shape;170;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and give students 1 minute to think before inviting volunteers to share with the whole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was a highlight of this presentation for you? Why?” (</a:t>
            </a:r>
            <a:r>
              <a:rPr lang="en" sz="1200" b="1" dirty="0">
                <a:solidFill>
                  <a:schemeClr val="dk1"/>
                </a:solidFill>
                <a:latin typeface="Calibri"/>
                <a:ea typeface="Calibri"/>
                <a:cs typeface="Calibri"/>
                <a:sym typeface="Calibri"/>
              </a:rPr>
              <a:t>Responses will vary</a:t>
            </a:r>
            <a:r>
              <a:rPr lang="en" sz="1200" i="1" dirty="0">
                <a:solidFill>
                  <a:schemeClr val="dk1"/>
                </a:solidFill>
                <a:latin typeface="Calibri"/>
                <a:ea typeface="Calibri"/>
                <a:cs typeface="Calibri"/>
                <a:sym typeface="Calibri"/>
              </a:rPr>
              <a:t>.)</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If productive, cue students to expand the conversation by giving an example:</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“Can you give an example?” (</a:t>
            </a:r>
            <a:r>
              <a:rPr lang="en" sz="1200" b="1" dirty="0">
                <a:solidFill>
                  <a:schemeClr val="dk1"/>
                </a:solidFill>
                <a:latin typeface="Calibri"/>
                <a:ea typeface="Calibri"/>
                <a:cs typeface="Calibri"/>
                <a:sym typeface="Calibri"/>
              </a:rPr>
              <a:t>Responses will vary.</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feedback on their presentations. (Example: “I heard a lot of you speaking at an appropriate pace and volume to be clearly understood.”)</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comfortable sharing their highlights of the presentation.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respectful to others.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2848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e39834db3_0_3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Google Shape;177;g3e39834db3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4708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5186910-8862-49E3-B35C-3457EFA78FDF}"/>
              </a:ext>
            </a:extLst>
          </p:cNvPr>
          <p:cNvPicPr>
            <a:picLocks noChangeAspect="1"/>
          </p:cNvPicPr>
          <p:nvPr userDrawn="1"/>
        </p:nvPicPr>
        <p:blipFill>
          <a:blip r:embed="rId13"/>
          <a:stretch>
            <a:fillRect/>
          </a:stretch>
        </p:blipFill>
        <p:spPr>
          <a:xfrm>
            <a:off x="8382000" y="4985379"/>
            <a:ext cx="762000" cy="142875"/>
          </a:xfrm>
          <a:prstGeom prst="rect">
            <a:avLst/>
          </a:prstGeom>
        </p:spPr>
      </p:pic>
      <p:pic>
        <p:nvPicPr>
          <p:cNvPr id="5" name="Picture 4">
            <a:extLst>
              <a:ext uri="{FF2B5EF4-FFF2-40B4-BE49-F238E27FC236}">
                <a16:creationId xmlns:a16="http://schemas.microsoft.com/office/drawing/2014/main" id="{CFAACCA3-093A-4656-B183-79721ADD88C1}"/>
              </a:ext>
            </a:extLst>
          </p:cNvPr>
          <p:cNvPicPr>
            <a:picLocks noChangeAspect="1"/>
          </p:cNvPicPr>
          <p:nvPr userDrawn="1"/>
        </p:nvPicPr>
        <p:blipFill>
          <a:blip r:embed="rId14"/>
          <a:stretch>
            <a:fillRect/>
          </a:stretch>
        </p:blipFill>
        <p:spPr>
          <a:xfrm>
            <a:off x="4276542" y="4635825"/>
            <a:ext cx="590915" cy="492429"/>
          </a:xfrm>
          <a:prstGeom prst="rect">
            <a:avLst/>
          </a:prstGeom>
        </p:spPr>
      </p:pic>
      <p:pic>
        <p:nvPicPr>
          <p:cNvPr id="10" name="Picture 9">
            <a:extLst>
              <a:ext uri="{FF2B5EF4-FFF2-40B4-BE49-F238E27FC236}">
                <a16:creationId xmlns:a16="http://schemas.microsoft.com/office/drawing/2014/main" id="{F90B8B6A-B380-44E9-831B-A9C4A074EB94}"/>
              </a:ext>
            </a:extLst>
          </p:cNvPr>
          <p:cNvPicPr>
            <a:picLocks noChangeAspect="1"/>
          </p:cNvPicPr>
          <p:nvPr userDrawn="1"/>
        </p:nvPicPr>
        <p:blipFill>
          <a:blip r:embed="rId15"/>
          <a:stretch>
            <a:fillRect/>
          </a:stretch>
        </p:blipFill>
        <p:spPr>
          <a:xfrm>
            <a:off x="0" y="457347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A74DE75-DE30-46C1-9479-591C49448682}"/>
              </a:ext>
            </a:extLst>
          </p:cNvPr>
          <p:cNvPicPr>
            <a:picLocks noChangeAspect="1"/>
          </p:cNvPicPr>
          <p:nvPr userDrawn="1"/>
        </p:nvPicPr>
        <p:blipFill>
          <a:blip r:embed="rId13"/>
          <a:stretch>
            <a:fillRect/>
          </a:stretch>
        </p:blipFill>
        <p:spPr>
          <a:xfrm>
            <a:off x="7967597" y="4969725"/>
            <a:ext cx="762000" cy="142875"/>
          </a:xfrm>
          <a:prstGeom prst="rect">
            <a:avLst/>
          </a:prstGeom>
        </p:spPr>
      </p:pic>
      <p:pic>
        <p:nvPicPr>
          <p:cNvPr id="5" name="Picture 4">
            <a:extLst>
              <a:ext uri="{FF2B5EF4-FFF2-40B4-BE49-F238E27FC236}">
                <a16:creationId xmlns:a16="http://schemas.microsoft.com/office/drawing/2014/main" id="{DE171851-23FB-4E4D-9B86-E59170704EAD}"/>
              </a:ext>
            </a:extLst>
          </p:cNvPr>
          <p:cNvPicPr>
            <a:picLocks noChangeAspect="1"/>
          </p:cNvPicPr>
          <p:nvPr userDrawn="1"/>
        </p:nvPicPr>
        <p:blipFill>
          <a:blip r:embed="rId14"/>
          <a:stretch>
            <a:fillRect/>
          </a:stretch>
        </p:blipFill>
        <p:spPr>
          <a:xfrm>
            <a:off x="4380978" y="4795470"/>
            <a:ext cx="382044" cy="318370"/>
          </a:xfrm>
          <a:prstGeom prst="rect">
            <a:avLst/>
          </a:prstGeom>
        </p:spPr>
      </p:pic>
      <p:pic>
        <p:nvPicPr>
          <p:cNvPr id="7" name="Picture 6">
            <a:extLst>
              <a:ext uri="{FF2B5EF4-FFF2-40B4-BE49-F238E27FC236}">
                <a16:creationId xmlns:a16="http://schemas.microsoft.com/office/drawing/2014/main" id="{BE1C3E1E-AB98-444A-8A37-50549575F771}"/>
              </a:ext>
            </a:extLst>
          </p:cNvPr>
          <p:cNvPicPr>
            <a:picLocks noChangeAspect="1"/>
          </p:cNvPicPr>
          <p:nvPr userDrawn="1"/>
        </p:nvPicPr>
        <p:blipFill>
          <a:blip r:embed="rId15"/>
          <a:stretch>
            <a:fillRect/>
          </a:stretch>
        </p:blipFill>
        <p:spPr>
          <a:xfrm>
            <a:off x="0" y="454878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11</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17500" rtl="0">
              <a:lnSpc>
                <a:spcPct val="90000"/>
              </a:lnSpc>
              <a:spcBef>
                <a:spcPts val="0"/>
              </a:spcBef>
              <a:spcAft>
                <a:spcPts val="0"/>
              </a:spcAft>
              <a:buClr>
                <a:schemeClr val="dk1"/>
              </a:buClr>
              <a:buSzPts val="1400"/>
              <a:buChar char="●"/>
            </a:pPr>
            <a:r>
              <a:rPr lang="en" sz="1400">
                <a:solidFill>
                  <a:schemeClr val="dk1"/>
                </a:solidFill>
              </a:rPr>
              <a:t>Have students present their poem presentations to an audience.</a:t>
            </a:r>
            <a:endParaRPr sz="1400">
              <a:solidFill>
                <a:schemeClr val="dk1"/>
              </a:solidFill>
            </a:endParaRPr>
          </a:p>
          <a:p>
            <a:pPr marL="0" lvl="0" indent="0" rtl="0">
              <a:lnSpc>
                <a:spcPct val="90000"/>
              </a:lnSpc>
              <a:spcBef>
                <a:spcPts val="0"/>
              </a:spcBef>
              <a:spcAft>
                <a:spcPts val="0"/>
              </a:spcAft>
              <a:buNone/>
            </a:pPr>
            <a:endParaRPr sz="1400">
              <a:solidFill>
                <a:schemeClr val="dk1"/>
              </a:solidFill>
            </a:endParaRPr>
          </a:p>
          <a:p>
            <a:pPr marL="0" lvl="0" indent="0" rtl="0">
              <a:lnSpc>
                <a:spcPct val="90000"/>
              </a:lnSpc>
              <a:spcBef>
                <a:spcPts val="0"/>
              </a:spcBef>
              <a:spcAft>
                <a:spcPts val="0"/>
              </a:spcAft>
              <a:buNone/>
            </a:pPr>
            <a:r>
              <a:rPr lang="en" sz="1600">
                <a:solidFill>
                  <a:schemeClr val="dk1"/>
                </a:solidFill>
              </a:rPr>
              <a:t>The Learning Targets for students today are:</a:t>
            </a:r>
            <a:endParaRPr sz="160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clearly and confidently present my poem and explain what inspired me to write it.</a:t>
            </a:r>
            <a:endParaRPr>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187" name="Google Shape;187;p34"/>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188" name="Google Shape;188;p34"/>
          <p:cNvGraphicFramePr/>
          <p:nvPr/>
        </p:nvGraphicFramePr>
        <p:xfrm>
          <a:off x="773775" y="3463850"/>
          <a:ext cx="7239000" cy="1471550"/>
        </p:xfrm>
        <a:graphic>
          <a:graphicData uri="http://schemas.openxmlformats.org/drawingml/2006/table">
            <a:tbl>
              <a:tblPr>
                <a:noFill/>
                <a:tableStyleId>{BDF5205A-8E27-4B92-9B38-112E97DDAE6E}</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b="1"/>
          </a:p>
          <a:p>
            <a:pPr marL="0" lvl="0" indent="0" rtl="0">
              <a:lnSpc>
                <a:spcPct val="90000"/>
              </a:lnSpc>
              <a:spcBef>
                <a:spcPts val="0"/>
              </a:spcBef>
              <a:spcAft>
                <a:spcPts val="0"/>
              </a:spcAft>
              <a:buNone/>
            </a:pPr>
            <a:endParaRPr sz="1800" b="1"/>
          </a:p>
        </p:txBody>
      </p:sp>
      <p:pic>
        <p:nvPicPr>
          <p:cNvPr id="136" name="Google Shape;136;p26"/>
          <p:cNvPicPr preferRelativeResize="0"/>
          <p:nvPr/>
        </p:nvPicPr>
        <p:blipFill>
          <a:blip r:embed="rId3">
            <a:alphaModFix/>
          </a:blip>
          <a:stretch>
            <a:fillRect/>
          </a:stretch>
        </p:blipFill>
        <p:spPr>
          <a:xfrm>
            <a:off x="1803400" y="1574800"/>
            <a:ext cx="4737100" cy="2815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11:</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There are no protocols introduced or used within this lesson.  </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11</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E0A9A57A-CAB8-42D8-A54A-5BCF8270DB8D}"/>
              </a:ext>
            </a:extLst>
          </p:cNvPr>
          <p:cNvPicPr>
            <a:picLocks noChangeAspect="1"/>
          </p:cNvPicPr>
          <p:nvPr/>
        </p:nvPicPr>
        <p:blipFill>
          <a:blip r:embed="rId3"/>
          <a:stretch>
            <a:fillRect/>
          </a:stretch>
        </p:blipFill>
        <p:spPr>
          <a:xfrm>
            <a:off x="3968443" y="473579"/>
            <a:ext cx="1207113" cy="55478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3" name="Google Shape;153;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dirty="0"/>
              <a:t>What are we learning and doing today?</a:t>
            </a:r>
            <a:endParaRPr sz="2400" dirty="0"/>
          </a:p>
          <a:p>
            <a:pPr marL="457200" lvl="0" indent="-381000" rtl="0">
              <a:lnSpc>
                <a:spcPct val="100000"/>
              </a:lnSpc>
              <a:spcBef>
                <a:spcPts val="0"/>
              </a:spcBef>
              <a:spcAft>
                <a:spcPts val="0"/>
              </a:spcAft>
              <a:buSzPts val="2400"/>
              <a:buChar char="●"/>
            </a:pPr>
            <a:r>
              <a:rPr lang="en" sz="2400" dirty="0"/>
              <a:t>Today you will be showcasing all of your hard work while you present your poetry presentation to an audience! </a:t>
            </a:r>
            <a:endParaRPr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Reviewing Learning Targets</a:t>
            </a:r>
            <a:endParaRPr dirty="0"/>
          </a:p>
        </p:txBody>
      </p:sp>
      <p:sp>
        <p:nvSpPr>
          <p:cNvPr id="159" name="Google Shape;159;p30"/>
          <p:cNvSpPr txBox="1">
            <a:spLocks noGrp="1"/>
          </p:cNvSpPr>
          <p:nvPr>
            <p:ph type="body" idx="1"/>
          </p:nvPr>
        </p:nvSpPr>
        <p:spPr>
          <a:xfrm>
            <a:off x="311700" y="979250"/>
            <a:ext cx="8520600" cy="3952800"/>
          </a:xfrm>
          <a:prstGeom prst="rect">
            <a:avLst/>
          </a:prstGeom>
        </p:spPr>
        <p:txBody>
          <a:bodyPr spcFirstLastPara="1" wrap="square" lIns="91425" tIns="91425" rIns="91425" bIns="91425" anchor="t" anchorCtr="0">
            <a:noAutofit/>
          </a:bodyPr>
          <a:lstStyle/>
          <a:p>
            <a:pPr marL="457200" lvl="0" indent="-419100" rtl="0">
              <a:lnSpc>
                <a:spcPct val="90000"/>
              </a:lnSpc>
              <a:spcBef>
                <a:spcPts val="1000"/>
              </a:spcBef>
              <a:spcAft>
                <a:spcPts val="0"/>
              </a:spcAft>
              <a:buClr>
                <a:schemeClr val="dk1"/>
              </a:buClr>
              <a:buSzPct val="100000"/>
              <a:buAutoNum type="arabicPeriod"/>
            </a:pPr>
            <a:r>
              <a:rPr lang="en" sz="2800" dirty="0">
                <a:solidFill>
                  <a:schemeClr val="dk1"/>
                </a:solidFill>
              </a:rPr>
              <a:t>I can clearly and confidently present my poem and explain what inspired me to write it.</a:t>
            </a:r>
            <a:endParaRPr sz="2800" dirty="0">
              <a:solidFill>
                <a:schemeClr val="dk1"/>
              </a:solidFill>
            </a:endParaRPr>
          </a:p>
        </p:txBody>
      </p:sp>
      <p:pic>
        <p:nvPicPr>
          <p:cNvPr id="160" name="Google Shape;160;p30"/>
          <p:cNvPicPr preferRelativeResize="0"/>
          <p:nvPr/>
        </p:nvPicPr>
        <p:blipFill>
          <a:blip r:embed="rId3">
            <a:alphaModFix/>
          </a:blip>
          <a:stretch>
            <a:fillRect/>
          </a:stretch>
        </p:blipFill>
        <p:spPr>
          <a:xfrm>
            <a:off x="8220935" y="4430000"/>
            <a:ext cx="727121" cy="502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Poetry Presentations</a:t>
            </a:r>
            <a:endParaRPr sz="1500" dirty="0"/>
          </a:p>
        </p:txBody>
      </p:sp>
      <p:sp>
        <p:nvSpPr>
          <p:cNvPr id="166" name="Google Shape;166;p31"/>
          <p:cNvSpPr txBox="1">
            <a:spLocks noGrp="1"/>
          </p:cNvSpPr>
          <p:nvPr>
            <p:ph type="body" idx="1"/>
          </p:nvPr>
        </p:nvSpPr>
        <p:spPr>
          <a:xfrm>
            <a:off x="0" y="1357671"/>
            <a:ext cx="8604600" cy="3667800"/>
          </a:xfrm>
          <a:prstGeom prst="rect">
            <a:avLst/>
          </a:prstGeom>
        </p:spPr>
        <p:txBody>
          <a:bodyPr spcFirstLastPara="1" wrap="square" lIns="91425" tIns="91425" rIns="91425" bIns="91425" anchor="t" anchorCtr="0">
            <a:noAutofit/>
          </a:bodyPr>
          <a:lstStyle/>
          <a:p>
            <a:pPr marL="457200" lvl="0" indent="0" algn="ctr" rtl="0">
              <a:spcBef>
                <a:spcPts val="0"/>
              </a:spcBef>
              <a:spcAft>
                <a:spcPts val="0"/>
              </a:spcAft>
              <a:buNone/>
            </a:pPr>
            <a:r>
              <a:rPr lang="en" sz="3200" dirty="0"/>
              <a:t>Welcome to our classroom!</a:t>
            </a:r>
            <a:endParaRPr sz="3200" dirty="0"/>
          </a:p>
          <a:p>
            <a:pPr marL="457200" lvl="0" indent="0" algn="ctr" rtl="0">
              <a:spcBef>
                <a:spcPts val="0"/>
              </a:spcBef>
              <a:spcAft>
                <a:spcPts val="0"/>
              </a:spcAft>
              <a:buNone/>
            </a:pPr>
            <a:endParaRPr sz="3200" dirty="0"/>
          </a:p>
          <a:p>
            <a:pPr marL="457200" lvl="0" indent="0" algn="ctr" rtl="0">
              <a:spcBef>
                <a:spcPts val="0"/>
              </a:spcBef>
              <a:spcAft>
                <a:spcPts val="0"/>
              </a:spcAft>
              <a:buNone/>
            </a:pPr>
            <a:r>
              <a:rPr lang="en" sz="3200" dirty="0"/>
              <a:t> Please move to your designated area for the presentations to begin. </a:t>
            </a:r>
            <a:endParaRPr sz="3200" dirty="0"/>
          </a:p>
        </p:txBody>
      </p:sp>
      <p:sp>
        <p:nvSpPr>
          <p:cNvPr id="167" name="Google Shape;167;p31"/>
          <p:cNvSpPr txBox="1"/>
          <p:nvPr/>
        </p:nvSpPr>
        <p:spPr>
          <a:xfrm>
            <a:off x="4045050" y="1202250"/>
            <a:ext cx="4481100" cy="3325500"/>
          </a:xfrm>
          <a:prstGeom prst="rect">
            <a:avLst/>
          </a:prstGeom>
          <a:noFill/>
          <a:ln>
            <a:noFill/>
          </a:ln>
        </p:spPr>
        <p:txBody>
          <a:bodyPr spcFirstLastPara="1" wrap="square" lIns="91425" tIns="91425" rIns="91425" bIns="91425" anchor="t" anchorCtr="0">
            <a:noAutofit/>
          </a:bodyPr>
          <a:lstStyle/>
          <a:p>
            <a:pPr marL="1828800" lvl="0" indent="0">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dirty="0"/>
              <a:t>Reflecting on our Learning </a:t>
            </a:r>
            <a:endParaRPr dirty="0"/>
          </a:p>
        </p:txBody>
      </p:sp>
      <p:sp>
        <p:nvSpPr>
          <p:cNvPr id="173" name="Google Shape;173;p32"/>
          <p:cNvSpPr txBox="1">
            <a:spLocks noGrp="1"/>
          </p:cNvSpPr>
          <p:nvPr>
            <p:ph type="body" idx="1"/>
          </p:nvPr>
        </p:nvSpPr>
        <p:spPr>
          <a:xfrm>
            <a:off x="311700" y="906875"/>
            <a:ext cx="8520600" cy="4090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800" dirty="0"/>
          </a:p>
          <a:p>
            <a:pPr marL="0" lvl="0" indent="0" rtl="0">
              <a:spcBef>
                <a:spcPts val="0"/>
              </a:spcBef>
              <a:spcAft>
                <a:spcPts val="0"/>
              </a:spcAft>
              <a:buNone/>
            </a:pPr>
            <a:r>
              <a:rPr lang="en" sz="2800" dirty="0"/>
              <a:t>Take 1 minute to think about the following questions: </a:t>
            </a:r>
            <a:endParaRPr sz="2800" dirty="0"/>
          </a:p>
          <a:p>
            <a:pPr marL="0" lvl="0" indent="0" rtl="0">
              <a:spcBef>
                <a:spcPts val="0"/>
              </a:spcBef>
              <a:spcAft>
                <a:spcPts val="0"/>
              </a:spcAft>
              <a:buNone/>
            </a:pPr>
            <a:endParaRPr sz="2800" dirty="0"/>
          </a:p>
          <a:p>
            <a:pPr marL="457200" lvl="0" indent="-457200" rtl="0">
              <a:spcBef>
                <a:spcPts val="0"/>
              </a:spcBef>
              <a:spcAft>
                <a:spcPts val="0"/>
              </a:spcAft>
              <a:buSzPct val="100000"/>
              <a:buAutoNum type="arabicPeriod"/>
            </a:pPr>
            <a:r>
              <a:rPr lang="en" sz="2800" dirty="0"/>
              <a:t>What was a highlight of this presentation for you? Why?</a:t>
            </a:r>
            <a:endParaRPr sz="2800" dirty="0"/>
          </a:p>
          <a:p>
            <a:pPr marL="457200" lvl="0" indent="-457200" rtl="0">
              <a:spcBef>
                <a:spcPts val="0"/>
              </a:spcBef>
              <a:spcAft>
                <a:spcPts val="0"/>
              </a:spcAft>
              <a:buSzPct val="100000"/>
              <a:buAutoNum type="arabicPeriod"/>
            </a:pPr>
            <a:r>
              <a:rPr lang="en" sz="2800" dirty="0"/>
              <a:t>Can you give an example?</a:t>
            </a:r>
            <a:endParaRPr sz="2800" dirty="0"/>
          </a:p>
        </p:txBody>
      </p:sp>
      <p:sp>
        <p:nvSpPr>
          <p:cNvPr id="174" name="Google Shape;174;p32"/>
          <p:cNvSpPr txBox="1"/>
          <p:nvPr/>
        </p:nvSpPr>
        <p:spPr>
          <a:xfrm>
            <a:off x="3916075" y="954500"/>
            <a:ext cx="4705200" cy="38676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180" name="Google Shape;180;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3000">
                <a:solidFill>
                  <a:schemeClr val="dk1"/>
                </a:solidFill>
              </a:rPr>
              <a:t>No homework for this lesson. </a:t>
            </a:r>
            <a:endParaRPr sz="3000">
              <a:solidFill>
                <a:schemeClr val="dk1"/>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70BCE2C-55B3-4C85-AF70-83DF7C7877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17151AC-8B45-4B68-9D05-75533CB0C813}">
  <ds:schemaRef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a1502afc-75e6-4a80-976c-76583f90c737"/>
    <ds:schemaRef ds:uri="http://www.w3.org/XML/1998/namespace"/>
  </ds:schemaRefs>
</ds:datastoreItem>
</file>

<file path=customXml/itemProps3.xml><?xml version="1.0" encoding="utf-8"?>
<ds:datastoreItem xmlns:ds="http://schemas.openxmlformats.org/officeDocument/2006/customXml" ds:itemID="{77E7638F-CBF5-43DC-9FE2-F8F35A7FC5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TotalTime>
  <Words>1139</Words>
  <Application>Microsoft Office PowerPoint</Application>
  <PresentationFormat>On-screen Show (16:9)</PresentationFormat>
  <Paragraphs>130</Paragraphs>
  <Slides>10</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Century Gothic</vt:lpstr>
      <vt:lpstr>Overlock</vt:lpstr>
      <vt:lpstr>Simple Light</vt:lpstr>
      <vt:lpstr>Office Theme</vt:lpstr>
      <vt:lpstr>Grade 4: Module 1: Unit 3: Lesson 11 Teacher slide, before teaching.</vt:lpstr>
      <vt:lpstr>Grade 4: Module 1: Unit 3: Lesson 11 Teacher slide, before teaching. </vt:lpstr>
      <vt:lpstr>Grade 4: Module 1: Unit 3: Lesson 11 Teacher slide, before teaching.</vt:lpstr>
      <vt:lpstr>PowerPoint Presentation</vt:lpstr>
      <vt:lpstr>Hello, Students!</vt:lpstr>
      <vt:lpstr>Reviewing Learning Targets</vt:lpstr>
      <vt:lpstr>Poetry Presentations</vt:lpstr>
      <vt:lpstr>Reflecting on our Learning </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11 Teacher slide, before teaching.</dc:title>
  <dc:creator>nbravo</dc:creator>
  <cp:lastModifiedBy>Natalie Ivey</cp:lastModifiedBy>
  <cp:revision>2</cp:revision>
  <dcterms:modified xsi:type="dcterms:W3CDTF">2018-09-12T15:55:33Z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