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1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11.xml" ContentType="application/vnd.openxmlformats-officedocument.presentationml.slideLayout+xml"/>
  <Override PartName="/ppt/slideLayouts/slideLayout29.xml" ContentType="application/vnd.openxmlformats-officedocument.presentationml.slideLayout+xml"/>
  <Override PartName="/ppt/slideLayouts/slideLayout3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6.xml" ContentType="application/vnd.openxmlformats-officedocument.presentationml.slideLayout+xml"/>
  <Override PartName="/ppt/slideLayouts/slideLayout30.xml" ContentType="application/vnd.openxmlformats-officedocument.presentationml.slideLayout+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4.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5"/>
  </p:notesMasterIdLst>
  <p:sldIdLst>
    <p:sldId id="256" r:id="rId4"/>
    <p:sldId id="257" r:id="rId5"/>
    <p:sldId id="258" r:id="rId6"/>
    <p:sldId id="259" r:id="rId7"/>
    <p:sldId id="260" r:id="rId8"/>
    <p:sldId id="261" r:id="rId9"/>
    <p:sldId id="262" r:id="rId10"/>
    <p:sldId id="263" r:id="rId11"/>
    <p:sldId id="264" r:id="rId12"/>
    <p:sldId id="265" r:id="rId13"/>
    <p:sldId id="266"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275B03D-C90D-4E36-9C57-5878359F6631}">
  <a:tblStyle styleId="{B275B03D-C90D-4E36-9C57-5878359F663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196" autoAdjust="0"/>
  </p:normalViewPr>
  <p:slideViewPr>
    <p:cSldViewPr snapToGrid="0">
      <p:cViewPr varScale="1">
        <p:scale>
          <a:sx n="94" d="100"/>
          <a:sy n="94" d="100"/>
        </p:scale>
        <p:origin x="-1520" y="-104"/>
      </p:cViewPr>
      <p:guideLst>
        <p:guide orient="horz" pos="1620"/>
        <p:guide pos="2880"/>
      </p:guideLst>
    </p:cSldViewPr>
  </p:slideViewPr>
  <p:notesTextViewPr>
    <p:cViewPr>
      <p:scale>
        <a:sx n="1" d="1"/>
        <a:sy n="1" d="1"/>
      </p:scale>
      <p:origin x="0" y="100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21" Type="http://schemas.openxmlformats.org/officeDocument/2006/relationships/customXml" Target="../customXml/item1.xml"/><Relationship Id="rId12" Type="http://schemas.openxmlformats.org/officeDocument/2006/relationships/slide" Target="slides/slide9.xml"/><Relationship Id="rId17" Type="http://schemas.openxmlformats.org/officeDocument/2006/relationships/presProps" Target="presProps.xml"/><Relationship Id="rId7" Type="http://schemas.openxmlformats.org/officeDocument/2006/relationships/slide" Target="slides/slide4.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notesMaster" Target="notesMasters/notesMaster1.xml"/><Relationship Id="rId5" Type="http://schemas.openxmlformats.org/officeDocument/2006/relationships/slide" Target="slides/slide2.xml"/><Relationship Id="rId23"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theme" Target="theme/theme1.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297327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c2c1111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lgn="l" rtl="0">
              <a:spcBef>
                <a:spcPts val="0"/>
              </a:spcBef>
              <a:spcAft>
                <a:spcPts val="0"/>
              </a:spcAft>
              <a:buNone/>
            </a:pPr>
            <a:endParaRPr sz="1200" b="1" dirty="0">
              <a:latin typeface="Calibri"/>
              <a:ea typeface="Calibri"/>
              <a:cs typeface="Calibri"/>
              <a:sym typeface="Calibri"/>
            </a:endParaRPr>
          </a:p>
          <a:p>
            <a:pPr marL="228600" lvl="0" indent="-228600" algn="l" rtl="0">
              <a:spcBef>
                <a:spcPts val="0"/>
              </a:spcBef>
              <a:spcAft>
                <a:spcPts val="0"/>
              </a:spcAft>
              <a:buClr>
                <a:schemeClr val="dk1"/>
              </a:buClr>
              <a:buSzPct val="100000"/>
              <a:buFont typeface="+mj-lt"/>
              <a:buAutoNum type="arabicPeriod"/>
            </a:pPr>
            <a:r>
              <a:rPr lang="en" sz="1200" dirty="0" smtClean="0">
                <a:solidFill>
                  <a:schemeClr val="dk1"/>
                </a:solidFill>
                <a:latin typeface="Calibri"/>
                <a:ea typeface="Calibri"/>
                <a:cs typeface="Calibri"/>
                <a:sym typeface="Calibri"/>
              </a:rPr>
              <a:t>Opening</a:t>
            </a:r>
            <a:endParaRPr lang="en" sz="1200" dirty="0">
              <a:solidFill>
                <a:schemeClr val="dk1"/>
              </a:solidFill>
              <a:latin typeface="Calibri"/>
              <a:ea typeface="Calibri"/>
              <a:cs typeface="Calibri"/>
              <a:sym typeface="Calibri"/>
            </a:endParaRPr>
          </a:p>
          <a:p>
            <a:pPr marL="685800" lvl="1" indent="-228600" algn="l" rtl="0">
              <a:spcBef>
                <a:spcPts val="0"/>
              </a:spcBef>
              <a:spcAft>
                <a:spcPts val="0"/>
              </a:spcAft>
              <a:buClr>
                <a:schemeClr val="dk1"/>
              </a:buClr>
              <a:buSzPct val="100000"/>
              <a:buFont typeface="+mj-lt"/>
              <a:buAutoNum type="alphaLcPeriod"/>
            </a:pPr>
            <a:r>
              <a:rPr lang="en" sz="1200" dirty="0" smtClean="0">
                <a:solidFill>
                  <a:schemeClr val="dk1"/>
                </a:solidFill>
                <a:latin typeface="Calibri"/>
                <a:ea typeface="Calibri"/>
                <a:cs typeface="Calibri"/>
                <a:sym typeface="Calibri"/>
              </a:rPr>
              <a:t>Engage </a:t>
            </a:r>
            <a:r>
              <a:rPr lang="en" sz="1200" dirty="0">
                <a:solidFill>
                  <a:schemeClr val="dk1"/>
                </a:solidFill>
                <a:latin typeface="Calibri"/>
                <a:ea typeface="Calibri"/>
                <a:cs typeface="Calibri"/>
                <a:sym typeface="Calibri"/>
              </a:rPr>
              <a:t>the Reader: Discussing the Focus Question and Vocabulary (10-12 </a:t>
            </a:r>
            <a:r>
              <a:rPr lang="en" sz="1200" dirty="0" smtClean="0">
                <a:solidFill>
                  <a:schemeClr val="dk1"/>
                </a:solidFill>
                <a:latin typeface="Calibri"/>
                <a:ea typeface="Calibri"/>
                <a:cs typeface="Calibri"/>
                <a:sym typeface="Calibri"/>
              </a:rPr>
              <a:t>minutes)</a:t>
            </a:r>
            <a:endParaRPr lang="en" sz="1200" dirty="0">
              <a:solidFill>
                <a:schemeClr val="dk1"/>
              </a:solidFill>
              <a:latin typeface="Calibri"/>
              <a:ea typeface="Calibri"/>
              <a:cs typeface="Calibri"/>
              <a:sym typeface="Calibri"/>
            </a:endParaRPr>
          </a:p>
          <a:p>
            <a:pPr marL="685800" lvl="1" indent="-228600" algn="l" rtl="0">
              <a:spcBef>
                <a:spcPts val="0"/>
              </a:spcBef>
              <a:spcAft>
                <a:spcPts val="0"/>
              </a:spcAft>
              <a:buClr>
                <a:schemeClr val="dk1"/>
              </a:buClr>
              <a:buSzPct val="100000"/>
              <a:buFont typeface="+mj-lt"/>
              <a:buAutoNum type="alphaLcPeriod"/>
            </a:pPr>
            <a:r>
              <a:rPr lang="en" sz="1200" dirty="0" smtClean="0">
                <a:solidFill>
                  <a:schemeClr val="dk1"/>
                </a:solidFill>
                <a:latin typeface="Calibri"/>
                <a:ea typeface="Calibri"/>
                <a:cs typeface="Calibri"/>
                <a:sym typeface="Calibri"/>
              </a:rPr>
              <a:t>Reviewing </a:t>
            </a:r>
            <a:r>
              <a:rPr lang="en" sz="1200" dirty="0">
                <a:solidFill>
                  <a:schemeClr val="dk1"/>
                </a:solidFill>
                <a:latin typeface="Calibri"/>
                <a:ea typeface="Calibri"/>
                <a:cs typeface="Calibri"/>
                <a:sym typeface="Calibri"/>
              </a:rPr>
              <a:t>Learning Targets (2-3 </a:t>
            </a:r>
            <a:r>
              <a:rPr lang="en" sz="1200" dirty="0" smtClean="0">
                <a:solidFill>
                  <a:schemeClr val="dk1"/>
                </a:solidFill>
                <a:latin typeface="Calibri"/>
                <a:ea typeface="Calibri"/>
                <a:cs typeface="Calibri"/>
                <a:sym typeface="Calibri"/>
              </a:rPr>
              <a:t>minutes)</a:t>
            </a:r>
            <a:endParaRPr lang="en" sz="1200" dirty="0">
              <a:solidFill>
                <a:schemeClr val="dk1"/>
              </a:solidFill>
              <a:latin typeface="Calibri"/>
              <a:ea typeface="Calibri"/>
              <a:cs typeface="Calibri"/>
              <a:sym typeface="Calibri"/>
            </a:endParaRPr>
          </a:p>
          <a:p>
            <a:pPr marL="228600" lvl="0" indent="-228600" algn="l" rtl="0">
              <a:spcBef>
                <a:spcPts val="0"/>
              </a:spcBef>
              <a:spcAft>
                <a:spcPts val="0"/>
              </a:spcAft>
              <a:buClr>
                <a:schemeClr val="dk1"/>
              </a:buClr>
              <a:buSzPct val="100000"/>
              <a:buFont typeface="+mj-lt"/>
              <a:buAutoNum type="arabicPeriod"/>
            </a:pPr>
            <a:r>
              <a:rPr lang="en" sz="1200" dirty="0" smtClean="0">
                <a:solidFill>
                  <a:schemeClr val="dk1"/>
                </a:solidFill>
                <a:latin typeface="Calibri"/>
                <a:ea typeface="Calibri"/>
                <a:cs typeface="Calibri"/>
                <a:sym typeface="Calibri"/>
              </a:rPr>
              <a:t>Work Time</a:t>
            </a:r>
            <a:endParaRPr lang="en" sz="1200" dirty="0">
              <a:solidFill>
                <a:schemeClr val="dk1"/>
              </a:solidFill>
              <a:latin typeface="Calibri"/>
              <a:ea typeface="Calibri"/>
              <a:cs typeface="Calibri"/>
              <a:sym typeface="Calibri"/>
            </a:endParaRPr>
          </a:p>
          <a:p>
            <a:pPr marL="685800" lvl="1" indent="-228600" algn="l" rtl="0">
              <a:spcBef>
                <a:spcPts val="0"/>
              </a:spcBef>
              <a:spcAft>
                <a:spcPts val="0"/>
              </a:spcAft>
              <a:buClr>
                <a:schemeClr val="dk1"/>
              </a:buClr>
              <a:buSzPct val="100000"/>
              <a:buFont typeface="+mj-lt"/>
              <a:buAutoNum type="alphaLcPeriod"/>
            </a:pPr>
            <a:r>
              <a:rPr lang="en" sz="1200" dirty="0" smtClean="0">
                <a:solidFill>
                  <a:schemeClr val="dk1"/>
                </a:solidFill>
                <a:latin typeface="Calibri"/>
                <a:ea typeface="Calibri"/>
                <a:cs typeface="Calibri"/>
                <a:sym typeface="Calibri"/>
              </a:rPr>
              <a:t>Understanding </a:t>
            </a:r>
            <a:r>
              <a:rPr lang="en" sz="1200" dirty="0">
                <a:solidFill>
                  <a:schemeClr val="dk1"/>
                </a:solidFill>
                <a:latin typeface="Calibri"/>
                <a:ea typeface="Calibri"/>
                <a:cs typeface="Calibri"/>
                <a:sym typeface="Calibri"/>
              </a:rPr>
              <a:t>Primary Sources (35-40 </a:t>
            </a:r>
            <a:r>
              <a:rPr lang="en" sz="1200" dirty="0" smtClean="0">
                <a:solidFill>
                  <a:schemeClr val="dk1"/>
                </a:solidFill>
                <a:latin typeface="Calibri"/>
                <a:ea typeface="Calibri"/>
                <a:cs typeface="Calibri"/>
                <a:sym typeface="Calibri"/>
              </a:rPr>
              <a:t>minutes)</a:t>
            </a:r>
            <a:endParaRPr lang="en" sz="1200" dirty="0">
              <a:solidFill>
                <a:schemeClr val="dk1"/>
              </a:solidFill>
              <a:latin typeface="Calibri"/>
              <a:ea typeface="Calibri"/>
              <a:cs typeface="Calibri"/>
              <a:sym typeface="Calibri"/>
            </a:endParaRPr>
          </a:p>
          <a:p>
            <a:pPr marL="228600" lvl="0" indent="-228600" algn="l" rtl="0">
              <a:spcBef>
                <a:spcPts val="0"/>
              </a:spcBef>
              <a:spcAft>
                <a:spcPts val="0"/>
              </a:spcAft>
              <a:buClr>
                <a:schemeClr val="dk1"/>
              </a:buClr>
              <a:buSzPct val="100000"/>
              <a:buFont typeface="+mj-lt"/>
              <a:buAutoNum type="arabicPeriod"/>
            </a:pPr>
            <a:r>
              <a:rPr lang="en" sz="1200" dirty="0" smtClean="0">
                <a:solidFill>
                  <a:schemeClr val="dk1"/>
                </a:solidFill>
                <a:latin typeface="Calibri"/>
                <a:ea typeface="Calibri"/>
                <a:cs typeface="Calibri"/>
                <a:sym typeface="Calibri"/>
              </a:rPr>
              <a:t>Closing </a:t>
            </a:r>
            <a:r>
              <a:rPr lang="en" sz="1200" dirty="0">
                <a:solidFill>
                  <a:schemeClr val="dk1"/>
                </a:solidFill>
                <a:latin typeface="Calibri"/>
                <a:ea typeface="Calibri"/>
                <a:cs typeface="Calibri"/>
                <a:sym typeface="Calibri"/>
              </a:rPr>
              <a:t>and </a:t>
            </a:r>
            <a:r>
              <a:rPr lang="en" sz="1200" dirty="0" smtClean="0">
                <a:solidFill>
                  <a:schemeClr val="dk1"/>
                </a:solidFill>
                <a:latin typeface="Calibri"/>
                <a:ea typeface="Calibri"/>
                <a:cs typeface="Calibri"/>
                <a:sym typeface="Calibri"/>
              </a:rPr>
              <a:t>Assessment</a:t>
            </a:r>
            <a:endParaRPr lang="en" sz="1200" dirty="0">
              <a:solidFill>
                <a:schemeClr val="dk1"/>
              </a:solidFill>
              <a:latin typeface="Calibri"/>
              <a:ea typeface="Calibri"/>
              <a:cs typeface="Calibri"/>
              <a:sym typeface="Calibri"/>
            </a:endParaRPr>
          </a:p>
          <a:p>
            <a:pPr marL="685800" lvl="1" indent="-228600" algn="l" rtl="0">
              <a:spcBef>
                <a:spcPts val="0"/>
              </a:spcBef>
              <a:spcAft>
                <a:spcPts val="0"/>
              </a:spcAft>
              <a:buClr>
                <a:schemeClr val="dk1"/>
              </a:buClr>
              <a:buSzPct val="100000"/>
              <a:buFont typeface="+mj-lt"/>
              <a:buAutoNum type="alphaLcPeriod"/>
            </a:pPr>
            <a:r>
              <a:rPr lang="en" sz="1200" dirty="0" smtClean="0">
                <a:solidFill>
                  <a:schemeClr val="dk1"/>
                </a:solidFill>
                <a:latin typeface="Calibri"/>
                <a:ea typeface="Calibri"/>
                <a:cs typeface="Calibri"/>
                <a:sym typeface="Calibri"/>
              </a:rPr>
              <a:t>Preview </a:t>
            </a:r>
            <a:r>
              <a:rPr lang="en" sz="1200" dirty="0">
                <a:solidFill>
                  <a:schemeClr val="dk1"/>
                </a:solidFill>
                <a:latin typeface="Calibri"/>
                <a:ea typeface="Calibri"/>
                <a:cs typeface="Calibri"/>
                <a:sym typeface="Calibri"/>
              </a:rPr>
              <a:t>Homework (See below)</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Preview Homework (1-2 minutes): Finish reading the Primary Sources: Japanese-American Internment during World War II packet. Answer the text-dependent questions for each source.</a:t>
            </a:r>
            <a:endParaRPr sz="1200" b="1" dirty="0">
              <a:latin typeface="Calibri"/>
              <a:ea typeface="Calibri"/>
              <a:cs typeface="Calibri"/>
              <a:sym typeface="Calibri"/>
            </a:endParaRPr>
          </a:p>
        </p:txBody>
      </p:sp>
      <p:sp>
        <p:nvSpPr>
          <p:cNvPr id="214" name="Google Shape;214;g43c2c1111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3538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next lesson focuses on comparing the sources to each other, so it’s important that students understand the gist and point of view of each source.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finish the packet for tonight’s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81" name="Google Shape;281;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1222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88" name="Google Shape;288;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2000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Dictionaries (one per pair of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Primary Sources: Japanese-American Internment during World War II packet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Life of Miné Okubo” Structured Notes Teacher Guide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from Lesson 4)</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p:txBody>
      </p:sp>
      <p:sp>
        <p:nvSpPr>
          <p:cNvPr id="220" name="Google Shape;22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3556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Life of Miné Okubo” Structured Notes Teacher Guide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 from Lesson 4)</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Primary Sources: Japanese-American Internment during World War II packet, Teacher Guide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used in this lesson</a:t>
            </a:r>
            <a:r>
              <a:rPr lang="en" sz="1200" dirty="0" smtClean="0">
                <a:solidFill>
                  <a:schemeClr val="dk1"/>
                </a:solidFill>
                <a:latin typeface="Calibri"/>
                <a:ea typeface="Calibri"/>
                <a:cs typeface="Calibri"/>
                <a:sym typeface="Calibri"/>
              </a:rPr>
              <a:t>: 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7" name="Google Shape;227;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5728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Background Knowledge: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The Internment of Japanese-Americans during WWII, Part 2</a:t>
            </a:r>
            <a:endParaRPr sz="1200">
              <a:latin typeface="Calibri"/>
              <a:ea typeface="Calibri"/>
              <a:cs typeface="Calibri"/>
              <a:sym typeface="Calibri"/>
            </a:endParaRPr>
          </a:p>
        </p:txBody>
      </p:sp>
      <p:sp>
        <p:nvSpPr>
          <p:cNvPr id="234" name="Google Shape;234;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2819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43" name="Google Shape;243;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4441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3-4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(Iwo Jima Discussion Appointment Partners)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 (Slide 1)  Engage the Reader: Discussing the Focus Question and Vocabulary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Opening A. On this slide, students will discuss the focus question from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time to talk through ideas supports comprehension and builds a strong and positive class culture.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sit with their Iwo Jima discussion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them discuss the focus question from Lesson 5 homework (</a:t>
            </a:r>
            <a:r>
              <a:rPr lang="en" sz="1200" b="1" dirty="0">
                <a:solidFill>
                  <a:schemeClr val="dk1"/>
                </a:solidFill>
                <a:latin typeface="Calibri"/>
                <a:ea typeface="Calibri"/>
                <a:cs typeface="Calibri"/>
                <a:sym typeface="Calibri"/>
              </a:rPr>
              <a:t>“The Life of Miné Okubo” structured notes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cold call several pairs to share their best ideas and evidence for the focus question.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“The Life of Miné Okubo” Structured Notes Teacher Guide</a:t>
            </a:r>
            <a:r>
              <a:rPr lang="en" sz="1200" dirty="0">
                <a:solidFill>
                  <a:schemeClr val="dk1"/>
                </a:solidFill>
                <a:latin typeface="Calibri"/>
                <a:ea typeface="Calibri"/>
                <a:cs typeface="Calibri"/>
                <a:sym typeface="Calibri"/>
              </a:rPr>
              <a:t>, from Lesson 4,</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for specific look for around the focus question.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0" name="Google Shape;250;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8296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47ebe192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7-8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(Iwo Jima Discussion Appointment Partners)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 (Slide 2) Engage the Reader: Discussing the Focus Question and Vocabulary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Opening A. On this slide, students will discuss the vocabulary they selected from “The Life of Miné </a:t>
            </a:r>
            <a:r>
              <a:rPr lang="en" sz="1200" dirty="0" smtClean="0">
                <a:solidFill>
                  <a:schemeClr val="dk1"/>
                </a:solidFill>
                <a:latin typeface="Calibri"/>
                <a:ea typeface="Calibri"/>
                <a:cs typeface="Calibri"/>
                <a:sym typeface="Calibri"/>
              </a:rPr>
              <a:t>Okubo</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directions on the slide for sharing the self-selected vocabulary words from “The Life of Miné Okubo” with a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partner whose birthday comes first in the year will share first.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words and revise definitions, circulate and monitor.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refocus students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students to share out new vocabulary words and definitions from the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create their own definitions using both context clues and the dictionary definitions.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a list of less complex vocabulary pre-selected from the text on hand for students who may struggle pulling out key vocabulary or defining more complex vocabulary.</a:t>
            </a:r>
            <a:endParaRPr sz="1200" dirty="0">
              <a:solidFill>
                <a:schemeClr val="dk1"/>
              </a:solidFill>
              <a:latin typeface="Calibri"/>
              <a:ea typeface="Calibri"/>
              <a:cs typeface="Calibri"/>
              <a:sym typeface="Calibri"/>
            </a:endParaRPr>
          </a:p>
        </p:txBody>
      </p:sp>
      <p:sp>
        <p:nvSpPr>
          <p:cNvPr id="258" name="Google Shape;258;g447ebe1927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0573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Read the learning targets aloud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explain what a </a:t>
            </a:r>
            <a:r>
              <a:rPr lang="en" sz="1200" i="1" dirty="0">
                <a:solidFill>
                  <a:schemeClr val="dk1"/>
                </a:solidFill>
                <a:latin typeface="Calibri"/>
                <a:ea typeface="Calibri"/>
                <a:cs typeface="Calibri"/>
                <a:sym typeface="Calibri"/>
              </a:rPr>
              <a:t>primary source</a:t>
            </a:r>
            <a:r>
              <a:rPr lang="en" sz="1200" dirty="0">
                <a:solidFill>
                  <a:schemeClr val="dk1"/>
                </a:solidFill>
                <a:latin typeface="Calibri"/>
                <a:ea typeface="Calibri"/>
                <a:cs typeface="Calibri"/>
                <a:sym typeface="Calibri"/>
              </a:rPr>
              <a:t> is (See look for below).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examine several primary sources created during World War II to learn more about Japanese-American internment and the way that war affected American society. These sources have different points of view on internment, and students should pay close attention to the ways that the authors of the sources disagree.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practiced this skill when they prepared for the Fishbowl discussion about the Day of Infamy speech and the Fourteen-Part Message in Unit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remind the class: “</a:t>
            </a:r>
            <a:r>
              <a:rPr lang="en" sz="1200" i="1" dirty="0">
                <a:solidFill>
                  <a:schemeClr val="dk1"/>
                </a:solidFill>
                <a:latin typeface="Calibri"/>
                <a:ea typeface="Calibri"/>
                <a:cs typeface="Calibri"/>
                <a:sym typeface="Calibri"/>
              </a:rPr>
              <a:t>How did these two documents’ perspectives differ?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explain: “</a:t>
            </a:r>
            <a:r>
              <a:rPr lang="en" sz="1200" i="1" dirty="0">
                <a:solidFill>
                  <a:schemeClr val="dk1"/>
                </a:solidFill>
                <a:latin typeface="Calibri"/>
                <a:ea typeface="Calibri"/>
                <a:cs typeface="Calibri"/>
                <a:sym typeface="Calibri"/>
              </a:rPr>
              <a:t>How might using these primary sources help us meet the second learning target (‘I can explain how World War II affected American society’) in a way that Unbroken might not be able to?”</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about the definition of a primary source, listen for “A primary source is an original text or artifact that was created during the time period you are studying.”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about differing perspectives, listen for the student to explain that both documents were about the escalation of Japanese-American conflict before and during World War II, but they disagreed on which country was primarily responsible for this escalation.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about the second learning target, listen for “These sources give the perspective of what was happening at home in America while Louie was away at war.”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struggle to remember this definition, remind them that they have already read some primary sources during this module, including the Day of Infamy speech and the Fourteen-Part Message. Prompt them to explain why these two documents are primary sources, while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is not.</a:t>
            </a:r>
            <a:endParaRPr sz="1200" dirty="0">
              <a:solidFill>
                <a:schemeClr val="dk1"/>
              </a:solidFill>
              <a:latin typeface="Calibri"/>
              <a:ea typeface="Calibri"/>
              <a:cs typeface="Calibri"/>
              <a:sym typeface="Calibri"/>
            </a:endParaRPr>
          </a:p>
        </p:txBody>
      </p:sp>
      <p:sp>
        <p:nvSpPr>
          <p:cNvPr id="265" name="Google Shape;265;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0764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35-40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Understanding Primary Sources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Lesson 7, students will analyze these sources for disagreements among them. These primary source documents are rich in language and content. Students will have the opportunity to reread and analyze these texts over the course of several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collaborating with a social studies teacher to provide deeper study of the primary source documents used in this lesson.</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Primary Sources: Japanese-American Internment during World War II packet</a:t>
            </a:r>
            <a:r>
              <a:rPr lang="en" sz="1200" dirty="0">
                <a:solidFill>
                  <a:schemeClr val="dk1"/>
                </a:solidFill>
                <a:latin typeface="Calibri"/>
                <a:ea typeface="Calibri"/>
                <a:cs typeface="Calibri"/>
                <a:sym typeface="Calibri"/>
              </a:rPr>
              <a:t>, keeping one </a:t>
            </a:r>
            <a:r>
              <a:rPr lang="en" sz="1200" b="1" dirty="0">
                <a:solidFill>
                  <a:schemeClr val="dk1"/>
                </a:solidFill>
                <a:latin typeface="Calibri"/>
                <a:ea typeface="Calibri"/>
                <a:cs typeface="Calibri"/>
                <a:sym typeface="Calibri"/>
              </a:rPr>
              <a:t>Primary Sources: Japanese-American Internment during World War II packet, Teacher Guide (for teacher reference)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review the content of the packet with students using the first bullet of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even though some of the sources aren’t traditional texts, they can still analyze them by looking carefully at their words and images and making inferences about what they see. Tell students that they will spend the rest of today’s class, as well as tonight for homework, completing this packet by following the remaining steps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circulate and monitor completion of the packet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Remind </a:t>
            </a:r>
            <a:r>
              <a:rPr lang="en" sz="1200" dirty="0">
                <a:solidFill>
                  <a:schemeClr val="dk1"/>
                </a:solidFill>
                <a:latin typeface="Calibri"/>
                <a:ea typeface="Calibri"/>
                <a:cs typeface="Calibri"/>
                <a:sym typeface="Calibri"/>
              </a:rPr>
              <a:t>students that it is okay if they do not finish today.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circulate, look to be sure students are rereading and citing evidence to support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a shortened version of this packet for struggling readers or students who need more time to process. This version might include Sources 1, 2, 4, and 6. Pair students using this version of the packet with one another.</a:t>
            </a:r>
            <a:endParaRPr sz="1200" dirty="0">
              <a:solidFill>
                <a:schemeClr val="dk1"/>
              </a:solidFill>
              <a:latin typeface="Calibri"/>
              <a:ea typeface="Calibri"/>
              <a:cs typeface="Calibri"/>
              <a:sym typeface="Calibri"/>
            </a:endParaRPr>
          </a:p>
        </p:txBody>
      </p:sp>
      <p:sp>
        <p:nvSpPr>
          <p:cNvPr id="274" name="Google Shape;274;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415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0"/>
        <p:cNvGrpSpPr/>
        <p:nvPr/>
      </p:nvGrpSpPr>
      <p:grpSpPr>
        <a:xfrm>
          <a:off x="0" y="0"/>
          <a:ext cx="0" cy="0"/>
          <a:chOff x="0" y="0"/>
          <a:chExt cx="0" cy="0"/>
        </a:xfrm>
      </p:grpSpPr>
      <p:sp>
        <p:nvSpPr>
          <p:cNvPr id="141" name="Google Shape;141;p2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3" name="Google Shape;14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47" name="Google Shape;147;p2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48" name="Google Shape;148;p2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9"/>
        <p:cNvGrpSpPr/>
        <p:nvPr/>
      </p:nvGrpSpPr>
      <p:grpSpPr>
        <a:xfrm>
          <a:off x="0" y="0"/>
          <a:ext cx="0" cy="0"/>
          <a:chOff x="0" y="0"/>
          <a:chExt cx="0" cy="0"/>
        </a:xfrm>
      </p:grpSpPr>
      <p:sp>
        <p:nvSpPr>
          <p:cNvPr id="150" name="Google Shape;150;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Google Shape;152;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5"/>
        <p:cNvGrpSpPr/>
        <p:nvPr/>
      </p:nvGrpSpPr>
      <p:grpSpPr>
        <a:xfrm>
          <a:off x="0" y="0"/>
          <a:ext cx="0" cy="0"/>
          <a:chOff x="0" y="0"/>
          <a:chExt cx="0" cy="0"/>
        </a:xfrm>
      </p:grpSpPr>
      <p:sp>
        <p:nvSpPr>
          <p:cNvPr id="156" name="Google Shape;156;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8" name="Google Shape;15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1"/>
        <p:cNvGrpSpPr/>
        <p:nvPr/>
      </p:nvGrpSpPr>
      <p:grpSpPr>
        <a:xfrm>
          <a:off x="0" y="0"/>
          <a:ext cx="0" cy="0"/>
          <a:chOff x="0" y="0"/>
          <a:chExt cx="0" cy="0"/>
        </a:xfrm>
      </p:grpSpPr>
      <p:sp>
        <p:nvSpPr>
          <p:cNvPr id="162" name="Google Shape;16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5" name="Google Shape;16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7" name="Google Shape;167;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0" name="Google Shape;170;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2" name="Google Shape;172;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3" name="Google Shape;173;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1" name="Google Shape;191;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5" name="Google Shape;195;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7" name="Google Shape;197;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37" name="Google Shape;137;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38" name="Google Shape;138;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9" name="Google Shape;139;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7"/>
          <p:cNvSpPr txBox="1">
            <a:spLocks noGrp="1"/>
          </p:cNvSpPr>
          <p:nvPr>
            <p:ph type="body" idx="1"/>
          </p:nvPr>
        </p:nvSpPr>
        <p:spPr>
          <a:xfrm>
            <a:off x="411300" y="1141650"/>
            <a:ext cx="8065500" cy="37743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500" dirty="0">
                <a:latin typeface="Century Gothic"/>
                <a:ea typeface="Century Gothic"/>
                <a:cs typeface="Century Gothic"/>
                <a:sym typeface="Century Gothic"/>
              </a:rPr>
              <a:t>This lesson will take approximately 50-60 minutes to complete. </a:t>
            </a: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500" dirty="0">
                <a:latin typeface="Century Gothic"/>
                <a:ea typeface="Century Gothic"/>
                <a:cs typeface="Century Gothic"/>
                <a:sym typeface="Century Gothic"/>
              </a:rPr>
              <a:t>The purpose of today’s lesson is to:</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Char char="●"/>
            </a:pPr>
            <a:r>
              <a:rPr lang="en" sz="1500" dirty="0">
                <a:latin typeface="Century Gothic"/>
                <a:ea typeface="Century Gothic"/>
                <a:cs typeface="Century Gothic"/>
                <a:sym typeface="Century Gothic"/>
              </a:rPr>
              <a:t>enrich understanding of </a:t>
            </a:r>
            <a:r>
              <a:rPr lang="en" sz="1500" i="1" dirty="0">
                <a:latin typeface="Century Gothic"/>
                <a:ea typeface="Century Gothic"/>
                <a:cs typeface="Century Gothic"/>
                <a:sym typeface="Century Gothic"/>
              </a:rPr>
              <a:t>Unbroken’s</a:t>
            </a:r>
            <a:r>
              <a:rPr lang="en" sz="1500" dirty="0">
                <a:latin typeface="Century Gothic"/>
                <a:ea typeface="Century Gothic"/>
                <a:cs typeface="Century Gothic"/>
                <a:sym typeface="Century Gothic"/>
              </a:rPr>
              <a:t> historical context by building background knowledge about Japanese-American internment and the effects of war on individuals and society.</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Char char="●"/>
            </a:pPr>
            <a:r>
              <a:rPr lang="en" sz="1500" dirty="0">
                <a:latin typeface="Century Gothic"/>
                <a:ea typeface="Century Gothic"/>
                <a:cs typeface="Century Gothic"/>
                <a:sym typeface="Century Gothic"/>
              </a:rPr>
              <a:t>focus on analyzing the points of view in several conflicting primary sources about internment.</a:t>
            </a:r>
            <a:endParaRPr sz="1500" dirty="0">
              <a:latin typeface="Century Gothic"/>
              <a:ea typeface="Century Gothic"/>
              <a:cs typeface="Century Gothic"/>
              <a:sym typeface="Century Gothic"/>
            </a:endParaRPr>
          </a:p>
          <a:p>
            <a:pPr marL="457200" lvl="0" indent="0" algn="l" rtl="0">
              <a:spcBef>
                <a:spcPts val="0"/>
              </a:spcBef>
              <a:spcAft>
                <a:spcPts val="0"/>
              </a:spcAft>
              <a:buNone/>
            </a:pPr>
            <a:endParaRPr sz="15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500" dirty="0">
                <a:latin typeface="Century Gothic"/>
                <a:ea typeface="Century Gothic"/>
                <a:cs typeface="Century Gothic"/>
                <a:sym typeface="Century Gothic"/>
              </a:rPr>
              <a:t>The Learning Targets for students today are:</a:t>
            </a:r>
            <a:endParaRPr sz="1500" dirty="0">
              <a:latin typeface="Century Gothic"/>
              <a:ea typeface="Century Gothic"/>
              <a:cs typeface="Century Gothic"/>
              <a:sym typeface="Century Gothic"/>
            </a:endParaRPr>
          </a:p>
          <a:p>
            <a:pPr marL="457200" lvl="0" indent="-323850" algn="l" rtl="0">
              <a:lnSpc>
                <a:spcPct val="115000"/>
              </a:lnSpc>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use primary source documents to build background knowledge </a:t>
            </a:r>
            <a:r>
              <a:rPr lang="en" sz="1500" dirty="0">
                <a:latin typeface="Century Gothic"/>
                <a:ea typeface="Century Gothic"/>
                <a:cs typeface="Century Gothic"/>
                <a:sym typeface="Century Gothic"/>
              </a:rPr>
              <a:t>about the internment of Japanese-Americans during WWII.</a:t>
            </a:r>
            <a:endParaRPr sz="1500" dirty="0">
              <a:latin typeface="Century Gothic"/>
              <a:ea typeface="Century Gothic"/>
              <a:cs typeface="Century Gothic"/>
              <a:sym typeface="Century Gothic"/>
            </a:endParaRPr>
          </a:p>
          <a:p>
            <a:pPr marL="457200" lvl="0" indent="-323850" algn="l" rtl="0">
              <a:lnSpc>
                <a:spcPct val="115000"/>
              </a:lnSpc>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explain how World War II affected American society.</a:t>
            </a:r>
            <a:endParaRPr sz="1500" i="1"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I can </a:t>
            </a:r>
            <a:r>
              <a:rPr lang="en" sz="1500" i="1" dirty="0">
                <a:latin typeface="Century Gothic"/>
                <a:ea typeface="Century Gothic"/>
                <a:cs typeface="Century Gothic"/>
                <a:sym typeface="Century Gothic"/>
              </a:rPr>
              <a:t>cite evidence to determine an author’s point of view</a:t>
            </a:r>
            <a:r>
              <a:rPr lang="en" sz="1500" dirty="0">
                <a:latin typeface="Century Gothic"/>
                <a:ea typeface="Century Gothic"/>
                <a:cs typeface="Century Gothic"/>
                <a:sym typeface="Century Gothic"/>
              </a:rPr>
              <a:t> in a primary source. </a:t>
            </a:r>
            <a:br>
              <a:rPr lang="en" sz="1500" dirty="0">
                <a:latin typeface="Century Gothic"/>
                <a:ea typeface="Century Gothic"/>
                <a:cs typeface="Century Gothic"/>
                <a:sym typeface="Century Gothic"/>
              </a:rPr>
            </a:br>
            <a:r>
              <a:rPr lang="en" sz="1500" dirty="0">
                <a:latin typeface="Century Gothic"/>
                <a:ea typeface="Century Gothic"/>
                <a:cs typeface="Century Gothic"/>
                <a:sym typeface="Century Gothic"/>
              </a:rPr>
              <a:t/>
            </a:r>
            <a:br>
              <a:rPr lang="en" sz="1500" dirty="0">
                <a:latin typeface="Century Gothic"/>
                <a:ea typeface="Century Gothic"/>
                <a:cs typeface="Century Gothic"/>
                <a:sym typeface="Century Gothic"/>
              </a:rPr>
            </a:br>
            <a:endParaRPr sz="1500" dirty="0">
              <a:latin typeface="Century Gothic"/>
              <a:ea typeface="Century Gothic"/>
              <a:cs typeface="Century Gothic"/>
              <a:sym typeface="Century Gothic"/>
            </a:endParaRPr>
          </a:p>
        </p:txBody>
      </p:sp>
      <p:sp>
        <p:nvSpPr>
          <p:cNvPr id="217" name="Google Shape;217;p3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4" name="Google Shape;284;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85" name="Google Shape;285;p4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Finish reading the </a:t>
            </a:r>
            <a:r>
              <a:rPr lang="en" sz="2400" b="1" dirty="0"/>
              <a:t>Primary Sources: Japanese-American Internment during World War II packet</a:t>
            </a:r>
            <a:r>
              <a:rPr lang="en" sz="2400" dirty="0"/>
              <a:t>. </a:t>
            </a:r>
            <a:endParaRPr sz="2400" dirty="0"/>
          </a:p>
          <a:p>
            <a:pPr marL="0" lvl="0" indent="0" algn="l" rtl="0">
              <a:spcBef>
                <a:spcPts val="800"/>
              </a:spcBef>
              <a:spcAft>
                <a:spcPts val="0"/>
              </a:spcAft>
              <a:buNone/>
            </a:pPr>
            <a:r>
              <a:rPr lang="en" sz="2400" dirty="0"/>
              <a:t>Answer the text-dependent questions for each source.</a:t>
            </a:r>
            <a:endParaRPr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1" name="Google Shape;291;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92" name="Google Shape;292;p47"/>
          <p:cNvGraphicFramePr/>
          <p:nvPr/>
        </p:nvGraphicFramePr>
        <p:xfrm>
          <a:off x="577191" y="1248212"/>
          <a:ext cx="7989600" cy="3230175"/>
        </p:xfrm>
        <a:graphic>
          <a:graphicData uri="http://schemas.openxmlformats.org/drawingml/2006/table">
            <a:tbl>
              <a:tblPr firstRow="1" bandRow="1">
                <a:noFill/>
                <a:tableStyleId>{B275B03D-C90D-4E36-9C57-5878359F6631}</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3" name="Google Shape;223;p3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800" b="1" dirty="0">
                <a:solidFill>
                  <a:schemeClr val="dk1"/>
                </a:solidFill>
                <a:latin typeface="Century Gothic"/>
                <a:ea typeface="Century Gothic"/>
                <a:cs typeface="Century Gothic"/>
                <a:sym typeface="Century Gothic"/>
              </a:rPr>
              <a:t>Preparing for Lesson </a:t>
            </a:r>
            <a:r>
              <a:rPr lang="en" sz="1800" b="1" dirty="0"/>
              <a:t>6</a:t>
            </a:r>
            <a:r>
              <a:rPr lang="en" sz="1800" b="1" dirty="0">
                <a:solidFill>
                  <a:schemeClr val="dk1"/>
                </a:solidFill>
                <a:latin typeface="Century Gothic"/>
                <a:ea typeface="Century Gothic"/>
                <a:cs typeface="Century Gothic"/>
                <a:sym typeface="Century Gothic"/>
              </a:rPr>
              <a:t>: </a:t>
            </a:r>
            <a:r>
              <a:rPr lang="en" sz="1800" dirty="0">
                <a:solidFill>
                  <a:schemeClr val="dk1"/>
                </a:solidFill>
                <a:latin typeface="Century Gothic"/>
                <a:ea typeface="Century Gothic"/>
                <a:cs typeface="Century Gothic"/>
                <a:sym typeface="Century Gothic"/>
              </a:rPr>
              <a:t>Materials and classroom preparation</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800" dirty="0"/>
          </a:p>
          <a:p>
            <a:pPr marL="0" lvl="0" indent="0" algn="l" rtl="0">
              <a:lnSpc>
                <a:spcPct val="90000"/>
              </a:lnSpc>
              <a:spcBef>
                <a:spcPts val="800"/>
              </a:spcBef>
              <a:spcAft>
                <a:spcPts val="0"/>
              </a:spcAft>
              <a:buClr>
                <a:schemeClr val="dk1"/>
              </a:buClr>
              <a:buSzPts val="2500"/>
              <a:buFont typeface="Arial"/>
              <a:buNone/>
            </a:pPr>
            <a:r>
              <a:rPr lang="en" sz="1800" dirty="0"/>
              <a:t>In advance prepare the following materials:</a:t>
            </a:r>
            <a:endParaRPr sz="1800" dirty="0"/>
          </a:p>
          <a:p>
            <a:pPr marL="457200" lvl="0" indent="-342900" algn="l" rtl="0">
              <a:lnSpc>
                <a:spcPct val="100000"/>
              </a:lnSpc>
              <a:spcBef>
                <a:spcPts val="0"/>
              </a:spcBef>
              <a:spcAft>
                <a:spcPts val="0"/>
              </a:spcAft>
              <a:buSzPts val="1800"/>
              <a:buFont typeface="Century Gothic"/>
              <a:buChar char="●"/>
            </a:pPr>
            <a:r>
              <a:rPr lang="en" sz="1800" dirty="0"/>
              <a:t>Dictionaries (one per pair of students)</a:t>
            </a:r>
            <a:endParaRPr sz="1800" dirty="0"/>
          </a:p>
          <a:p>
            <a:pPr marL="457200" lvl="0" indent="-342900" algn="l" rtl="0">
              <a:lnSpc>
                <a:spcPct val="100000"/>
              </a:lnSpc>
              <a:spcBef>
                <a:spcPts val="0"/>
              </a:spcBef>
              <a:spcAft>
                <a:spcPts val="0"/>
              </a:spcAft>
              <a:buSzPts val="1800"/>
              <a:buFont typeface="Calibri"/>
              <a:buChar char="●"/>
            </a:pPr>
            <a:r>
              <a:rPr lang="en" sz="1800" b="1" dirty="0"/>
              <a:t>Primary Sources: Japanese-American Internment during World War II packet </a:t>
            </a:r>
            <a:r>
              <a:rPr lang="en" sz="1800" dirty="0"/>
              <a:t>(one per student)</a:t>
            </a:r>
            <a:endParaRPr sz="1800" dirty="0"/>
          </a:p>
          <a:p>
            <a:pPr marL="0" lvl="0" indent="0" algn="l" rtl="0">
              <a:lnSpc>
                <a:spcPct val="90000"/>
              </a:lnSpc>
              <a:spcBef>
                <a:spcPts val="800"/>
              </a:spcBef>
              <a:spcAft>
                <a:spcPts val="0"/>
              </a:spcAft>
              <a:buClr>
                <a:schemeClr val="dk1"/>
              </a:buClr>
              <a:buSzPts val="2500"/>
              <a:buFont typeface="Arial"/>
              <a:buNone/>
            </a:pP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0"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31" name="Google Shape;231;p39"/>
          <p:cNvSpPr txBox="1"/>
          <p:nvPr/>
        </p:nvSpPr>
        <p:spPr>
          <a:xfrm>
            <a:off x="311700" y="1449225"/>
            <a:ext cx="8520600" cy="28125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6</a:t>
            </a:r>
            <a:r>
              <a:rPr lang="en" sz="1800" b="1" dirty="0">
                <a:solidFill>
                  <a:srgbClr val="000000"/>
                </a:solidFill>
                <a:latin typeface="Century Gothic"/>
                <a:ea typeface="Century Gothic"/>
                <a:cs typeface="Century Gothic"/>
                <a:sym typeface="Century Gothic"/>
              </a:rPr>
              <a:t>: </a:t>
            </a: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dirty="0">
                <a:latin typeface="Century Gothic"/>
                <a:ea typeface="Century Gothic"/>
                <a:cs typeface="Century Gothic"/>
                <a:sym typeface="Century Gothic"/>
              </a:rPr>
              <a:t>In preparation for facilitating discussions and the completion of the </a:t>
            </a:r>
            <a:r>
              <a:rPr lang="en" sz="1800" b="1" dirty="0">
                <a:latin typeface="Century Gothic"/>
                <a:ea typeface="Century Gothic"/>
                <a:cs typeface="Century Gothic"/>
                <a:sym typeface="Century Gothic"/>
              </a:rPr>
              <a:t>Primary Sources packet </a:t>
            </a:r>
            <a:r>
              <a:rPr lang="en" sz="1800" dirty="0">
                <a:latin typeface="Century Gothic"/>
                <a:ea typeface="Century Gothic"/>
                <a:cs typeface="Century Gothic"/>
                <a:sym typeface="Century Gothic"/>
              </a:rPr>
              <a:t>during Work Time in this lesson, review and annotate the following materials, as needed:</a:t>
            </a:r>
            <a:endParaRPr sz="1800" dirty="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alibri"/>
              <a:buChar char="●"/>
            </a:pPr>
            <a:r>
              <a:rPr lang="en" sz="1800" b="1" dirty="0">
                <a:solidFill>
                  <a:schemeClr val="dk1"/>
                </a:solidFill>
                <a:latin typeface="Century Gothic"/>
                <a:ea typeface="Century Gothic"/>
                <a:cs typeface="Century Gothic"/>
                <a:sym typeface="Century Gothic"/>
              </a:rPr>
              <a:t>“The Life of Miné Okubo” Structured Notes Teacher Guide (for teacher reference; from Lesson 4)</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alibri"/>
              <a:buChar char="●"/>
            </a:pPr>
            <a:r>
              <a:rPr lang="en" sz="1800" b="1" dirty="0">
                <a:solidFill>
                  <a:schemeClr val="dk1"/>
                </a:solidFill>
                <a:latin typeface="Century Gothic"/>
                <a:ea typeface="Century Gothic"/>
                <a:cs typeface="Century Gothic"/>
                <a:sym typeface="Century Gothic"/>
              </a:rPr>
              <a:t>Primary Sources: Japanese-American Internment during World War II packet, Teacher Guide (for teacher reference)</a:t>
            </a:r>
            <a:endParaRPr sz="1800" b="1" dirty="0">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5"/>
        <p:cNvGrpSpPr/>
        <p:nvPr/>
      </p:nvGrpSpPr>
      <p:grpSpPr>
        <a:xfrm>
          <a:off x="0" y="0"/>
          <a:ext cx="0" cy="0"/>
          <a:chOff x="0" y="0"/>
          <a:chExt cx="0" cy="0"/>
        </a:xfrm>
      </p:grpSpPr>
      <p:pic>
        <p:nvPicPr>
          <p:cNvPr id="236" name="Google Shape;236;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7" name="Google Shape;237;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8" name="Google Shape;238;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239" name="Google Shape;239;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0" name="Google Shape;240;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6" name="Google Shape;246;p41"/>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247" name="Google Shape;247;p41"/>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dirty="0">
                <a:solidFill>
                  <a:schemeClr val="dk1"/>
                </a:solidFill>
                <a:latin typeface="Century Gothic"/>
                <a:ea typeface="Century Gothic"/>
                <a:cs typeface="Century Gothic"/>
                <a:sym typeface="Century Gothic"/>
              </a:rPr>
              <a:t>Today’s lesson is the second of four lesson that will help you continue to build your understanding of </a:t>
            </a:r>
            <a:r>
              <a:rPr lang="en" sz="1800" i="1" dirty="0">
                <a:solidFill>
                  <a:schemeClr val="dk1"/>
                </a:solidFill>
                <a:latin typeface="Century Gothic"/>
                <a:ea typeface="Century Gothic"/>
                <a:cs typeface="Century Gothic"/>
                <a:sym typeface="Century Gothic"/>
              </a:rPr>
              <a:t>Unbroken</a:t>
            </a:r>
            <a:r>
              <a:rPr lang="en" sz="1800" dirty="0">
                <a:solidFill>
                  <a:schemeClr val="dk1"/>
                </a:solidFill>
                <a:latin typeface="Century Gothic"/>
                <a:ea typeface="Century Gothic"/>
                <a:cs typeface="Century Gothic"/>
                <a:sym typeface="Century Gothic"/>
              </a:rPr>
              <a:t>’s historical context. You will read several primary sources to build more background knowledge about Japanese-American internment and its effects on society.</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Discuss the vocabulary you selected from the last reading.</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Read primary sources about Japanese-American internment.</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Analyze points of view in several conflicting primary sources about internment.</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2"/>
          <p:cNvSpPr txBox="1">
            <a:spLocks noGrp="1"/>
          </p:cNvSpPr>
          <p:nvPr>
            <p:ph type="body" idx="1"/>
          </p:nvPr>
        </p:nvSpPr>
        <p:spPr>
          <a:xfrm>
            <a:off x="392900" y="1524150"/>
            <a:ext cx="8122500" cy="17025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500" dirty="0"/>
              <a:t>How did war affect Okubo?  </a:t>
            </a:r>
            <a:endParaRPr sz="2500" dirty="0"/>
          </a:p>
          <a:p>
            <a:pPr marL="0" lvl="0" indent="0" algn="l" rtl="0">
              <a:spcBef>
                <a:spcPts val="800"/>
              </a:spcBef>
              <a:spcAft>
                <a:spcPts val="0"/>
              </a:spcAft>
              <a:buClr>
                <a:schemeClr val="dk1"/>
              </a:buClr>
              <a:buSzPts val="1100"/>
              <a:buFont typeface="Arial"/>
              <a:buNone/>
            </a:pPr>
            <a:r>
              <a:rPr lang="en" sz="2500" dirty="0"/>
              <a:t>Cite two specific examples from the text to support your answer.</a:t>
            </a:r>
            <a:endParaRPr sz="2500" dirty="0"/>
          </a:p>
        </p:txBody>
      </p:sp>
      <p:sp>
        <p:nvSpPr>
          <p:cNvPr id="253" name="Google Shape;253;p42"/>
          <p:cNvSpPr txBox="1">
            <a:spLocks noGrp="1"/>
          </p:cNvSpPr>
          <p:nvPr>
            <p:ph type="title"/>
          </p:nvPr>
        </p:nvSpPr>
        <p:spPr>
          <a:xfrm>
            <a:off x="311700" y="103975"/>
            <a:ext cx="8520600" cy="126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Discuss Your Ideas and Evidence for the Focus Question from the Homework</a:t>
            </a:r>
            <a:endParaRPr sz="3000" dirty="0">
              <a:latin typeface="Century Gothic"/>
              <a:ea typeface="Century Gothic"/>
              <a:cs typeface="Century Gothic"/>
              <a:sym typeface="Century Gothic"/>
            </a:endParaRPr>
          </a:p>
        </p:txBody>
      </p:sp>
      <p:pic>
        <p:nvPicPr>
          <p:cNvPr id="254" name="Google Shape;254;p42"/>
          <p:cNvPicPr preferRelativeResize="0"/>
          <p:nvPr/>
        </p:nvPicPr>
        <p:blipFill>
          <a:blip r:embed="rId3">
            <a:alphaModFix/>
          </a:blip>
          <a:stretch>
            <a:fillRect/>
          </a:stretch>
        </p:blipFill>
        <p:spPr>
          <a:xfrm>
            <a:off x="8471856" y="4413768"/>
            <a:ext cx="545493" cy="488264"/>
          </a:xfrm>
          <a:prstGeom prst="rect">
            <a:avLst/>
          </a:prstGeom>
          <a:noFill/>
          <a:ln>
            <a:noFill/>
          </a:ln>
        </p:spPr>
      </p:pic>
      <p:pic>
        <p:nvPicPr>
          <p:cNvPr id="255" name="Google Shape;255;p42"/>
          <p:cNvPicPr preferRelativeResize="0"/>
          <p:nvPr/>
        </p:nvPicPr>
        <p:blipFill>
          <a:blip r:embed="rId4">
            <a:alphaModFix/>
          </a:blip>
          <a:stretch>
            <a:fillRect/>
          </a:stretch>
        </p:blipFill>
        <p:spPr>
          <a:xfrm>
            <a:off x="7990114" y="4321628"/>
            <a:ext cx="481742" cy="66556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1" name="Google Shape;261;p43"/>
          <p:cNvSpPr txBox="1">
            <a:spLocks noGrp="1"/>
          </p:cNvSpPr>
          <p:nvPr>
            <p:ph type="title"/>
          </p:nvPr>
        </p:nvSpPr>
        <p:spPr>
          <a:xfrm>
            <a:off x="311700" y="290314"/>
            <a:ext cx="8520600" cy="1015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Let’s Discuss Key Vocabulary from </a:t>
            </a:r>
            <a:endParaRPr dirty="0"/>
          </a:p>
          <a:p>
            <a:pPr marL="0" lvl="0" indent="0" algn="ctr" rtl="0">
              <a:spcBef>
                <a:spcPts val="0"/>
              </a:spcBef>
              <a:spcAft>
                <a:spcPts val="0"/>
              </a:spcAft>
              <a:buNone/>
            </a:pPr>
            <a:r>
              <a:rPr lang="en" dirty="0"/>
              <a:t>“The Life of Miné Okubo”</a:t>
            </a:r>
            <a:endParaRPr dirty="0"/>
          </a:p>
        </p:txBody>
      </p:sp>
      <p:sp>
        <p:nvSpPr>
          <p:cNvPr id="262" name="Google Shape;262;p43"/>
          <p:cNvSpPr txBox="1">
            <a:spLocks noGrp="1"/>
          </p:cNvSpPr>
          <p:nvPr>
            <p:ph type="body" idx="1"/>
          </p:nvPr>
        </p:nvSpPr>
        <p:spPr>
          <a:xfrm>
            <a:off x="311700" y="1496030"/>
            <a:ext cx="8520600" cy="3136589"/>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50" dirty="0"/>
              <a:t>Follow these steps for sharing the vocabulary you selected from “The Life of Miné </a:t>
            </a:r>
            <a:r>
              <a:rPr lang="en" sz="1750" dirty="0" smtClean="0"/>
              <a:t>Okubo</a:t>
            </a:r>
            <a:r>
              <a:rPr lang="en-US" sz="1750" dirty="0" smtClean="0"/>
              <a:t>.</a:t>
            </a:r>
            <a:r>
              <a:rPr lang="en" sz="1750" dirty="0" smtClean="0"/>
              <a:t>”</a:t>
            </a:r>
            <a:endParaRPr sz="1750" dirty="0"/>
          </a:p>
          <a:p>
            <a:pPr marL="0" lvl="0" indent="0" algn="l" rtl="0">
              <a:lnSpc>
                <a:spcPct val="100000"/>
              </a:lnSpc>
              <a:spcBef>
                <a:spcPts val="0"/>
              </a:spcBef>
              <a:spcAft>
                <a:spcPts val="0"/>
              </a:spcAft>
              <a:buNone/>
            </a:pPr>
            <a:endParaRPr sz="1750" dirty="0"/>
          </a:p>
          <a:p>
            <a:pPr marL="457200" lvl="0" indent="-342900" algn="l" rtl="0">
              <a:lnSpc>
                <a:spcPct val="100000"/>
              </a:lnSpc>
              <a:spcBef>
                <a:spcPts val="0"/>
              </a:spcBef>
              <a:spcAft>
                <a:spcPts val="0"/>
              </a:spcAft>
              <a:buSzPts val="1800"/>
              <a:buAutoNum type="arabicPeriod"/>
            </a:pPr>
            <a:r>
              <a:rPr lang="en" sz="1750" dirty="0"/>
              <a:t>Share one of the vocabulary words you selected from “The Life of Miné Okubo,” and show your partner where the word appears in the text.</a:t>
            </a:r>
            <a:endParaRPr sz="1750" dirty="0"/>
          </a:p>
          <a:p>
            <a:pPr marL="457200" lvl="0" indent="-342900" algn="l" rtl="0">
              <a:lnSpc>
                <a:spcPct val="100000"/>
              </a:lnSpc>
              <a:spcBef>
                <a:spcPts val="0"/>
              </a:spcBef>
              <a:spcAft>
                <a:spcPts val="0"/>
              </a:spcAft>
              <a:buSzPts val="1800"/>
              <a:buAutoNum type="arabicPeriod"/>
            </a:pPr>
            <a:r>
              <a:rPr lang="en" sz="1750" dirty="0"/>
              <a:t>Tell your partner what you think the word means, based on context clues.</a:t>
            </a:r>
            <a:endParaRPr sz="1750" dirty="0"/>
          </a:p>
          <a:p>
            <a:pPr marL="457200" lvl="0" indent="-342900" algn="l" rtl="0">
              <a:lnSpc>
                <a:spcPct val="100000"/>
              </a:lnSpc>
              <a:spcBef>
                <a:spcPts val="0"/>
              </a:spcBef>
              <a:spcAft>
                <a:spcPts val="0"/>
              </a:spcAft>
              <a:buSzPts val="1800"/>
              <a:buAutoNum type="arabicPeriod"/>
            </a:pPr>
            <a:r>
              <a:rPr lang="en" sz="1750" dirty="0"/>
              <a:t>Your partner then looks up the word in the dictionary and reads the definition to you.</a:t>
            </a:r>
            <a:endParaRPr sz="1750" dirty="0"/>
          </a:p>
          <a:p>
            <a:pPr marL="457200" lvl="0" indent="-342900" algn="l" rtl="0">
              <a:lnSpc>
                <a:spcPct val="100000"/>
              </a:lnSpc>
              <a:spcBef>
                <a:spcPts val="0"/>
              </a:spcBef>
              <a:spcAft>
                <a:spcPts val="0"/>
              </a:spcAft>
              <a:buSzPts val="1800"/>
              <a:buAutoNum type="arabicPeriod"/>
            </a:pPr>
            <a:r>
              <a:rPr lang="en" sz="1750" dirty="0"/>
              <a:t>Together, revise your definition if necessary.</a:t>
            </a:r>
            <a:endParaRPr sz="1750" dirty="0"/>
          </a:p>
          <a:p>
            <a:pPr marL="457200" lvl="0" indent="-342900" algn="l" rtl="0">
              <a:lnSpc>
                <a:spcPct val="100000"/>
              </a:lnSpc>
              <a:spcBef>
                <a:spcPts val="0"/>
              </a:spcBef>
              <a:spcAft>
                <a:spcPts val="0"/>
              </a:spcAft>
              <a:buSzPts val="1800"/>
              <a:buAutoNum type="arabicPeriod"/>
            </a:pPr>
            <a:r>
              <a:rPr lang="en" sz="1750" dirty="0"/>
              <a:t>Repeat with the other partner sharing a word. </a:t>
            </a:r>
            <a:endParaRPr sz="1750" dirty="0"/>
          </a:p>
          <a:p>
            <a:pPr marL="457200" lvl="0" indent="-342900" algn="l" rtl="0">
              <a:lnSpc>
                <a:spcPct val="100000"/>
              </a:lnSpc>
              <a:spcBef>
                <a:spcPts val="0"/>
              </a:spcBef>
              <a:spcAft>
                <a:spcPts val="0"/>
              </a:spcAft>
              <a:buSzPts val="1800"/>
              <a:buAutoNum type="arabicPeriod"/>
            </a:pPr>
            <a:r>
              <a:rPr lang="en" sz="1750" dirty="0"/>
              <a:t>Continue sharing words until the time is up</a:t>
            </a:r>
            <a:r>
              <a:rPr lang="en" sz="1750" dirty="0" smtClean="0"/>
              <a:t>.</a:t>
            </a:r>
            <a:endParaRPr sz="17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8" name="Google Shape;268;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Today’s Learning Targets</a:t>
            </a:r>
            <a:endParaRPr sz="3400">
              <a:latin typeface="Century Gothic"/>
              <a:ea typeface="Century Gothic"/>
              <a:cs typeface="Century Gothic"/>
              <a:sym typeface="Century Gothic"/>
            </a:endParaRPr>
          </a:p>
        </p:txBody>
      </p:sp>
      <p:sp>
        <p:nvSpPr>
          <p:cNvPr id="269" name="Google Shape;269;p44"/>
          <p:cNvSpPr txBox="1">
            <a:spLocks noGrp="1"/>
          </p:cNvSpPr>
          <p:nvPr>
            <p:ph type="body" idx="1"/>
          </p:nvPr>
        </p:nvSpPr>
        <p:spPr>
          <a:xfrm>
            <a:off x="311700" y="1152475"/>
            <a:ext cx="8520600" cy="30081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2200" dirty="0"/>
              <a:t>The Learning Targets for today are:</a:t>
            </a:r>
            <a:endParaRPr sz="2200" dirty="0"/>
          </a:p>
          <a:p>
            <a:pPr marL="0" lvl="0" indent="0" algn="l" rtl="0">
              <a:spcBef>
                <a:spcPts val="0"/>
              </a:spcBef>
              <a:spcAft>
                <a:spcPts val="0"/>
              </a:spcAft>
              <a:buClr>
                <a:schemeClr val="dk1"/>
              </a:buClr>
              <a:buSzPts val="3200"/>
              <a:buFont typeface="Arial"/>
              <a:buNone/>
            </a:pPr>
            <a:endParaRPr sz="2200" dirty="0"/>
          </a:p>
          <a:p>
            <a:pPr marL="457200" lvl="0" indent="-368300" algn="l" rtl="0">
              <a:lnSpc>
                <a:spcPct val="115000"/>
              </a:lnSpc>
              <a:spcBef>
                <a:spcPts val="0"/>
              </a:spcBef>
              <a:spcAft>
                <a:spcPts val="0"/>
              </a:spcAft>
              <a:buSzPts val="2200"/>
              <a:buAutoNum type="arabicPeriod"/>
            </a:pPr>
            <a:r>
              <a:rPr lang="en" sz="2200" dirty="0"/>
              <a:t>I can </a:t>
            </a:r>
            <a:r>
              <a:rPr lang="en" sz="2200" i="1" dirty="0"/>
              <a:t>use primary source documents to build background knowledge </a:t>
            </a:r>
            <a:r>
              <a:rPr lang="en" sz="2200" dirty="0"/>
              <a:t>about the internment of Japanese-Americans during WWII.</a:t>
            </a:r>
            <a:endParaRPr sz="2200" dirty="0"/>
          </a:p>
          <a:p>
            <a:pPr marL="457200" lvl="0" indent="-368300" algn="l" rtl="0">
              <a:lnSpc>
                <a:spcPct val="115000"/>
              </a:lnSpc>
              <a:spcBef>
                <a:spcPts val="0"/>
              </a:spcBef>
              <a:spcAft>
                <a:spcPts val="0"/>
              </a:spcAft>
              <a:buSzPts val="2200"/>
              <a:buAutoNum type="arabicPeriod"/>
            </a:pPr>
            <a:r>
              <a:rPr lang="en" sz="2200" dirty="0"/>
              <a:t>I can </a:t>
            </a:r>
            <a:r>
              <a:rPr lang="en" sz="2200" i="1" dirty="0"/>
              <a:t>explain how World War II affected American </a:t>
            </a:r>
            <a:r>
              <a:rPr lang="en" sz="2200" i="1" dirty="0" smtClean="0"/>
              <a:t>society.</a:t>
            </a:r>
            <a:endParaRPr lang="en" sz="2200" i="1" dirty="0"/>
          </a:p>
          <a:p>
            <a:pPr marL="457200" lvl="0" indent="-368300" algn="l" rtl="0">
              <a:lnSpc>
                <a:spcPct val="115000"/>
              </a:lnSpc>
              <a:spcBef>
                <a:spcPts val="0"/>
              </a:spcBef>
              <a:spcAft>
                <a:spcPts val="0"/>
              </a:spcAft>
              <a:buSzPts val="2200"/>
              <a:buAutoNum type="arabicPeriod"/>
            </a:pPr>
            <a:r>
              <a:rPr lang="en" sz="2200" dirty="0" smtClean="0"/>
              <a:t>I </a:t>
            </a:r>
            <a:r>
              <a:rPr lang="en" sz="2200" dirty="0"/>
              <a:t>can </a:t>
            </a:r>
            <a:r>
              <a:rPr lang="en" sz="2200" i="1" dirty="0"/>
              <a:t>cite evidence to determine an author’s point of view</a:t>
            </a:r>
            <a:r>
              <a:rPr lang="en" sz="2200" dirty="0"/>
              <a:t> in a primary source. </a:t>
            </a:r>
            <a:r>
              <a:rPr lang="en" sz="1600" dirty="0"/>
              <a:t/>
            </a:r>
            <a:br>
              <a:rPr lang="en" sz="1600" dirty="0"/>
            </a:br>
            <a:endParaRPr sz="2000" dirty="0"/>
          </a:p>
        </p:txBody>
      </p:sp>
      <p:pic>
        <p:nvPicPr>
          <p:cNvPr id="270" name="Google Shape;270;p44"/>
          <p:cNvPicPr preferRelativeResize="0"/>
          <p:nvPr/>
        </p:nvPicPr>
        <p:blipFill>
          <a:blip r:embed="rId3">
            <a:alphaModFix/>
          </a:blip>
          <a:stretch>
            <a:fillRect/>
          </a:stretch>
        </p:blipFill>
        <p:spPr>
          <a:xfrm>
            <a:off x="8515350" y="4346269"/>
            <a:ext cx="572700" cy="572700"/>
          </a:xfrm>
          <a:prstGeom prst="rect">
            <a:avLst/>
          </a:prstGeom>
          <a:noFill/>
          <a:ln>
            <a:noFill/>
          </a:ln>
        </p:spPr>
      </p:pic>
      <p:pic>
        <p:nvPicPr>
          <p:cNvPr id="271" name="Google Shape;271;p44"/>
          <p:cNvPicPr preferRelativeResize="0"/>
          <p:nvPr/>
        </p:nvPicPr>
        <p:blipFill>
          <a:blip r:embed="rId4">
            <a:alphaModFix/>
          </a:blip>
          <a:stretch>
            <a:fillRect/>
          </a:stretch>
        </p:blipFill>
        <p:spPr>
          <a:xfrm>
            <a:off x="8039100" y="4283914"/>
            <a:ext cx="476250" cy="65808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7" name="Google Shape;277;p45"/>
          <p:cNvSpPr txBox="1">
            <a:spLocks noGrp="1"/>
          </p:cNvSpPr>
          <p:nvPr>
            <p:ph type="title"/>
          </p:nvPr>
        </p:nvSpPr>
        <p:spPr>
          <a:xfrm>
            <a:off x="0" y="240992"/>
            <a:ext cx="9144000" cy="94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200" dirty="0"/>
              <a:t>Let’s Read and Understand Primary Sources about Japanese-American Internment</a:t>
            </a:r>
            <a:endParaRPr sz="3200" dirty="0">
              <a:latin typeface="Century Gothic"/>
              <a:ea typeface="Century Gothic"/>
              <a:cs typeface="Century Gothic"/>
              <a:sym typeface="Century Gothic"/>
            </a:endParaRPr>
          </a:p>
        </p:txBody>
      </p:sp>
      <p:sp>
        <p:nvSpPr>
          <p:cNvPr id="278" name="Google Shape;278;p45"/>
          <p:cNvSpPr txBox="1">
            <a:spLocks noGrp="1"/>
          </p:cNvSpPr>
          <p:nvPr>
            <p:ph type="body" idx="1"/>
          </p:nvPr>
        </p:nvSpPr>
        <p:spPr>
          <a:xfrm>
            <a:off x="311700" y="1450308"/>
            <a:ext cx="8520600" cy="3263400"/>
          </a:xfrm>
          <a:prstGeom prst="rect">
            <a:avLst/>
          </a:prstGeom>
        </p:spPr>
        <p:txBody>
          <a:bodyPr spcFirstLastPara="1" wrap="square" lIns="68575" tIns="34275" rIns="68575" bIns="34275" anchor="t" anchorCtr="0">
            <a:noAutofit/>
          </a:bodyPr>
          <a:lstStyle/>
          <a:p>
            <a:pPr marL="457200" lvl="0" indent="-355600" algn="l" rtl="0">
              <a:lnSpc>
                <a:spcPct val="100000"/>
              </a:lnSpc>
              <a:spcBef>
                <a:spcPts val="0"/>
              </a:spcBef>
              <a:spcAft>
                <a:spcPts val="0"/>
              </a:spcAft>
              <a:buSzPts val="2000"/>
              <a:buFont typeface="Century Gothic"/>
              <a:buAutoNum type="arabicPeriod"/>
            </a:pPr>
            <a:r>
              <a:rPr lang="en" sz="2000" dirty="0"/>
              <a:t>Notice the contents of each source: </a:t>
            </a:r>
            <a:endParaRPr sz="2000" dirty="0"/>
          </a:p>
          <a:p>
            <a:pPr marL="914400" lvl="1" indent="-355600" algn="l" rtl="0">
              <a:lnSpc>
                <a:spcPct val="100000"/>
              </a:lnSpc>
              <a:spcBef>
                <a:spcPts val="0"/>
              </a:spcBef>
              <a:spcAft>
                <a:spcPts val="0"/>
              </a:spcAft>
              <a:buSzPts val="2000"/>
              <a:buFont typeface="Century Gothic"/>
              <a:buChar char="•"/>
            </a:pPr>
            <a:r>
              <a:rPr lang="en" sz="2000" dirty="0"/>
              <a:t>the title</a:t>
            </a:r>
            <a:endParaRPr sz="2000" dirty="0"/>
          </a:p>
          <a:p>
            <a:pPr marL="914400" lvl="1" indent="-355600" algn="l" rtl="0">
              <a:lnSpc>
                <a:spcPct val="100000"/>
              </a:lnSpc>
              <a:spcBef>
                <a:spcPts val="0"/>
              </a:spcBef>
              <a:spcAft>
                <a:spcPts val="0"/>
              </a:spcAft>
              <a:buSzPts val="2000"/>
              <a:buFont typeface="Century Gothic"/>
              <a:buChar char="•"/>
            </a:pPr>
            <a:r>
              <a:rPr lang="en" sz="2000" dirty="0"/>
              <a:t>embedded vocabulary words</a:t>
            </a:r>
            <a:endParaRPr sz="2000" dirty="0"/>
          </a:p>
          <a:p>
            <a:pPr marL="914400" lvl="1" indent="-355600" algn="l" rtl="0">
              <a:lnSpc>
                <a:spcPct val="100000"/>
              </a:lnSpc>
              <a:spcBef>
                <a:spcPts val="0"/>
              </a:spcBef>
              <a:spcAft>
                <a:spcPts val="0"/>
              </a:spcAft>
              <a:buSzPts val="2000"/>
              <a:buFont typeface="Century Gothic"/>
              <a:buChar char="•"/>
            </a:pPr>
            <a:r>
              <a:rPr lang="en" sz="2000" dirty="0"/>
              <a:t>text-dependent questions that follow</a:t>
            </a:r>
            <a:endParaRPr sz="2000" dirty="0"/>
          </a:p>
          <a:p>
            <a:pPr marL="457200" lvl="0" indent="-355600" algn="l" rtl="0">
              <a:lnSpc>
                <a:spcPct val="100000"/>
              </a:lnSpc>
              <a:spcBef>
                <a:spcPts val="0"/>
              </a:spcBef>
              <a:spcAft>
                <a:spcPts val="0"/>
              </a:spcAft>
              <a:buSzPts val="2000"/>
              <a:buFont typeface="Century Gothic"/>
              <a:buAutoNum type="arabicPeriod"/>
            </a:pPr>
            <a:r>
              <a:rPr lang="en" sz="2000" dirty="0"/>
              <a:t>Complete a first read of the packet with your partner.</a:t>
            </a:r>
            <a:endParaRPr sz="2000" dirty="0"/>
          </a:p>
          <a:p>
            <a:pPr marL="457200" lvl="0" indent="-355600" algn="l" rtl="0">
              <a:lnSpc>
                <a:spcPct val="100000"/>
              </a:lnSpc>
              <a:spcBef>
                <a:spcPts val="0"/>
              </a:spcBef>
              <a:spcAft>
                <a:spcPts val="0"/>
              </a:spcAft>
              <a:buSzPts val="2000"/>
              <a:buFont typeface="Century Gothic"/>
              <a:buAutoNum type="arabicPeriod"/>
            </a:pPr>
            <a:r>
              <a:rPr lang="en" sz="2000" dirty="0"/>
              <a:t>Write the gist of each source in the margin as you read.</a:t>
            </a:r>
            <a:endParaRPr sz="2000" dirty="0"/>
          </a:p>
          <a:p>
            <a:pPr marL="457200" lvl="0" indent="-355600" algn="l" rtl="0">
              <a:lnSpc>
                <a:spcPct val="100000"/>
              </a:lnSpc>
              <a:spcBef>
                <a:spcPts val="0"/>
              </a:spcBef>
              <a:spcAft>
                <a:spcPts val="0"/>
              </a:spcAft>
              <a:buSzPts val="2000"/>
              <a:buFont typeface="Century Gothic"/>
              <a:buAutoNum type="arabicPeriod"/>
            </a:pPr>
            <a:r>
              <a:rPr lang="en" sz="2000" dirty="0"/>
              <a:t>When you have finished reading for the gist, reread the sources and begin answering the text-dependent questions. </a:t>
            </a:r>
            <a:endParaRPr sz="2000" dirty="0"/>
          </a:p>
          <a:p>
            <a:pPr marL="457200" lvl="0" indent="-355600" algn="l" rtl="0">
              <a:lnSpc>
                <a:spcPct val="100000"/>
              </a:lnSpc>
              <a:spcBef>
                <a:spcPts val="0"/>
              </a:spcBef>
              <a:spcAft>
                <a:spcPts val="0"/>
              </a:spcAft>
              <a:buSzPts val="2000"/>
              <a:buFont typeface="Century Gothic"/>
              <a:buAutoNum type="arabicPeriod"/>
            </a:pPr>
            <a:r>
              <a:rPr lang="en" sz="2000" dirty="0"/>
              <a:t>Remember, these are challenging texts, so you may need to reread and discuss with your partner!</a:t>
            </a:r>
            <a:endParaRPr sz="2000"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61F9947-F997-4B9C-B747-7E4B251AE8C0}"/>
</file>

<file path=customXml/itemProps2.xml><?xml version="1.0" encoding="utf-8"?>
<ds:datastoreItem xmlns:ds="http://schemas.openxmlformats.org/officeDocument/2006/customXml" ds:itemID="{92C42705-F35C-4A4C-B15E-843CE0B4DBCC}"/>
</file>

<file path=customXml/itemProps3.xml><?xml version="1.0" encoding="utf-8"?>
<ds:datastoreItem xmlns:ds="http://schemas.openxmlformats.org/officeDocument/2006/customXml" ds:itemID="{E7B30F97-7C07-4E0C-9626-24580F9006DC}"/>
</file>

<file path=docProps/app.xml><?xml version="1.0" encoding="utf-8"?>
<Properties xmlns="http://schemas.openxmlformats.org/officeDocument/2006/extended-properties" xmlns:vt="http://schemas.openxmlformats.org/officeDocument/2006/docPropsVTypes">
  <TotalTime>8</TotalTime>
  <Words>2366</Words>
  <Application>Microsoft Macintosh PowerPoint</Application>
  <PresentationFormat>On-screen Show (16:9)</PresentationFormat>
  <Paragraphs>229</Paragraphs>
  <Slides>11</Slides>
  <Notes>11</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11</vt:i4>
      </vt:variant>
    </vt:vector>
  </HeadingPairs>
  <TitlesOfParts>
    <vt:vector size="16" baseType="lpstr">
      <vt:lpstr>Calibri</vt:lpstr>
      <vt:lpstr>Century Gothic</vt:lpstr>
      <vt:lpstr>Simple Light</vt:lpstr>
      <vt:lpstr>Office Theme</vt:lpstr>
      <vt:lpstr>Office Theme</vt:lpstr>
      <vt:lpstr>PowerPoint Presentation</vt:lpstr>
      <vt:lpstr>PowerPoint Presentation</vt:lpstr>
      <vt:lpstr>PowerPoint Presentation</vt:lpstr>
      <vt:lpstr>Grade 8: Module 3:  Unit 2: Lesson 6</vt:lpstr>
      <vt:lpstr>PowerPoint Presentation</vt:lpstr>
      <vt:lpstr>Let’s Discuss Your Ideas and Evidence for the Focus Question from the Homework</vt:lpstr>
      <vt:lpstr>Let’s Discuss Key Vocabulary from  “The Life of Miné Okubo”</vt:lpstr>
      <vt:lpstr>Let’s Review Today’s Learning Targets</vt:lpstr>
      <vt:lpstr>Let’s Read and Understand Primary Sources about Japanese-American Internment</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3</cp:revision>
  <dcterms:modified xsi:type="dcterms:W3CDTF">2018-10-28T20:55:19Z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