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olli Fear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191B7B-1E27-4238-AC82-276470729F05}" v="28" dt="2018-09-05T20:30:25.613"/>
  </p1510:revLst>
</p1510:revInfo>
</file>

<file path=ppt/tableStyles.xml><?xml version="1.0" encoding="utf-8"?>
<a:tblStyleLst xmlns:a="http://schemas.openxmlformats.org/drawingml/2006/main" def="{206B153F-E036-41D3-94D5-15149C0E6A30}">
  <a:tblStyle styleId="{206B153F-E036-41D3-94D5-15149C0E6A3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2461" autoAdjust="0"/>
  </p:normalViewPr>
  <p:slideViewPr>
    <p:cSldViewPr snapToGrid="0">
      <p:cViewPr varScale="1">
        <p:scale>
          <a:sx n="105" d="100"/>
          <a:sy n="105" d="100"/>
        </p:scale>
        <p:origin x="1794"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FF191B7B-1E27-4238-AC82-276470729F05}"/>
    <pc:docChg chg="modSld modMainMaster">
      <pc:chgData name="Natalie Ivey" userId="2c81a4b0-7596-4a42-b4da-e7aac4dfeff9" providerId="ADAL" clId="{FF191B7B-1E27-4238-AC82-276470729F05}" dt="2018-09-05T20:30:25.613" v="27" actId="14100"/>
      <pc:docMkLst>
        <pc:docMk/>
      </pc:docMkLst>
      <pc:sldChg chg="modSp">
        <pc:chgData name="Natalie Ivey" userId="2c81a4b0-7596-4a42-b4da-e7aac4dfeff9" providerId="ADAL" clId="{FF191B7B-1E27-4238-AC82-276470729F05}" dt="2018-09-05T20:30:25.613" v="27" actId="14100"/>
        <pc:sldMkLst>
          <pc:docMk/>
          <pc:sldMk cId="0" sldId="258"/>
        </pc:sldMkLst>
        <pc:picChg chg="mod">
          <ac:chgData name="Natalie Ivey" userId="2c81a4b0-7596-4a42-b4da-e7aac4dfeff9" providerId="ADAL" clId="{FF191B7B-1E27-4238-AC82-276470729F05}" dt="2018-09-05T20:30:25.613" v="27" actId="14100"/>
          <ac:picMkLst>
            <pc:docMk/>
            <pc:sldMk cId="0" sldId="258"/>
            <ac:picMk id="144" creationId="{00000000-0000-0000-0000-000000000000}"/>
          </ac:picMkLst>
        </pc:picChg>
        <pc:picChg chg="mod">
          <ac:chgData name="Natalie Ivey" userId="2c81a4b0-7596-4a42-b4da-e7aac4dfeff9" providerId="ADAL" clId="{FF191B7B-1E27-4238-AC82-276470729F05}" dt="2018-09-05T20:30:19.716" v="26" actId="14100"/>
          <ac:picMkLst>
            <pc:docMk/>
            <pc:sldMk cId="0" sldId="258"/>
            <ac:picMk id="146" creationId="{00000000-0000-0000-0000-000000000000}"/>
          </ac:picMkLst>
        </pc:picChg>
        <pc:picChg chg="mod">
          <ac:chgData name="Natalie Ivey" userId="2c81a4b0-7596-4a42-b4da-e7aac4dfeff9" providerId="ADAL" clId="{FF191B7B-1E27-4238-AC82-276470729F05}" dt="2018-09-05T20:30:16.172" v="25" actId="1076"/>
          <ac:picMkLst>
            <pc:docMk/>
            <pc:sldMk cId="0" sldId="258"/>
            <ac:picMk id="148" creationId="{00000000-0000-0000-0000-000000000000}"/>
          </ac:picMkLst>
        </pc:picChg>
      </pc:sldChg>
      <pc:sldChg chg="addSp modSp">
        <pc:chgData name="Natalie Ivey" userId="2c81a4b0-7596-4a42-b4da-e7aac4dfeff9" providerId="ADAL" clId="{FF191B7B-1E27-4238-AC82-276470729F05}" dt="2018-09-05T20:27:12.155" v="3" actId="1076"/>
        <pc:sldMkLst>
          <pc:docMk/>
          <pc:sldMk cId="0" sldId="260"/>
        </pc:sldMkLst>
        <pc:picChg chg="add mod">
          <ac:chgData name="Natalie Ivey" userId="2c81a4b0-7596-4a42-b4da-e7aac4dfeff9" providerId="ADAL" clId="{FF191B7B-1E27-4238-AC82-276470729F05}" dt="2018-09-05T20:27:12.155" v="3" actId="1076"/>
          <ac:picMkLst>
            <pc:docMk/>
            <pc:sldMk cId="0" sldId="260"/>
            <ac:picMk id="3" creationId="{5A631A69-9894-4E95-9C66-F73BF0572200}"/>
          </ac:picMkLst>
        </pc:picChg>
      </pc:sldChg>
      <pc:sldChg chg="modSp">
        <pc:chgData name="Natalie Ivey" userId="2c81a4b0-7596-4a42-b4da-e7aac4dfeff9" providerId="ADAL" clId="{FF191B7B-1E27-4238-AC82-276470729F05}" dt="2018-09-05T20:29:40.980" v="19" actId="1076"/>
        <pc:sldMkLst>
          <pc:docMk/>
          <pc:sldMk cId="0" sldId="265"/>
        </pc:sldMkLst>
        <pc:picChg chg="mod">
          <ac:chgData name="Natalie Ivey" userId="2c81a4b0-7596-4a42-b4da-e7aac4dfeff9" providerId="ADAL" clId="{FF191B7B-1E27-4238-AC82-276470729F05}" dt="2018-09-05T20:29:40.980" v="19" actId="1076"/>
          <ac:picMkLst>
            <pc:docMk/>
            <pc:sldMk cId="0" sldId="265"/>
            <ac:picMk id="201" creationId="{00000000-0000-0000-0000-000000000000}"/>
          </ac:picMkLst>
        </pc:picChg>
      </pc:sldChg>
      <pc:sldChg chg="modSp">
        <pc:chgData name="Natalie Ivey" userId="2c81a4b0-7596-4a42-b4da-e7aac4dfeff9" providerId="ADAL" clId="{FF191B7B-1E27-4238-AC82-276470729F05}" dt="2018-09-05T20:30:05.100" v="24" actId="1076"/>
        <pc:sldMkLst>
          <pc:docMk/>
          <pc:sldMk cId="0" sldId="266"/>
        </pc:sldMkLst>
        <pc:picChg chg="mod">
          <ac:chgData name="Natalie Ivey" userId="2c81a4b0-7596-4a42-b4da-e7aac4dfeff9" providerId="ADAL" clId="{FF191B7B-1E27-4238-AC82-276470729F05}" dt="2018-09-05T20:29:52.308" v="21" actId="1076"/>
          <ac:picMkLst>
            <pc:docMk/>
            <pc:sldMk cId="0" sldId="266"/>
            <ac:picMk id="210" creationId="{00000000-0000-0000-0000-000000000000}"/>
          </ac:picMkLst>
        </pc:picChg>
        <pc:picChg chg="mod">
          <ac:chgData name="Natalie Ivey" userId="2c81a4b0-7596-4a42-b4da-e7aac4dfeff9" providerId="ADAL" clId="{FF191B7B-1E27-4238-AC82-276470729F05}" dt="2018-09-05T20:30:05.100" v="24" actId="1076"/>
          <ac:picMkLst>
            <pc:docMk/>
            <pc:sldMk cId="0" sldId="266"/>
            <ac:picMk id="211" creationId="{00000000-0000-0000-0000-000000000000}"/>
          </ac:picMkLst>
        </pc:picChg>
        <pc:picChg chg="mod">
          <ac:chgData name="Natalie Ivey" userId="2c81a4b0-7596-4a42-b4da-e7aac4dfeff9" providerId="ADAL" clId="{FF191B7B-1E27-4238-AC82-276470729F05}" dt="2018-09-05T20:30:01.701" v="23" actId="1076"/>
          <ac:picMkLst>
            <pc:docMk/>
            <pc:sldMk cId="0" sldId="266"/>
            <ac:picMk id="215" creationId="{00000000-0000-0000-0000-000000000000}"/>
          </ac:picMkLst>
        </pc:picChg>
      </pc:sldChg>
      <pc:sldMasterChg chg="addSp modSp">
        <pc:chgData name="Natalie Ivey" userId="2c81a4b0-7596-4a42-b4da-e7aac4dfeff9" providerId="ADAL" clId="{FF191B7B-1E27-4238-AC82-276470729F05}" dt="2018-09-05T20:28:31.452" v="10" actId="1076"/>
        <pc:sldMasterMkLst>
          <pc:docMk/>
          <pc:sldMasterMk cId="0" sldId="2147483670"/>
        </pc:sldMasterMkLst>
        <pc:picChg chg="add mod">
          <ac:chgData name="Natalie Ivey" userId="2c81a4b0-7596-4a42-b4da-e7aac4dfeff9" providerId="ADAL" clId="{FF191B7B-1E27-4238-AC82-276470729F05}" dt="2018-09-05T20:27:48.268" v="5" actId="1076"/>
          <ac:picMkLst>
            <pc:docMk/>
            <pc:sldMasterMk cId="0" sldId="2147483670"/>
            <ac:picMk id="3" creationId="{8154B89A-1E56-4A7B-B2FB-673FF61830BE}"/>
          </ac:picMkLst>
        </pc:picChg>
        <pc:picChg chg="add mod">
          <ac:chgData name="Natalie Ivey" userId="2c81a4b0-7596-4a42-b4da-e7aac4dfeff9" providerId="ADAL" clId="{FF191B7B-1E27-4238-AC82-276470729F05}" dt="2018-09-05T20:28:21.220" v="8" actId="1076"/>
          <ac:picMkLst>
            <pc:docMk/>
            <pc:sldMasterMk cId="0" sldId="2147483670"/>
            <ac:picMk id="5" creationId="{A1CB886E-6086-4384-A025-25046F8DE827}"/>
          </ac:picMkLst>
        </pc:picChg>
        <pc:picChg chg="add mod">
          <ac:chgData name="Natalie Ivey" userId="2c81a4b0-7596-4a42-b4da-e7aac4dfeff9" providerId="ADAL" clId="{FF191B7B-1E27-4238-AC82-276470729F05}" dt="2018-09-05T20:28:31.452" v="10" actId="1076"/>
          <ac:picMkLst>
            <pc:docMk/>
            <pc:sldMasterMk cId="0" sldId="2147483670"/>
            <ac:picMk id="10" creationId="{6D141E0F-F2B3-4614-BF54-A7F6CB2C2EA6}"/>
          </ac:picMkLst>
        </pc:picChg>
      </pc:sldMasterChg>
      <pc:sldMasterChg chg="addSp modSp">
        <pc:chgData name="Natalie Ivey" userId="2c81a4b0-7596-4a42-b4da-e7aac4dfeff9" providerId="ADAL" clId="{FF191B7B-1E27-4238-AC82-276470729F05}" dt="2018-09-05T20:29:13.925" v="17" actId="1076"/>
        <pc:sldMasterMkLst>
          <pc:docMk/>
          <pc:sldMasterMk cId="0" sldId="2147483671"/>
        </pc:sldMasterMkLst>
        <pc:picChg chg="add mod">
          <ac:chgData name="Natalie Ivey" userId="2c81a4b0-7596-4a42-b4da-e7aac4dfeff9" providerId="ADAL" clId="{FF191B7B-1E27-4238-AC82-276470729F05}" dt="2018-09-05T20:28:47.285" v="12" actId="1076"/>
          <ac:picMkLst>
            <pc:docMk/>
            <pc:sldMasterMk cId="0" sldId="2147483671"/>
            <ac:picMk id="3" creationId="{17A275E2-BC75-46D3-A042-86B15837289E}"/>
          </ac:picMkLst>
        </pc:picChg>
        <pc:picChg chg="add mod">
          <ac:chgData name="Natalie Ivey" userId="2c81a4b0-7596-4a42-b4da-e7aac4dfeff9" providerId="ADAL" clId="{FF191B7B-1E27-4238-AC82-276470729F05}" dt="2018-09-05T20:29:01.821" v="15" actId="1076"/>
          <ac:picMkLst>
            <pc:docMk/>
            <pc:sldMasterMk cId="0" sldId="2147483671"/>
            <ac:picMk id="5" creationId="{EECDCB20-439C-4CA0-8E72-40D0AE95F0A9}"/>
          </ac:picMkLst>
        </pc:picChg>
        <pc:picChg chg="add mod">
          <ac:chgData name="Natalie Ivey" userId="2c81a4b0-7596-4a42-b4da-e7aac4dfeff9" providerId="ADAL" clId="{FF191B7B-1E27-4238-AC82-276470729F05}" dt="2018-09-05T20:29:13.925" v="17" actId="1076"/>
          <ac:picMkLst>
            <pc:docMk/>
            <pc:sldMasterMk cId="0" sldId="2147483671"/>
            <ac:picMk id="7" creationId="{6A33243D-C162-4E13-B03A-04BA6E4DB8E3}"/>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22971031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7"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7"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7903203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d96e2484d_0_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7" name="Google Shape;197;g3d96e2484d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Expert 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need to strategically pair students based on ability levels ahead of time.  The support section of this slide considers the idea of allowing an advanced reader to read to kids where the text complexity level is too advanced.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world map.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Where did your group’s author live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Where is that located on the map</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a labeled pin or sticky note on the city/state that each author is from and tell which continent each is on. Remind students of each of the continents on the map.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compass points</a:t>
            </a:r>
            <a:r>
              <a:rPr lang="en" sz="1200" dirty="0">
                <a:solidFill>
                  <a:schemeClr val="dk1"/>
                </a:solidFill>
                <a:latin typeface="Calibri"/>
                <a:ea typeface="Calibri"/>
                <a:cs typeface="Calibri"/>
                <a:sym typeface="Calibri"/>
              </a:rPr>
              <a:t>. Remind students that they can use compass points to explain where places are. Read through each of the compass points.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pin marking your location.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each city/state, ask students to </a:t>
            </a:r>
            <a:r>
              <a:rPr lang="en" sz="1200" b="0" dirty="0">
                <a:solidFill>
                  <a:schemeClr val="dk1"/>
                </a:solidFill>
                <a:latin typeface="Calibri"/>
                <a:ea typeface="Calibri"/>
                <a:cs typeface="Calibri"/>
                <a:sym typeface="Calibri"/>
              </a:rPr>
              <a:t>turn and talk</a:t>
            </a:r>
            <a:r>
              <a:rPr lang="en" sz="1200" dirty="0">
                <a:solidFill>
                  <a:schemeClr val="dk1"/>
                </a:solidFill>
                <a:latin typeface="Calibri"/>
                <a:ea typeface="Calibri"/>
                <a:cs typeface="Calibri"/>
                <a:sym typeface="Calibri"/>
              </a:rPr>
              <a:t>, and select volunteers to share their responses with the whole group: “</a:t>
            </a:r>
            <a:r>
              <a:rPr lang="en" sz="1200" i="1" dirty="0">
                <a:solidFill>
                  <a:schemeClr val="dk1"/>
                </a:solidFill>
                <a:latin typeface="Calibri"/>
                <a:ea typeface="Calibri"/>
                <a:cs typeface="Calibri"/>
                <a:sym typeface="Calibri"/>
              </a:rPr>
              <a:t>Which continent do we live in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Where are we in relation to [the city/state]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students should use the compass points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Has anyone had any experience with [the city/state] that they would like to share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able to determine the home location of their poet.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69322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Google Shape;207;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25-30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Expert 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for the rest of this lesson, they will closely reread their expert group’s biography, thinking about the life of their poet and what inspired him or her to write poetry. Remind students that they did this as a class in Lesson 6 when reading the Author’s Note about William Carlos Williams.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Close Read Note-catcher: Expert Group Poet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look at their expert group poet’s biography and to discuss in their expert groups: “</a:t>
            </a:r>
            <a:r>
              <a:rPr lang="en" sz="1200" i="1" dirty="0">
                <a:solidFill>
                  <a:schemeClr val="dk1"/>
                </a:solidFill>
                <a:latin typeface="Calibri"/>
                <a:ea typeface="Calibri"/>
                <a:cs typeface="Calibri"/>
                <a:sym typeface="Calibri"/>
              </a:rPr>
              <a:t>What poet is this text about? Write the name of the poet in the top box on your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a:t>
            </a:r>
            <a:r>
              <a:rPr lang="en" sz="1200" b="1" dirty="0">
                <a:solidFill>
                  <a:schemeClr val="dk1"/>
                </a:solidFill>
                <a:latin typeface="Calibri"/>
                <a:ea typeface="Calibri"/>
                <a:cs typeface="Calibri"/>
                <a:sym typeface="Calibri"/>
              </a:rPr>
              <a:t> Discussion Norms anchor chart</a:t>
            </a:r>
            <a:r>
              <a:rPr lang="en" sz="1200" dirty="0">
                <a:solidFill>
                  <a:schemeClr val="dk1"/>
                </a:solidFill>
                <a:latin typeface="Calibri"/>
                <a:ea typeface="Calibri"/>
                <a:cs typeface="Calibri"/>
                <a:sym typeface="Calibri"/>
              </a:rPr>
              <a:t> and remind students to think about these norms as they work through the close read.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Expert Group Poet Guide</a:t>
            </a:r>
            <a:r>
              <a:rPr lang="en" sz="1200" dirty="0">
                <a:solidFill>
                  <a:schemeClr val="dk1"/>
                </a:solidFill>
                <a:latin typeface="Calibri"/>
                <a:ea typeface="Calibri"/>
                <a:cs typeface="Calibri"/>
                <a:sym typeface="Calibri"/>
              </a:rPr>
              <a:t> and </a:t>
            </a:r>
            <a:r>
              <a:rPr lang="en" sz="1200" b="0" dirty="0">
                <a:solidFill>
                  <a:schemeClr val="dk1"/>
                </a:solidFill>
                <a:latin typeface="Calibri"/>
                <a:ea typeface="Calibri"/>
                <a:cs typeface="Calibri"/>
                <a:sym typeface="Calibri"/>
              </a:rPr>
              <a:t>sticky notes</a:t>
            </a:r>
            <a:r>
              <a:rPr lang="en" sz="1200" dirty="0">
                <a:solidFill>
                  <a:schemeClr val="dk1"/>
                </a:solidFill>
                <a:latin typeface="Calibri"/>
                <a:ea typeface="Calibri"/>
                <a:cs typeface="Calibri"/>
                <a:sym typeface="Calibri"/>
              </a:rPr>
              <a:t>, and invite students to take out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Tell students that because they are working in expert groups, you will guide them through the close read by reading the directions and questions on the guide to them, and they will discuss their thinking with their group-mates. Point out the discussion and pencil symbols on the guide and tell students that these symbols will remind them of what should be discussed as a group, and what should be recorded on their own in either their vocabulary logs or on their note-catchers.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5 minutes to read the questions on the </a:t>
            </a:r>
            <a:r>
              <a:rPr lang="en" sz="1200" b="1" dirty="0">
                <a:solidFill>
                  <a:schemeClr val="dk1"/>
                </a:solidFill>
                <a:latin typeface="Calibri"/>
                <a:ea typeface="Calibri"/>
                <a:cs typeface="Calibri"/>
                <a:sym typeface="Calibri"/>
              </a:rPr>
              <a:t>Expert Group Poet Guide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read the first direction on the guide, and the corresponding questions. Remind them to think about the habits of character from the</a:t>
            </a:r>
            <a:r>
              <a:rPr lang="en" sz="1200" b="1" dirty="0">
                <a:solidFill>
                  <a:schemeClr val="dk1"/>
                </a:solidFill>
                <a:latin typeface="Calibri"/>
                <a:ea typeface="Calibri"/>
                <a:cs typeface="Calibri"/>
                <a:sym typeface="Calibri"/>
              </a:rPr>
              <a:t> Working to Become Effective Learners anchor chart </a:t>
            </a:r>
            <a:r>
              <a:rPr lang="en" sz="1200" dirty="0">
                <a:solidFill>
                  <a:schemeClr val="dk1"/>
                </a:solidFill>
                <a:latin typeface="Calibri"/>
                <a:ea typeface="Calibri"/>
                <a:cs typeface="Calibri"/>
                <a:sym typeface="Calibri"/>
              </a:rPr>
              <a:t>and to confer with their group as necessary before recording on their note-catchers and to use evidence from the text to answer questions when they can. Continue in this way through the end of the guide.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rereading their expert group’s pages and answering the questions. Refer to </a:t>
            </a:r>
            <a:r>
              <a:rPr lang="en" sz="1200" b="1" dirty="0">
                <a:solidFill>
                  <a:schemeClr val="dk1"/>
                </a:solidFill>
                <a:latin typeface="Calibri"/>
                <a:ea typeface="Calibri"/>
                <a:cs typeface="Calibri"/>
                <a:sym typeface="Calibri"/>
              </a:rPr>
              <a:t>Close Read Note-catcher: Expert Group Poet </a:t>
            </a:r>
            <a:r>
              <a:rPr lang="en" sz="1200" b="0" dirty="0">
                <a:solidFill>
                  <a:schemeClr val="dk1"/>
                </a:solidFill>
                <a:latin typeface="Calibri"/>
                <a:ea typeface="Calibri"/>
                <a:cs typeface="Calibri"/>
                <a:sym typeface="Calibri"/>
              </a:rPr>
              <a:t>(answers, for teacher reference) as necessary.</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whole group and invite students to share the unfamiliar words and their definitions their group discussed during the close reading. Add any new words to the</a:t>
            </a:r>
            <a:r>
              <a:rPr lang="en" sz="1200" b="1" dirty="0">
                <a:solidFill>
                  <a:schemeClr val="dk1"/>
                </a:solidFill>
                <a:latin typeface="Calibri"/>
                <a:ea typeface="Calibri"/>
                <a:cs typeface="Calibri"/>
                <a:sym typeface="Calibri"/>
              </a:rPr>
              <a:t> academic word wall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domain-specific word wall </a:t>
            </a:r>
            <a:r>
              <a:rPr lang="en" sz="1200" dirty="0">
                <a:solidFill>
                  <a:schemeClr val="dk1"/>
                </a:solidFill>
                <a:latin typeface="Calibri"/>
                <a:ea typeface="Calibri"/>
                <a:cs typeface="Calibri"/>
                <a:sym typeface="Calibri"/>
              </a:rPr>
              <a:t>and invite students to add translations in native languages.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to their partners, and then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out: “</a:t>
            </a:r>
            <a:r>
              <a:rPr lang="en" sz="1200" i="1" dirty="0">
                <a:solidFill>
                  <a:schemeClr val="dk1"/>
                </a:solidFill>
                <a:latin typeface="Calibri"/>
                <a:ea typeface="Calibri"/>
                <a:cs typeface="Calibri"/>
                <a:sym typeface="Calibri"/>
              </a:rPr>
              <a:t>How did the strategies on the </a:t>
            </a:r>
            <a:r>
              <a:rPr lang="en" sz="1200" b="1" i="1" dirty="0">
                <a:solidFill>
                  <a:schemeClr val="dk1"/>
                </a:solidFill>
                <a:latin typeface="Calibri"/>
                <a:ea typeface="Calibri"/>
                <a:cs typeface="Calibri"/>
                <a:sym typeface="Calibri"/>
              </a:rPr>
              <a:t>Close Readers Do These Things anchor chart </a:t>
            </a:r>
            <a:r>
              <a:rPr lang="en" sz="1200" i="1" dirty="0">
                <a:solidFill>
                  <a:schemeClr val="dk1"/>
                </a:solidFill>
                <a:latin typeface="Calibri"/>
                <a:ea typeface="Calibri"/>
                <a:cs typeface="Calibri"/>
                <a:sym typeface="Calibri"/>
              </a:rPr>
              <a:t>help you to better understand the 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a:t>
            </a:r>
            <a:r>
              <a:rPr lang="en" sz="1200" b="0" dirty="0">
                <a:solidFill>
                  <a:schemeClr val="dk1"/>
                </a:solidFill>
                <a:latin typeface="Calibri"/>
                <a:ea typeface="Calibri"/>
                <a:cs typeface="Calibri"/>
                <a:sym typeface="Calibri"/>
              </a:rPr>
              <a:t>Thumb-O-Meter protocol using the first learning target. Scan student responses and make a note of students who may need more support with this moving forward.</a:t>
            </a:r>
            <a:endParaRPr sz="1200" b="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completion of the the close reading note 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reflecting using the Thumb-</a:t>
            </a:r>
            <a:r>
              <a:rPr lang="en-US" sz="1200" dirty="0">
                <a:solidFill>
                  <a:schemeClr val="dk1"/>
                </a:solidFill>
                <a:latin typeface="Calibri"/>
                <a:ea typeface="Calibri"/>
                <a:cs typeface="Calibri"/>
                <a:sym typeface="Calibri"/>
              </a:rPr>
              <a:t>O</a:t>
            </a:r>
            <a:r>
              <a:rPr lang="en" sz="1200" dirty="0">
                <a:solidFill>
                  <a:schemeClr val="dk1"/>
                </a:solidFill>
                <a:latin typeface="Calibri"/>
                <a:ea typeface="Calibri"/>
                <a:cs typeface="Calibri"/>
                <a:sym typeface="Calibri"/>
              </a:rPr>
              <a:t>-Meter protocol.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instructing groups to begin working independently, display a model of the </a:t>
            </a:r>
            <a:r>
              <a:rPr lang="en" sz="1200" b="1" dirty="0">
                <a:solidFill>
                  <a:schemeClr val="dk1"/>
                </a:solidFill>
                <a:latin typeface="Calibri"/>
                <a:ea typeface="Calibri"/>
                <a:cs typeface="Calibri"/>
                <a:sym typeface="Calibri"/>
              </a:rPr>
              <a:t>Expert Group Poet Guide </a:t>
            </a:r>
            <a:r>
              <a:rPr lang="en" sz="1200" dirty="0">
                <a:solidFill>
                  <a:schemeClr val="dk1"/>
                </a:solidFill>
                <a:latin typeface="Calibri"/>
                <a:ea typeface="Calibri"/>
                <a:cs typeface="Calibri"/>
                <a:sym typeface="Calibri"/>
              </a:rPr>
              <a:t>on a document camera or as an enlarged copy. Invite one group to model asking the first question for the whole class so that all students are clear about the process. As the group models beginning to ask the questions, direct the class’ attention to the relevant items on the enlarged copy of the guide.</a:t>
            </a:r>
            <a:endParaRPr dirty="0"/>
          </a:p>
        </p:txBody>
      </p:sp>
    </p:spTree>
    <p:extLst>
      <p:ext uri="{BB962C8B-B14F-4D97-AF65-F5344CB8AC3E}">
        <p14:creationId xmlns:p14="http://schemas.microsoft.com/office/powerpoint/2010/main" val="312979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9" name="Google Shape;219;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Working to Become Effective Learners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did you do today to become effective learners?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 responses may vary, but could include: initiative—making decisions about which revisions to make on work based on peer and teacher feedback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Explain that you want to focus on one of those strategies for being an effective learner. Refer to </a:t>
            </a:r>
            <a:r>
              <a:rPr lang="en" sz="1200" b="1" dirty="0">
                <a:solidFill>
                  <a:schemeClr val="dk1"/>
                </a:solidFill>
                <a:latin typeface="Calibri"/>
                <a:ea typeface="Calibri"/>
                <a:cs typeface="Calibri"/>
                <a:sym typeface="Calibri"/>
              </a:rPr>
              <a:t>Working to Become Effective Learners anchor chart </a:t>
            </a:r>
            <a:r>
              <a:rPr lang="en" sz="1200" b="0"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as necessary.</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Record on the anchor chart: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 I take initiative. — This means I see what needs to be done and take the lead on making responsible decisions.</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does it look like to show initiative? If you were watching a group working together, what would you see?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When the group members aren’t talking to one another or working well together, one person steps up to make a decision to help move the group forward, or someone acts as a facilitator and allocates roles, or does things without being asked</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it sound like to show initiative? If you were watching a group working together, what would you hear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How about we try this?” or “I have an idea. Perhaps we could …</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in the </a:t>
            </a:r>
            <a:r>
              <a:rPr lang="en" sz="1200" i="0" dirty="0">
                <a:solidFill>
                  <a:schemeClr val="dk1"/>
                </a:solidFill>
                <a:latin typeface="Calibri"/>
                <a:ea typeface="Calibri"/>
                <a:cs typeface="Calibri"/>
                <a:sym typeface="Calibri"/>
              </a:rPr>
              <a:t>“What does it look like?” </a:t>
            </a:r>
            <a:r>
              <a:rPr lang="en" sz="1200" dirty="0">
                <a:solidFill>
                  <a:schemeClr val="dk1"/>
                </a:solidFill>
                <a:latin typeface="Calibri"/>
                <a:ea typeface="Calibri"/>
                <a:cs typeface="Calibri"/>
                <a:sym typeface="Calibri"/>
              </a:rPr>
              <a:t>and </a:t>
            </a:r>
            <a:r>
              <a:rPr lang="en" sz="1200" i="0" dirty="0">
                <a:solidFill>
                  <a:schemeClr val="dk1"/>
                </a:solidFill>
                <a:latin typeface="Calibri"/>
                <a:ea typeface="Calibri"/>
                <a:cs typeface="Calibri"/>
                <a:sym typeface="Calibri"/>
              </a:rPr>
              <a:t>“What does it sound like?” </a:t>
            </a:r>
            <a:r>
              <a:rPr lang="en" sz="1200" dirty="0">
                <a:solidFill>
                  <a:schemeClr val="dk1"/>
                </a:solidFill>
                <a:latin typeface="Calibri"/>
                <a:ea typeface="Calibri"/>
                <a:cs typeface="Calibri"/>
                <a:sym typeface="Calibri"/>
              </a:rPr>
              <a:t>columns. Refer to </a:t>
            </a:r>
            <a:r>
              <a:rPr lang="en" sz="1200" b="1" dirty="0">
                <a:solidFill>
                  <a:schemeClr val="dk1"/>
                </a:solidFill>
                <a:latin typeface="Calibri"/>
                <a:ea typeface="Calibri"/>
                <a:cs typeface="Calibri"/>
                <a:sym typeface="Calibri"/>
              </a:rPr>
              <a:t>Working to Become Effective Learners anchor chart </a:t>
            </a:r>
            <a:r>
              <a:rPr lang="en" sz="1200" b="0"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underlined word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initiative</a:t>
            </a:r>
            <a:r>
              <a:rPr lang="en" sz="1200" i="1" dirty="0">
                <a:solidFill>
                  <a:schemeClr val="dk1"/>
                </a:solidFill>
                <a:latin typeface="Calibri"/>
                <a:ea typeface="Calibri"/>
                <a:cs typeface="Calibri"/>
                <a:sym typeface="Calibri"/>
              </a:rPr>
              <a:t>.</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Record this word on the</a:t>
            </a:r>
            <a:r>
              <a:rPr lang="en" sz="1200" b="1" dirty="0">
                <a:solidFill>
                  <a:schemeClr val="dk1"/>
                </a:solidFill>
                <a:latin typeface="Calibri"/>
                <a:ea typeface="Calibri"/>
                <a:cs typeface="Calibri"/>
                <a:sym typeface="Calibri"/>
              </a:rPr>
              <a:t> Academic Word Wall</a:t>
            </a:r>
            <a:r>
              <a:rPr lang="en" sz="1200" dirty="0">
                <a:solidFill>
                  <a:schemeClr val="dk1"/>
                </a:solidFill>
                <a:latin typeface="Calibri"/>
                <a:ea typeface="Calibri"/>
                <a:cs typeface="Calibri"/>
                <a:sym typeface="Calibri"/>
              </a:rPr>
              <a:t> and invite students to record it in the front of their</a:t>
            </a:r>
            <a:r>
              <a:rPr lang="en" sz="1200" b="1" dirty="0">
                <a:solidFill>
                  <a:schemeClr val="dk1"/>
                </a:solidFill>
                <a:latin typeface="Calibri"/>
                <a:ea typeface="Calibri"/>
                <a:cs typeface="Calibri"/>
                <a:sym typeface="Calibri"/>
              </a:rPr>
              <a:t> vocabulary log</a:t>
            </a:r>
            <a:r>
              <a:rPr lang="en" sz="1200" dirty="0">
                <a:solidFill>
                  <a:schemeClr val="dk1"/>
                </a:solidFill>
                <a:latin typeface="Calibri"/>
                <a:ea typeface="Calibri"/>
                <a:cs typeface="Calibri"/>
                <a:sym typeface="Calibri"/>
              </a:rPr>
              <a:t>, because it is a word that they will hear used frequently.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a:t>
            </a:r>
            <a:r>
              <a:rPr lang="en" sz="1200" b="0" dirty="0">
                <a:solidFill>
                  <a:schemeClr val="dk1"/>
                </a:solidFill>
                <a:latin typeface="Calibri"/>
                <a:ea typeface="Calibri"/>
                <a:cs typeface="Calibri"/>
                <a:sym typeface="Calibri"/>
              </a:rPr>
              <a:t>Thumb-O-Meter protocol </a:t>
            </a:r>
            <a:r>
              <a:rPr lang="en" sz="1200" b="1"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o self-assess against how well they took initiative and collaborated in this lesson. Scan student responses and make a note of students who may need more support with this moving forward.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addition to discussing what showing initiative looks and sounds like, use additional forms of representation (e.g., images or short videos). Also consider having students act out behaviors that show initiative</a:t>
            </a:r>
            <a:r>
              <a:rPr lang="en-US" sz="1200" dirty="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411573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d96e2484d_0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9" name="Google Shape;229;g3d96e2484d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7-10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What Inspires Poets to Write Poetry?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their expert group: “</a:t>
            </a:r>
            <a:r>
              <a:rPr lang="en" sz="1200" i="1" dirty="0">
                <a:solidFill>
                  <a:schemeClr val="dk1"/>
                </a:solidFill>
                <a:latin typeface="Calibri"/>
                <a:ea typeface="Calibri"/>
                <a:cs typeface="Calibri"/>
                <a:sym typeface="Calibri"/>
              </a:rPr>
              <a:t>What inspired your poet to write poetry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expand the conversation by giving an example: </a:t>
            </a:r>
            <a:r>
              <a:rPr lang="en" sz="1200" i="1" dirty="0">
                <a:solidFill>
                  <a:schemeClr val="dk1"/>
                </a:solidFill>
                <a:latin typeface="Calibri"/>
                <a:ea typeface="Calibri"/>
                <a:cs typeface="Calibri"/>
                <a:sym typeface="Calibri"/>
              </a:rPr>
              <a:t>“Can you give an example?”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What Inspires Poets to Write Poetry? note-catcher </a:t>
            </a:r>
            <a:r>
              <a:rPr lang="en" sz="1200" b="0"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this information on their note-catchers. Point out that the “</a:t>
            </a:r>
            <a:r>
              <a:rPr lang="en" sz="1200" i="1" dirty="0">
                <a:solidFill>
                  <a:schemeClr val="dk1"/>
                </a:solidFill>
                <a:latin typeface="Calibri"/>
                <a:ea typeface="Calibri"/>
                <a:cs typeface="Calibri"/>
                <a:sym typeface="Calibri"/>
              </a:rPr>
              <a:t>Where can you see evidence of this in the poem?</a:t>
            </a:r>
            <a:r>
              <a:rPr lang="en" sz="1200" dirty="0">
                <a:solidFill>
                  <a:schemeClr val="dk1"/>
                </a:solidFill>
                <a:latin typeface="Calibri"/>
                <a:ea typeface="Calibri"/>
                <a:cs typeface="Calibri"/>
                <a:sym typeface="Calibri"/>
              </a:rPr>
              <a:t>” column will be left blank for now. Tell students that in the next lesson, they will read and analyze poems by their poets and will be able to add to this column at the end of that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using complete thoughts in sharing with their partner and whole group.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19065604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a6c68edec_1_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8" name="Google Shape;238;g3a6c68edec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second task is optional.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826746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a6c68edec_1_5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g3a6c68edec_1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45" name="Google Shape;245;g3a6c68edec_1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6838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Digital teacher resources can be found here: </a:t>
            </a:r>
            <a:r>
              <a:rPr lang="en" sz="1200" u="sng" dirty="0">
                <a:solidFill>
                  <a:schemeClr val="hlink"/>
                </a:solidFill>
                <a:latin typeface="Calibri"/>
                <a:ea typeface="Calibri"/>
                <a:cs typeface="Calibri"/>
                <a:sym typeface="Calibri"/>
                <a:hlinkClick r:id="rId3"/>
              </a:rPr>
              <a:t>http://curriculum.eleducation.org/curriculum/ela/grade-4/module-1/unit-2/lesson-7</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Poet Signs </a:t>
            </a:r>
            <a:r>
              <a:rPr lang="en" sz="1200" dirty="0">
                <a:solidFill>
                  <a:schemeClr val="dk1"/>
                </a:solidFill>
                <a:latin typeface="Calibri"/>
                <a:ea typeface="Calibri"/>
                <a:cs typeface="Calibri"/>
                <a:sym typeface="Calibri"/>
              </a:rPr>
              <a:t>(four to display) Display the poems and remind students who wrote each one: — “Stopping by Woods on a Snowy Evening” by Robert Frost — “The Pasture” by Robert Frost — “dog” by Valerie Worth — “Love That Boy” by Walter Dean Myers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Poet Biographies</a:t>
            </a:r>
            <a:r>
              <a:rPr lang="en" sz="1200" dirty="0">
                <a:solidFill>
                  <a:schemeClr val="dk1"/>
                </a:solidFill>
                <a:latin typeface="Calibri"/>
                <a:ea typeface="Calibri"/>
                <a:cs typeface="Calibri"/>
                <a:sym typeface="Calibri"/>
              </a:rPr>
              <a:t> (one per student in each expert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 Note-catcher: Expert Group Poet </a:t>
            </a:r>
            <a:r>
              <a:rPr lang="en" sz="1200" dirty="0">
                <a:solidFill>
                  <a:schemeClr val="dk1"/>
                </a:solidFill>
                <a:latin typeface="Calibri"/>
                <a:ea typeface="Calibri"/>
                <a:cs typeface="Calibri"/>
                <a:sym typeface="Calibri"/>
              </a:rPr>
              <a:t>(answers, for teacher reference in Module 1 Teacher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 Note-catcher: Expert Group Poet</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Poet Guide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(several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Guide </a:t>
            </a:r>
            <a:r>
              <a:rPr lang="en" sz="1200" dirty="0">
                <a:solidFill>
                  <a:schemeClr val="dk1"/>
                </a:solidFill>
                <a:latin typeface="Calibri"/>
                <a:ea typeface="Calibri"/>
                <a:cs typeface="Calibri"/>
                <a:sym typeface="Calibri"/>
              </a:rPr>
              <a:t>(optional;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Sentence strip chunks </a:t>
            </a:r>
            <a:r>
              <a:rPr lang="en" sz="1200" dirty="0">
                <a:solidFill>
                  <a:schemeClr val="dk1"/>
                </a:solidFill>
                <a:latin typeface="Calibri"/>
                <a:ea typeface="Calibri"/>
                <a:cs typeface="Calibri"/>
                <a:sym typeface="Calibri"/>
              </a:rPr>
              <a:t>(optional; one to display)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(example, for teacher reference in Module 1 Teacher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(begun in Unit 1,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World map </a:t>
            </a:r>
            <a:r>
              <a:rPr lang="en" sz="1200" dirty="0">
                <a:solidFill>
                  <a:schemeClr val="dk1"/>
                </a:solidFill>
                <a:latin typeface="Calibri"/>
                <a:ea typeface="Calibri"/>
                <a:cs typeface="Calibri"/>
                <a:sym typeface="Calibri"/>
              </a:rPr>
              <a:t>(from Lesson 5; one to display)  Labeled pin (three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Compass points</a:t>
            </a:r>
            <a:r>
              <a:rPr lang="en" sz="1200" dirty="0">
                <a:solidFill>
                  <a:schemeClr val="dk1"/>
                </a:solidFill>
                <a:latin typeface="Calibri"/>
                <a:ea typeface="Calibri"/>
                <a:cs typeface="Calibri"/>
                <a:sym typeface="Calibri"/>
              </a:rPr>
              <a:t> (from Lesson 5;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 </a:t>
            </a:r>
            <a:r>
              <a:rPr lang="en" sz="1200" dirty="0">
                <a:solidFill>
                  <a:schemeClr val="dk1"/>
                </a:solidFill>
                <a:latin typeface="Calibri"/>
                <a:ea typeface="Calibri"/>
                <a:cs typeface="Calibri"/>
                <a:sym typeface="Calibri"/>
              </a:rPr>
              <a:t>(begun in Unit 1,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Norms anchor chart </a:t>
            </a:r>
            <a:r>
              <a:rPr lang="en" sz="1200" dirty="0">
                <a:solidFill>
                  <a:schemeClr val="dk1"/>
                </a:solidFill>
                <a:latin typeface="Calibri"/>
                <a:ea typeface="Calibri"/>
                <a:cs typeface="Calibri"/>
                <a:sym typeface="Calibri"/>
              </a:rPr>
              <a:t>(begun in Unit 1, Lesson 1)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(from Unit 1, Lesson 3;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Inspires Poets to Write Poetry? note-catcher </a:t>
            </a:r>
            <a:r>
              <a:rPr lang="en" sz="1200" dirty="0">
                <a:solidFill>
                  <a:schemeClr val="dk1"/>
                </a:solidFill>
                <a:latin typeface="Calibri"/>
                <a:ea typeface="Calibri"/>
                <a:cs typeface="Calibri"/>
                <a:sym typeface="Calibri"/>
              </a:rPr>
              <a:t>(from Unit 1, Lesson 10;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Inspires Poets to Write Poetry? note-catcher</a:t>
            </a:r>
            <a:r>
              <a:rPr lang="en" sz="1200" dirty="0">
                <a:solidFill>
                  <a:schemeClr val="dk1"/>
                </a:solidFill>
                <a:latin typeface="Calibri"/>
                <a:ea typeface="Calibri"/>
                <a:cs typeface="Calibri"/>
                <a:sym typeface="Calibri"/>
              </a:rPr>
              <a:t> (from Unit 1, Lesson 10; example, for teacher reference in Module 1 Teacher SUpporting Materials)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 and </a:t>
            </a:r>
            <a:r>
              <a:rPr lang="en" sz="1200" b="1" dirty="0">
                <a:solidFill>
                  <a:schemeClr val="dk1"/>
                </a:solidFill>
                <a:latin typeface="Calibri"/>
                <a:ea typeface="Calibri"/>
                <a:cs typeface="Calibri"/>
                <a:sym typeface="Calibri"/>
              </a:rPr>
              <a:t>Working to Become Effective Learners anchor chart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with partners. Pre-determine partners for discussions.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99961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6c68edec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6c68ede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Note: This slide has transitions.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These snapshots are examples of some of the resources available to you at:  </a:t>
            </a:r>
            <a:r>
              <a:rPr lang="en" sz="1200" u="sng" dirty="0">
                <a:solidFill>
                  <a:schemeClr val="hlink"/>
                </a:solidFill>
                <a:latin typeface="Calibri"/>
                <a:ea typeface="Calibri"/>
                <a:cs typeface="Calibri"/>
                <a:sym typeface="Calibri"/>
                <a:hlinkClick r:id="rId3"/>
              </a:rPr>
              <a:t>http://curriculum.eleducation.org/curriculum/ela/grade-4/module-1/unit-2/lesson-7</a:t>
            </a:r>
            <a:endParaRPr sz="1200" dirty="0">
              <a:latin typeface="Calibri"/>
              <a:ea typeface="Calibri"/>
              <a:cs typeface="Calibri"/>
              <a:sym typeface="Calibri"/>
            </a:endParaRPr>
          </a:p>
          <a:p>
            <a:pPr marL="0" lvl="0" indent="0">
              <a:spcBef>
                <a:spcPts val="0"/>
              </a:spcBef>
              <a:spcAft>
                <a:spcPts val="0"/>
              </a:spcAft>
              <a:buNone/>
            </a:pPr>
            <a:endParaRPr dirty="0"/>
          </a:p>
        </p:txBody>
      </p:sp>
    </p:spTree>
    <p:extLst>
      <p:ext uri="{BB962C8B-B14F-4D97-AF65-F5344CB8AC3E}">
        <p14:creationId xmlns:p14="http://schemas.microsoft.com/office/powerpoint/2010/main" val="83866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Become familiar with the poet biographies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dirty="0">
                <a:solidFill>
                  <a:schemeClr val="accent5"/>
                </a:solidFill>
                <a:latin typeface="Calibri"/>
                <a:ea typeface="Calibri"/>
                <a:cs typeface="Calibri"/>
                <a:sym typeface="Calibri"/>
                <a:hlinkClick r:id="rId3"/>
              </a:rPr>
              <a:t>https://eleducation.org/resources/general-protocols-and-strategies-from-management-in-the-active-classroom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97232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0" name="Google Shape;16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184558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Google Shape;166;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with the students and build excitement.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agenda on the slide or have a fluent student read it aloud.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 as the agenda is read aloud.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9194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Google Shape;17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Ahead of time you will need to </a:t>
            </a:r>
            <a:r>
              <a:rPr lang="en-US" sz="1200" dirty="0">
                <a:solidFill>
                  <a:schemeClr val="dk1"/>
                </a:solidFill>
                <a:latin typeface="Calibri"/>
                <a:ea typeface="Calibri"/>
                <a:cs typeface="Calibri"/>
                <a:sym typeface="Calibri"/>
              </a:rPr>
              <a:t>d</a:t>
            </a:r>
            <a:r>
              <a:rPr lang="en" sz="1200" dirty="0">
                <a:solidFill>
                  <a:schemeClr val="dk1"/>
                </a:solidFill>
                <a:latin typeface="Calibri"/>
                <a:ea typeface="Calibri"/>
                <a:cs typeface="Calibri"/>
                <a:sym typeface="Calibri"/>
              </a:rPr>
              <a:t>isplay the poems and remind students who wrote each one: — “Stopping by Woods on a Snowy Evening” by Robert Frost — “The Pasture” by Robert Frost — “dog” by Valerie Worth — “Love That Boy” by Walter Dean Myers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begin to learn about a new poet of their choice, and what inspired that poet to write poetry.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get to choose from three poets that Jack studied in</a:t>
            </a:r>
            <a:r>
              <a:rPr lang="en" sz="1200" i="1" dirty="0">
                <a:solidFill>
                  <a:schemeClr val="dk1"/>
                </a:solidFill>
                <a:latin typeface="Calibri"/>
                <a:ea typeface="Calibri"/>
                <a:cs typeface="Calibri"/>
                <a:sym typeface="Calibri"/>
              </a:rPr>
              <a:t> Love That Dog</a:t>
            </a:r>
            <a:r>
              <a:rPr lang="en" sz="1200" dirty="0">
                <a:solidFill>
                  <a:schemeClr val="dk1"/>
                </a:solidFill>
                <a:latin typeface="Calibri"/>
                <a:ea typeface="Calibri"/>
                <a:cs typeface="Calibri"/>
                <a:sym typeface="Calibri"/>
              </a:rPr>
              <a:t>: Robert Frost, Valerie Worth, and Walter Dean Myers.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poems and remind students who wrote each one: — “Stopping by Woods on a Snowy Evening” by Robert Frost — “The Pasture” by Robert Frost — “dog” by Valerie Worth — “Love That Boy” by Walter Dean Myers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analyzed each of these poems in Unit 1. Give students several minutes to reread these poems.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direct students’ attention to the posted </a:t>
            </a:r>
            <a:r>
              <a:rPr lang="en" sz="1200" b="1" dirty="0">
                <a:solidFill>
                  <a:schemeClr val="dk1"/>
                </a:solidFill>
                <a:latin typeface="Calibri"/>
                <a:ea typeface="Calibri"/>
                <a:cs typeface="Calibri"/>
                <a:sym typeface="Calibri"/>
              </a:rPr>
              <a:t>Expert Group Poet signs</a:t>
            </a:r>
            <a:r>
              <a:rPr lang="en" sz="1200" dirty="0">
                <a:solidFill>
                  <a:schemeClr val="dk1"/>
                </a:solidFill>
                <a:latin typeface="Calibri"/>
                <a:ea typeface="Calibri"/>
                <a:cs typeface="Calibri"/>
                <a:sym typeface="Calibri"/>
              </a:rPr>
              <a:t> around the room.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Describe the process students will use for choosing their poet. Note for students that each part of the room is labeled for one of the poets: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Move to the part of the room labeled for the poet you would like to study.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Once there, share with the group why you chose that poet.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move and make their choices. Support students as they make their decisions.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choosing a poet to study.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time to choose a poet: Preview the poets and their poems with these students so they have time to make a thoughtful choice without stress.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each poem aloud for the class to provide additional input.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3726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Google Shape;178;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read them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kind of book is A River of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 informational text; a biography)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is a biography?”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 informational text about someone’s life.)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read a new biography about their selected poet to learn more about his or her life and what inspired him or her to write poetry, and they will use the same process they used when reading </a:t>
            </a:r>
            <a:r>
              <a:rPr lang="en" sz="1200" i="1" dirty="0">
                <a:solidFill>
                  <a:schemeClr val="dk1"/>
                </a:solidFill>
                <a:latin typeface="Calibri"/>
                <a:ea typeface="Calibri"/>
                <a:cs typeface="Calibri"/>
                <a:sym typeface="Calibri"/>
              </a:rPr>
              <a:t>A River of Words</a:t>
            </a:r>
            <a:r>
              <a:rPr lang="en-US"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first they will read for gist, and then they will closely reread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underlined words</a:t>
            </a:r>
            <a:r>
              <a:rPr lang="en" sz="1200" i="1" dirty="0">
                <a:solidFill>
                  <a:schemeClr val="dk1"/>
                </a:solidFill>
                <a:latin typeface="Calibri"/>
                <a:ea typeface="Calibri"/>
                <a:cs typeface="Calibri"/>
                <a:sym typeface="Calibri"/>
              </a:rPr>
              <a:t> </a:t>
            </a:r>
            <a:r>
              <a:rPr lang="en-US" sz="1200" i="1"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cite evidence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do we mean by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cite evidence</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from the text?”</a:t>
            </a:r>
            <a:r>
              <a:rPr lang="en" sz="1200" b="1" dirty="0">
                <a:solidFill>
                  <a:schemeClr val="dk1"/>
                </a:solidFill>
                <a:latin typeface="Calibri"/>
                <a:ea typeface="Calibri"/>
                <a:cs typeface="Calibri"/>
                <a:sym typeface="Calibri"/>
              </a:rPr>
              <a:t> (We need to find proof in the text that answers a question or supports our thinking.)</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Ask: “</a:t>
            </a:r>
            <a:r>
              <a:rPr lang="en" sz="1200" i="1" dirty="0">
                <a:solidFill>
                  <a:schemeClr val="dk1"/>
                </a:solidFill>
                <a:latin typeface="Calibri"/>
                <a:ea typeface="Calibri"/>
                <a:cs typeface="Calibri"/>
                <a:sym typeface="Calibri"/>
              </a:rPr>
              <a:t>What does it mean to collaborate?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(You work well with others to accomplish a goal or task.)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be working in expert groups to read a complex text, and so they will need to collaborate in order to accomplish this task.</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participating in discussion around biographies and citing evidence.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1213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Google Shape;185;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Expert 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need to strategically pair students based on ability levels ahead of time. The support section of this slide considers the idea of allowing an advanced reader to read to kids where the text complexity level is too advanced.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over the next two lessons, they will be working in expert groups to read biographies about their selected poets and poems by their poets to learn more about what inspires writers to write poetry.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Inform students that today, they will read a biography for the </a:t>
            </a:r>
            <a:r>
              <a:rPr lang="en" sz="1200" i="0" dirty="0">
                <a:solidFill>
                  <a:schemeClr val="dk1"/>
                </a:solidFill>
                <a:latin typeface="Calibri"/>
                <a:ea typeface="Calibri"/>
                <a:cs typeface="Calibri"/>
                <a:sym typeface="Calibri"/>
              </a:rPr>
              <a:t>gist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then reread these pages more closely.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expert group poet biographies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a:t>
            </a:r>
            <a:r>
              <a:rPr lang="en" sz="1200" b="1" dirty="0">
                <a:solidFill>
                  <a:schemeClr val="dk1"/>
                </a:solidFill>
                <a:latin typeface="Calibri"/>
                <a:ea typeface="Calibri"/>
                <a:cs typeface="Calibri"/>
                <a:sym typeface="Calibri"/>
              </a:rPr>
              <a:t> Close Readers Do These Things anchor char</a:t>
            </a:r>
            <a:r>
              <a:rPr lang="en" sz="1200" dirty="0">
                <a:solidFill>
                  <a:schemeClr val="dk1"/>
                </a:solidFill>
                <a:latin typeface="Calibri"/>
                <a:ea typeface="Calibri"/>
                <a:cs typeface="Calibri"/>
                <a:sym typeface="Calibri"/>
              </a:rPr>
              <a:t>t and quickly review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text they will read is challenging and may have unfamiliar words. Reassure them that just as when they read other texts this year, they are not expected to understand all of it the first time they read it. Remind them that one key to being a strong reader of difficult text is being willing to struggle.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their group’s biography, and then briefly discuss with their group what the text is about (</a:t>
            </a:r>
            <a:r>
              <a:rPr lang="en" sz="1200" b="1" dirty="0">
                <a:solidFill>
                  <a:schemeClr val="dk1"/>
                </a:solidFill>
                <a:latin typeface="Calibri"/>
                <a:ea typeface="Calibri"/>
                <a:cs typeface="Calibri"/>
                <a:sym typeface="Calibri"/>
              </a:rPr>
              <a:t>It is about the life of their group’s poet.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How did we find the gist when reading about William Carlos Williams earlier in the unit</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(We read sections of the text and thought about what the text was mostly about.)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Reassure students that what they think the </a:t>
            </a:r>
            <a:r>
              <a:rPr lang="en" sz="1200" i="1" dirty="0">
                <a:solidFill>
                  <a:schemeClr val="dk1"/>
                </a:solidFill>
                <a:latin typeface="Calibri"/>
                <a:ea typeface="Calibri"/>
                <a:cs typeface="Calibri"/>
                <a:sym typeface="Calibri"/>
              </a:rPr>
              <a:t>gist </a:t>
            </a:r>
            <a:r>
              <a:rPr lang="en" sz="1200" dirty="0">
                <a:solidFill>
                  <a:schemeClr val="dk1"/>
                </a:solidFill>
                <a:latin typeface="Calibri"/>
                <a:ea typeface="Calibri"/>
                <a:cs typeface="Calibri"/>
                <a:sym typeface="Calibri"/>
              </a:rPr>
              <a:t>of a text is might be a little inaccurate or incomplete after reading a text for the first time. Explain that this is why we need to read texts more than once. Reading for the gist gives the reader a “big picture” frame that will make it easier to go back and more carefully identify the main idea and key details in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as they read, instead of recording the gist and unfamiliar vocabulary on a separate note-catcher, they will record their thinking directly on their copies of the biographies. Tell students they can draw or write the gist in the margin or on sticky notes, and they can circle the words they are not familiar with. These are just notes to help them remember what the excerpt is mostly about.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expert groups to find the gist and the meaning of unfamiliar vocabulary.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reading their biographies.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After 10 minutes, refocus whole group.</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the annotation of their expert group biographies and beginning to gather information about their poet.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poet biographies may be above some students’ reading levels. Consider allowing students to complete the note-catcher as they listen to the book on tape.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 an enlarged or projected copy of the Walter Dean Myers expert group biography, model and think aloud the process of reading for gist and annotating the text. For lighter support, invite an intermediate or advanced proficiency student to do so. (Example: </a:t>
            </a:r>
            <a:r>
              <a:rPr lang="en" sz="1200" i="1" dirty="0">
                <a:solidFill>
                  <a:schemeClr val="dk1"/>
                </a:solidFill>
                <a:latin typeface="Calibri"/>
                <a:ea typeface="Calibri"/>
                <a:cs typeface="Calibri"/>
                <a:sym typeface="Calibri"/>
              </a:rPr>
              <a:t>“Hmm. It looks like this paragraph is about his early life, so I am going to make note in blue that says ‘early life,’ and I’m going to underline some of the words about early life, like born and young.”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7543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154B89A-1E56-4A7B-B2FB-673FF61830BE}"/>
              </a:ext>
            </a:extLst>
          </p:cNvPr>
          <p:cNvPicPr>
            <a:picLocks noChangeAspect="1"/>
          </p:cNvPicPr>
          <p:nvPr userDrawn="1"/>
        </p:nvPicPr>
        <p:blipFill>
          <a:blip r:embed="rId13"/>
          <a:stretch>
            <a:fillRect/>
          </a:stretch>
        </p:blipFill>
        <p:spPr>
          <a:xfrm>
            <a:off x="8259158" y="4979487"/>
            <a:ext cx="762000" cy="142875"/>
          </a:xfrm>
          <a:prstGeom prst="rect">
            <a:avLst/>
          </a:prstGeom>
        </p:spPr>
      </p:pic>
      <p:pic>
        <p:nvPicPr>
          <p:cNvPr id="5" name="Picture 4">
            <a:extLst>
              <a:ext uri="{FF2B5EF4-FFF2-40B4-BE49-F238E27FC236}">
                <a16:creationId xmlns:a16="http://schemas.microsoft.com/office/drawing/2014/main" id="{A1CB886E-6086-4384-A025-25046F8DE827}"/>
              </a:ext>
            </a:extLst>
          </p:cNvPr>
          <p:cNvPicPr>
            <a:picLocks noChangeAspect="1"/>
          </p:cNvPicPr>
          <p:nvPr userDrawn="1"/>
        </p:nvPicPr>
        <p:blipFill>
          <a:blip r:embed="rId14"/>
          <a:stretch>
            <a:fillRect/>
          </a:stretch>
        </p:blipFill>
        <p:spPr>
          <a:xfrm>
            <a:off x="4111668" y="4376281"/>
            <a:ext cx="920663" cy="767219"/>
          </a:xfrm>
          <a:prstGeom prst="rect">
            <a:avLst/>
          </a:prstGeom>
        </p:spPr>
      </p:pic>
      <p:pic>
        <p:nvPicPr>
          <p:cNvPr id="10" name="Picture 9">
            <a:extLst>
              <a:ext uri="{FF2B5EF4-FFF2-40B4-BE49-F238E27FC236}">
                <a16:creationId xmlns:a16="http://schemas.microsoft.com/office/drawing/2014/main" id="{6D141E0F-F2B3-4614-BF54-A7F6CB2C2EA6}"/>
              </a:ext>
            </a:extLst>
          </p:cNvPr>
          <p:cNvPicPr>
            <a:picLocks noChangeAspect="1"/>
          </p:cNvPicPr>
          <p:nvPr userDrawn="1"/>
        </p:nvPicPr>
        <p:blipFill>
          <a:blip r:embed="rId15"/>
          <a:stretch>
            <a:fillRect/>
          </a:stretch>
        </p:blipFill>
        <p:spPr>
          <a:xfrm>
            <a:off x="0" y="4567578"/>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17A275E2-BC75-46D3-A042-86B15837289E}"/>
              </a:ext>
            </a:extLst>
          </p:cNvPr>
          <p:cNvPicPr>
            <a:picLocks noChangeAspect="1"/>
          </p:cNvPicPr>
          <p:nvPr userDrawn="1"/>
        </p:nvPicPr>
        <p:blipFill>
          <a:blip r:embed="rId13"/>
          <a:stretch>
            <a:fillRect/>
          </a:stretch>
        </p:blipFill>
        <p:spPr>
          <a:xfrm>
            <a:off x="7967597" y="4966961"/>
            <a:ext cx="762000" cy="142875"/>
          </a:xfrm>
          <a:prstGeom prst="rect">
            <a:avLst/>
          </a:prstGeom>
        </p:spPr>
      </p:pic>
      <p:pic>
        <p:nvPicPr>
          <p:cNvPr id="5" name="Picture 4">
            <a:extLst>
              <a:ext uri="{FF2B5EF4-FFF2-40B4-BE49-F238E27FC236}">
                <a16:creationId xmlns:a16="http://schemas.microsoft.com/office/drawing/2014/main" id="{EECDCB20-439C-4CA0-8E72-40D0AE95F0A9}"/>
              </a:ext>
            </a:extLst>
          </p:cNvPr>
          <p:cNvPicPr>
            <a:picLocks noChangeAspect="1"/>
          </p:cNvPicPr>
          <p:nvPr userDrawn="1"/>
        </p:nvPicPr>
        <p:blipFill>
          <a:blip r:embed="rId14"/>
          <a:stretch>
            <a:fillRect/>
          </a:stretch>
        </p:blipFill>
        <p:spPr>
          <a:xfrm>
            <a:off x="4195697" y="4486601"/>
            <a:ext cx="673588" cy="561323"/>
          </a:xfrm>
          <a:prstGeom prst="rect">
            <a:avLst/>
          </a:prstGeom>
        </p:spPr>
      </p:pic>
      <p:pic>
        <p:nvPicPr>
          <p:cNvPr id="7" name="Picture 6">
            <a:extLst>
              <a:ext uri="{FF2B5EF4-FFF2-40B4-BE49-F238E27FC236}">
                <a16:creationId xmlns:a16="http://schemas.microsoft.com/office/drawing/2014/main" id="{6A33243D-C162-4E13-B03A-04BA6E4DB8E3}"/>
              </a:ext>
            </a:extLst>
          </p:cNvPr>
          <p:cNvPicPr>
            <a:picLocks noChangeAspect="1"/>
          </p:cNvPicPr>
          <p:nvPr userDrawn="1"/>
        </p:nvPicPr>
        <p:blipFill>
          <a:blip r:embed="rId15"/>
          <a:stretch>
            <a:fillRect/>
          </a:stretch>
        </p:blipFill>
        <p:spPr>
          <a:xfrm>
            <a:off x="-53925" y="4555052"/>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7</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60-80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US" sz="1600" dirty="0">
                <a:solidFill>
                  <a:schemeClr val="dk1"/>
                </a:solidFill>
              </a:rPr>
              <a:t>F</a:t>
            </a:r>
            <a:r>
              <a:rPr lang="en" sz="1600" dirty="0">
                <a:solidFill>
                  <a:schemeClr val="dk1"/>
                </a:solidFill>
              </a:rPr>
              <a:t>orm expert groups on various authors of poetry so that students can learn about their life and what inspired them to write poetry. Students will be allowed to freely choose the poet they </a:t>
            </a:r>
            <a:r>
              <a:rPr lang="en-US" sz="1600" dirty="0">
                <a:solidFill>
                  <a:schemeClr val="dk1"/>
                </a:solidFill>
              </a:rPr>
              <a:t>want </a:t>
            </a:r>
            <a:r>
              <a:rPr lang="en" sz="1600" dirty="0">
                <a:solidFill>
                  <a:schemeClr val="dk1"/>
                </a:solidFill>
              </a:rPr>
              <a:t>to research.  </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describe the life of my poet and explain what inspired him or her to write poetry.</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cite evidence from the text to support the answers to my questions.</a:t>
            </a:r>
            <a:endParaRPr sz="16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Where do our authors live?</a:t>
            </a:r>
            <a:endParaRPr/>
          </a:p>
        </p:txBody>
      </p:sp>
      <p:pic>
        <p:nvPicPr>
          <p:cNvPr id="201" name="Google Shape;201;p34"/>
          <p:cNvPicPr preferRelativeResize="0"/>
          <p:nvPr/>
        </p:nvPicPr>
        <p:blipFill>
          <a:blip r:embed="rId3">
            <a:alphaModFix/>
          </a:blip>
          <a:stretch>
            <a:fillRect/>
          </a:stretch>
        </p:blipFill>
        <p:spPr>
          <a:xfrm>
            <a:off x="311700" y="941346"/>
            <a:ext cx="4983076" cy="3357807"/>
          </a:xfrm>
          <a:prstGeom prst="rect">
            <a:avLst/>
          </a:prstGeom>
          <a:noFill/>
          <a:ln>
            <a:noFill/>
          </a:ln>
        </p:spPr>
      </p:pic>
      <p:pic>
        <p:nvPicPr>
          <p:cNvPr id="202" name="Google Shape;202;p34"/>
          <p:cNvPicPr preferRelativeResize="0"/>
          <p:nvPr/>
        </p:nvPicPr>
        <p:blipFill rotWithShape="1">
          <a:blip r:embed="rId4">
            <a:alphaModFix/>
          </a:blip>
          <a:srcRect l="35167" t="27843" r="34164" b="20898"/>
          <a:stretch/>
        </p:blipFill>
        <p:spPr>
          <a:xfrm>
            <a:off x="5553000" y="1241625"/>
            <a:ext cx="2934185" cy="2757251"/>
          </a:xfrm>
          <a:prstGeom prst="rect">
            <a:avLst/>
          </a:prstGeom>
          <a:noFill/>
          <a:ln w="19050" cap="flat" cmpd="sng">
            <a:solidFill>
              <a:srgbClr val="595959"/>
            </a:solidFill>
            <a:prstDash val="solid"/>
            <a:round/>
            <a:headEnd type="none" w="sm" len="sm"/>
            <a:tailEnd type="none" w="sm" len="sm"/>
          </a:ln>
        </p:spPr>
      </p:pic>
      <p:pic>
        <p:nvPicPr>
          <p:cNvPr id="8" name="Google Shape;194;p33"/>
          <p:cNvPicPr preferRelativeResize="0"/>
          <p:nvPr/>
        </p:nvPicPr>
        <p:blipFill>
          <a:blip r:embed="rId5">
            <a:alphaModFix/>
          </a:blip>
          <a:stretch>
            <a:fillRect/>
          </a:stretch>
        </p:blipFill>
        <p:spPr>
          <a:xfrm>
            <a:off x="7720483" y="4459536"/>
            <a:ext cx="674176" cy="573664"/>
          </a:xfrm>
          <a:prstGeom prst="rect">
            <a:avLst/>
          </a:prstGeom>
          <a:noFill/>
          <a:ln>
            <a:noFill/>
          </a:ln>
        </p:spPr>
      </p:pic>
      <p:pic>
        <p:nvPicPr>
          <p:cNvPr id="9" name="Google Shape;193;p33"/>
          <p:cNvPicPr preferRelativeResize="0"/>
          <p:nvPr/>
        </p:nvPicPr>
        <p:blipFill>
          <a:blip r:embed="rId6">
            <a:alphaModFix/>
          </a:blip>
          <a:stretch>
            <a:fillRect/>
          </a:stretch>
        </p:blipFill>
        <p:spPr>
          <a:xfrm>
            <a:off x="8313660" y="4494340"/>
            <a:ext cx="518640" cy="452996"/>
          </a:xfrm>
          <a:prstGeom prst="rect">
            <a:avLst/>
          </a:prstGeom>
          <a:noFill/>
          <a:ln>
            <a:noFill/>
          </a:ln>
        </p:spPr>
      </p:pic>
      <p:pic>
        <p:nvPicPr>
          <p:cNvPr id="203" name="Google Shape;203;p34"/>
          <p:cNvPicPr preferRelativeResize="0"/>
          <p:nvPr/>
        </p:nvPicPr>
        <p:blipFill>
          <a:blip r:embed="rId7">
            <a:alphaModFix/>
          </a:blip>
          <a:stretch>
            <a:fillRect/>
          </a:stretch>
        </p:blipFill>
        <p:spPr>
          <a:xfrm>
            <a:off x="7282842" y="4459536"/>
            <a:ext cx="572700"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pic>
        <p:nvPicPr>
          <p:cNvPr id="215" name="Google Shape;215;p35"/>
          <p:cNvPicPr preferRelativeResize="0"/>
          <p:nvPr/>
        </p:nvPicPr>
        <p:blipFill>
          <a:blip r:embed="rId3">
            <a:alphaModFix/>
          </a:blip>
          <a:stretch>
            <a:fillRect/>
          </a:stretch>
        </p:blipFill>
        <p:spPr>
          <a:xfrm>
            <a:off x="7568921" y="4572204"/>
            <a:ext cx="572700" cy="572700"/>
          </a:xfrm>
          <a:prstGeom prst="rect">
            <a:avLst/>
          </a:prstGeom>
          <a:noFill/>
          <a:ln>
            <a:noFill/>
          </a:ln>
        </p:spPr>
      </p:pic>
      <p:sp>
        <p:nvSpPr>
          <p:cNvPr id="209" name="Google Shape;209;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Expert Group Work: Close reading of poet biographies</a:t>
            </a:r>
            <a:endParaRPr/>
          </a:p>
        </p:txBody>
      </p:sp>
      <p:pic>
        <p:nvPicPr>
          <p:cNvPr id="210" name="Google Shape;210;p35"/>
          <p:cNvPicPr preferRelativeResize="0"/>
          <p:nvPr/>
        </p:nvPicPr>
        <p:blipFill rotWithShape="1">
          <a:blip r:embed="rId4">
            <a:alphaModFix/>
          </a:blip>
          <a:srcRect l="31620" t="23778" r="31904" b="20048"/>
          <a:stretch/>
        </p:blipFill>
        <p:spPr>
          <a:xfrm>
            <a:off x="311700" y="1443419"/>
            <a:ext cx="3650799" cy="3161174"/>
          </a:xfrm>
          <a:prstGeom prst="rect">
            <a:avLst/>
          </a:prstGeom>
          <a:noFill/>
          <a:ln w="19050" cap="flat" cmpd="sng">
            <a:solidFill>
              <a:schemeClr val="dk2"/>
            </a:solidFill>
            <a:prstDash val="solid"/>
            <a:round/>
            <a:headEnd type="none" w="sm" len="sm"/>
            <a:tailEnd type="none" w="sm" len="sm"/>
          </a:ln>
        </p:spPr>
      </p:pic>
      <p:pic>
        <p:nvPicPr>
          <p:cNvPr id="211" name="Google Shape;211;p35"/>
          <p:cNvPicPr preferRelativeResize="0"/>
          <p:nvPr/>
        </p:nvPicPr>
        <p:blipFill rotWithShape="1">
          <a:blip r:embed="rId5">
            <a:alphaModFix/>
          </a:blip>
          <a:srcRect l="31897" t="21655" r="32213" b="14540"/>
          <a:stretch/>
        </p:blipFill>
        <p:spPr>
          <a:xfrm>
            <a:off x="4694955" y="1468714"/>
            <a:ext cx="3162618" cy="3161174"/>
          </a:xfrm>
          <a:prstGeom prst="rect">
            <a:avLst/>
          </a:prstGeom>
          <a:noFill/>
          <a:ln w="19050" cap="flat" cmpd="sng">
            <a:solidFill>
              <a:schemeClr val="dk2"/>
            </a:solidFill>
            <a:prstDash val="solid"/>
            <a:round/>
            <a:headEnd type="none" w="sm" len="sm"/>
            <a:tailEnd type="none" w="sm" len="sm"/>
          </a:ln>
        </p:spPr>
      </p:pic>
      <p:pic>
        <p:nvPicPr>
          <p:cNvPr id="213" name="Google Shape;213;p35"/>
          <p:cNvPicPr preferRelativeResize="0"/>
          <p:nvPr/>
        </p:nvPicPr>
        <p:blipFill>
          <a:blip r:embed="rId6">
            <a:alphaModFix/>
          </a:blip>
          <a:stretch>
            <a:fillRect/>
          </a:stretch>
        </p:blipFill>
        <p:spPr>
          <a:xfrm>
            <a:off x="7981049" y="4496350"/>
            <a:ext cx="432159" cy="434879"/>
          </a:xfrm>
          <a:prstGeom prst="rect">
            <a:avLst/>
          </a:prstGeom>
          <a:noFill/>
          <a:ln>
            <a:noFill/>
          </a:ln>
        </p:spPr>
      </p:pic>
      <p:pic>
        <p:nvPicPr>
          <p:cNvPr id="214" name="Google Shape;214;p35"/>
          <p:cNvPicPr preferRelativeResize="0"/>
          <p:nvPr/>
        </p:nvPicPr>
        <p:blipFill>
          <a:blip r:embed="rId7">
            <a:alphaModFix/>
          </a:blip>
          <a:stretch>
            <a:fillRect/>
          </a:stretch>
        </p:blipFill>
        <p:spPr>
          <a:xfrm>
            <a:off x="8079475" y="3820075"/>
            <a:ext cx="866775" cy="676275"/>
          </a:xfrm>
          <a:prstGeom prst="rect">
            <a:avLst/>
          </a:prstGeom>
          <a:noFill/>
          <a:ln>
            <a:noFill/>
          </a:ln>
        </p:spPr>
      </p:pic>
      <p:pic>
        <p:nvPicPr>
          <p:cNvPr id="216" name="Google Shape;216;p35"/>
          <p:cNvPicPr preferRelativeResize="0"/>
          <p:nvPr/>
        </p:nvPicPr>
        <p:blipFill>
          <a:blip r:embed="rId8">
            <a:alphaModFix/>
          </a:blip>
          <a:stretch>
            <a:fillRect/>
          </a:stretch>
        </p:blipFill>
        <p:spPr>
          <a:xfrm>
            <a:off x="8164471" y="3247375"/>
            <a:ext cx="696780" cy="572700"/>
          </a:xfrm>
          <a:prstGeom prst="rect">
            <a:avLst/>
          </a:prstGeom>
          <a:noFill/>
          <a:ln>
            <a:noFill/>
          </a:ln>
        </p:spPr>
      </p:pic>
      <p:pic>
        <p:nvPicPr>
          <p:cNvPr id="212" name="Google Shape;212;p35"/>
          <p:cNvPicPr preferRelativeResize="0"/>
          <p:nvPr/>
        </p:nvPicPr>
        <p:blipFill>
          <a:blip r:embed="rId9">
            <a:alphaModFix/>
          </a:blip>
          <a:stretch>
            <a:fillRect/>
          </a:stretch>
        </p:blipFill>
        <p:spPr>
          <a:xfrm>
            <a:off x="8566372" y="4392776"/>
            <a:ext cx="346397" cy="42363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6" name="Google Shape;226;p36"/>
          <p:cNvPicPr preferRelativeResize="0"/>
          <p:nvPr/>
        </p:nvPicPr>
        <p:blipFill>
          <a:blip r:embed="rId3">
            <a:alphaModFix/>
          </a:blip>
          <a:stretch>
            <a:fillRect/>
          </a:stretch>
        </p:blipFill>
        <p:spPr>
          <a:xfrm>
            <a:off x="7648123" y="4469648"/>
            <a:ext cx="462147" cy="453056"/>
          </a:xfrm>
          <a:prstGeom prst="rect">
            <a:avLst/>
          </a:prstGeom>
          <a:noFill/>
          <a:ln>
            <a:noFill/>
          </a:ln>
        </p:spPr>
      </p:pic>
      <p:sp>
        <p:nvSpPr>
          <p:cNvPr id="221" name="Google Shape;221;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Sharing Our Work</a:t>
            </a:r>
            <a:endParaRPr/>
          </a:p>
        </p:txBody>
      </p:sp>
      <p:sp>
        <p:nvSpPr>
          <p:cNvPr id="222" name="Google Shape;222;p36"/>
          <p:cNvSpPr txBox="1">
            <a:spLocks noGrp="1"/>
          </p:cNvSpPr>
          <p:nvPr>
            <p:ph type="body" idx="1"/>
          </p:nvPr>
        </p:nvSpPr>
        <p:spPr>
          <a:xfrm>
            <a:off x="3266250" y="1152475"/>
            <a:ext cx="55659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I take </a:t>
            </a:r>
            <a:r>
              <a:rPr lang="en" u="sng"/>
              <a:t>initiative</a:t>
            </a:r>
            <a:r>
              <a:rPr lang="en"/>
              <a:t>. </a:t>
            </a:r>
            <a:endParaRPr/>
          </a:p>
          <a:p>
            <a:pPr marL="457200" lvl="0" indent="-342900" rtl="0">
              <a:spcBef>
                <a:spcPts val="0"/>
              </a:spcBef>
              <a:spcAft>
                <a:spcPts val="0"/>
              </a:spcAft>
              <a:buSzPts val="1800"/>
              <a:buChar char="●"/>
            </a:pPr>
            <a:r>
              <a:rPr lang="en"/>
              <a:t>What does it look like to show initiative?</a:t>
            </a:r>
            <a:endParaRPr/>
          </a:p>
          <a:p>
            <a:pPr marL="457200" lvl="0" indent="-342900">
              <a:spcBef>
                <a:spcPts val="0"/>
              </a:spcBef>
              <a:spcAft>
                <a:spcPts val="0"/>
              </a:spcAft>
              <a:buSzPts val="1800"/>
              <a:buChar char="●"/>
            </a:pPr>
            <a:r>
              <a:rPr lang="en"/>
              <a:t>What does it sound like to show initiative? </a:t>
            </a:r>
            <a:endParaRPr/>
          </a:p>
          <a:p>
            <a:pPr marL="0" lvl="0" indent="0">
              <a:spcBef>
                <a:spcPts val="0"/>
              </a:spcBef>
              <a:spcAft>
                <a:spcPts val="0"/>
              </a:spcAft>
              <a:buNone/>
            </a:pPr>
            <a:endParaRPr/>
          </a:p>
          <a:p>
            <a:pPr marL="0" lvl="0" indent="0" rtl="0">
              <a:spcBef>
                <a:spcPts val="0"/>
              </a:spcBef>
              <a:spcAft>
                <a:spcPts val="0"/>
              </a:spcAft>
              <a:buNone/>
            </a:pPr>
            <a:endParaRPr/>
          </a:p>
        </p:txBody>
      </p:sp>
      <p:pic>
        <p:nvPicPr>
          <p:cNvPr id="223" name="Google Shape;223;p36"/>
          <p:cNvPicPr preferRelativeResize="0"/>
          <p:nvPr/>
        </p:nvPicPr>
        <p:blipFill>
          <a:blip r:embed="rId4">
            <a:alphaModFix/>
          </a:blip>
          <a:stretch>
            <a:fillRect/>
          </a:stretch>
        </p:blipFill>
        <p:spPr>
          <a:xfrm>
            <a:off x="8486347" y="4482668"/>
            <a:ext cx="459900" cy="440036"/>
          </a:xfrm>
          <a:prstGeom prst="rect">
            <a:avLst/>
          </a:prstGeom>
          <a:noFill/>
          <a:ln>
            <a:noFill/>
          </a:ln>
        </p:spPr>
      </p:pic>
      <p:pic>
        <p:nvPicPr>
          <p:cNvPr id="224" name="Google Shape;224;p36"/>
          <p:cNvPicPr preferRelativeResize="0"/>
          <p:nvPr/>
        </p:nvPicPr>
        <p:blipFill>
          <a:blip r:embed="rId5">
            <a:alphaModFix/>
          </a:blip>
          <a:stretch>
            <a:fillRect/>
          </a:stretch>
        </p:blipFill>
        <p:spPr>
          <a:xfrm>
            <a:off x="7993926" y="4447569"/>
            <a:ext cx="492421" cy="510233"/>
          </a:xfrm>
          <a:prstGeom prst="rect">
            <a:avLst/>
          </a:prstGeom>
          <a:noFill/>
          <a:ln>
            <a:noFill/>
          </a:ln>
        </p:spPr>
      </p:pic>
      <p:pic>
        <p:nvPicPr>
          <p:cNvPr id="225" name="Google Shape;225;p36"/>
          <p:cNvPicPr preferRelativeResize="0"/>
          <p:nvPr/>
        </p:nvPicPr>
        <p:blipFill rotWithShape="1">
          <a:blip r:embed="rId6">
            <a:alphaModFix/>
          </a:blip>
          <a:srcRect l="31948" t="25712" r="32163" b="18111"/>
          <a:stretch/>
        </p:blipFill>
        <p:spPr>
          <a:xfrm>
            <a:off x="221150" y="1152475"/>
            <a:ext cx="2902975" cy="2554704"/>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Sharing Our Work</a:t>
            </a:r>
            <a:endParaRPr/>
          </a:p>
        </p:txBody>
      </p:sp>
      <p:sp>
        <p:nvSpPr>
          <p:cNvPr id="232" name="Google Shape;232;p37"/>
          <p:cNvSpPr txBox="1">
            <a:spLocks noGrp="1"/>
          </p:cNvSpPr>
          <p:nvPr>
            <p:ph type="body" idx="1"/>
          </p:nvPr>
        </p:nvSpPr>
        <p:spPr>
          <a:xfrm>
            <a:off x="3266250" y="1152475"/>
            <a:ext cx="55659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a:p>
            <a:pPr marL="0" lvl="0" indent="0" rtl="0">
              <a:spcBef>
                <a:spcPts val="0"/>
              </a:spcBef>
              <a:spcAft>
                <a:spcPts val="0"/>
              </a:spcAft>
              <a:buNone/>
            </a:pPr>
            <a:r>
              <a:rPr lang="en"/>
              <a:t>Turn and Talk Prompt:</a:t>
            </a:r>
            <a:endParaRPr/>
          </a:p>
          <a:p>
            <a:pPr marL="0" lvl="0" indent="0" rtl="0">
              <a:spcBef>
                <a:spcPts val="0"/>
              </a:spcBef>
              <a:spcAft>
                <a:spcPts val="0"/>
              </a:spcAft>
              <a:buNone/>
            </a:pPr>
            <a:endParaRPr/>
          </a:p>
          <a:p>
            <a:pPr marL="457200" lvl="0" indent="-342900" rtl="0">
              <a:spcBef>
                <a:spcPts val="0"/>
              </a:spcBef>
              <a:spcAft>
                <a:spcPts val="0"/>
              </a:spcAft>
              <a:buSzPts val="1800"/>
              <a:buChar char="●"/>
            </a:pPr>
            <a:r>
              <a:rPr lang="en"/>
              <a:t>What inspired your poet to write poetry?</a:t>
            </a:r>
            <a:endParaRPr/>
          </a:p>
        </p:txBody>
      </p:sp>
      <p:pic>
        <p:nvPicPr>
          <p:cNvPr id="235" name="Google Shape;235;p37"/>
          <p:cNvPicPr preferRelativeResize="0"/>
          <p:nvPr/>
        </p:nvPicPr>
        <p:blipFill>
          <a:blip r:embed="rId3">
            <a:alphaModFix/>
          </a:blip>
          <a:stretch>
            <a:fillRect/>
          </a:stretch>
        </p:blipFill>
        <p:spPr>
          <a:xfrm>
            <a:off x="311700" y="1488988"/>
            <a:ext cx="2961449" cy="2743385"/>
          </a:xfrm>
          <a:prstGeom prst="rect">
            <a:avLst/>
          </a:prstGeom>
          <a:noFill/>
          <a:ln>
            <a:noFill/>
          </a:ln>
        </p:spPr>
      </p:pic>
      <p:pic>
        <p:nvPicPr>
          <p:cNvPr id="7" name="Google Shape;223;p36"/>
          <p:cNvPicPr preferRelativeResize="0"/>
          <p:nvPr/>
        </p:nvPicPr>
        <p:blipFill>
          <a:blip r:embed="rId4">
            <a:alphaModFix/>
          </a:blip>
          <a:stretch>
            <a:fillRect/>
          </a:stretch>
        </p:blipFill>
        <p:spPr>
          <a:xfrm>
            <a:off x="8486347" y="4482668"/>
            <a:ext cx="459900" cy="440036"/>
          </a:xfrm>
          <a:prstGeom prst="rect">
            <a:avLst/>
          </a:prstGeom>
          <a:noFill/>
          <a:ln>
            <a:noFill/>
          </a:ln>
        </p:spPr>
      </p:pic>
      <p:pic>
        <p:nvPicPr>
          <p:cNvPr id="8" name="Google Shape;224;p36"/>
          <p:cNvPicPr preferRelativeResize="0"/>
          <p:nvPr/>
        </p:nvPicPr>
        <p:blipFill>
          <a:blip r:embed="rId5">
            <a:alphaModFix/>
          </a:blip>
          <a:stretch>
            <a:fillRect/>
          </a:stretch>
        </p:blipFill>
        <p:spPr>
          <a:xfrm>
            <a:off x="7993926" y="4447569"/>
            <a:ext cx="492421" cy="51023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41" name="Google Shape;241;p3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lvl="0" indent="-457200" rtl="0">
              <a:spcBef>
                <a:spcPts val="0"/>
              </a:spcBef>
              <a:spcAft>
                <a:spcPts val="0"/>
              </a:spcAft>
              <a:buSzPct val="100000"/>
              <a:buFont typeface="+mj-lt"/>
              <a:buAutoNum type="alphaUcPeriod"/>
            </a:pPr>
            <a:r>
              <a:rPr lang="en" sz="2400" dirty="0"/>
              <a:t>Accountable Research Reading. Select a prompt and respond in the front of your independent reading journal. </a:t>
            </a:r>
            <a:endParaRPr sz="2400" dirty="0"/>
          </a:p>
          <a:p>
            <a:pPr marL="0" lvl="0" indent="0" rtl="0">
              <a:spcBef>
                <a:spcPts val="0"/>
              </a:spcBef>
              <a:spcAft>
                <a:spcPts val="0"/>
              </a:spcAft>
              <a:buNone/>
            </a:pPr>
            <a:endParaRPr sz="2400" dirty="0"/>
          </a:p>
          <a:p>
            <a:pPr marL="0" lvl="0" indent="0" rtl="0">
              <a:spcBef>
                <a:spcPts val="0"/>
              </a:spcBef>
              <a:spcAft>
                <a:spcPts val="0"/>
              </a:spcAft>
              <a:buNone/>
            </a:pPr>
            <a:endParaRPr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48" name="Google Shape;248;p39"/>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49" name="Google Shape;249;p39"/>
          <p:cNvGraphicFramePr/>
          <p:nvPr/>
        </p:nvGraphicFramePr>
        <p:xfrm>
          <a:off x="773775" y="3463850"/>
          <a:ext cx="7239000" cy="1471550"/>
        </p:xfrm>
        <a:graphic>
          <a:graphicData uri="http://schemas.openxmlformats.org/drawingml/2006/table">
            <a:tbl>
              <a:tblPr>
                <a:noFill/>
                <a:tableStyleId>{206B153F-E036-41D3-94D5-15149C0E6A30}</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7</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7: </a:t>
            </a:r>
            <a:r>
              <a:rPr lang="en" i="1" dirty="0">
                <a:solidFill>
                  <a:schemeClr val="dk1"/>
                </a:solidFill>
              </a:rPr>
              <a:t>Materials and Student Pairings</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b="1" dirty="0">
                <a:solidFill>
                  <a:schemeClr val="dk1"/>
                </a:solidFill>
              </a:rPr>
              <a:t>Expert Group Poet S</a:t>
            </a:r>
            <a:r>
              <a:rPr lang="en-US" b="1" dirty="0" err="1">
                <a:solidFill>
                  <a:schemeClr val="dk1"/>
                </a:solidFill>
              </a:rPr>
              <a:t>i</a:t>
            </a:r>
            <a:r>
              <a:rPr lang="en" b="1" dirty="0">
                <a:solidFill>
                  <a:schemeClr val="dk1"/>
                </a:solidFill>
              </a:rPr>
              <a:t>gns</a:t>
            </a:r>
            <a:r>
              <a:rPr lang="en" dirty="0">
                <a:solidFill>
                  <a:schemeClr val="dk1"/>
                </a:solidFill>
              </a:rPr>
              <a:t> </a:t>
            </a: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b="1" dirty="0">
                <a:solidFill>
                  <a:schemeClr val="dk1"/>
                </a:solidFill>
              </a:rPr>
              <a:t>Expert Group Poet Biographies</a:t>
            </a:r>
            <a:endParaRPr b="1" dirty="0">
              <a:solidFill>
                <a:schemeClr val="dk1"/>
              </a:solidFill>
            </a:endParaRPr>
          </a:p>
          <a:p>
            <a:pPr marL="457200" lvl="0" indent="-342900" rtl="0">
              <a:spcBef>
                <a:spcPts val="0"/>
              </a:spcBef>
              <a:spcAft>
                <a:spcPts val="0"/>
              </a:spcAft>
              <a:buClr>
                <a:schemeClr val="dk1"/>
              </a:buClr>
              <a:buSzPts val="1800"/>
              <a:buFont typeface="Century Gothic"/>
              <a:buChar char="●"/>
            </a:pPr>
            <a:r>
              <a:rPr lang="en" b="1" dirty="0">
                <a:solidFill>
                  <a:schemeClr val="dk1"/>
                </a:solidFill>
              </a:rPr>
              <a:t>Close Read Note-catcher: Expert Group Poet</a:t>
            </a:r>
            <a:r>
              <a:rPr lang="en" dirty="0">
                <a:solidFill>
                  <a:schemeClr val="dk1"/>
                </a:solidFill>
              </a:rPr>
              <a:t> </a:t>
            </a: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b="1" dirty="0">
                <a:solidFill>
                  <a:schemeClr val="dk1"/>
                </a:solidFill>
              </a:rPr>
              <a:t>Expert Group Poet Guide </a:t>
            </a:r>
            <a:endParaRPr b="1" dirty="0">
              <a:solidFill>
                <a:schemeClr val="dk1"/>
              </a:solidFill>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Sticky notes (several per student)</a:t>
            </a: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b="1" dirty="0">
                <a:solidFill>
                  <a:schemeClr val="dk1"/>
                </a:solidFill>
              </a:rPr>
              <a:t>Language Dive Guide</a:t>
            </a:r>
            <a:endParaRPr b="1" dirty="0">
              <a:solidFill>
                <a:schemeClr val="dk1"/>
              </a:solidFill>
            </a:endParaRPr>
          </a:p>
          <a:p>
            <a:pPr marL="457200" lvl="0" indent="-342900" rtl="0">
              <a:spcBef>
                <a:spcPts val="0"/>
              </a:spcBef>
              <a:spcAft>
                <a:spcPts val="0"/>
              </a:spcAft>
              <a:buClr>
                <a:schemeClr val="dk1"/>
              </a:buClr>
              <a:buSzPts val="1800"/>
              <a:buFont typeface="Century Gothic"/>
              <a:buChar char="●"/>
            </a:pPr>
            <a:r>
              <a:rPr lang="en" b="1" dirty="0">
                <a:solidFill>
                  <a:schemeClr val="dk1"/>
                </a:solidFill>
              </a:rPr>
              <a:t>Sentence strip chunks </a:t>
            </a:r>
            <a:endParaRPr b="1"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Samples of downloadable resources...</a:t>
            </a:r>
            <a:endParaRPr dirty="0"/>
          </a:p>
        </p:txBody>
      </p:sp>
      <p:sp>
        <p:nvSpPr>
          <p:cNvPr id="142" name="Google Shape;142;p2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143" name="Google Shape;143;p27"/>
          <p:cNvPicPr preferRelativeResize="0"/>
          <p:nvPr/>
        </p:nvPicPr>
        <p:blipFill rotWithShape="1">
          <a:blip r:embed="rId3">
            <a:alphaModFix/>
          </a:blip>
          <a:srcRect l="31786" t="27463" r="32324" b="11153"/>
          <a:stretch/>
        </p:blipFill>
        <p:spPr>
          <a:xfrm>
            <a:off x="311700" y="993825"/>
            <a:ext cx="3281651" cy="3155850"/>
          </a:xfrm>
          <a:prstGeom prst="rect">
            <a:avLst/>
          </a:prstGeom>
          <a:noFill/>
          <a:ln w="19050" cap="flat" cmpd="sng">
            <a:solidFill>
              <a:schemeClr val="dk2"/>
            </a:solidFill>
            <a:prstDash val="solid"/>
            <a:round/>
            <a:headEnd type="none" w="sm" len="sm"/>
            <a:tailEnd type="none" w="sm" len="sm"/>
          </a:ln>
        </p:spPr>
      </p:pic>
      <p:pic>
        <p:nvPicPr>
          <p:cNvPr id="144" name="Google Shape;144;p27"/>
          <p:cNvPicPr preferRelativeResize="0"/>
          <p:nvPr/>
        </p:nvPicPr>
        <p:blipFill rotWithShape="1">
          <a:blip r:embed="rId4">
            <a:alphaModFix/>
          </a:blip>
          <a:srcRect l="32171" t="16349" r="33257" b="14109"/>
          <a:stretch/>
        </p:blipFill>
        <p:spPr>
          <a:xfrm>
            <a:off x="244725" y="1368875"/>
            <a:ext cx="3281651" cy="3260586"/>
          </a:xfrm>
          <a:prstGeom prst="rect">
            <a:avLst/>
          </a:prstGeom>
          <a:noFill/>
          <a:ln w="19050" cap="flat" cmpd="sng">
            <a:solidFill>
              <a:schemeClr val="dk2"/>
            </a:solidFill>
            <a:prstDash val="solid"/>
            <a:round/>
            <a:headEnd type="none" w="sm" len="sm"/>
            <a:tailEnd type="none" w="sm" len="sm"/>
          </a:ln>
        </p:spPr>
      </p:pic>
      <p:pic>
        <p:nvPicPr>
          <p:cNvPr id="145" name="Google Shape;145;p27"/>
          <p:cNvPicPr preferRelativeResize="0"/>
          <p:nvPr/>
        </p:nvPicPr>
        <p:blipFill rotWithShape="1">
          <a:blip r:embed="rId5">
            <a:alphaModFix/>
          </a:blip>
          <a:srcRect l="32116" t="20673" r="31994" b="14112"/>
          <a:stretch/>
        </p:blipFill>
        <p:spPr>
          <a:xfrm>
            <a:off x="3205775" y="993825"/>
            <a:ext cx="3281651" cy="3352600"/>
          </a:xfrm>
          <a:prstGeom prst="rect">
            <a:avLst/>
          </a:prstGeom>
          <a:noFill/>
          <a:ln w="19050" cap="flat" cmpd="sng">
            <a:solidFill>
              <a:schemeClr val="dk2"/>
            </a:solidFill>
            <a:prstDash val="solid"/>
            <a:round/>
            <a:headEnd type="none" w="sm" len="sm"/>
            <a:tailEnd type="none" w="sm" len="sm"/>
          </a:ln>
        </p:spPr>
      </p:pic>
      <p:pic>
        <p:nvPicPr>
          <p:cNvPr id="146" name="Google Shape;146;p27"/>
          <p:cNvPicPr preferRelativeResize="0"/>
          <p:nvPr/>
        </p:nvPicPr>
        <p:blipFill rotWithShape="1">
          <a:blip r:embed="rId6">
            <a:alphaModFix/>
          </a:blip>
          <a:srcRect l="31620" t="23778" r="31904" b="20048"/>
          <a:stretch/>
        </p:blipFill>
        <p:spPr>
          <a:xfrm>
            <a:off x="2603025" y="2085126"/>
            <a:ext cx="3335250" cy="2526550"/>
          </a:xfrm>
          <a:prstGeom prst="rect">
            <a:avLst/>
          </a:prstGeom>
          <a:noFill/>
          <a:ln w="19050" cap="flat" cmpd="sng">
            <a:solidFill>
              <a:schemeClr val="dk2"/>
            </a:solidFill>
            <a:prstDash val="solid"/>
            <a:round/>
            <a:headEnd type="none" w="sm" len="sm"/>
            <a:tailEnd type="none" w="sm" len="sm"/>
          </a:ln>
        </p:spPr>
      </p:pic>
      <p:pic>
        <p:nvPicPr>
          <p:cNvPr id="147" name="Google Shape;147;p27"/>
          <p:cNvPicPr preferRelativeResize="0"/>
          <p:nvPr/>
        </p:nvPicPr>
        <p:blipFill rotWithShape="1">
          <a:blip r:embed="rId7">
            <a:alphaModFix/>
          </a:blip>
          <a:srcRect l="31897" t="21655" r="32213" b="14540"/>
          <a:stretch/>
        </p:blipFill>
        <p:spPr>
          <a:xfrm>
            <a:off x="6084750" y="1091889"/>
            <a:ext cx="2961051" cy="2959718"/>
          </a:xfrm>
          <a:prstGeom prst="rect">
            <a:avLst/>
          </a:prstGeom>
          <a:noFill/>
          <a:ln w="19050" cap="flat" cmpd="sng">
            <a:solidFill>
              <a:schemeClr val="dk2"/>
            </a:solidFill>
            <a:prstDash val="solid"/>
            <a:round/>
            <a:headEnd type="none" w="sm" len="sm"/>
            <a:tailEnd type="none" w="sm" len="sm"/>
          </a:ln>
        </p:spPr>
      </p:pic>
      <p:pic>
        <p:nvPicPr>
          <p:cNvPr id="148" name="Google Shape;148;p27"/>
          <p:cNvPicPr preferRelativeResize="0"/>
          <p:nvPr/>
        </p:nvPicPr>
        <p:blipFill rotWithShape="1">
          <a:blip r:embed="rId8">
            <a:alphaModFix/>
          </a:blip>
          <a:srcRect l="31948" t="25712" r="32163" b="18111"/>
          <a:stretch/>
        </p:blipFill>
        <p:spPr>
          <a:xfrm>
            <a:off x="6084750" y="2334006"/>
            <a:ext cx="2902975" cy="2554704"/>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4"/>
                                        </p:tgtEl>
                                        <p:attrNameLst>
                                          <p:attrName>style.visibility</p:attrName>
                                        </p:attrNameLst>
                                      </p:cBhvr>
                                      <p:to>
                                        <p:strVal val="visible"/>
                                      </p:to>
                                    </p:set>
                                    <p:animEffect transition="in" filter="fade">
                                      <p:cBhvr>
                                        <p:cTn id="12" dur="1000"/>
                                        <p:tgtEl>
                                          <p:spTgt spid="1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5"/>
                                        </p:tgtEl>
                                        <p:attrNameLst>
                                          <p:attrName>style.visibility</p:attrName>
                                        </p:attrNameLst>
                                      </p:cBhvr>
                                      <p:to>
                                        <p:strVal val="visible"/>
                                      </p:to>
                                    </p:set>
                                    <p:animEffect transition="in" filter="fade">
                                      <p:cBhvr>
                                        <p:cTn id="17" dur="1000"/>
                                        <p:tgtEl>
                                          <p:spTgt spid="14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6"/>
                                        </p:tgtEl>
                                        <p:attrNameLst>
                                          <p:attrName>style.visibility</p:attrName>
                                        </p:attrNameLst>
                                      </p:cBhvr>
                                      <p:to>
                                        <p:strVal val="visible"/>
                                      </p:to>
                                    </p:set>
                                    <p:animEffect transition="in" filter="fade">
                                      <p:cBhvr>
                                        <p:cTn id="22" dur="1000"/>
                                        <p:tgtEl>
                                          <p:spTgt spid="14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7"/>
                                        </p:tgtEl>
                                        <p:attrNameLst>
                                          <p:attrName>style.visibility</p:attrName>
                                        </p:attrNameLst>
                                      </p:cBhvr>
                                      <p:to>
                                        <p:strVal val="visible"/>
                                      </p:to>
                                    </p:set>
                                    <p:animEffect transition="in" filter="fade">
                                      <p:cBhvr>
                                        <p:cTn id="27" dur="1000"/>
                                        <p:tgtEl>
                                          <p:spTgt spid="14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8"/>
                                        </p:tgtEl>
                                        <p:attrNameLst>
                                          <p:attrName>style.visibility</p:attrName>
                                        </p:attrNameLst>
                                      </p:cBhvr>
                                      <p:to>
                                        <p:strVal val="visible"/>
                                      </p:to>
                                    </p:set>
                                    <p:animEffect transition="in" filter="fade">
                                      <p:cBhvr>
                                        <p:cTn id="32" dur="10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7</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4" name="Google Shape;154;p2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7: </a:t>
            </a:r>
            <a:r>
              <a:rPr lang="en" i="1" dirty="0">
                <a:solidFill>
                  <a:schemeClr val="dk1"/>
                </a:solidFill>
              </a:rPr>
              <a:t>Pre-reading and Protocols </a:t>
            </a:r>
            <a:endParaRPr i="1"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Read ahead and become familiar with poet biographies</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Protocols used in this lesson:</a:t>
            </a:r>
          </a:p>
          <a:p>
            <a:pPr marL="914400" lvl="1" indent="-330200" rtl="0">
              <a:lnSpc>
                <a:spcPct val="90000"/>
              </a:lnSpc>
              <a:spcBef>
                <a:spcPts val="0"/>
              </a:spcBef>
              <a:spcAft>
                <a:spcPts val="0"/>
              </a:spcAft>
              <a:buClr>
                <a:schemeClr val="dk1"/>
              </a:buClr>
              <a:buSzPts val="1600"/>
              <a:buChar char="○"/>
            </a:pPr>
            <a:r>
              <a:rPr lang="en" sz="1600" dirty="0">
                <a:solidFill>
                  <a:schemeClr val="dk1"/>
                </a:solidFill>
              </a:rPr>
              <a:t>Equity Sticks</a:t>
            </a:r>
            <a:endParaRPr sz="1600" dirty="0">
              <a:solidFill>
                <a:schemeClr val="dk1"/>
              </a:solidFill>
            </a:endParaRPr>
          </a:p>
          <a:p>
            <a:pPr marL="914400" lvl="1" indent="-330200" rtl="0">
              <a:lnSpc>
                <a:spcPct val="90000"/>
              </a:lnSpc>
              <a:spcBef>
                <a:spcPts val="0"/>
              </a:spcBef>
              <a:spcAft>
                <a:spcPts val="0"/>
              </a:spcAft>
              <a:buClr>
                <a:schemeClr val="dk1"/>
              </a:buClr>
              <a:buSzPts val="1600"/>
              <a:buChar char="○"/>
            </a:pPr>
            <a:endParaRPr lang="en" sz="1600" dirty="0">
              <a:solidFill>
                <a:schemeClr val="dk1"/>
              </a:solidFill>
            </a:endParaRPr>
          </a:p>
          <a:p>
            <a:pPr marL="914400" lvl="1" indent="-330200" rtl="0">
              <a:lnSpc>
                <a:spcPct val="90000"/>
              </a:lnSpc>
              <a:spcBef>
                <a:spcPts val="0"/>
              </a:spcBef>
              <a:spcAft>
                <a:spcPts val="0"/>
              </a:spcAft>
              <a:buClr>
                <a:schemeClr val="dk1"/>
              </a:buClr>
              <a:buSzPts val="1600"/>
              <a:buChar char="○"/>
            </a:pPr>
            <a:r>
              <a:rPr lang="en" sz="1600" dirty="0">
                <a:solidFill>
                  <a:schemeClr val="dk1"/>
                </a:solidFill>
              </a:rPr>
              <a:t>Thumb-o-Meter</a:t>
            </a:r>
            <a:endParaRPr sz="1600" dirty="0">
              <a:solidFill>
                <a:schemeClr val="dk1"/>
              </a:solidFill>
            </a:endParaRPr>
          </a:p>
          <a:p>
            <a:pPr marL="914400" lvl="1" indent="-330200" rtl="0">
              <a:lnSpc>
                <a:spcPct val="90000"/>
              </a:lnSpc>
              <a:spcBef>
                <a:spcPts val="0"/>
              </a:spcBef>
              <a:spcAft>
                <a:spcPts val="0"/>
              </a:spcAft>
              <a:buClr>
                <a:schemeClr val="dk1"/>
              </a:buClr>
              <a:buSzPts val="1600"/>
              <a:buChar char="○"/>
            </a:pPr>
            <a:endParaRPr lang="en" sz="1600" dirty="0">
              <a:solidFill>
                <a:schemeClr val="dk1"/>
              </a:solidFill>
            </a:endParaRPr>
          </a:p>
          <a:p>
            <a:pPr marL="914400" lvl="1" indent="-330200" rtl="0">
              <a:lnSpc>
                <a:spcPct val="90000"/>
              </a:lnSpc>
              <a:spcBef>
                <a:spcPts val="0"/>
              </a:spcBef>
              <a:spcAft>
                <a:spcPts val="0"/>
              </a:spcAft>
              <a:buClr>
                <a:schemeClr val="dk1"/>
              </a:buClr>
              <a:buSzPts val="1600"/>
              <a:buChar char="○"/>
            </a:pPr>
            <a:r>
              <a:rPr lang="en" sz="1600" dirty="0">
                <a:solidFill>
                  <a:schemeClr val="dk1"/>
                </a:solidFill>
              </a:rPr>
              <a:t>Turn and Talk    </a:t>
            </a:r>
            <a:endParaRPr sz="1600" dirty="0">
              <a:solidFill>
                <a:schemeClr val="dk1"/>
              </a:solidFill>
            </a:endParaRPr>
          </a:p>
        </p:txBody>
      </p:sp>
      <p:pic>
        <p:nvPicPr>
          <p:cNvPr id="155" name="Google Shape;155;p28"/>
          <p:cNvPicPr preferRelativeResize="0"/>
          <p:nvPr/>
        </p:nvPicPr>
        <p:blipFill>
          <a:blip r:embed="rId3">
            <a:alphaModFix/>
          </a:blip>
          <a:stretch>
            <a:fillRect/>
          </a:stretch>
        </p:blipFill>
        <p:spPr>
          <a:xfrm>
            <a:off x="2696633" y="3262919"/>
            <a:ext cx="237550" cy="237550"/>
          </a:xfrm>
          <a:prstGeom prst="rect">
            <a:avLst/>
          </a:prstGeom>
          <a:noFill/>
          <a:ln>
            <a:noFill/>
          </a:ln>
        </p:spPr>
      </p:pic>
      <p:pic>
        <p:nvPicPr>
          <p:cNvPr id="156" name="Google Shape;156;p28"/>
          <p:cNvPicPr preferRelativeResize="0"/>
          <p:nvPr/>
        </p:nvPicPr>
        <p:blipFill>
          <a:blip r:embed="rId4">
            <a:alphaModFix/>
          </a:blip>
          <a:stretch>
            <a:fillRect/>
          </a:stretch>
        </p:blipFill>
        <p:spPr>
          <a:xfrm>
            <a:off x="2898563" y="2835130"/>
            <a:ext cx="237550" cy="237550"/>
          </a:xfrm>
          <a:prstGeom prst="rect">
            <a:avLst/>
          </a:prstGeom>
          <a:noFill/>
          <a:ln>
            <a:noFill/>
          </a:ln>
        </p:spPr>
      </p:pic>
      <p:pic>
        <p:nvPicPr>
          <p:cNvPr id="157" name="Google Shape;157;p28"/>
          <p:cNvPicPr preferRelativeResize="0"/>
          <p:nvPr/>
        </p:nvPicPr>
        <p:blipFill>
          <a:blip r:embed="rId5">
            <a:alphaModFix/>
          </a:blip>
          <a:stretch>
            <a:fillRect/>
          </a:stretch>
        </p:blipFill>
        <p:spPr>
          <a:xfrm>
            <a:off x="2611288" y="2428113"/>
            <a:ext cx="287275" cy="2872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9"/>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7</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5A631A69-9894-4E95-9C66-F73BF0572200}"/>
              </a:ext>
            </a:extLst>
          </p:cNvPr>
          <p:cNvPicPr>
            <a:picLocks noChangeAspect="1"/>
          </p:cNvPicPr>
          <p:nvPr/>
        </p:nvPicPr>
        <p:blipFill>
          <a:blip r:embed="rId3"/>
          <a:stretch>
            <a:fillRect/>
          </a:stretch>
        </p:blipFill>
        <p:spPr>
          <a:xfrm>
            <a:off x="3630141" y="291754"/>
            <a:ext cx="1883717" cy="86574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69" name="Google Shape;169;p30"/>
          <p:cNvSpPr txBox="1">
            <a:spLocks noGrp="1"/>
          </p:cNvSpPr>
          <p:nvPr>
            <p:ph type="body" idx="1"/>
          </p:nvPr>
        </p:nvSpPr>
        <p:spPr>
          <a:xfrm>
            <a:off x="528775" y="1152475"/>
            <a:ext cx="83037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a:t>What are we learning and doing today?</a:t>
            </a:r>
            <a:endParaRPr sz="2400"/>
          </a:p>
          <a:p>
            <a:pPr marL="457200" lvl="0" indent="-381000" rtl="0">
              <a:lnSpc>
                <a:spcPct val="100000"/>
              </a:lnSpc>
              <a:spcBef>
                <a:spcPts val="0"/>
              </a:spcBef>
              <a:spcAft>
                <a:spcPts val="0"/>
              </a:spcAft>
              <a:buSzPts val="2400"/>
              <a:buChar char="●"/>
            </a:pPr>
            <a:r>
              <a:rPr lang="en" sz="2400"/>
              <a:t>Read about the life of our poets and what inspired them to write poetry</a:t>
            </a:r>
            <a:endParaRPr sz="2400"/>
          </a:p>
          <a:p>
            <a:pPr marL="457200" lvl="0" indent="-381000" rtl="0">
              <a:lnSpc>
                <a:spcPct val="100000"/>
              </a:lnSpc>
              <a:spcBef>
                <a:spcPts val="0"/>
              </a:spcBef>
              <a:spcAft>
                <a:spcPts val="0"/>
              </a:spcAft>
              <a:buSzPts val="2400"/>
              <a:buChar char="●"/>
            </a:pPr>
            <a:r>
              <a:rPr lang="en" sz="2400"/>
              <a:t>Conduct a close reading on the poet’s biography we select</a:t>
            </a:r>
            <a:endParaRPr sz="2400"/>
          </a:p>
          <a:p>
            <a:pPr marL="457200" lvl="0" indent="-381000" rtl="0">
              <a:lnSpc>
                <a:spcPct val="100000"/>
              </a:lnSpc>
              <a:spcBef>
                <a:spcPts val="0"/>
              </a:spcBef>
              <a:spcAft>
                <a:spcPts val="0"/>
              </a:spcAft>
              <a:buSzPts val="2400"/>
              <a:buChar char="●"/>
            </a:pPr>
            <a:r>
              <a:rPr lang="en" sz="2400"/>
              <a:t>Share out our work</a:t>
            </a:r>
            <a:endParaRPr sz="2400"/>
          </a:p>
          <a:p>
            <a:pPr marL="0" lvl="0" indent="0">
              <a:lnSpc>
                <a:spcPct val="100000"/>
              </a:lnSpc>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Select a poet to study...</a:t>
            </a:r>
            <a:endParaRPr dirty="0"/>
          </a:p>
        </p:txBody>
      </p:sp>
      <p:sp>
        <p:nvSpPr>
          <p:cNvPr id="175" name="Google Shape;175;p31"/>
          <p:cNvSpPr txBox="1"/>
          <p:nvPr/>
        </p:nvSpPr>
        <p:spPr>
          <a:xfrm>
            <a:off x="408600" y="1141500"/>
            <a:ext cx="5672400" cy="3422400"/>
          </a:xfrm>
          <a:prstGeom prst="rect">
            <a:avLst/>
          </a:prstGeom>
          <a:noFill/>
          <a:ln>
            <a:noFill/>
          </a:ln>
        </p:spPr>
        <p:txBody>
          <a:bodyPr spcFirstLastPara="1" wrap="square" lIns="91425" tIns="91425" rIns="91425" bIns="91425" anchor="t" anchorCtr="0">
            <a:noAutofit/>
          </a:bodyPr>
          <a:lstStyle/>
          <a:p>
            <a:pPr marL="457200" lvl="0" indent="-419100">
              <a:spcBef>
                <a:spcPts val="0"/>
              </a:spcBef>
              <a:spcAft>
                <a:spcPts val="0"/>
              </a:spcAft>
              <a:buSzPts val="3000"/>
              <a:buFont typeface="Century Gothic"/>
              <a:buAutoNum type="arabicPeriod"/>
            </a:pPr>
            <a:r>
              <a:rPr lang="en" sz="3000" dirty="0">
                <a:latin typeface="Century Gothic"/>
                <a:ea typeface="Century Gothic"/>
                <a:cs typeface="Century Gothic"/>
                <a:sym typeface="Century Gothic"/>
              </a:rPr>
              <a:t>Walter Dean Myers</a:t>
            </a:r>
            <a:endParaRPr sz="3000" dirty="0">
              <a:latin typeface="Century Gothic"/>
              <a:ea typeface="Century Gothic"/>
              <a:cs typeface="Century Gothic"/>
              <a:sym typeface="Century Gothic"/>
            </a:endParaRPr>
          </a:p>
          <a:p>
            <a:pPr marL="457200" lvl="0" indent="-419100">
              <a:spcBef>
                <a:spcPts val="0"/>
              </a:spcBef>
              <a:spcAft>
                <a:spcPts val="0"/>
              </a:spcAft>
              <a:buSzPts val="3000"/>
              <a:buFont typeface="Century Gothic"/>
              <a:buAutoNum type="arabicPeriod"/>
            </a:pPr>
            <a:r>
              <a:rPr lang="en" sz="3000" dirty="0">
                <a:latin typeface="Century Gothic"/>
                <a:ea typeface="Century Gothic"/>
                <a:cs typeface="Century Gothic"/>
                <a:sym typeface="Century Gothic"/>
              </a:rPr>
              <a:t>Robert Frost</a:t>
            </a:r>
            <a:endParaRPr sz="3000" dirty="0">
              <a:latin typeface="Century Gothic"/>
              <a:ea typeface="Century Gothic"/>
              <a:cs typeface="Century Gothic"/>
              <a:sym typeface="Century Gothic"/>
            </a:endParaRPr>
          </a:p>
          <a:p>
            <a:pPr marL="457200" lvl="0" indent="-419100">
              <a:spcBef>
                <a:spcPts val="0"/>
              </a:spcBef>
              <a:spcAft>
                <a:spcPts val="0"/>
              </a:spcAft>
              <a:buSzPts val="3000"/>
              <a:buFont typeface="Century Gothic"/>
              <a:buAutoNum type="arabicPeriod"/>
            </a:pPr>
            <a:r>
              <a:rPr lang="en" sz="3000" dirty="0">
                <a:latin typeface="Century Gothic"/>
                <a:ea typeface="Century Gothic"/>
                <a:cs typeface="Century Gothic"/>
                <a:sym typeface="Century Gothic"/>
              </a:rPr>
              <a:t>Valerie Worth</a:t>
            </a:r>
            <a:endParaRPr sz="30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Reviewing Our Learning Targets</a:t>
            </a:r>
            <a:endParaRPr/>
          </a:p>
        </p:txBody>
      </p:sp>
      <p:sp>
        <p:nvSpPr>
          <p:cNvPr id="181" name="Google Shape;181;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describe the life of my poet and explain what inspired him or her to write poetry.</a:t>
            </a: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a:t>
            </a:r>
            <a:r>
              <a:rPr lang="en" sz="2400" u="sng">
                <a:solidFill>
                  <a:schemeClr val="dk1"/>
                </a:solidFill>
              </a:rPr>
              <a:t>cite evidence </a:t>
            </a:r>
            <a:r>
              <a:rPr lang="en" sz="2400">
                <a:solidFill>
                  <a:schemeClr val="dk1"/>
                </a:solidFill>
              </a:rPr>
              <a:t>from the text to support the answers to my questions.</a:t>
            </a:r>
            <a:endParaRPr sz="2400"/>
          </a:p>
        </p:txBody>
      </p:sp>
      <p:pic>
        <p:nvPicPr>
          <p:cNvPr id="182" name="Google Shape;182;p32"/>
          <p:cNvPicPr preferRelativeResize="0"/>
          <p:nvPr/>
        </p:nvPicPr>
        <p:blipFill>
          <a:blip r:embed="rId3">
            <a:alphaModFix/>
          </a:blip>
          <a:stretch>
            <a:fillRect/>
          </a:stretch>
        </p:blipFill>
        <p:spPr>
          <a:xfrm>
            <a:off x="8230144" y="4408715"/>
            <a:ext cx="634814" cy="48841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pic>
        <p:nvPicPr>
          <p:cNvPr id="194" name="Google Shape;194;p33"/>
          <p:cNvPicPr preferRelativeResize="0"/>
          <p:nvPr/>
        </p:nvPicPr>
        <p:blipFill>
          <a:blip r:embed="rId3">
            <a:alphaModFix/>
          </a:blip>
          <a:stretch>
            <a:fillRect/>
          </a:stretch>
        </p:blipFill>
        <p:spPr>
          <a:xfrm>
            <a:off x="7720483" y="4459536"/>
            <a:ext cx="674176" cy="573664"/>
          </a:xfrm>
          <a:prstGeom prst="rect">
            <a:avLst/>
          </a:prstGeom>
          <a:noFill/>
          <a:ln>
            <a:noFill/>
          </a:ln>
        </p:spPr>
      </p:pic>
      <p:sp>
        <p:nvSpPr>
          <p:cNvPr id="187" name="Google Shape;18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Expert Group Work: Reading for gist and unfamiliar vocabulary.</a:t>
            </a:r>
            <a:endParaRPr/>
          </a:p>
        </p:txBody>
      </p:sp>
      <p:sp>
        <p:nvSpPr>
          <p:cNvPr id="188" name="Google Shape;188;p33"/>
          <p:cNvSpPr txBox="1">
            <a:spLocks noGrp="1"/>
          </p:cNvSpPr>
          <p:nvPr>
            <p:ph type="body" idx="1"/>
          </p:nvPr>
        </p:nvSpPr>
        <p:spPr>
          <a:xfrm>
            <a:off x="311700" y="1597075"/>
            <a:ext cx="8520600" cy="2971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pic>
        <p:nvPicPr>
          <p:cNvPr id="189" name="Google Shape;189;p33"/>
          <p:cNvPicPr preferRelativeResize="0"/>
          <p:nvPr/>
        </p:nvPicPr>
        <p:blipFill rotWithShape="1">
          <a:blip r:embed="rId4">
            <a:alphaModFix/>
          </a:blip>
          <a:srcRect l="31786" t="27463" r="32324" b="11153"/>
          <a:stretch/>
        </p:blipFill>
        <p:spPr>
          <a:xfrm>
            <a:off x="311700" y="1498125"/>
            <a:ext cx="2487325" cy="2391974"/>
          </a:xfrm>
          <a:prstGeom prst="rect">
            <a:avLst/>
          </a:prstGeom>
          <a:noFill/>
          <a:ln w="19050" cap="flat" cmpd="sng">
            <a:solidFill>
              <a:schemeClr val="dk2"/>
            </a:solidFill>
            <a:prstDash val="solid"/>
            <a:round/>
            <a:headEnd type="none" w="sm" len="sm"/>
            <a:tailEnd type="none" w="sm" len="sm"/>
          </a:ln>
        </p:spPr>
      </p:pic>
      <p:pic>
        <p:nvPicPr>
          <p:cNvPr id="190" name="Google Shape;190;p33"/>
          <p:cNvPicPr preferRelativeResize="0"/>
          <p:nvPr/>
        </p:nvPicPr>
        <p:blipFill rotWithShape="1">
          <a:blip r:embed="rId5">
            <a:alphaModFix/>
          </a:blip>
          <a:srcRect l="32171" t="16349" r="33257" b="14109"/>
          <a:stretch/>
        </p:blipFill>
        <p:spPr>
          <a:xfrm>
            <a:off x="2975675" y="1498125"/>
            <a:ext cx="2115026" cy="2391974"/>
          </a:xfrm>
          <a:prstGeom prst="rect">
            <a:avLst/>
          </a:prstGeom>
          <a:noFill/>
          <a:ln w="19050" cap="flat" cmpd="sng">
            <a:solidFill>
              <a:schemeClr val="dk2"/>
            </a:solidFill>
            <a:prstDash val="solid"/>
            <a:round/>
            <a:headEnd type="none" w="sm" len="sm"/>
            <a:tailEnd type="none" w="sm" len="sm"/>
          </a:ln>
        </p:spPr>
      </p:pic>
      <p:pic>
        <p:nvPicPr>
          <p:cNvPr id="191" name="Google Shape;191;p33"/>
          <p:cNvPicPr preferRelativeResize="0"/>
          <p:nvPr/>
        </p:nvPicPr>
        <p:blipFill rotWithShape="1">
          <a:blip r:embed="rId6">
            <a:alphaModFix/>
          </a:blip>
          <a:srcRect l="32116" t="20673" r="31994" b="14112"/>
          <a:stretch/>
        </p:blipFill>
        <p:spPr>
          <a:xfrm>
            <a:off x="5267350" y="1498125"/>
            <a:ext cx="2341355" cy="2391974"/>
          </a:xfrm>
          <a:prstGeom prst="rect">
            <a:avLst/>
          </a:prstGeom>
          <a:noFill/>
          <a:ln w="19050" cap="flat" cmpd="sng">
            <a:solidFill>
              <a:schemeClr val="dk2"/>
            </a:solidFill>
            <a:prstDash val="solid"/>
            <a:round/>
            <a:headEnd type="none" w="sm" len="sm"/>
            <a:tailEnd type="none" w="sm" len="sm"/>
          </a:ln>
        </p:spPr>
      </p:pic>
      <p:pic>
        <p:nvPicPr>
          <p:cNvPr id="192" name="Google Shape;192;p33"/>
          <p:cNvPicPr preferRelativeResize="0"/>
          <p:nvPr/>
        </p:nvPicPr>
        <p:blipFill rotWithShape="1">
          <a:blip r:embed="rId7">
            <a:alphaModFix/>
          </a:blip>
          <a:srcRect l="31620" t="23778" r="31904" b="20048"/>
          <a:stretch/>
        </p:blipFill>
        <p:spPr>
          <a:xfrm>
            <a:off x="2975675" y="2845455"/>
            <a:ext cx="2341351" cy="2027345"/>
          </a:xfrm>
          <a:prstGeom prst="rect">
            <a:avLst/>
          </a:prstGeom>
          <a:noFill/>
          <a:ln w="19050" cap="flat" cmpd="sng">
            <a:solidFill>
              <a:schemeClr val="dk2"/>
            </a:solidFill>
            <a:prstDash val="solid"/>
            <a:round/>
            <a:headEnd type="none" w="sm" len="sm"/>
            <a:tailEnd type="none" w="sm" len="sm"/>
          </a:ln>
        </p:spPr>
      </p:pic>
      <p:pic>
        <p:nvPicPr>
          <p:cNvPr id="193" name="Google Shape;193;p33"/>
          <p:cNvPicPr preferRelativeResize="0"/>
          <p:nvPr/>
        </p:nvPicPr>
        <p:blipFill>
          <a:blip r:embed="rId8">
            <a:alphaModFix/>
          </a:blip>
          <a:stretch>
            <a:fillRect/>
          </a:stretch>
        </p:blipFill>
        <p:spPr>
          <a:xfrm>
            <a:off x="8313660" y="4494340"/>
            <a:ext cx="518640" cy="45299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2C5E75-BB28-4A91-835C-51EB9237C506}">
  <ds:schemaRef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a1502afc-75e6-4a80-976c-76583f90c737"/>
    <ds:schemaRef ds:uri="http://www.w3.org/XML/1998/namespace"/>
  </ds:schemaRefs>
</ds:datastoreItem>
</file>

<file path=customXml/itemProps2.xml><?xml version="1.0" encoding="utf-8"?>
<ds:datastoreItem xmlns:ds="http://schemas.openxmlformats.org/officeDocument/2006/customXml" ds:itemID="{9CF359B3-8E21-41B0-9ED5-2FF26CC8F4B3}">
  <ds:schemaRefs>
    <ds:schemaRef ds:uri="http://schemas.microsoft.com/sharepoint/v3/contenttype/forms"/>
  </ds:schemaRefs>
</ds:datastoreItem>
</file>

<file path=customXml/itemProps3.xml><?xml version="1.0" encoding="utf-8"?>
<ds:datastoreItem xmlns:ds="http://schemas.openxmlformats.org/officeDocument/2006/customXml" ds:itemID="{70FF094C-3196-4AB3-AF01-CD66C89987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36</TotalTime>
  <Words>3984</Words>
  <Application>Microsoft Office PowerPoint</Application>
  <PresentationFormat>On-screen Show (16:9)</PresentationFormat>
  <Paragraphs>281</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Calibri</vt:lpstr>
      <vt:lpstr>Arial</vt:lpstr>
      <vt:lpstr>Century Gothic</vt:lpstr>
      <vt:lpstr>Overlock</vt:lpstr>
      <vt:lpstr>Simple Light</vt:lpstr>
      <vt:lpstr>Office Theme</vt:lpstr>
      <vt:lpstr>Grade 4: Module 1: Unit 2: Lesson 7 Teacher slide, before teaching.</vt:lpstr>
      <vt:lpstr>Grade 4: Module 1: Unit 2: Lesson 7 Teacher slide, before teaching.</vt:lpstr>
      <vt:lpstr>Samples of downloadable resources...</vt:lpstr>
      <vt:lpstr>Grade 4: Module 1: Unit 2: Lesson 7 Teacher slide, before teaching.</vt:lpstr>
      <vt:lpstr>PowerPoint Presentation</vt:lpstr>
      <vt:lpstr>Hello, Students!</vt:lpstr>
      <vt:lpstr>Select a poet to study...</vt:lpstr>
      <vt:lpstr>Reviewing Our Learning Targets</vt:lpstr>
      <vt:lpstr>Expert Group Work: Reading for gist and unfamiliar vocabulary.</vt:lpstr>
      <vt:lpstr>Where do our authors live?</vt:lpstr>
      <vt:lpstr>Expert Group Work: Close reading of poet biographies</vt:lpstr>
      <vt:lpstr>Sharing Our Work</vt:lpstr>
      <vt:lpstr>Sharing Our Work</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7 Teacher slide, before teaching.</dc:title>
  <dc:creator>nbravo</dc:creator>
  <cp:lastModifiedBy>Natalie Ivey</cp:lastModifiedBy>
  <cp:revision>4</cp:revision>
  <dcterms:modified xsi:type="dcterms:W3CDTF">2018-09-05T20:30:34Z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