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Masters/slideMaster3.xml" ContentType="application/vnd.openxmlformats-officedocument.presentationml.slideMaster+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Masters/slideMaster2.xml" ContentType="application/vnd.openxmlformats-officedocument.presentationml.slideMaster+xml"/>
  <Override PartName="/ppt/notesSlides/notesSlide8.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7"/>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0E6205C5-AE99-4E60-B65F-1869203532AA}">
  <a:tblStyle styleId="{0E6205C5-AE99-4E60-B65F-1869203532A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2145" autoAdjust="0"/>
  </p:normalViewPr>
  <p:slideViewPr>
    <p:cSldViewPr snapToGrid="0">
      <p:cViewPr varScale="1">
        <p:scale>
          <a:sx n="91" d="100"/>
          <a:sy n="91" d="100"/>
        </p:scale>
        <p:origin x="-1608"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interSettings" Target="printerSettings/printerSettings1.bin"/><Relationship Id="rId8" Type="http://schemas.openxmlformats.org/officeDocument/2006/relationships/slide" Target="slides/slide5.xml"/><Relationship Id="rId2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notesMaster" Target="notesMasters/notesMaster1.xml"/><Relationship Id="rId7" Type="http://schemas.openxmlformats.org/officeDocument/2006/relationships/slide" Target="slides/slide4.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3.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2.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presProps" Target="presProps.xml"/><Relationship Id="rId9" Type="http://schemas.openxmlformats.org/officeDocument/2006/relationships/slide" Target="slides/slide6.xml"/><Relationship Id="rId22" Type="http://schemas.openxmlformats.org/officeDocument/2006/relationships/tableStyles" Target="tableStyles.xml"/><Relationship Id="rId14" Type="http://schemas.openxmlformats.org/officeDocument/2006/relationships/slide" Target="slides/slide11.xml"/><Relationship Id="rId4"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83767341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7121939f1_0_1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Unpacking Learning Targets (5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Mini Lesson: Modeling How to Create a </a:t>
            </a:r>
            <a:r>
              <a:rPr lang="en" sz="1200" b="1" dirty="0">
                <a:latin typeface="Calibri"/>
                <a:ea typeface="Calibri"/>
                <a:cs typeface="Calibri"/>
                <a:sym typeface="Calibri"/>
              </a:rPr>
              <a:t>Team Industrial Organic Cascading Consequences Chart </a:t>
            </a:r>
            <a:r>
              <a:rPr lang="en" sz="1200" dirty="0">
                <a:latin typeface="Calibri"/>
                <a:ea typeface="Calibri"/>
                <a:cs typeface="Calibri"/>
                <a:sym typeface="Calibri"/>
              </a:rPr>
              <a:t>(8-10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Research Teams Create </a:t>
            </a:r>
            <a:r>
              <a:rPr lang="en" sz="1200" b="1" dirty="0">
                <a:latin typeface="Calibri"/>
                <a:ea typeface="Calibri"/>
                <a:cs typeface="Calibri"/>
                <a:sym typeface="Calibri"/>
              </a:rPr>
              <a:t>Industrial Organic Cascading Consequences Charts </a:t>
            </a:r>
            <a:r>
              <a:rPr lang="en" sz="1200" dirty="0">
                <a:latin typeface="Calibri"/>
                <a:ea typeface="Calibri"/>
                <a:cs typeface="Calibri"/>
                <a:sym typeface="Calibri"/>
              </a:rPr>
              <a:t>(15-18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Team Share (8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Exit Ticket: Developing a Supporting Research Question (10-12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 (2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Read the </a:t>
            </a:r>
            <a:r>
              <a:rPr lang="en" sz="1200" b="1" dirty="0">
                <a:latin typeface="Calibri"/>
                <a:ea typeface="Calibri"/>
                <a:cs typeface="Calibri"/>
                <a:sym typeface="Calibri"/>
              </a:rPr>
              <a:t>Assessing Sources handout</a:t>
            </a:r>
            <a:r>
              <a:rPr lang="en" sz="1200" dirty="0">
                <a:latin typeface="Calibri"/>
                <a:ea typeface="Calibri"/>
                <a:cs typeface="Calibri"/>
                <a:sym typeface="Calibri"/>
              </a:rPr>
              <a:t>. Put a check mark next to questions you already ask yourself when you do research. Put a star next to a question that is new to you. Be prepared to share in the next class.</a:t>
            </a:r>
            <a:br>
              <a:rPr lang="en" sz="1200" dirty="0">
                <a:latin typeface="Calibri"/>
                <a:ea typeface="Calibri"/>
                <a:cs typeface="Calibri"/>
                <a:sym typeface="Calibri"/>
              </a:rPr>
            </a:br>
            <a:endParaRPr sz="1200" dirty="0">
              <a:latin typeface="Calibri"/>
              <a:ea typeface="Calibri"/>
              <a:cs typeface="Calibri"/>
              <a:sym typeface="Calibri"/>
            </a:endParaRPr>
          </a:p>
        </p:txBody>
      </p:sp>
      <p:sp>
        <p:nvSpPr>
          <p:cNvPr id="208" name="Google Shape;208;g47121939f1_0_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87252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487e9f2ca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Research Team/Individual</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Exit Ticket: Developing a Supporting Research Question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focus question and research question, both posted in the classroom.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purpose of the research they are doing is to gather evidence to be able to answer this question orally at the end of unit 2 and in writing in Unit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out their</a:t>
            </a:r>
            <a:r>
              <a:rPr lang="en" sz="1200" b="1" dirty="0">
                <a:solidFill>
                  <a:schemeClr val="dk1"/>
                </a:solidFill>
                <a:latin typeface="Calibri"/>
                <a:ea typeface="Calibri"/>
                <a:cs typeface="Calibri"/>
                <a:sym typeface="Calibri"/>
              </a:rPr>
              <a:t> researcher’s roadmaps </a:t>
            </a:r>
            <a:r>
              <a:rPr lang="en" sz="1200" dirty="0">
                <a:solidFill>
                  <a:schemeClr val="dk1"/>
                </a:solidFill>
                <a:latin typeface="Calibri"/>
                <a:ea typeface="Calibri"/>
                <a:cs typeface="Calibri"/>
                <a:sym typeface="Calibri"/>
              </a:rPr>
              <a:t>(from Lesson 2) and briefly tell a partner where we are on the roadmap for the new food chain: industrial organic.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next step is to develop a supporting research question, which they will use in class tomorrow to further research the consequences of the industrial organic food chain.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research teams to look at the boxes that were initialed and discuss whether there are any other consequences that they feel would be more important to research than those that were initialed. If so, students may volunteer to research those instead.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each choose a different consequence from the chart for further research.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2" name="Google Shape;272;g487e9f2ca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27918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47121939f1_0_1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Research Team/Individual</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Exit Ticket: Developing a Supporting Research Question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time students will be using their own supporting research questions to guide their research. Consider collecting the exit tickets and giving students feedback on the quality of their supporting research questions using the criteria on the</a:t>
            </a:r>
            <a:r>
              <a:rPr lang="en" sz="1200" b="1" dirty="0">
                <a:solidFill>
                  <a:schemeClr val="dk1"/>
                </a:solidFill>
                <a:latin typeface="Calibri"/>
                <a:ea typeface="Calibri"/>
                <a:cs typeface="Calibri"/>
                <a:sym typeface="Calibri"/>
              </a:rPr>
              <a:t> Good Supporting Research Questions Are … anchor chart</a:t>
            </a:r>
            <a:r>
              <a:rPr lang="en" sz="1200" dirty="0">
                <a:solidFill>
                  <a:schemeClr val="dk1"/>
                </a:solidFill>
                <a:latin typeface="Calibri"/>
                <a:ea typeface="Calibri"/>
                <a:cs typeface="Calibri"/>
                <a:sym typeface="Calibri"/>
              </a:rPr>
              <a:t>. They will use these questions to focus their research in the next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a:t>
            </a:r>
            <a:r>
              <a:rPr lang="en" sz="1200" b="1" dirty="0">
                <a:solidFill>
                  <a:schemeClr val="dk1"/>
                </a:solidFill>
                <a:latin typeface="Calibri"/>
                <a:ea typeface="Calibri"/>
                <a:cs typeface="Calibri"/>
                <a:sym typeface="Calibri"/>
              </a:rPr>
              <a:t>Good Supporting Research Questions Are… anchor chart</a:t>
            </a:r>
            <a:r>
              <a:rPr lang="en" sz="1200" dirty="0">
                <a:solidFill>
                  <a:schemeClr val="dk1"/>
                </a:solidFill>
                <a:latin typeface="Calibri"/>
                <a:ea typeface="Calibri"/>
                <a:cs typeface="Calibri"/>
                <a:sym typeface="Calibri"/>
              </a:rPr>
              <a:t> posted for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Good Supporting Research Questions Are… anchor chart</a:t>
            </a:r>
            <a:r>
              <a:rPr lang="en" sz="1200" dirty="0">
                <a:solidFill>
                  <a:schemeClr val="dk1"/>
                </a:solidFill>
                <a:latin typeface="Calibri"/>
                <a:ea typeface="Calibri"/>
                <a:cs typeface="Calibri"/>
                <a:sym typeface="Calibri"/>
              </a:rPr>
              <a:t> posted on the wall.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 </a:t>
            </a:r>
            <a:r>
              <a:rPr lang="en" sz="1200" b="0" dirty="0">
                <a:solidFill>
                  <a:schemeClr val="dk1"/>
                </a:solidFill>
                <a:latin typeface="Calibri"/>
                <a:ea typeface="Calibri"/>
                <a:cs typeface="Calibri"/>
                <a:sym typeface="Calibri"/>
              </a:rPr>
              <a:t>Exit Ticket: Developing a Supporting Research Question: Consequences of Industrial Organic Food Chain</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each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form supporting research questions that are focused, relevant to the topic, and answerable.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a sentence frame to complete their exit ticket.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8" name="Google Shape;278;g47121939f1_0_1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426500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47121939f1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Assessing Sources handout </a:t>
            </a:r>
            <a:r>
              <a:rPr lang="en" sz="1200" dirty="0">
                <a:solidFill>
                  <a:schemeClr val="dk1"/>
                </a:solidFill>
                <a:latin typeface="Calibri"/>
                <a:ea typeface="Calibri"/>
                <a:cs typeface="Calibri"/>
                <a:sym typeface="Calibri"/>
              </a:rPr>
              <a:t>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86" name="Google Shape;286;g47121939f1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038133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489b3d60de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2" name="Google Shape;292;g489b3d60de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93" name="Google Shape;293;g489b3d60de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741201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7121939f1_0_1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Script for modeling the creation of the team Cascading Consequences chart</a:t>
            </a:r>
            <a:r>
              <a:rPr lang="en" sz="1200" dirty="0">
                <a:solidFill>
                  <a:schemeClr val="dk1"/>
                </a:solidFill>
                <a:latin typeface="Calibri"/>
                <a:ea typeface="Calibri"/>
                <a:cs typeface="Calibri"/>
                <a:sym typeface="Calibri"/>
              </a:rPr>
              <a:t> (three copies, for teacher and two students who help with mini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Industrial Organic Food Chain Cascading Consequences chart for mini lesson</a:t>
            </a:r>
            <a:r>
              <a:rPr lang="en" sz="1200" dirty="0">
                <a:solidFill>
                  <a:schemeClr val="dk1"/>
                </a:solidFill>
                <a:latin typeface="Calibri"/>
                <a:ea typeface="Calibri"/>
                <a:cs typeface="Calibri"/>
                <a:sym typeface="Calibri"/>
              </a:rPr>
              <a:t> (three copies, for teacher and two students who help with mini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Consequences Conversation task card</a:t>
            </a:r>
            <a:r>
              <a:rPr lang="en" sz="1200" dirty="0">
                <a:solidFill>
                  <a:schemeClr val="dk1"/>
                </a:solidFill>
                <a:latin typeface="Calibri"/>
                <a:ea typeface="Calibri"/>
                <a:cs typeface="Calibri"/>
                <a:sym typeface="Calibri"/>
              </a:rPr>
              <a:t> (one per student) Note: Consider making the </a:t>
            </a:r>
            <a:r>
              <a:rPr lang="en" sz="1200" b="1" dirty="0">
                <a:solidFill>
                  <a:schemeClr val="dk1"/>
                </a:solidFill>
                <a:latin typeface="Calibri"/>
                <a:ea typeface="Calibri"/>
                <a:cs typeface="Calibri"/>
                <a:sym typeface="Calibri"/>
              </a:rPr>
              <a:t>Consequences Conversation task card</a:t>
            </a:r>
            <a:r>
              <a:rPr lang="en" sz="1200" dirty="0">
                <a:solidFill>
                  <a:schemeClr val="dk1"/>
                </a:solidFill>
                <a:latin typeface="Calibri"/>
                <a:ea typeface="Calibri"/>
                <a:cs typeface="Calibri"/>
                <a:sym typeface="Calibri"/>
              </a:rPr>
              <a:t> used in Work Time B double-sided, with the steps on the front and the checklist on the back.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Industrial Organic Food Chain Cascading Consequences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Exit Ticket: Developing a Supporting Research Question: Consequences of Industrial Organic Food Chain</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Assessing Sources</a:t>
            </a:r>
            <a:r>
              <a:rPr lang="en" sz="1200" dirty="0">
                <a:solidFill>
                  <a:schemeClr val="dk1"/>
                </a:solidFill>
                <a:latin typeface="Calibri"/>
                <a:ea typeface="Calibri"/>
                <a:cs typeface="Calibri"/>
                <a:sym typeface="Calibri"/>
              </a:rPr>
              <a:t> (one per student)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Industrial Organic Food Chain graphic organizer</a:t>
            </a:r>
            <a:r>
              <a:rPr lang="en" sz="1200" dirty="0">
                <a:solidFill>
                  <a:schemeClr val="dk1"/>
                </a:solidFill>
                <a:latin typeface="Calibri"/>
                <a:ea typeface="Calibri"/>
                <a:cs typeface="Calibri"/>
                <a:sym typeface="Calibri"/>
              </a:rPr>
              <a:t> (completed by students in Unit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Researcher’s roadmap </a:t>
            </a:r>
            <a:r>
              <a:rPr lang="en" sz="1200" dirty="0">
                <a:solidFill>
                  <a:schemeClr val="dk1"/>
                </a:solidFill>
                <a:latin typeface="Calibri"/>
                <a:ea typeface="Calibri"/>
                <a:cs typeface="Calibri"/>
                <a:sym typeface="Calibri"/>
              </a:rPr>
              <a:t>(one per student, distributed in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Good Supporting Research Questions Are … anchor chart</a:t>
            </a:r>
            <a:r>
              <a:rPr lang="en" sz="1200" dirty="0">
                <a:solidFill>
                  <a:schemeClr val="dk1"/>
                </a:solidFill>
                <a:latin typeface="Calibri"/>
                <a:ea typeface="Calibri"/>
                <a:cs typeface="Calibri"/>
                <a:sym typeface="Calibri"/>
              </a:rPr>
              <a:t> (created in Lesson 2)</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Chart paper (one per research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Markers (four different colors per research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two students to model creating a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 with you in the mini lesson. If possible, share the </a:t>
            </a:r>
            <a:r>
              <a:rPr lang="en" sz="1200" b="0" dirty="0">
                <a:solidFill>
                  <a:schemeClr val="dk1"/>
                </a:solidFill>
                <a:latin typeface="Calibri"/>
                <a:ea typeface="Calibri"/>
                <a:cs typeface="Calibri"/>
                <a:sym typeface="Calibri"/>
              </a:rPr>
              <a:t>script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Cascading Consequences chart </a:t>
            </a:r>
            <a:r>
              <a:rPr lang="en" sz="1200" dirty="0">
                <a:solidFill>
                  <a:schemeClr val="dk1"/>
                </a:solidFill>
                <a:latin typeface="Calibri"/>
                <a:ea typeface="Calibri"/>
                <a:cs typeface="Calibri"/>
                <a:sym typeface="Calibri"/>
              </a:rPr>
              <a:t>with them before class begins so they have time to prepare.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7121939f1_0_1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880083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7121939f1_0_1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0" dirty="0">
                <a:solidFill>
                  <a:schemeClr val="dk1"/>
                </a:solidFill>
                <a:latin typeface="Calibri"/>
                <a:ea typeface="Calibri"/>
                <a:cs typeface="Calibri"/>
                <a:sym typeface="Calibri"/>
              </a:rPr>
              <a:t>script for modeling the creation of the </a:t>
            </a:r>
            <a:r>
              <a:rPr lang="en" sz="1200" b="1" dirty="0">
                <a:solidFill>
                  <a:schemeClr val="dk1"/>
                </a:solidFill>
                <a:latin typeface="Calibri"/>
                <a:ea typeface="Calibri"/>
                <a:cs typeface="Calibri"/>
                <a:sym typeface="Calibri"/>
              </a:rPr>
              <a:t>team Cascading Consequences chart</a:t>
            </a:r>
            <a:r>
              <a:rPr lang="en" sz="1200" dirty="0">
                <a:solidFill>
                  <a:schemeClr val="dk1"/>
                </a:solidFill>
                <a:latin typeface="Calibri"/>
                <a:ea typeface="Calibri"/>
                <a:cs typeface="Calibri"/>
                <a:sym typeface="Calibri"/>
              </a:rPr>
              <a:t> and the </a:t>
            </a:r>
            <a:r>
              <a:rPr lang="en" sz="1200" b="1" dirty="0">
                <a:solidFill>
                  <a:schemeClr val="dk1"/>
                </a:solidFill>
                <a:latin typeface="Calibri"/>
                <a:ea typeface="Calibri"/>
                <a:cs typeface="Calibri"/>
                <a:sym typeface="Calibri"/>
              </a:rPr>
              <a:t>Industrial Organic Food Chain Cascading Consequences chart</a:t>
            </a:r>
            <a:r>
              <a:rPr lang="en" sz="1200" dirty="0">
                <a:solidFill>
                  <a:schemeClr val="dk1"/>
                </a:solidFill>
                <a:latin typeface="Calibri"/>
                <a:ea typeface="Calibri"/>
                <a:cs typeface="Calibri"/>
                <a:sym typeface="Calibri"/>
              </a:rPr>
              <a:t> for mini lesson.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a:t>
            </a:r>
            <a:r>
              <a:rPr lang="en" sz="1200" b="1" dirty="0">
                <a:solidFill>
                  <a:schemeClr val="dk1"/>
                </a:solidFill>
                <a:latin typeface="Calibri"/>
                <a:ea typeface="Calibri"/>
                <a:cs typeface="Calibri"/>
                <a:sym typeface="Calibri"/>
              </a:rPr>
              <a:t> Industrial Organic Food Chain Cascading Consequences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 </a:t>
            </a:r>
            <a:r>
              <a:rPr lang="en" sz="1200" dirty="0">
                <a:solidFill>
                  <a:schemeClr val="dk1"/>
                </a:solidFill>
                <a:latin typeface="Calibri"/>
                <a:ea typeface="Calibri"/>
                <a:cs typeface="Calibri"/>
                <a:sym typeface="Calibri"/>
              </a:rPr>
              <a:t>to help you while you are circulating during Work Time.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7121939f1_0_1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69213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7121939f1_0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7121939f1_0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03833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7121939f1_0_1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7121939f1_0_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77562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7121939f1_0_1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(proximity)</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Opening </a:t>
            </a:r>
            <a:r>
              <a:rPr lang="en" sz="1200" b="1" dirty="0">
                <a:solidFill>
                  <a:schemeClr val="dk1"/>
                </a:solidFill>
                <a:latin typeface="Calibri"/>
                <a:ea typeface="Calibri"/>
                <a:cs typeface="Calibri"/>
                <a:sym typeface="Calibri"/>
              </a:rPr>
              <a:t>A. Unpacking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focus question, research question, and learning targets posted in the classroom for reference.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their goal in this unit is to use a structured decision-making process to answer the focus question: </a:t>
            </a:r>
            <a:r>
              <a:rPr lang="en" sz="1200" i="0" dirty="0">
                <a:solidFill>
                  <a:schemeClr val="dk1"/>
                </a:solidFill>
                <a:latin typeface="Calibri"/>
                <a:ea typeface="Calibri"/>
                <a:cs typeface="Calibri"/>
                <a:sym typeface="Calibri"/>
              </a:rPr>
              <a:t>“Which of Michael Pollan’s four food chains would best feed all the people in the United States?”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learning target out 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Circle the words </a:t>
            </a:r>
            <a:r>
              <a:rPr lang="en" sz="1200" i="1" dirty="0">
                <a:solidFill>
                  <a:schemeClr val="dk1"/>
                </a:solidFill>
                <a:latin typeface="Calibri"/>
                <a:ea typeface="Calibri"/>
                <a:cs typeface="Calibri"/>
                <a:sym typeface="Calibri"/>
              </a:rPr>
              <a:t>cascading consequences </a:t>
            </a:r>
            <a:r>
              <a:rPr lang="en" sz="1200" dirty="0">
                <a:solidFill>
                  <a:schemeClr val="dk1"/>
                </a:solidFill>
                <a:latin typeface="Calibri"/>
                <a:ea typeface="Calibri"/>
                <a:cs typeface="Calibri"/>
                <a:sym typeface="Calibri"/>
              </a:rPr>
              <a:t>on the posted learning targets and ask students to ask a partner: </a:t>
            </a:r>
            <a:r>
              <a:rPr lang="en" sz="1200" i="1" dirty="0">
                <a:solidFill>
                  <a:schemeClr val="dk1"/>
                </a:solidFill>
                <a:latin typeface="Calibri"/>
                <a:ea typeface="Calibri"/>
                <a:cs typeface="Calibri"/>
                <a:sym typeface="Calibri"/>
              </a:rPr>
              <a:t>“What is the meaning of cascading consequences?”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use the Think-Pair-Share: </a:t>
            </a:r>
            <a:r>
              <a:rPr lang="en" sz="1200" i="1" dirty="0">
                <a:solidFill>
                  <a:schemeClr val="dk1"/>
                </a:solidFill>
                <a:latin typeface="Calibri"/>
                <a:ea typeface="Calibri"/>
                <a:cs typeface="Calibri"/>
                <a:sym typeface="Calibri"/>
              </a:rPr>
              <a:t>“What is the purpose of creating </a:t>
            </a:r>
            <a:r>
              <a:rPr lang="en" sz="1200" b="1" i="1" dirty="0">
                <a:solidFill>
                  <a:schemeClr val="dk1"/>
                </a:solidFill>
                <a:latin typeface="Calibri"/>
                <a:ea typeface="Calibri"/>
                <a:cs typeface="Calibri"/>
                <a:sym typeface="Calibri"/>
              </a:rPr>
              <a:t>Cascading Consequences charts </a:t>
            </a:r>
            <a:r>
              <a:rPr lang="en" sz="1200" i="1" dirty="0">
                <a:solidFill>
                  <a:schemeClr val="dk1"/>
                </a:solidFill>
                <a:latin typeface="Calibri"/>
                <a:ea typeface="Calibri"/>
                <a:cs typeface="Calibri"/>
                <a:sym typeface="Calibri"/>
              </a:rPr>
              <a:t>for each food chain?”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a:t>
            </a:r>
            <a:r>
              <a:rPr lang="en" sz="1200" i="1" dirty="0">
                <a:solidFill>
                  <a:schemeClr val="dk1"/>
                </a:solidFill>
                <a:latin typeface="Calibri"/>
                <a:ea typeface="Calibri"/>
                <a:cs typeface="Calibri"/>
                <a:sym typeface="Calibri"/>
              </a:rPr>
              <a:t>“Today and in the next two lessons, you will be focusing on the industrial organic food chain. Today, as in Lesson 1, you will add consequences of the industrial organic food chain using evidence from The Omnivore’s Dilemma. After adding evidence from the book, you will each research one aspect of the chart and add even more cascading consequences based on your research.”</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page 12 in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to the description of the industrial organic food chain.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this description aloud as students follow along silently. The purpose of this reading is to simply remind students of the definition of </a:t>
            </a:r>
            <a:r>
              <a:rPr lang="en" sz="1200" i="1" dirty="0">
                <a:solidFill>
                  <a:schemeClr val="dk1"/>
                </a:solidFill>
                <a:latin typeface="Calibri"/>
                <a:ea typeface="Calibri"/>
                <a:cs typeface="Calibri"/>
                <a:sym typeface="Calibri"/>
              </a:rPr>
              <a:t>industrial organic</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students share out, listen for them to say that the </a:t>
            </a:r>
            <a:r>
              <a:rPr lang="en" sz="1200" b="0" dirty="0">
                <a:solidFill>
                  <a:schemeClr val="dk1"/>
                </a:solidFill>
                <a:latin typeface="Calibri"/>
                <a:ea typeface="Calibri"/>
                <a:cs typeface="Calibri"/>
                <a:sym typeface="Calibri"/>
              </a:rPr>
              <a:t>purpose is to collect evidence to analyze which of Pollan’s food chains is best for feeding the United States, and that it is one part of the structured decision-making process to help them decide how to best answer the question.</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
            </a:r>
            <a:br>
              <a:rPr lang="en" sz="1200" b="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ELLs and other students may benefit from visual representations of the four food chains.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7121939f1_0_1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922291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7121939f1_0_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Class/Partners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Mini Lesson: Modeling How to Create a Team Industrial Organic Cascading Consequence Chart  </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Teaching </a:t>
            </a:r>
            <a:r>
              <a:rPr lang="en" sz="1200" dirty="0">
                <a:solidFill>
                  <a:schemeClr val="dk1"/>
                </a:solidFill>
                <a:latin typeface="Calibri"/>
                <a:ea typeface="Calibri"/>
                <a:cs typeface="Calibri"/>
                <a:sym typeface="Calibri"/>
              </a:rPr>
              <a:t>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large focus of this lesson is on teaching research teams how to work together effectively by modeling a clear process for adding to the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 The process is defined in the </a:t>
            </a:r>
            <a:r>
              <a:rPr lang="en" sz="1200" b="1" dirty="0">
                <a:solidFill>
                  <a:schemeClr val="dk1"/>
                </a:solidFill>
                <a:latin typeface="Calibri"/>
                <a:ea typeface="Calibri"/>
                <a:cs typeface="Calibri"/>
                <a:sym typeface="Calibri"/>
              </a:rPr>
              <a:t>Consequences Conversation task card</a:t>
            </a:r>
            <a:r>
              <a:rPr lang="en" sz="1200" dirty="0">
                <a:solidFill>
                  <a:schemeClr val="dk1"/>
                </a:solidFill>
                <a:latin typeface="Calibri"/>
                <a:ea typeface="Calibri"/>
                <a:cs typeface="Calibri"/>
                <a:sym typeface="Calibri"/>
              </a:rPr>
              <a:t> (see supporting materials). Tell students to hold on to this task card in order to refer to it each time they work with their team on a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 Spending time on this process in this lesson is important because students will need to work effectively with their research teams repeatedly throughout the rest of the unit.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two students helping you model this process chosen and prepped in advance of the lesson. You can strategically create student success by preparing students with learning challenges to help you model ahead of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You’ll need chart paper and markers as you model this process.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two students to help you model creating a </a:t>
            </a:r>
            <a:r>
              <a:rPr lang="en" sz="1200" b="1" dirty="0">
                <a:solidFill>
                  <a:schemeClr val="dk1"/>
                </a:solidFill>
                <a:latin typeface="Calibri"/>
                <a:ea typeface="Calibri"/>
                <a:cs typeface="Calibri"/>
                <a:sym typeface="Calibri"/>
              </a:rPr>
              <a:t>team</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them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script for modeling the creation of the </a:t>
            </a:r>
            <a:r>
              <a:rPr lang="en" sz="1200" b="1" dirty="0">
                <a:solidFill>
                  <a:schemeClr val="dk1"/>
                </a:solidFill>
                <a:latin typeface="Calibri"/>
                <a:ea typeface="Calibri"/>
                <a:cs typeface="Calibri"/>
                <a:sym typeface="Calibri"/>
              </a:rPr>
              <a:t>team Cascading Consequences chart </a:t>
            </a:r>
            <a:r>
              <a:rPr lang="en" sz="1200" dirty="0">
                <a:solidFill>
                  <a:schemeClr val="dk1"/>
                </a:solidFill>
                <a:latin typeface="Calibri"/>
                <a:ea typeface="Calibri"/>
                <a:cs typeface="Calibri"/>
                <a:sym typeface="Calibri"/>
              </a:rPr>
              <a:t>and the </a:t>
            </a:r>
            <a:r>
              <a:rPr lang="en" sz="1200" b="1" dirty="0">
                <a:solidFill>
                  <a:schemeClr val="dk1"/>
                </a:solidFill>
                <a:latin typeface="Calibri"/>
                <a:ea typeface="Calibri"/>
                <a:cs typeface="Calibri"/>
                <a:sym typeface="Calibri"/>
              </a:rPr>
              <a:t>Industrial Organic Food Chain Cascading Consequences chart for mini lesson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imagine that the two students and the teacher make up a research team.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the modeling, invite students to Think-Pair-Share: </a:t>
            </a:r>
            <a:r>
              <a:rPr lang="en" sz="1200" i="1" dirty="0">
                <a:solidFill>
                  <a:schemeClr val="dk1"/>
                </a:solidFill>
                <a:latin typeface="Calibri"/>
                <a:ea typeface="Calibri"/>
                <a:cs typeface="Calibri"/>
                <a:sym typeface="Calibri"/>
              </a:rPr>
              <a:t>“What did you see us do in the model that you think will make your own research team effective?”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students to share out.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charting these ideas on the board or chart paper for students to refer to as they work with their research teams. (If you use chart paper, you can take it out again for lessons in which teams add to their </a:t>
            </a:r>
            <a:r>
              <a:rPr lang="en" sz="1200" b="1" dirty="0">
                <a:solidFill>
                  <a:schemeClr val="dk1"/>
                </a:solidFill>
                <a:latin typeface="Calibri"/>
                <a:ea typeface="Calibri"/>
                <a:cs typeface="Calibri"/>
                <a:sym typeface="Calibri"/>
              </a:rPr>
              <a:t>Cascading Consequences charts</a:t>
            </a:r>
            <a:r>
              <a:rPr lang="en" sz="1200" dirty="0">
                <a:solidFill>
                  <a:schemeClr val="dk1"/>
                </a:solidFill>
                <a:latin typeface="Calibri"/>
                <a:ea typeface="Calibri"/>
                <a:cs typeface="Calibri"/>
                <a:sym typeface="Calibri"/>
              </a:rPr>
              <a:t> and those in which they repeat this process for the other two food chains.)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a:t>
            </a:r>
            <a:r>
              <a:rPr lang="en" sz="1200" b="0" dirty="0">
                <a:solidFill>
                  <a:schemeClr val="dk1"/>
                </a:solidFill>
                <a:latin typeface="Calibri"/>
                <a:ea typeface="Calibri"/>
                <a:cs typeface="Calibri"/>
                <a:sym typeface="Calibri"/>
              </a:rPr>
              <a:t>say: “You each took a turn,” “You said the page numbers where in the book you found the consequence,” “You explained where you thought the consequence should go and why,” “You asked your team if they agreed with you,” “You disagreed respectfully,” “You actively listened to your teammates as they added to the chart,” or “You each used a different color marker.” </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partnering students for Think-Pair-Shares can help ELLs and others with language production challenges to become more fluent.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0" name="Google Shape;250;g47121939f1_0_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70779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47121939f1_0_1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14-16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Research Teams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Research Teams Create Industrial Organic Cascading Consequences Charts </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You’ll need chart paper and four different colored markers for each research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addition, as students work, leave “sticky note feedback” for groups as you monitor. “Great work staying focused” or “The way you are making sure all voices are being heard is exceptional!” are examples of specific feedback you might leave.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piece of chart paper and four different colored markers to each research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 </a:t>
            </a:r>
            <a:r>
              <a:rPr lang="en" sz="1200" b="1" dirty="0">
                <a:solidFill>
                  <a:schemeClr val="dk1"/>
                </a:solidFill>
                <a:latin typeface="Calibri"/>
                <a:ea typeface="Calibri"/>
                <a:cs typeface="Calibri"/>
                <a:sym typeface="Calibri"/>
              </a:rPr>
              <a:t>Consequences Conversation task card</a:t>
            </a:r>
            <a:r>
              <a:rPr lang="en" sz="1200" dirty="0">
                <a:solidFill>
                  <a:schemeClr val="dk1"/>
                </a:solidFill>
                <a:latin typeface="Calibri"/>
                <a:ea typeface="Calibri"/>
                <a:cs typeface="Calibri"/>
                <a:sym typeface="Calibri"/>
              </a:rPr>
              <a:t> to each student and explain that the steps on the task card are the same steps they observed in the model.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directions on the task card with you.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“It is important that teams follow the process outlined on the task card because: 1) it ensures that all students’ voices are heard; 2) it pushes students to share their thinking about why; and 3) the markers allow you to quickly observe the contributions of each team member.”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“There are multiple ways to create a </a:t>
            </a:r>
            <a:r>
              <a:rPr lang="en" sz="1200" b="1" i="1" dirty="0">
                <a:solidFill>
                  <a:schemeClr val="dk1"/>
                </a:solidFill>
                <a:latin typeface="Calibri"/>
                <a:ea typeface="Calibri"/>
                <a:cs typeface="Calibri"/>
                <a:sym typeface="Calibri"/>
              </a:rPr>
              <a:t>Cascading Consequences chart</a:t>
            </a:r>
            <a:r>
              <a:rPr lang="en" sz="1200" i="1" dirty="0">
                <a:solidFill>
                  <a:schemeClr val="dk1"/>
                </a:solidFill>
                <a:latin typeface="Calibri"/>
                <a:ea typeface="Calibri"/>
                <a:cs typeface="Calibri"/>
                <a:sym typeface="Calibri"/>
              </a:rPr>
              <a:t> from a text. It is OK if each research team’s chart is slightly different as long as you can argue why you placed things where you did.”</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include the three boxes from the mini lesson on their team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also have their</a:t>
            </a:r>
            <a:r>
              <a:rPr lang="en" sz="1200" b="1" dirty="0">
                <a:solidFill>
                  <a:schemeClr val="dk1"/>
                </a:solidFill>
                <a:latin typeface="Calibri"/>
                <a:ea typeface="Calibri"/>
                <a:cs typeface="Calibri"/>
                <a:sym typeface="Calibri"/>
              </a:rPr>
              <a:t> Industrial Organic Food Chain graphic organizer</a:t>
            </a:r>
            <a:r>
              <a:rPr lang="en" sz="1200" dirty="0">
                <a:solidFill>
                  <a:schemeClr val="dk1"/>
                </a:solidFill>
                <a:latin typeface="Calibri"/>
                <a:ea typeface="Calibri"/>
                <a:cs typeface="Calibri"/>
                <a:sym typeface="Calibri"/>
              </a:rPr>
              <a:t> from Unit 1 that they may want to use to add consequences to the 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work, circulate to observe and assist teams.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“Are you following the model and using your task card to make sure you are taking turns, discussing where consequences should go and why, and actively and respectfully listening?”</a:t>
            </a:r>
            <a:endParaRPr sz="1200" i="1"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“Why did you place this consequence where you did?” </a:t>
            </a:r>
            <a:endParaRPr sz="1200" i="1"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 you know this is a consequence of this?”</a:t>
            </a:r>
            <a:endParaRPr sz="1200" i="1"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the </a:t>
            </a:r>
            <a:r>
              <a:rPr lang="en" sz="1200" b="1" dirty="0">
                <a:solidFill>
                  <a:schemeClr val="dk1"/>
                </a:solidFill>
                <a:latin typeface="Calibri"/>
                <a:ea typeface="Calibri"/>
                <a:cs typeface="Calibri"/>
                <a:sym typeface="Calibri"/>
              </a:rPr>
              <a:t>Industrial Organic Food Chain Cascading Consequences chart (for teacher reference) </a:t>
            </a:r>
            <a:r>
              <a:rPr lang="en" sz="1200" dirty="0">
                <a:solidFill>
                  <a:schemeClr val="dk1"/>
                </a:solidFill>
                <a:latin typeface="Calibri"/>
                <a:ea typeface="Calibri"/>
                <a:cs typeface="Calibri"/>
                <a:sym typeface="Calibri"/>
              </a:rPr>
              <a:t>for one way to create a </a:t>
            </a:r>
            <a:r>
              <a:rPr lang="en" sz="1200" b="1" dirty="0">
                <a:solidFill>
                  <a:schemeClr val="dk1"/>
                </a:solidFill>
                <a:latin typeface="Calibri"/>
                <a:ea typeface="Calibri"/>
                <a:cs typeface="Calibri"/>
                <a:sym typeface="Calibri"/>
              </a:rPr>
              <a:t>Cascading Consequences chart </a:t>
            </a:r>
            <a:r>
              <a:rPr lang="en" sz="1200" dirty="0">
                <a:solidFill>
                  <a:schemeClr val="dk1"/>
                </a:solidFill>
                <a:latin typeface="Calibri"/>
                <a:ea typeface="Calibri"/>
                <a:cs typeface="Calibri"/>
                <a:sym typeface="Calibri"/>
              </a:rPr>
              <a:t>from these text excerpts. Note that it is NOT the ONLY way. Look for students to indicate consequences such as these on their team charts.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are having a hard time identifying the consequences in the text, consider giving them a list of consequences that they can use to participate in creating the </a:t>
            </a:r>
            <a:r>
              <a:rPr lang="en" sz="1200" b="1" dirty="0">
                <a:solidFill>
                  <a:schemeClr val="dk1"/>
                </a:solidFill>
                <a:latin typeface="Calibri"/>
                <a:ea typeface="Calibri"/>
                <a:cs typeface="Calibri"/>
                <a:sym typeface="Calibri"/>
              </a:rPr>
              <a:t>team</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Cascading Consequences chart.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might consider adding a “Stop and Check in with the Teacher” step to some groups’ tasks cards. This would help you monitor their progress.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8" name="Google Shape;258;g47121939f1_0_1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169587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7121939f1_0_1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6-</a:t>
            </a:r>
            <a:r>
              <a:rPr lang="en" sz="1200" b="1" dirty="0" smtClean="0">
                <a:solidFill>
                  <a:schemeClr val="dk1"/>
                </a:solidFill>
                <a:latin typeface="Calibri"/>
                <a:ea typeface="Calibri"/>
                <a:cs typeface="Calibri"/>
                <a:sym typeface="Calibri"/>
              </a:rPr>
              <a:t>8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Research Teams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Team Share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consider reminding students of your expectations for movement: walk to the other team’s chart, talk in quiet voices, etc. Model these if necessary.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purpose of creating </a:t>
            </a:r>
            <a:r>
              <a:rPr lang="en" sz="1200" b="1" dirty="0">
                <a:solidFill>
                  <a:schemeClr val="dk1"/>
                </a:solidFill>
                <a:latin typeface="Calibri"/>
                <a:ea typeface="Calibri"/>
                <a:cs typeface="Calibri"/>
                <a:sym typeface="Calibri"/>
              </a:rPr>
              <a:t>Cascading Consequences charts </a:t>
            </a:r>
            <a:r>
              <a:rPr lang="en" sz="1200" dirty="0">
                <a:solidFill>
                  <a:schemeClr val="dk1"/>
                </a:solidFill>
                <a:latin typeface="Calibri"/>
                <a:ea typeface="Calibri"/>
                <a:cs typeface="Calibri"/>
                <a:sym typeface="Calibri"/>
              </a:rPr>
              <a:t>is to help them figure out which food chain they think would be best for feeding all the people in the United States.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now get to borrow ideas from other teams.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numbered 2 through </a:t>
            </a:r>
            <a:r>
              <a:rPr lang="en-US" sz="1200" dirty="0" smtClean="0">
                <a:solidFill>
                  <a:schemeClr val="dk1"/>
                </a:solidFill>
                <a:latin typeface="Calibri"/>
                <a:ea typeface="Calibri"/>
                <a:cs typeface="Calibri"/>
                <a:sym typeface="Calibri"/>
              </a:rPr>
              <a:t>4 </a:t>
            </a:r>
            <a:r>
              <a:rPr lang="en" sz="1200" dirty="0" smtClean="0">
                <a:solidFill>
                  <a:schemeClr val="dk1"/>
                </a:solidFill>
                <a:latin typeface="Calibri"/>
                <a:ea typeface="Calibri"/>
                <a:cs typeface="Calibri"/>
                <a:sym typeface="Calibri"/>
              </a:rPr>
              <a:t>that </a:t>
            </a:r>
            <a:r>
              <a:rPr lang="en" sz="1200" dirty="0">
                <a:solidFill>
                  <a:schemeClr val="dk1"/>
                </a:solidFill>
                <a:latin typeface="Calibri"/>
                <a:ea typeface="Calibri"/>
                <a:cs typeface="Calibri"/>
                <a:sym typeface="Calibri"/>
              </a:rPr>
              <a:t>they might ask clarifying questions such as: </a:t>
            </a:r>
            <a:r>
              <a:rPr lang="en" sz="1200" i="0" dirty="0">
                <a:solidFill>
                  <a:schemeClr val="dk1"/>
                </a:solidFill>
                <a:latin typeface="Calibri"/>
                <a:ea typeface="Calibri"/>
                <a:cs typeface="Calibri"/>
                <a:sym typeface="Calibri"/>
              </a:rPr>
              <a:t>” Why don’t you have ‘costs more’ coming from the box that says ‘no chemical fertilizers and pesticides?’ Isn’t that what really makes organic food cost more?”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asking and answering questions. Some students may find this challenging and require additional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all students to return to their own charts to add/revise their cascading consequences based on what they saw on the other charts they visited.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ask appropriate clarifying questions such as the example provided.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Taking what you hear from teams during this share and scripting it on the board, a chart, or an interactive whiteboard will help some students capture what they need on their own charts when they return to their seats.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6" name="Google Shape;266;g47121939f1_0_1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2975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smtClean="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smtClean="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3400" dirty="0" smtClean="0">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8: Module 4 : Unit 2: Lesson </a:t>
            </a:r>
            <a:r>
              <a:rPr lang="en" sz="3400" dirty="0" smtClean="0">
                <a:latin typeface="Century Gothic"/>
                <a:ea typeface="Century Gothic"/>
                <a:cs typeface="Century Gothic"/>
                <a:sym typeface="Century Gothic"/>
              </a:rPr>
              <a:t>5</a:t>
            </a:r>
            <a:r>
              <a:rPr lang="en" sz="3400" dirty="0">
                <a:latin typeface="Century Gothic"/>
                <a:ea typeface="Century Gothic"/>
                <a:cs typeface="Century Gothic"/>
                <a:sym typeface="Century Gothic"/>
              </a:rPr>
              <a:t/>
            </a:r>
            <a:br>
              <a:rPr lang="en" sz="3400" dirty="0">
                <a:latin typeface="Century Gothic"/>
                <a:ea typeface="Century Gothic"/>
                <a:cs typeface="Century Gothic"/>
                <a:sym typeface="Century Gothic"/>
              </a:rPr>
            </a:br>
            <a:r>
              <a:rPr lang="en" sz="1800" b="1" dirty="0" smtClean="0">
                <a:latin typeface="Century Gothic"/>
                <a:ea typeface="Century Gothic"/>
                <a:cs typeface="Century Gothic"/>
                <a:sym typeface="Century Gothic"/>
              </a:rPr>
              <a:t>Teacher </a:t>
            </a:r>
            <a:r>
              <a:rPr lang="en" sz="1800" b="1" dirty="0">
                <a:latin typeface="Century Gothic"/>
                <a:ea typeface="Century Gothic"/>
                <a:cs typeface="Century Gothic"/>
                <a:sym typeface="Century Gothic"/>
              </a:rPr>
              <a:t>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400" dirty="0">
                <a:latin typeface="Century Gothic"/>
                <a:ea typeface="Century Gothic"/>
                <a:cs typeface="Century Gothic"/>
                <a:sym typeface="Century Gothic"/>
              </a:rPr>
              <a:t>This lesson will take approximately 50-60 minutes to complete. </a:t>
            </a: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400" dirty="0">
                <a:latin typeface="Century Gothic"/>
                <a:ea typeface="Century Gothic"/>
                <a:cs typeface="Century Gothic"/>
                <a:sym typeface="Century Gothic"/>
              </a:rPr>
              <a:t>The purpose of today’s lesson is to:</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dirty="0">
                <a:latin typeface="Century Gothic"/>
                <a:ea typeface="Century Gothic"/>
                <a:cs typeface="Century Gothic"/>
                <a:sym typeface="Century Gothic"/>
              </a:rPr>
              <a:t>Begin the first of three lessons focused on the industrial organic food chain. Students work in research teams to create an </a:t>
            </a:r>
            <a:r>
              <a:rPr lang="en" sz="1400" b="1" dirty="0">
                <a:latin typeface="Century Gothic"/>
                <a:ea typeface="Century Gothic"/>
                <a:cs typeface="Century Gothic"/>
                <a:sym typeface="Century Gothic"/>
              </a:rPr>
              <a:t>Industrial Organic Food Chain Cascading Consequences team chart</a:t>
            </a:r>
            <a:r>
              <a:rPr lang="en" sz="1400" dirty="0">
                <a:latin typeface="Century Gothic"/>
                <a:ea typeface="Century Gothic"/>
                <a:cs typeface="Century Gothic"/>
                <a:sym typeface="Century Gothic"/>
              </a:rPr>
              <a:t> then write a supporting research question to guide their research in Lesson 6. In Lesson 7, they will use their research to add to their </a:t>
            </a:r>
            <a:r>
              <a:rPr lang="en" sz="1400" b="1" dirty="0">
                <a:latin typeface="Century Gothic"/>
                <a:ea typeface="Century Gothic"/>
                <a:cs typeface="Century Gothic"/>
                <a:sym typeface="Century Gothic"/>
              </a:rPr>
              <a:t>Cascading Consequences chart </a:t>
            </a:r>
            <a:r>
              <a:rPr lang="en" sz="1400" dirty="0">
                <a:latin typeface="Century Gothic"/>
                <a:ea typeface="Century Gothic"/>
                <a:cs typeface="Century Gothic"/>
                <a:sym typeface="Century Gothic"/>
              </a:rPr>
              <a:t>and to create a </a:t>
            </a:r>
            <a:r>
              <a:rPr lang="en" sz="1400" b="1" dirty="0">
                <a:latin typeface="Century Gothic"/>
                <a:ea typeface="Century Gothic"/>
                <a:cs typeface="Century Gothic"/>
                <a:sym typeface="Century Gothic"/>
              </a:rPr>
              <a:t>Stakeholders chart</a:t>
            </a:r>
            <a:r>
              <a:rPr lang="en" sz="1400" dirty="0">
                <a:latin typeface="Century Gothic"/>
                <a:ea typeface="Century Gothic"/>
                <a:cs typeface="Century Gothic"/>
                <a:sym typeface="Century Gothic"/>
              </a:rPr>
              <a:t>. This cycle of lessons will be repeated for the local sustainable and hunter-gatherer food chains.</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dirty="0">
                <a:latin typeface="Century Gothic"/>
                <a:ea typeface="Century Gothic"/>
                <a:cs typeface="Century Gothic"/>
                <a:sym typeface="Century Gothic"/>
              </a:rPr>
              <a:t>Teach research teams how to work together effectively by modeling a clear process for adding to the </a:t>
            </a:r>
            <a:r>
              <a:rPr lang="en" sz="1400" b="1" dirty="0">
                <a:latin typeface="Century Gothic"/>
                <a:ea typeface="Century Gothic"/>
                <a:cs typeface="Century Gothic"/>
                <a:sym typeface="Century Gothic"/>
              </a:rPr>
              <a:t>Cascading Consequences chart</a:t>
            </a:r>
            <a:r>
              <a:rPr lang="en" sz="1400" dirty="0">
                <a:latin typeface="Century Gothic"/>
                <a:ea typeface="Century Gothic"/>
                <a:cs typeface="Century Gothic"/>
                <a:sym typeface="Century Gothic"/>
              </a:rPr>
              <a:t>.</a:t>
            </a:r>
            <a:br>
              <a:rPr lang="en" sz="1400" dirty="0">
                <a:latin typeface="Century Gothic"/>
                <a:ea typeface="Century Gothic"/>
                <a:cs typeface="Century Gothic"/>
                <a:sym typeface="Century Gothic"/>
              </a:rPr>
            </a:b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400" dirty="0">
                <a:latin typeface="Century Gothic"/>
                <a:ea typeface="Century Gothic"/>
                <a:cs typeface="Century Gothic"/>
                <a:sym typeface="Century Gothic"/>
              </a:rPr>
              <a:t>The Learning Targets for students today are:</a:t>
            </a:r>
            <a:endParaRPr sz="1400" dirty="0">
              <a:latin typeface="Century Gothic"/>
              <a:ea typeface="Century Gothic"/>
              <a:cs typeface="Century Gothic"/>
              <a:sym typeface="Century Gothic"/>
            </a:endParaRPr>
          </a:p>
          <a:p>
            <a:pPr marL="457200" lvl="0" indent="-317500" algn="l" rtl="0">
              <a:spcBef>
                <a:spcPts val="1000"/>
              </a:spcBef>
              <a:spcAft>
                <a:spcPts val="0"/>
              </a:spcAft>
              <a:buSzPts val="1400"/>
              <a:buFont typeface="Century Gothic"/>
              <a:buAutoNum type="arabicPeriod"/>
            </a:pPr>
            <a:r>
              <a:rPr lang="en" sz="1400" dirty="0">
                <a:latin typeface="Century Gothic"/>
                <a:ea typeface="Century Gothic"/>
                <a:cs typeface="Century Gothic"/>
                <a:sym typeface="Century Gothic"/>
              </a:rPr>
              <a:t>I can determine the cascading consequences of the industrial organic food chain using </a:t>
            </a:r>
            <a:r>
              <a:rPr lang="en" sz="1400" i="1" dirty="0">
                <a:latin typeface="Century Gothic"/>
                <a:ea typeface="Century Gothic"/>
                <a:cs typeface="Century Gothic"/>
                <a:sym typeface="Century Gothic"/>
              </a:rPr>
              <a:t>The Omnivore’s Dilemma</a:t>
            </a:r>
            <a:r>
              <a:rPr lang="en" sz="1400" dirty="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develop a supporting research question to help me focus my research.</a:t>
            </a:r>
            <a:br>
              <a:rPr lang="en" sz="1400" dirty="0">
                <a:latin typeface="Century Gothic"/>
                <a:ea typeface="Century Gothic"/>
                <a:cs typeface="Century Gothic"/>
                <a:sym typeface="Century Gothic"/>
              </a:rPr>
            </a:br>
            <a:r>
              <a:rPr lang="en" sz="1400" dirty="0">
                <a:latin typeface="Century Gothic"/>
                <a:ea typeface="Century Gothic"/>
                <a:cs typeface="Century Gothic"/>
                <a:sym typeface="Century Gothic"/>
              </a:rPr>
              <a:t/>
            </a:r>
            <a:br>
              <a:rPr lang="en" sz="1400" dirty="0">
                <a:latin typeface="Century Gothic"/>
                <a:ea typeface="Century Gothic"/>
                <a:cs typeface="Century Gothic"/>
                <a:sym typeface="Century Gothic"/>
              </a:rPr>
            </a:br>
            <a:endParaRPr sz="14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Choose a Consequence to Research</a:t>
            </a:r>
            <a:endParaRPr sz="3000" i="0" u="none" strike="noStrike" cap="none">
              <a:solidFill>
                <a:schemeClr val="dk1"/>
              </a:solidFill>
              <a:latin typeface="Century Gothic"/>
              <a:ea typeface="Century Gothic"/>
              <a:cs typeface="Century Gothic"/>
              <a:sym typeface="Century Gothic"/>
            </a:endParaRPr>
          </a:p>
        </p:txBody>
      </p:sp>
      <p:sp>
        <p:nvSpPr>
          <p:cNvPr id="275" name="Google Shape;275;p46"/>
          <p:cNvSpPr txBox="1">
            <a:spLocks noGrp="1"/>
          </p:cNvSpPr>
          <p:nvPr>
            <p:ph type="body" idx="1"/>
          </p:nvPr>
        </p:nvSpPr>
        <p:spPr>
          <a:xfrm>
            <a:off x="293050" y="1369225"/>
            <a:ext cx="85848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Char char="●"/>
            </a:pPr>
            <a:r>
              <a:rPr lang="en" sz="2400" dirty="0">
                <a:latin typeface="Century Gothic"/>
                <a:ea typeface="Century Gothic"/>
                <a:cs typeface="Century Gothic"/>
                <a:sym typeface="Century Gothic"/>
              </a:rPr>
              <a:t>Choose one consequence from the chart which you would like to further research.</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Write your initials next to it on your </a:t>
            </a:r>
            <a:r>
              <a:rPr lang="en" sz="2400" b="1" dirty="0">
                <a:latin typeface="Century Gothic"/>
                <a:ea typeface="Century Gothic"/>
                <a:cs typeface="Century Gothic"/>
                <a:sym typeface="Century Gothic"/>
              </a:rPr>
              <a:t>team</a:t>
            </a:r>
            <a:r>
              <a:rPr lang="en" sz="2400" dirty="0">
                <a:latin typeface="Century Gothic"/>
                <a:ea typeface="Century Gothic"/>
                <a:cs typeface="Century Gothic"/>
                <a:sym typeface="Century Gothic"/>
              </a:rPr>
              <a:t> </a:t>
            </a:r>
            <a:r>
              <a:rPr lang="en" sz="2400" b="1" dirty="0">
                <a:latin typeface="Century Gothic"/>
                <a:ea typeface="Century Gothic"/>
                <a:cs typeface="Century Gothic"/>
                <a:sym typeface="Century Gothic"/>
              </a:rPr>
              <a:t>Cascading Consequences chart</a:t>
            </a:r>
            <a:r>
              <a:rPr lang="en" sz="2400" dirty="0">
                <a:latin typeface="Century Gothic"/>
                <a:ea typeface="Century Gothic"/>
                <a:cs typeface="Century Gothic"/>
                <a:sym typeface="Century Gothic"/>
              </a:rPr>
              <a:t>.</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Each member of the research team should choose a different consequence.</a:t>
            </a:r>
            <a:endParaRPr sz="2400" dirty="0">
              <a:latin typeface="Century Gothic"/>
              <a:ea typeface="Century Gothic"/>
              <a:cs typeface="Century Gothic"/>
              <a:sym typeface="Century Gothic"/>
            </a:endParaRPr>
          </a:p>
          <a:p>
            <a:pPr marL="457200" lvl="0" indent="0" algn="l" rtl="0">
              <a:spcBef>
                <a:spcPts val="800"/>
              </a:spcBef>
              <a:spcAft>
                <a:spcPts val="0"/>
              </a:spcAft>
              <a:buNone/>
            </a:pPr>
            <a:endParaRPr dirty="0"/>
          </a:p>
          <a:p>
            <a:pPr marL="457200" lvl="0" indent="0" algn="l" rtl="0">
              <a:spcBef>
                <a:spcPts val="800"/>
              </a:spcBef>
              <a:spcAft>
                <a:spcPts val="0"/>
              </a:spcAft>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Develop a Supporting Research Question</a:t>
            </a:r>
            <a:endParaRPr sz="3300" i="0" u="none" strike="noStrike" cap="none">
              <a:solidFill>
                <a:schemeClr val="dk1"/>
              </a:solidFill>
              <a:latin typeface="Century Gothic"/>
              <a:ea typeface="Century Gothic"/>
              <a:cs typeface="Century Gothic"/>
              <a:sym typeface="Century Gothic"/>
            </a:endParaRPr>
          </a:p>
        </p:txBody>
      </p:sp>
      <p:sp>
        <p:nvSpPr>
          <p:cNvPr id="281" name="Google Shape;281;p47"/>
          <p:cNvSpPr txBox="1">
            <a:spLocks noGrp="1"/>
          </p:cNvSpPr>
          <p:nvPr>
            <p:ph type="body" idx="1"/>
          </p:nvPr>
        </p:nvSpPr>
        <p:spPr>
          <a:xfrm>
            <a:off x="369650" y="1369225"/>
            <a:ext cx="42021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Now, complete your exit ticket by writing your research topic from the box on the </a:t>
            </a:r>
            <a:r>
              <a:rPr lang="en" sz="2400" b="1">
                <a:latin typeface="Century Gothic"/>
                <a:ea typeface="Century Gothic"/>
                <a:cs typeface="Century Gothic"/>
                <a:sym typeface="Century Gothic"/>
              </a:rPr>
              <a:t>Cascading Consequences chart</a:t>
            </a:r>
            <a:r>
              <a:rPr lang="en" sz="2400">
                <a:latin typeface="Century Gothic"/>
                <a:ea typeface="Century Gothic"/>
                <a:cs typeface="Century Gothic"/>
                <a:sym typeface="Century Gothic"/>
              </a:rPr>
              <a:t> and drafting a supporting research question. </a:t>
            </a:r>
            <a:endParaRPr sz="2400">
              <a:latin typeface="Century Gothic"/>
              <a:ea typeface="Century Gothic"/>
              <a:cs typeface="Century Gothic"/>
              <a:sym typeface="Century Gothic"/>
            </a:endParaRPr>
          </a:p>
        </p:txBody>
      </p:sp>
      <p:pic>
        <p:nvPicPr>
          <p:cNvPr id="282" name="Google Shape;282;p47"/>
          <p:cNvPicPr preferRelativeResize="0"/>
          <p:nvPr/>
        </p:nvPicPr>
        <p:blipFill>
          <a:blip r:embed="rId3">
            <a:alphaModFix/>
          </a:blip>
          <a:stretch>
            <a:fillRect/>
          </a:stretch>
        </p:blipFill>
        <p:spPr>
          <a:xfrm>
            <a:off x="4724250" y="1420450"/>
            <a:ext cx="3791100" cy="2985263"/>
          </a:xfrm>
          <a:prstGeom prst="rect">
            <a:avLst/>
          </a:prstGeom>
          <a:noFill/>
          <a:ln>
            <a:noFill/>
          </a:ln>
        </p:spPr>
      </p:pic>
      <p:pic>
        <p:nvPicPr>
          <p:cNvPr id="283" name="Google Shape;283;p47"/>
          <p:cNvPicPr preferRelativeResize="0"/>
          <p:nvPr/>
        </p:nvPicPr>
        <p:blipFill>
          <a:blip r:embed="rId4">
            <a:alphaModFix/>
          </a:blip>
          <a:stretch>
            <a:fillRect/>
          </a:stretch>
        </p:blipFill>
        <p:spPr>
          <a:xfrm>
            <a:off x="8493578" y="4450201"/>
            <a:ext cx="544286" cy="45193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89" name="Google Shape;289;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0" algn="l" rtl="0">
              <a:spcBef>
                <a:spcPts val="800"/>
              </a:spcBef>
              <a:spcAft>
                <a:spcPts val="0"/>
              </a:spcAft>
              <a:buNone/>
            </a:pPr>
            <a:r>
              <a:rPr lang="en" sz="2400">
                <a:latin typeface="Century Gothic"/>
                <a:ea typeface="Century Gothic"/>
                <a:cs typeface="Century Gothic"/>
                <a:sym typeface="Century Gothic"/>
              </a:rPr>
              <a:t>Read the </a:t>
            </a:r>
            <a:r>
              <a:rPr lang="en" sz="2400" b="1">
                <a:latin typeface="Century Gothic"/>
                <a:ea typeface="Century Gothic"/>
                <a:cs typeface="Century Gothic"/>
                <a:sym typeface="Century Gothic"/>
              </a:rPr>
              <a:t>Assessing Sources handout</a:t>
            </a:r>
            <a:r>
              <a:rPr lang="en" sz="2400">
                <a:latin typeface="Century Gothic"/>
                <a:ea typeface="Century Gothic"/>
                <a:cs typeface="Century Gothic"/>
                <a:sym typeface="Century Gothic"/>
              </a:rPr>
              <a:t>. </a:t>
            </a:r>
            <a:endParaRPr sz="2400">
              <a:latin typeface="Century Gothic"/>
              <a:ea typeface="Century Gothic"/>
              <a:cs typeface="Century Gothic"/>
              <a:sym typeface="Century Gothic"/>
            </a:endParaRPr>
          </a:p>
          <a:p>
            <a:pPr marL="457200" lvl="0" indent="0" algn="l" rtl="0">
              <a:spcBef>
                <a:spcPts val="800"/>
              </a:spcBef>
              <a:spcAft>
                <a:spcPts val="0"/>
              </a:spcAft>
              <a:buNone/>
            </a:pPr>
            <a:r>
              <a:rPr lang="en" sz="2400">
                <a:latin typeface="Century Gothic"/>
                <a:ea typeface="Century Gothic"/>
                <a:cs typeface="Century Gothic"/>
                <a:sym typeface="Century Gothic"/>
              </a:rPr>
              <a:t>✔ Put a check mark next to questions you already ask yourself when you do research. </a:t>
            </a:r>
            <a:endParaRPr sz="2400">
              <a:latin typeface="Century Gothic"/>
              <a:ea typeface="Century Gothic"/>
              <a:cs typeface="Century Gothic"/>
              <a:sym typeface="Century Gothic"/>
            </a:endParaRPr>
          </a:p>
          <a:p>
            <a:pPr marL="457200" lvl="0" indent="0" algn="l" rtl="0">
              <a:spcBef>
                <a:spcPts val="800"/>
              </a:spcBef>
              <a:spcAft>
                <a:spcPts val="0"/>
              </a:spcAft>
              <a:buNone/>
            </a:pPr>
            <a:r>
              <a:rPr lang="en" sz="2400">
                <a:latin typeface="Century Gothic"/>
                <a:ea typeface="Century Gothic"/>
                <a:cs typeface="Century Gothic"/>
                <a:sym typeface="Century Gothic"/>
              </a:rPr>
              <a:t>★ Put a star next to a question that is new to you. </a:t>
            </a:r>
            <a:endParaRPr sz="2400">
              <a:latin typeface="Century Gothic"/>
              <a:ea typeface="Century Gothic"/>
              <a:cs typeface="Century Gothic"/>
              <a:sym typeface="Century Gothic"/>
            </a:endParaRPr>
          </a:p>
          <a:p>
            <a:pPr marL="457200" lvl="0" indent="0" algn="l" rtl="0">
              <a:spcBef>
                <a:spcPts val="800"/>
              </a:spcBef>
              <a:spcAft>
                <a:spcPts val="0"/>
              </a:spcAft>
              <a:buNone/>
            </a:pPr>
            <a:r>
              <a:rPr lang="en" sz="2400">
                <a:latin typeface="Century Gothic"/>
                <a:ea typeface="Century Gothic"/>
                <a:cs typeface="Century Gothic"/>
                <a:sym typeface="Century Gothic"/>
              </a:rPr>
              <a:t>Be prepared to share both in the next class.</a:t>
            </a:r>
            <a:endParaRPr sz="240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96" name="Google Shape;296;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97" name="Google Shape;297;p49"/>
          <p:cNvGraphicFramePr/>
          <p:nvPr/>
        </p:nvGraphicFramePr>
        <p:xfrm>
          <a:off x="577216" y="1385887"/>
          <a:ext cx="7989600" cy="3230175"/>
        </p:xfrm>
        <a:graphic>
          <a:graphicData uri="http://schemas.openxmlformats.org/drawingml/2006/table">
            <a:tbl>
              <a:tblPr firstRow="1" bandRow="1">
                <a:noFill/>
                <a:tableStyleId>{0E6205C5-AE99-4E60-B65F-1869203532AA}</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2: Lesson 5</a:t>
            </a:r>
            <a:endParaRPr sz="34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511628" y="1331175"/>
            <a:ext cx="8504121"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400" b="1" dirty="0">
                <a:latin typeface="Century Gothic"/>
                <a:ea typeface="Century Gothic"/>
                <a:cs typeface="Century Gothic"/>
                <a:sym typeface="Century Gothic"/>
              </a:rPr>
              <a:t>Preparing for Lesson 5: </a:t>
            </a:r>
            <a:endParaRPr sz="14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400" dirty="0">
                <a:latin typeface="Century Gothic"/>
                <a:ea typeface="Century Gothic"/>
                <a:cs typeface="Century Gothic"/>
                <a:sym typeface="Century Gothic"/>
              </a:rPr>
              <a:t>Materials and classroom preparation</a:t>
            </a:r>
            <a:endParaRPr sz="1400" dirty="0">
              <a:latin typeface="Century Gothic"/>
              <a:ea typeface="Century Gothic"/>
              <a:cs typeface="Century Gothic"/>
              <a:sym typeface="Century Gothic"/>
            </a:endParaRPr>
          </a:p>
          <a:p>
            <a:pPr marL="457200" lvl="0" indent="-317500" algn="l" rtl="0">
              <a:spcBef>
                <a:spcPts val="1000"/>
              </a:spcBef>
              <a:spcAft>
                <a:spcPts val="0"/>
              </a:spcAft>
              <a:buSzPts val="1400"/>
              <a:buFont typeface="Century Gothic"/>
              <a:buChar char="●"/>
            </a:pPr>
            <a:r>
              <a:rPr lang="en" sz="1400" b="1" dirty="0">
                <a:latin typeface="Century Gothic"/>
                <a:ea typeface="Century Gothic"/>
                <a:cs typeface="Century Gothic"/>
                <a:sym typeface="Century Gothic"/>
              </a:rPr>
              <a:t>Script for modeling the creation of the team Cascading Consequences chart</a:t>
            </a:r>
            <a:r>
              <a:rPr lang="en" sz="1400" dirty="0">
                <a:latin typeface="Century Gothic"/>
                <a:ea typeface="Century Gothic"/>
                <a:cs typeface="Century Gothic"/>
                <a:sym typeface="Century Gothic"/>
              </a:rPr>
              <a:t> (three copies, for teacher and two students who help with mini lesson)</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b="1" dirty="0">
                <a:latin typeface="Century Gothic"/>
                <a:ea typeface="Century Gothic"/>
                <a:cs typeface="Century Gothic"/>
                <a:sym typeface="Century Gothic"/>
              </a:rPr>
              <a:t>Industrial Organic Food Chain Cascading Consequences chart for mini lesson </a:t>
            </a:r>
            <a:r>
              <a:rPr lang="en" sz="1400" dirty="0">
                <a:latin typeface="Century Gothic"/>
                <a:ea typeface="Century Gothic"/>
                <a:cs typeface="Century Gothic"/>
                <a:sym typeface="Century Gothic"/>
              </a:rPr>
              <a:t>(three copies, for teacher and two students who help with mini lesson)</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b="1" dirty="0">
                <a:latin typeface="Century Gothic"/>
                <a:ea typeface="Century Gothic"/>
                <a:cs typeface="Century Gothic"/>
                <a:sym typeface="Century Gothic"/>
              </a:rPr>
              <a:t>Consequences Conversation task card </a:t>
            </a:r>
            <a:r>
              <a:rPr lang="en" sz="1400" dirty="0">
                <a:latin typeface="Century Gothic"/>
                <a:ea typeface="Century Gothic"/>
                <a:cs typeface="Century Gothic"/>
                <a:sym typeface="Century Gothic"/>
              </a:rPr>
              <a:t>(one per student)</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b="1" dirty="0">
                <a:latin typeface="Century Gothic"/>
                <a:ea typeface="Century Gothic"/>
                <a:cs typeface="Century Gothic"/>
                <a:sym typeface="Century Gothic"/>
              </a:rPr>
              <a:t>Industrial Organic Food Chain Cascading Consequences chart (for teacher reference)</a:t>
            </a:r>
            <a:endParaRPr sz="1400" b="1"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dirty="0">
                <a:latin typeface="Century Gothic"/>
                <a:ea typeface="Century Gothic"/>
                <a:cs typeface="Century Gothic"/>
                <a:sym typeface="Century Gothic"/>
              </a:rPr>
              <a:t>Exit Ticket: Developing a Supporting Research Question: Consequences of Industrial Organic Food Chain (one per student)</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b="1" dirty="0">
                <a:latin typeface="Century Gothic"/>
                <a:ea typeface="Century Gothic"/>
                <a:cs typeface="Century Gothic"/>
                <a:sym typeface="Century Gothic"/>
              </a:rPr>
              <a:t>Assessing Sources (</a:t>
            </a:r>
            <a:r>
              <a:rPr lang="en" sz="1400" dirty="0">
                <a:latin typeface="Century Gothic"/>
                <a:ea typeface="Century Gothic"/>
                <a:cs typeface="Century Gothic"/>
                <a:sym typeface="Century Gothic"/>
              </a:rPr>
              <a:t>one per student)</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dirty="0">
                <a:latin typeface="Century Gothic"/>
                <a:ea typeface="Century Gothic"/>
                <a:cs typeface="Century Gothic"/>
                <a:sym typeface="Century Gothic"/>
              </a:rPr>
              <a:t>Chart paper (one per research team)</a:t>
            </a:r>
            <a:endParaRPr sz="1400" dirty="0">
              <a:latin typeface="Century Gothic"/>
              <a:ea typeface="Century Gothic"/>
              <a:cs typeface="Century Gothic"/>
              <a:sym typeface="Century Gothic"/>
            </a:endParaRPr>
          </a:p>
          <a:p>
            <a:pPr marL="457200" lvl="0" indent="-311150" algn="l" rtl="0">
              <a:spcBef>
                <a:spcPts val="0"/>
              </a:spcBef>
              <a:spcAft>
                <a:spcPts val="0"/>
              </a:spcAft>
              <a:buSzPts val="1300"/>
              <a:buFont typeface="Century Gothic"/>
              <a:buChar char="●"/>
            </a:pPr>
            <a:r>
              <a:rPr lang="en" sz="1400" dirty="0">
                <a:latin typeface="Century Gothic"/>
                <a:ea typeface="Century Gothic"/>
                <a:cs typeface="Century Gothic"/>
                <a:sym typeface="Century Gothic"/>
              </a:rPr>
              <a:t>Markers (four different colors per research team)</a:t>
            </a:r>
            <a:r>
              <a:rPr lang="en" sz="1300" dirty="0">
                <a:latin typeface="Century Gothic"/>
                <a:ea typeface="Century Gothic"/>
                <a:cs typeface="Century Gothic"/>
                <a:sym typeface="Century Gothic"/>
              </a:rPr>
              <a:t>	</a:t>
            </a:r>
            <a:endParaRPr sz="1300" dirty="0">
              <a:latin typeface="Century Gothic"/>
              <a:ea typeface="Century Gothic"/>
              <a:cs typeface="Century Gothic"/>
              <a:sym typeface="Century Gothic"/>
            </a:endParaRPr>
          </a:p>
          <a:p>
            <a:pPr marL="0" lvl="0" indent="0" algn="l" rtl="0">
              <a:spcBef>
                <a:spcPts val="1000"/>
              </a:spcBef>
              <a:spcAft>
                <a:spcPts val="0"/>
              </a:spcAft>
              <a:buNone/>
            </a:pPr>
            <a:r>
              <a:rPr lang="en" sz="1400" dirty="0">
                <a:latin typeface="Century Gothic"/>
                <a:ea typeface="Century Gothic"/>
                <a:cs typeface="Century Gothic"/>
                <a:sym typeface="Century Gothic"/>
              </a:rPr>
              <a:t>Identify two students to model creating a </a:t>
            </a:r>
            <a:r>
              <a:rPr lang="en" sz="1400" b="1" dirty="0">
                <a:latin typeface="Century Gothic"/>
                <a:ea typeface="Century Gothic"/>
                <a:cs typeface="Century Gothic"/>
                <a:sym typeface="Century Gothic"/>
              </a:rPr>
              <a:t>Cascading Consequences chart </a:t>
            </a:r>
            <a:r>
              <a:rPr lang="en" sz="1400" dirty="0">
                <a:latin typeface="Century Gothic"/>
                <a:ea typeface="Century Gothic"/>
                <a:cs typeface="Century Gothic"/>
                <a:sym typeface="Century Gothic"/>
              </a:rPr>
              <a:t>with you in the mini lesson.</a:t>
            </a:r>
            <a:endParaRPr sz="14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2: Lesson 5</a:t>
            </a:r>
            <a:endParaRPr sz="34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5: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Review the script for modeling the creation of the </a:t>
            </a:r>
            <a:r>
              <a:rPr lang="en" sz="1800" b="1" dirty="0">
                <a:latin typeface="Century Gothic"/>
                <a:ea typeface="Century Gothic"/>
                <a:cs typeface="Century Gothic"/>
                <a:sym typeface="Century Gothic"/>
              </a:rPr>
              <a:t>team</a:t>
            </a:r>
            <a:r>
              <a:rPr lang="en" sz="1800" dirty="0">
                <a:latin typeface="Century Gothic"/>
                <a:ea typeface="Century Gothic"/>
                <a:cs typeface="Century Gothic"/>
                <a:sym typeface="Century Gothic"/>
              </a:rPr>
              <a:t> </a:t>
            </a:r>
            <a:r>
              <a:rPr lang="en" sz="1800" b="1" dirty="0">
                <a:latin typeface="Century Gothic"/>
                <a:ea typeface="Century Gothic"/>
                <a:cs typeface="Century Gothic"/>
                <a:sym typeface="Century Gothic"/>
              </a:rPr>
              <a:t>Cascading Consequences chart</a:t>
            </a:r>
            <a:r>
              <a:rPr lang="en" sz="1800" dirty="0">
                <a:latin typeface="Century Gothic"/>
                <a:ea typeface="Century Gothic"/>
                <a:cs typeface="Century Gothic"/>
                <a:sym typeface="Century Gothic"/>
              </a:rPr>
              <a:t> and the</a:t>
            </a:r>
            <a:r>
              <a:rPr lang="en" sz="1800" b="1" dirty="0">
                <a:latin typeface="Century Gothic"/>
                <a:ea typeface="Century Gothic"/>
                <a:cs typeface="Century Gothic"/>
                <a:sym typeface="Century Gothic"/>
              </a:rPr>
              <a:t> Industrial Organic Food Chain Cascading Consequences chart</a:t>
            </a:r>
            <a:r>
              <a:rPr lang="en" sz="1800" dirty="0">
                <a:latin typeface="Century Gothic"/>
                <a:ea typeface="Century Gothic"/>
                <a:cs typeface="Century Gothic"/>
                <a:sym typeface="Century Gothic"/>
              </a:rPr>
              <a:t> for mini lesson</a:t>
            </a:r>
            <a:r>
              <a:rPr lang="en" sz="1800" i="1" dirty="0">
                <a:latin typeface="Century Gothic"/>
                <a:ea typeface="Century Gothic"/>
                <a:cs typeface="Century Gothic"/>
                <a:sym typeface="Century Gothic"/>
              </a:rPr>
              <a:t>.</a:t>
            </a:r>
            <a:endParaRPr sz="1800" i="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a:t>
            </a:r>
            <a:r>
              <a:rPr lang="en" sz="1800" b="1" dirty="0">
                <a:latin typeface="Century Gothic"/>
                <a:ea typeface="Century Gothic"/>
                <a:cs typeface="Century Gothic"/>
                <a:sym typeface="Century Gothic"/>
              </a:rPr>
              <a:t>Industrial Organic Food Chain Cascading Consequences chart</a:t>
            </a:r>
            <a:r>
              <a:rPr lang="en" sz="1800" dirty="0">
                <a:latin typeface="Century Gothic"/>
                <a:ea typeface="Century Gothic"/>
                <a:cs typeface="Century Gothic"/>
                <a:sym typeface="Century Gothic"/>
              </a:rPr>
              <a:t> </a:t>
            </a:r>
            <a:r>
              <a:rPr lang="en" sz="1800" b="1" dirty="0">
                <a:latin typeface="Century Gothic"/>
                <a:ea typeface="Century Gothic"/>
                <a:cs typeface="Century Gothic"/>
                <a:sym typeface="Century Gothic"/>
              </a:rPr>
              <a:t>(for teacher reference) </a:t>
            </a:r>
            <a:r>
              <a:rPr lang="en" sz="1800" dirty="0">
                <a:latin typeface="Century Gothic"/>
                <a:ea typeface="Century Gothic"/>
                <a:cs typeface="Century Gothic"/>
                <a:sym typeface="Century Gothic"/>
              </a:rPr>
              <a:t>to help you while you are circulating during Work Time.</a:t>
            </a:r>
            <a:endParaRPr sz="1800" dirty="0">
              <a:latin typeface="Century Gothic"/>
              <a:ea typeface="Century Gothic"/>
              <a:cs typeface="Century Gothic"/>
              <a:sym typeface="Century Gothic"/>
            </a:endParaRPr>
          </a:p>
          <a:p>
            <a:pPr marL="457200" lvl="0" indent="0" algn="l" rtl="0">
              <a:spcBef>
                <a:spcPts val="100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2: Lesson </a:t>
            </a:r>
            <a:r>
              <a:rPr lang="en" sz="3000" b="1">
                <a:solidFill>
                  <a:srgbClr val="404040"/>
                </a:solidFill>
                <a:latin typeface="Century Gothic"/>
                <a:ea typeface="Century Gothic"/>
                <a:cs typeface="Century Gothic"/>
                <a:sym typeface="Century Gothic"/>
              </a:rPr>
              <a:t>5</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In today’s lesson, you’ll begin the first of three lessons focusing on Pollan’s industrial organic food chain. This is preparing you to answer the focus question, “Which of Michael Pollan’s four food chains would best feed all the people in the United States?” for the </a:t>
            </a:r>
            <a:r>
              <a:rPr lang="en" sz="1600" b="1" dirty="0">
                <a:latin typeface="Century Gothic"/>
                <a:ea typeface="Century Gothic"/>
                <a:cs typeface="Century Gothic"/>
                <a:sym typeface="Century Gothic"/>
              </a:rPr>
              <a:t>End-of-Unit 2 and 3 assessments</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Here’s what you’ll do today:</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View a model of an effective research team creating a new team </a:t>
            </a:r>
            <a:r>
              <a:rPr lang="en" sz="1600" b="1" dirty="0">
                <a:latin typeface="Century Gothic"/>
                <a:ea typeface="Century Gothic"/>
                <a:cs typeface="Century Gothic"/>
                <a:sym typeface="Century Gothic"/>
              </a:rPr>
              <a:t>Cascading Consequences Chart</a:t>
            </a:r>
            <a:endParaRPr sz="1600" b="1"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Work with your research team to create a </a:t>
            </a:r>
            <a:r>
              <a:rPr lang="en" sz="1600" b="1" dirty="0">
                <a:latin typeface="Century Gothic"/>
                <a:ea typeface="Century Gothic"/>
                <a:cs typeface="Century Gothic"/>
                <a:sym typeface="Century Gothic"/>
              </a:rPr>
              <a:t>team</a:t>
            </a:r>
            <a:r>
              <a:rPr lang="en" sz="1600" dirty="0">
                <a:latin typeface="Century Gothic"/>
                <a:ea typeface="Century Gothic"/>
                <a:cs typeface="Century Gothic"/>
                <a:sym typeface="Century Gothic"/>
              </a:rPr>
              <a:t> </a:t>
            </a:r>
            <a:r>
              <a:rPr lang="en" sz="1600" b="1" dirty="0">
                <a:latin typeface="Century Gothic"/>
                <a:ea typeface="Century Gothic"/>
                <a:cs typeface="Century Gothic"/>
                <a:sym typeface="Century Gothic"/>
              </a:rPr>
              <a:t>Cascading Consequences chart </a:t>
            </a:r>
            <a:r>
              <a:rPr lang="en" sz="1600" dirty="0">
                <a:latin typeface="Century Gothic"/>
                <a:ea typeface="Century Gothic"/>
                <a:cs typeface="Century Gothic"/>
                <a:sym typeface="Century Gothic"/>
              </a:rPr>
              <a:t>for the Industrial Organic food chain</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Develop a supporting research question for one of the consequences</a:t>
            </a:r>
            <a:endParaRPr sz="16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244" name="Google Shape;244;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AutoNum type="arabicPeriod"/>
            </a:pPr>
            <a:r>
              <a:rPr lang="en" sz="2400" dirty="0">
                <a:latin typeface="Century Gothic"/>
                <a:ea typeface="Century Gothic"/>
                <a:cs typeface="Century Gothic"/>
                <a:sym typeface="Century Gothic"/>
              </a:rPr>
              <a:t>I can </a:t>
            </a:r>
            <a:r>
              <a:rPr lang="en" sz="2400" i="1" dirty="0">
                <a:latin typeface="Century Gothic"/>
                <a:ea typeface="Century Gothic"/>
                <a:cs typeface="Century Gothic"/>
                <a:sym typeface="Century Gothic"/>
              </a:rPr>
              <a:t>determine the cascading consequences</a:t>
            </a:r>
            <a:r>
              <a:rPr lang="en" sz="2400" dirty="0">
                <a:latin typeface="Century Gothic"/>
                <a:ea typeface="Century Gothic"/>
                <a:cs typeface="Century Gothic"/>
                <a:sym typeface="Century Gothic"/>
              </a:rPr>
              <a:t> of the industrial organic food chain using </a:t>
            </a:r>
            <a:r>
              <a:rPr lang="en" sz="2400" i="1" dirty="0">
                <a:latin typeface="Century Gothic"/>
                <a:ea typeface="Century Gothic"/>
                <a:cs typeface="Century Gothic"/>
                <a:sym typeface="Century Gothic"/>
              </a:rPr>
              <a:t>The Omnivore’s Dilemma</a:t>
            </a:r>
            <a:r>
              <a:rPr lang="en" sz="2400" dirty="0">
                <a:latin typeface="Century Gothic"/>
                <a:ea typeface="Century Gothic"/>
                <a:cs typeface="Century Gothic"/>
                <a:sym typeface="Century Gothic"/>
              </a:rPr>
              <a:t>.</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I can </a:t>
            </a:r>
            <a:r>
              <a:rPr lang="en" sz="2400" i="1" dirty="0">
                <a:latin typeface="Century Gothic"/>
                <a:ea typeface="Century Gothic"/>
                <a:cs typeface="Century Gothic"/>
                <a:sym typeface="Century Gothic"/>
              </a:rPr>
              <a:t>develop a supporting research question</a:t>
            </a:r>
            <a:r>
              <a:rPr lang="en" sz="2400" dirty="0">
                <a:latin typeface="Century Gothic"/>
                <a:ea typeface="Century Gothic"/>
                <a:cs typeface="Century Gothic"/>
                <a:sym typeface="Century Gothic"/>
              </a:rPr>
              <a:t> to help me focus my research.</a:t>
            </a:r>
            <a:r>
              <a:rPr lang="en" dirty="0"/>
              <a:t/>
            </a:r>
            <a:br>
              <a:rPr lang="en" dirty="0"/>
            </a:br>
            <a:endParaRPr dirty="0"/>
          </a:p>
        </p:txBody>
      </p:sp>
      <p:pic>
        <p:nvPicPr>
          <p:cNvPr id="245" name="Google Shape;245;p42"/>
          <p:cNvPicPr preferRelativeResize="0"/>
          <p:nvPr/>
        </p:nvPicPr>
        <p:blipFill>
          <a:blip r:embed="rId3">
            <a:alphaModFix/>
          </a:blip>
          <a:stretch>
            <a:fillRect/>
          </a:stretch>
        </p:blipFill>
        <p:spPr>
          <a:xfrm>
            <a:off x="8360228" y="4386944"/>
            <a:ext cx="738239" cy="537739"/>
          </a:xfrm>
          <a:prstGeom prst="rect">
            <a:avLst/>
          </a:prstGeom>
          <a:noFill/>
          <a:ln>
            <a:noFill/>
          </a:ln>
        </p:spPr>
      </p:pic>
      <p:sp>
        <p:nvSpPr>
          <p:cNvPr id="246" name="Google Shape;246;p42"/>
          <p:cNvSpPr/>
          <p:nvPr/>
        </p:nvSpPr>
        <p:spPr>
          <a:xfrm>
            <a:off x="4049486" y="1369219"/>
            <a:ext cx="4074739" cy="591731"/>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47" name="Google Shape;247;p42"/>
          <p:cNvPicPr preferRelativeResize="0"/>
          <p:nvPr/>
        </p:nvPicPr>
        <p:blipFill>
          <a:blip r:embed="rId4">
            <a:alphaModFix/>
          </a:blip>
          <a:stretch>
            <a:fillRect/>
          </a:stretch>
        </p:blipFill>
        <p:spPr>
          <a:xfrm>
            <a:off x="7935685" y="4321629"/>
            <a:ext cx="568779" cy="62482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pic>
        <p:nvPicPr>
          <p:cNvPr id="255" name="Google Shape;255;p43"/>
          <p:cNvPicPr preferRelativeResize="0"/>
          <p:nvPr/>
        </p:nvPicPr>
        <p:blipFill>
          <a:blip r:embed="rId3">
            <a:alphaModFix/>
          </a:blip>
          <a:stretch>
            <a:fillRect/>
          </a:stretch>
        </p:blipFill>
        <p:spPr>
          <a:xfrm>
            <a:off x="8044542" y="4289766"/>
            <a:ext cx="596161" cy="608108"/>
          </a:xfrm>
          <a:prstGeom prst="rect">
            <a:avLst/>
          </a:prstGeom>
          <a:noFill/>
          <a:ln>
            <a:noFill/>
          </a:ln>
        </p:spPr>
      </p:pic>
      <p:sp>
        <p:nvSpPr>
          <p:cNvPr id="252" name="Google Shape;252;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See a Model of an Effective Research Team</a:t>
            </a:r>
            <a:endParaRPr sz="2800" i="0" u="none" strike="noStrike" cap="none">
              <a:solidFill>
                <a:schemeClr val="dk1"/>
              </a:solidFill>
              <a:latin typeface="Century Gothic"/>
              <a:ea typeface="Century Gothic"/>
              <a:cs typeface="Century Gothic"/>
              <a:sym typeface="Century Gothic"/>
            </a:endParaRPr>
          </a:p>
        </p:txBody>
      </p:sp>
      <p:sp>
        <p:nvSpPr>
          <p:cNvPr id="253" name="Google Shape;253;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You will now see a model of how research teams should work together to create the new </a:t>
            </a:r>
            <a:r>
              <a:rPr lang="en" sz="2400" b="1">
                <a:latin typeface="Century Gothic"/>
                <a:ea typeface="Century Gothic"/>
                <a:cs typeface="Century Gothic"/>
                <a:sym typeface="Century Gothic"/>
              </a:rPr>
              <a:t>Cascading Consequences chart.</a:t>
            </a:r>
            <a:endParaRPr sz="2400" b="1">
              <a:latin typeface="Century Gothic"/>
              <a:ea typeface="Century Gothic"/>
              <a:cs typeface="Century Gothic"/>
              <a:sym typeface="Century Gothic"/>
            </a:endParaRPr>
          </a:p>
          <a:p>
            <a:pPr marL="0" lvl="0" indent="0" algn="l" rtl="0">
              <a:spcBef>
                <a:spcPts val="800"/>
              </a:spcBef>
              <a:spcAft>
                <a:spcPts val="0"/>
              </a:spcAft>
              <a:buNone/>
            </a:pPr>
            <a:r>
              <a:rPr lang="en" sz="2400">
                <a:latin typeface="Century Gothic"/>
                <a:ea typeface="Century Gothic"/>
                <a:cs typeface="Century Gothic"/>
                <a:sym typeface="Century Gothic"/>
              </a:rPr>
              <a:t>As you watch the model, think about:</a:t>
            </a:r>
            <a:endParaRPr sz="2400">
              <a:latin typeface="Century Gothic"/>
              <a:ea typeface="Century Gothic"/>
              <a:cs typeface="Century Gothic"/>
              <a:sym typeface="Century Gothic"/>
            </a:endParaRPr>
          </a:p>
          <a:p>
            <a:pPr marL="457200" lvl="0" indent="-361950" algn="l" rtl="0">
              <a:spcBef>
                <a:spcPts val="800"/>
              </a:spcBef>
              <a:spcAft>
                <a:spcPts val="0"/>
              </a:spcAft>
              <a:buSzPts val="2100"/>
              <a:buChar char="●"/>
            </a:pPr>
            <a:r>
              <a:rPr lang="en" sz="2400">
                <a:latin typeface="Century Gothic"/>
                <a:ea typeface="Century Gothic"/>
                <a:cs typeface="Century Gothic"/>
                <a:sym typeface="Century Gothic"/>
              </a:rPr>
              <a:t>What is the research team doing well as they create their </a:t>
            </a:r>
            <a:r>
              <a:rPr lang="en" sz="2400" b="1">
                <a:latin typeface="Century Gothic"/>
                <a:ea typeface="Century Gothic"/>
                <a:cs typeface="Century Gothic"/>
                <a:sym typeface="Century Gothic"/>
              </a:rPr>
              <a:t>Cascading Consequences chart</a:t>
            </a:r>
            <a:r>
              <a:rPr lang="en" sz="2400">
                <a:latin typeface="Century Gothic"/>
                <a:ea typeface="Century Gothic"/>
                <a:cs typeface="Century Gothic"/>
                <a:sym typeface="Century Gothic"/>
              </a:rPr>
              <a:t> together?</a:t>
            </a:r>
            <a:r>
              <a:rPr lang="en"/>
              <a:t/>
            </a:r>
            <a:br>
              <a:rPr lang="en"/>
            </a:br>
            <a:endParaRPr/>
          </a:p>
        </p:txBody>
      </p:sp>
      <p:pic>
        <p:nvPicPr>
          <p:cNvPr id="254" name="Google Shape;254;p43"/>
          <p:cNvPicPr preferRelativeResize="0"/>
          <p:nvPr/>
        </p:nvPicPr>
        <p:blipFill>
          <a:blip r:embed="rId4">
            <a:alphaModFix/>
          </a:blip>
          <a:stretch>
            <a:fillRect/>
          </a:stretch>
        </p:blipFill>
        <p:spPr>
          <a:xfrm>
            <a:off x="8515350" y="4312674"/>
            <a:ext cx="538673" cy="5852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800" dirty="0">
                <a:latin typeface="Century Gothic"/>
                <a:ea typeface="Century Gothic"/>
                <a:cs typeface="Century Gothic"/>
                <a:sym typeface="Century Gothic"/>
              </a:rPr>
              <a:t>Let’s Create a </a:t>
            </a:r>
            <a:r>
              <a:rPr lang="en" sz="2800" b="1" dirty="0">
                <a:latin typeface="Century Gothic"/>
                <a:ea typeface="Century Gothic"/>
                <a:cs typeface="Century Gothic"/>
                <a:sym typeface="Century Gothic"/>
              </a:rPr>
              <a:t>Team Cascading Consequences Chart</a:t>
            </a:r>
            <a:endParaRPr sz="2800" b="1" i="0" u="none" strike="noStrike" cap="none" dirty="0">
              <a:solidFill>
                <a:schemeClr val="dk1"/>
              </a:solidFill>
              <a:latin typeface="Century Gothic"/>
              <a:ea typeface="Century Gothic"/>
              <a:cs typeface="Century Gothic"/>
              <a:sym typeface="Century Gothic"/>
            </a:endParaRPr>
          </a:p>
        </p:txBody>
      </p:sp>
      <p:sp>
        <p:nvSpPr>
          <p:cNvPr id="261" name="Google Shape;261;p44"/>
          <p:cNvSpPr txBox="1">
            <a:spLocks noGrp="1"/>
          </p:cNvSpPr>
          <p:nvPr>
            <p:ph type="body" idx="1"/>
          </p:nvPr>
        </p:nvSpPr>
        <p:spPr>
          <a:xfrm>
            <a:off x="145525" y="1369225"/>
            <a:ext cx="36270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latin typeface="Century Gothic"/>
                <a:ea typeface="Century Gothic"/>
                <a:cs typeface="Century Gothic"/>
                <a:sym typeface="Century Gothic"/>
              </a:rPr>
              <a:t>Take out your </a:t>
            </a:r>
            <a:r>
              <a:rPr lang="en" sz="2000" b="1" dirty="0">
                <a:latin typeface="Century Gothic"/>
                <a:ea typeface="Century Gothic"/>
                <a:cs typeface="Century Gothic"/>
                <a:sym typeface="Century Gothic"/>
              </a:rPr>
              <a:t>Industrial Organic Food Chain Cascading Consequences chart</a:t>
            </a:r>
            <a:r>
              <a:rPr lang="en" sz="2000" dirty="0">
                <a:latin typeface="Century Gothic"/>
                <a:ea typeface="Century Gothic"/>
                <a:cs typeface="Century Gothic"/>
                <a:sym typeface="Century Gothic"/>
              </a:rPr>
              <a:t>.</a:t>
            </a:r>
            <a:endParaRPr sz="2000" dirty="0">
              <a:latin typeface="Century Gothic"/>
              <a:ea typeface="Century Gothic"/>
              <a:cs typeface="Century Gothic"/>
              <a:sym typeface="Century Gothic"/>
            </a:endParaRPr>
          </a:p>
          <a:p>
            <a:pPr marL="0" lvl="0" indent="0" algn="l" rtl="0">
              <a:spcBef>
                <a:spcPts val="800"/>
              </a:spcBef>
              <a:spcAft>
                <a:spcPts val="0"/>
              </a:spcAft>
              <a:buNone/>
            </a:pPr>
            <a:r>
              <a:rPr lang="en" sz="2000" dirty="0">
                <a:latin typeface="Century Gothic"/>
                <a:ea typeface="Century Gothic"/>
                <a:cs typeface="Century Gothic"/>
                <a:sym typeface="Century Gothic"/>
              </a:rPr>
              <a:t>You will use it to build your </a:t>
            </a:r>
            <a:r>
              <a:rPr lang="en" sz="2000" b="1" dirty="0">
                <a:latin typeface="Century Gothic"/>
                <a:ea typeface="Century Gothic"/>
                <a:cs typeface="Century Gothic"/>
                <a:sym typeface="Century Gothic"/>
              </a:rPr>
              <a:t>team</a:t>
            </a:r>
            <a:r>
              <a:rPr lang="en" sz="2000" dirty="0">
                <a:latin typeface="Century Gothic"/>
                <a:ea typeface="Century Gothic"/>
                <a:cs typeface="Century Gothic"/>
                <a:sym typeface="Century Gothic"/>
              </a:rPr>
              <a:t> </a:t>
            </a:r>
            <a:r>
              <a:rPr lang="en" sz="2000" b="1" dirty="0">
                <a:latin typeface="Century Gothic"/>
                <a:ea typeface="Century Gothic"/>
                <a:cs typeface="Century Gothic"/>
                <a:sym typeface="Century Gothic"/>
              </a:rPr>
              <a:t>Industrial Organic Food Chain Cascading Consequences chart.</a:t>
            </a:r>
            <a:endParaRPr sz="2000" b="1" dirty="0">
              <a:latin typeface="Century Gothic"/>
              <a:ea typeface="Century Gothic"/>
              <a:cs typeface="Century Gothic"/>
              <a:sym typeface="Century Gothic"/>
            </a:endParaRPr>
          </a:p>
        </p:txBody>
      </p:sp>
      <p:pic>
        <p:nvPicPr>
          <p:cNvPr id="262" name="Google Shape;262;p44"/>
          <p:cNvPicPr preferRelativeResize="0"/>
          <p:nvPr/>
        </p:nvPicPr>
        <p:blipFill>
          <a:blip r:embed="rId3">
            <a:alphaModFix/>
          </a:blip>
          <a:stretch>
            <a:fillRect/>
          </a:stretch>
        </p:blipFill>
        <p:spPr>
          <a:xfrm>
            <a:off x="3772675" y="1215125"/>
            <a:ext cx="5024991" cy="3417500"/>
          </a:xfrm>
          <a:prstGeom prst="rect">
            <a:avLst/>
          </a:prstGeom>
          <a:noFill/>
          <a:ln>
            <a:noFill/>
          </a:ln>
        </p:spPr>
      </p:pic>
      <p:pic>
        <p:nvPicPr>
          <p:cNvPr id="263" name="Google Shape;263;p44"/>
          <p:cNvPicPr preferRelativeResize="0"/>
          <p:nvPr/>
        </p:nvPicPr>
        <p:blipFill>
          <a:blip r:embed="rId4">
            <a:alphaModFix/>
          </a:blip>
          <a:stretch>
            <a:fillRect/>
          </a:stretch>
        </p:blipFill>
        <p:spPr>
          <a:xfrm>
            <a:off x="8504464" y="4422986"/>
            <a:ext cx="533400" cy="46282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Ideas</a:t>
            </a:r>
            <a:endParaRPr sz="3300" i="0" u="none" strike="noStrike" cap="none">
              <a:solidFill>
                <a:schemeClr val="dk1"/>
              </a:solidFill>
              <a:latin typeface="Century Gothic"/>
              <a:ea typeface="Century Gothic"/>
              <a:cs typeface="Century Gothic"/>
              <a:sym typeface="Century Gothic"/>
            </a:endParaRPr>
          </a:p>
        </p:txBody>
      </p:sp>
      <p:sp>
        <p:nvSpPr>
          <p:cNvPr id="269" name="Google Shape;269;p45"/>
          <p:cNvSpPr txBox="1">
            <a:spLocks noGrp="1"/>
          </p:cNvSpPr>
          <p:nvPr>
            <p:ph type="body" idx="1"/>
          </p:nvPr>
        </p:nvSpPr>
        <p:spPr>
          <a:xfrm>
            <a:off x="348342" y="1085125"/>
            <a:ext cx="8607257" cy="35475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600" dirty="0">
                <a:latin typeface="Century Gothic"/>
                <a:ea typeface="Century Gothic"/>
                <a:cs typeface="Century Gothic"/>
                <a:sym typeface="Century Gothic"/>
              </a:rPr>
              <a:t>First, assign each team member a number, one through four. </a:t>
            </a:r>
            <a:endParaRPr sz="1600" dirty="0">
              <a:latin typeface="Century Gothic"/>
              <a:ea typeface="Century Gothic"/>
              <a:cs typeface="Century Gothic"/>
              <a:sym typeface="Century Gothic"/>
            </a:endParaRPr>
          </a:p>
          <a:p>
            <a:pPr marL="0" lvl="0" indent="0" algn="l" rtl="0">
              <a:spcBef>
                <a:spcPts val="800"/>
              </a:spcBef>
              <a:spcAft>
                <a:spcPts val="0"/>
              </a:spcAft>
              <a:buNone/>
            </a:pPr>
            <a:r>
              <a:rPr lang="en" sz="1600" dirty="0">
                <a:latin typeface="Century Gothic"/>
                <a:ea typeface="Century Gothic"/>
                <a:cs typeface="Century Gothic"/>
                <a:sym typeface="Century Gothic"/>
              </a:rPr>
              <a:t>Then follow these steps: </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600" dirty="0">
                <a:latin typeface="Century Gothic"/>
                <a:ea typeface="Century Gothic"/>
                <a:cs typeface="Century Gothic"/>
                <a:sym typeface="Century Gothic"/>
              </a:rPr>
              <a:t>Number 1: </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Stay at your team’s </a:t>
            </a:r>
            <a:r>
              <a:rPr lang="en" sz="1600" b="1" dirty="0">
                <a:latin typeface="Century Gothic"/>
                <a:ea typeface="Century Gothic"/>
                <a:cs typeface="Century Gothic"/>
                <a:sym typeface="Century Gothic"/>
              </a:rPr>
              <a:t>Cascading Consequences chart</a:t>
            </a:r>
            <a:r>
              <a:rPr lang="en" sz="1600" dirty="0">
                <a:latin typeface="Century Gothic"/>
                <a:ea typeface="Century Gothic"/>
                <a:cs typeface="Century Gothic"/>
                <a:sym typeface="Century Gothic"/>
              </a:rPr>
              <a:t> to answer questions from other group members.</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600" dirty="0">
                <a:latin typeface="Century Gothic"/>
                <a:ea typeface="Century Gothic"/>
                <a:cs typeface="Century Gothic"/>
                <a:sym typeface="Century Gothic"/>
              </a:rPr>
              <a:t>Numbers 2-4:</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Travel to another chart and look for any differences compared to your own chart. </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Ask clarifying questions in order to understand why the team placed certain consequences where they did. </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Return to your own team with one difference and an explanation of why the other team made the decision they did.</a:t>
            </a:r>
            <a:r>
              <a:rPr lang="en" sz="1400" dirty="0">
                <a:latin typeface="Century Gothic"/>
                <a:ea typeface="Century Gothic"/>
                <a:cs typeface="Century Gothic"/>
                <a:sym typeface="Century Gothic"/>
              </a:rPr>
              <a:t/>
            </a:r>
            <a:br>
              <a:rPr lang="en" sz="1400" dirty="0">
                <a:latin typeface="Century Gothic"/>
                <a:ea typeface="Century Gothic"/>
                <a:cs typeface="Century Gothic"/>
                <a:sym typeface="Century Gothic"/>
              </a:rPr>
            </a:br>
            <a:endParaRPr sz="1400" dirty="0">
              <a:latin typeface="Century Gothic"/>
              <a:ea typeface="Century Gothic"/>
              <a:cs typeface="Century Gothic"/>
              <a:sym typeface="Century Gothic"/>
            </a:endParaRPr>
          </a:p>
          <a:p>
            <a:pPr marL="0" lvl="0" indent="0" algn="l" rtl="0">
              <a:spcBef>
                <a:spcPts val="800"/>
              </a:spcBef>
              <a:spcAft>
                <a:spcPts val="0"/>
              </a:spcAft>
              <a:buNone/>
            </a:pPr>
            <a:endParaRPr sz="2400" dirty="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9C5FAE6-EFA3-47AF-909E-A188C4E31369}"/>
</file>

<file path=customXml/itemProps2.xml><?xml version="1.0" encoding="utf-8"?>
<ds:datastoreItem xmlns:ds="http://schemas.openxmlformats.org/officeDocument/2006/customXml" ds:itemID="{C6585BA5-7874-4B81-B95C-2CFD0A318614}"/>
</file>

<file path=customXml/itemProps3.xml><?xml version="1.0" encoding="utf-8"?>
<ds:datastoreItem xmlns:ds="http://schemas.openxmlformats.org/officeDocument/2006/customXml" ds:itemID="{D3F674C0-8FDD-4EDD-8A25-98A7CF5BB660}"/>
</file>

<file path=docProps/app.xml><?xml version="1.0" encoding="utf-8"?>
<Properties xmlns="http://schemas.openxmlformats.org/officeDocument/2006/extended-properties" xmlns:vt="http://schemas.openxmlformats.org/officeDocument/2006/docPropsVTypes">
  <TotalTime>13</TotalTime>
  <Words>2077</Words>
  <Application>Microsoft Macintosh PowerPoint</Application>
  <PresentationFormat>On-screen Show (16:9)</PresentationFormat>
  <Paragraphs>281</Paragraphs>
  <Slides>13</Slides>
  <Notes>13</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13</vt:i4>
      </vt:variant>
    </vt:vector>
  </HeadingPairs>
  <TitlesOfParts>
    <vt:vector size="19" baseType="lpstr">
      <vt:lpstr>Calibri</vt:lpstr>
      <vt:lpstr>Century Gothic</vt:lpstr>
      <vt:lpstr>Overlock</vt:lpstr>
      <vt:lpstr>Simple Light</vt:lpstr>
      <vt:lpstr>Office Theme</vt:lpstr>
      <vt:lpstr>Office Theme</vt:lpstr>
      <vt:lpstr>  Grade 8: Module 4 : Unit 2: Lesson 5 Teacher slide, before teaching. </vt:lpstr>
      <vt:lpstr>  Grade 8: Module 4: Unit 2: Lesson 5 Teacher slide, before teaching. </vt:lpstr>
      <vt:lpstr>  Grade 8: Module 4: Unit 2: Lesson 5 Teacher slide, before teaching. </vt:lpstr>
      <vt:lpstr>Grade 8: Module 4:  Unit 2: Lesson 5</vt:lpstr>
      <vt:lpstr>Hello, Students!</vt:lpstr>
      <vt:lpstr>Let’s Review the Learning Targets</vt:lpstr>
      <vt:lpstr>Let’s See a Model of an Effective Research Team</vt:lpstr>
      <vt:lpstr>Let’s Create a Team Cascading Consequences Chart</vt:lpstr>
      <vt:lpstr>Let’s Share Ideas</vt:lpstr>
      <vt:lpstr>Let’s Choose a Consequence to Research</vt:lpstr>
      <vt:lpstr>Let’s Develop a Supporting Research Question</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 Unit 2: Lesson 5 Teacher slide, before teaching. </dc:title>
  <dc:creator>nbravo</dc:creator>
  <cp:lastModifiedBy>Alexander Specht</cp:lastModifiedBy>
  <cp:revision>3</cp:revision>
  <dcterms:modified xsi:type="dcterms:W3CDTF">2018-12-17T03:53:40Z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