
<file path=[Content_Types].xml><?xml version="1.0" encoding="utf-8"?>
<Types xmlns="http://schemas.openxmlformats.org/package/2006/content-types">
  <Default Extension="png" ContentType="image/png"/>
  <Default Extension="rels" ContentType="application/vnd.openxmlformats-package.relationships+xml"/>
  <Default Extension="fntdata" ContentType="application/x-fontdata"/>
  <Default Extension="xml" ContentType="application/xml"/>
  <Default Extension="jpg" ContentType="image/jpeg"/>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Layouts/slideLayout21.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slideLayouts/slideLayout50.xml" ContentType="application/vnd.openxmlformats-officedocument.presentationml.slideLayout+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0.xml" ContentType="application/vnd.openxmlformats-officedocument.presentationml.notesSlide+xml"/>
  <Override PartName="/ppt/notesMasters/notesMaster1.xml" ContentType="application/vnd.openxmlformats-officedocument.presentationml.notesMaster+xml"/>
  <Override PartName="/ppt/theme/theme6.xml" ContentType="application/vnd.openxmlformats-officedocument.theme+xml"/>
  <Override PartName="/ppt/theme/theme5.xml" ContentType="application/vnd.openxmlformats-officedocument.theme+xml"/>
  <Override PartName="/ppt/theme/theme4.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theme/theme1.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712" r:id="rId1"/>
    <p:sldMasterId id="2147483713" r:id="rId2"/>
    <p:sldMasterId id="2147483714" r:id="rId3"/>
    <p:sldMasterId id="2147483715" r:id="rId4"/>
    <p:sldMasterId id="2147483716" r:id="rId5"/>
  </p:sldMasterIdLst>
  <p:notesMasterIdLst>
    <p:notesMasterId r:id="rId22"/>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Lst>
  <p:sldSz cx="9144000" cy="5143500" type="screen16x9"/>
  <p:notesSz cx="6858000" cy="4381500"/>
  <p:embeddedFontLst>
    <p:embeddedFont>
      <p:font typeface="Calibri" panose="020F0502020204030204" pitchFamily="34" charset="0"/>
      <p:regular r:id="rId23"/>
      <p:bold r:id="rId24"/>
      <p:italic r:id="rId25"/>
      <p:boldItalic r:id="rId26"/>
    </p:embeddedFont>
    <p:embeddedFont>
      <p:font typeface="Century Gothic" panose="020B0502020202020204" pitchFamily="34" charset="0"/>
      <p:regular r:id="rId27"/>
      <p:bold r:id="rId28"/>
      <p:italic r:id="rId29"/>
      <p:boldItalic r:id="rId3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AF0F2C95-CF61-4AE3-84FF-566B69A02888}">
  <a:tblStyle styleId="{AF0F2C95-CF61-4AE3-84FF-566B69A02888}"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inimized">
    <p:restoredLeft sz="15620"/>
    <p:restoredTop sz="60503" autoAdjust="0"/>
  </p:normalViewPr>
  <p:slideViewPr>
    <p:cSldViewPr snapToGrid="0">
      <p:cViewPr varScale="1">
        <p:scale>
          <a:sx n="22" d="100"/>
          <a:sy n="22" d="100"/>
        </p:scale>
        <p:origin x="2682" y="30"/>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font" Target="fonts/font4.fntdata"/><Relationship Id="rId21" Type="http://schemas.openxmlformats.org/officeDocument/2006/relationships/slide" Target="slides/slide16.xml"/><Relationship Id="rId34"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font" Target="fonts/font3.fntdata"/><Relationship Id="rId33" Type="http://schemas.openxmlformats.org/officeDocument/2006/relationships/theme" Target="theme/theme1.xml"/><Relationship Id="rId38" Type="http://schemas.openxmlformats.org/officeDocument/2006/relationships/customXml" Target="../customXml/item3.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font" Target="fonts/font7.fntdata"/><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font" Target="fonts/font2.fntdata"/><Relationship Id="rId32" Type="http://schemas.openxmlformats.org/officeDocument/2006/relationships/viewProps" Target="viewProps.xml"/><Relationship Id="rId37" Type="http://schemas.openxmlformats.org/officeDocument/2006/relationships/customXml" Target="../customXml/item2.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font" Target="fonts/font1.fntdata"/><Relationship Id="rId28" Type="http://schemas.openxmlformats.org/officeDocument/2006/relationships/font" Target="fonts/font6.fntdata"/><Relationship Id="rId36" Type="http://schemas.openxmlformats.org/officeDocument/2006/relationships/customXml" Target="../customXml/item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notesMaster" Target="notesMasters/notesMaster1.xml"/><Relationship Id="rId27" Type="http://schemas.openxmlformats.org/officeDocument/2006/relationships/font" Target="fonts/font5.fntdata"/><Relationship Id="rId30" Type="http://schemas.openxmlformats.org/officeDocument/2006/relationships/font" Target="fonts/font8.fntdata"/><Relationship Id="rId35" Type="http://schemas.microsoft.com/office/2016/11/relationships/changesInfo" Target="changesInfos/changesInfo1.xml"/><Relationship Id="rId8" Type="http://schemas.openxmlformats.org/officeDocument/2006/relationships/slide" Target="slides/slide3.xml"/><Relationship Id="rId3" Type="http://schemas.openxmlformats.org/officeDocument/2006/relationships/slideMaster" Target="slideMasters/slideMaster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clId="Web-{219B4A4F-BF53-4A6F-B2A0-B845B9BC3261}"/>
    <pc:docChg chg="modSld">
      <pc:chgData name="" userId="" providerId="" clId="Web-{219B4A4F-BF53-4A6F-B2A0-B845B9BC3261}" dt="2019-01-07T04:09:18.006" v="169"/>
      <pc:docMkLst>
        <pc:docMk/>
      </pc:docMkLst>
      <pc:sldChg chg="modNotes">
        <pc:chgData name="" userId="" providerId="" clId="Web-{219B4A4F-BF53-4A6F-B2A0-B845B9BC3261}" dt="2019-01-07T03:44:53.322" v="1"/>
        <pc:sldMkLst>
          <pc:docMk/>
          <pc:sldMk cId="0" sldId="256"/>
        </pc:sldMkLst>
      </pc:sldChg>
      <pc:sldChg chg="modNotes">
        <pc:chgData name="" userId="" providerId="" clId="Web-{219B4A4F-BF53-4A6F-B2A0-B845B9BC3261}" dt="2019-01-07T03:46:23.087" v="4"/>
        <pc:sldMkLst>
          <pc:docMk/>
          <pc:sldMk cId="0" sldId="257"/>
        </pc:sldMkLst>
      </pc:sldChg>
      <pc:sldChg chg="modNotes">
        <pc:chgData name="" userId="" providerId="" clId="Web-{219B4A4F-BF53-4A6F-B2A0-B845B9BC3261}" dt="2019-01-07T04:09:18.006" v="169"/>
        <pc:sldMkLst>
          <pc:docMk/>
          <pc:sldMk cId="0" sldId="260"/>
        </pc:sldMkLst>
      </pc:sldChg>
      <pc:sldChg chg="modNotes">
        <pc:chgData name="" userId="" providerId="" clId="Web-{219B4A4F-BF53-4A6F-B2A0-B845B9BC3261}" dt="2019-01-07T03:49:28.307" v="18"/>
        <pc:sldMkLst>
          <pc:docMk/>
          <pc:sldMk cId="0" sldId="261"/>
        </pc:sldMkLst>
      </pc:sldChg>
      <pc:sldChg chg="modNotes">
        <pc:chgData name="" userId="" providerId="" clId="Web-{219B4A4F-BF53-4A6F-B2A0-B845B9BC3261}" dt="2019-01-07T03:52:46.286" v="24"/>
        <pc:sldMkLst>
          <pc:docMk/>
          <pc:sldMk cId="0" sldId="262"/>
        </pc:sldMkLst>
      </pc:sldChg>
      <pc:sldChg chg="modNotes">
        <pc:chgData name="" userId="" providerId="" clId="Web-{219B4A4F-BF53-4A6F-B2A0-B845B9BC3261}" dt="2019-01-07T03:56:30.148" v="36"/>
        <pc:sldMkLst>
          <pc:docMk/>
          <pc:sldMk cId="0" sldId="263"/>
        </pc:sldMkLst>
      </pc:sldChg>
      <pc:sldChg chg="modNotes">
        <pc:chgData name="" userId="" providerId="" clId="Web-{219B4A4F-BF53-4A6F-B2A0-B845B9BC3261}" dt="2019-01-07T03:57:13.820" v="44"/>
        <pc:sldMkLst>
          <pc:docMk/>
          <pc:sldMk cId="0" sldId="264"/>
        </pc:sldMkLst>
      </pc:sldChg>
      <pc:sldChg chg="modNotes">
        <pc:chgData name="" userId="" providerId="" clId="Web-{219B4A4F-BF53-4A6F-B2A0-B845B9BC3261}" dt="2019-01-07T03:58:17.445" v="53"/>
        <pc:sldMkLst>
          <pc:docMk/>
          <pc:sldMk cId="0" sldId="265"/>
        </pc:sldMkLst>
      </pc:sldChg>
      <pc:sldChg chg="modNotes">
        <pc:chgData name="" userId="" providerId="" clId="Web-{219B4A4F-BF53-4A6F-B2A0-B845B9BC3261}" dt="2019-01-07T03:59:37.383" v="75"/>
        <pc:sldMkLst>
          <pc:docMk/>
          <pc:sldMk cId="0" sldId="266"/>
        </pc:sldMkLst>
      </pc:sldChg>
      <pc:sldChg chg="modNotes">
        <pc:chgData name="" userId="" providerId="" clId="Web-{219B4A4F-BF53-4A6F-B2A0-B845B9BC3261}" dt="2019-01-07T04:00:41.039" v="85"/>
        <pc:sldMkLst>
          <pc:docMk/>
          <pc:sldMk cId="0" sldId="267"/>
        </pc:sldMkLst>
      </pc:sldChg>
      <pc:sldChg chg="modNotes">
        <pc:chgData name="" userId="" providerId="" clId="Web-{219B4A4F-BF53-4A6F-B2A0-B845B9BC3261}" dt="2019-01-07T04:02:43.244" v="91"/>
        <pc:sldMkLst>
          <pc:docMk/>
          <pc:sldMk cId="0" sldId="268"/>
        </pc:sldMkLst>
      </pc:sldChg>
      <pc:sldChg chg="modNotes">
        <pc:chgData name="" userId="" providerId="" clId="Web-{219B4A4F-BF53-4A6F-B2A0-B845B9BC3261}" dt="2019-01-07T04:03:51.103" v="101"/>
        <pc:sldMkLst>
          <pc:docMk/>
          <pc:sldMk cId="0" sldId="269"/>
        </pc:sldMkLst>
      </pc:sldChg>
      <pc:sldChg chg="modNotes">
        <pc:chgData name="" userId="" providerId="" clId="Web-{219B4A4F-BF53-4A6F-B2A0-B845B9BC3261}" dt="2019-01-07T04:07:28.283" v="168"/>
        <pc:sldMkLst>
          <pc:docMk/>
          <pc:sldMk cId="0" sldId="270"/>
        </pc:sldMkLst>
      </pc:sldChg>
      <pc:sldChg chg="modNotes">
        <pc:chgData name="" userId="" providerId="" clId="Web-{219B4A4F-BF53-4A6F-B2A0-B845B9BC3261}" dt="2019-01-07T04:07:19.439" v="166"/>
        <pc:sldMkLst>
          <pc:docMk/>
          <pc:sldMk cId="0" sldId="271"/>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006110685"/>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0"/>
        <p:cNvGrpSpPr/>
        <p:nvPr/>
      </p:nvGrpSpPr>
      <p:grpSpPr>
        <a:xfrm>
          <a:off x="0" y="0"/>
          <a:ext cx="0" cy="0"/>
          <a:chOff x="0" y="0"/>
          <a:chExt cx="0" cy="0"/>
        </a:xfrm>
      </p:grpSpPr>
      <p:sp>
        <p:nvSpPr>
          <p:cNvPr id="391" name="Google Shape;391;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2" name="Google Shape;392;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indent="0">
              <a:buClr>
                <a:schemeClr val="dk1"/>
              </a:buClr>
              <a:buNone/>
            </a:pPr>
            <a:r>
              <a:rPr lang="en" sz="1200" dirty="0">
                <a:latin typeface="Calibri"/>
                <a:ea typeface="Calibri"/>
                <a:cs typeface="Calibri"/>
                <a:sym typeface="Calibri"/>
              </a:rPr>
              <a:t>Teacher Notes: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The Opening Word Workout instructional practice serves as a cycle review. Students work a second time with the “exercise,” or learning activity, Word Workout: Same Sounds. In this exercise, students apply their knowledge of the /</a:t>
            </a:r>
            <a:r>
              <a:rPr lang="en" sz="1200" dirty="0" err="1">
                <a:latin typeface="Calibri"/>
                <a:ea typeface="Calibri"/>
                <a:cs typeface="Calibri"/>
                <a:sym typeface="Calibri"/>
              </a:rPr>
              <a:t>kal</a:t>
            </a:r>
            <a:r>
              <a:rPr lang="en" sz="1200" dirty="0">
                <a:latin typeface="Calibri"/>
                <a:ea typeface="Calibri"/>
                <a:cs typeface="Calibri"/>
                <a:sym typeface="Calibri"/>
              </a:rPr>
              <a:t>/ sound spelled with </a:t>
            </a:r>
            <a:r>
              <a:rPr lang="en" sz="1200" dirty="0" err="1">
                <a:latin typeface="Calibri"/>
                <a:ea typeface="Calibri"/>
                <a:cs typeface="Calibri"/>
                <a:sym typeface="Calibri"/>
              </a:rPr>
              <a:t>with</a:t>
            </a:r>
            <a:r>
              <a:rPr lang="en" sz="1200" dirty="0">
                <a:latin typeface="Calibri"/>
                <a:ea typeface="Calibri"/>
                <a:cs typeface="Calibri"/>
                <a:sym typeface="Calibri"/>
              </a:rPr>
              <a:t> “-</a:t>
            </a:r>
            <a:r>
              <a:rPr lang="en" sz="1200" dirty="0" err="1">
                <a:latin typeface="Calibri"/>
                <a:ea typeface="Calibri"/>
                <a:cs typeface="Calibri"/>
                <a:sym typeface="Calibri"/>
              </a:rPr>
              <a:t>cal</a:t>
            </a:r>
            <a:r>
              <a:rPr lang="en" sz="1200" dirty="0">
                <a:latin typeface="Calibri"/>
                <a:ea typeface="Calibri"/>
                <a:cs typeface="Calibri"/>
                <a:sym typeface="Calibri"/>
              </a:rPr>
              <a:t>” and “-</a:t>
            </a:r>
            <a:r>
              <a:rPr lang="en" sz="1200" dirty="0" err="1">
                <a:latin typeface="Calibri"/>
                <a:ea typeface="Calibri"/>
                <a:cs typeface="Calibri"/>
                <a:sym typeface="Calibri"/>
              </a:rPr>
              <a:t>cle</a:t>
            </a:r>
            <a:r>
              <a:rPr lang="en" sz="1200" dirty="0">
                <a:latin typeface="Calibri"/>
                <a:ea typeface="Calibri"/>
                <a:cs typeface="Calibri"/>
                <a:sym typeface="Calibri"/>
              </a:rPr>
              <a:t>” to read and spell words correctly. These exercises allow students to apply skills learned throughout the cycle in a fun, engaging activity.</a:t>
            </a:r>
            <a:endParaRPr sz="1200" dirty="0">
              <a:latin typeface="Calibri"/>
              <a:ea typeface="Calibri"/>
              <a:cs typeface="Calibri"/>
              <a:sym typeface="Calibri"/>
            </a:endParaRPr>
          </a:p>
          <a:p>
            <a:pPr indent="-304800">
              <a:buClr>
                <a:schemeClr val="dk1"/>
              </a:buClr>
              <a:buSzPts val="1200"/>
              <a:buFont typeface="Calibri"/>
              <a:buChar char="●"/>
            </a:pPr>
            <a:r>
              <a:rPr lang="en" sz="1200" dirty="0">
                <a:latin typeface="Calibri"/>
                <a:ea typeface="Calibri"/>
                <a:cs typeface="Calibri"/>
                <a:sym typeface="Calibri"/>
              </a:rPr>
              <a:t>In Work Time, the teacher may choose from any of the review “exercises” taught in Modules 1–2. Students build their workout by practicing these exercises as a review of skills taught thus far.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The review exercise recommended and included in the slides is a continuation of the Same Sounds exercise using the cycle decodable “Recycle!”.</a:t>
            </a:r>
            <a:endParaRPr sz="1200" dirty="0">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highlight>
                <a:schemeClr val="lt2"/>
              </a:highlight>
              <a:latin typeface="Calibri"/>
              <a:ea typeface="Calibri"/>
              <a:cs typeface="Calibri"/>
              <a:sym typeface="Calibri"/>
            </a:endParaRPr>
          </a:p>
        </p:txBody>
      </p:sp>
    </p:spTree>
    <p:extLst>
      <p:ext uri="{BB962C8B-B14F-4D97-AF65-F5344CB8AC3E}">
        <p14:creationId xmlns:p14="http://schemas.microsoft.com/office/powerpoint/2010/main" val="38071449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3"/>
        <p:cNvGrpSpPr/>
        <p:nvPr/>
      </p:nvGrpSpPr>
      <p:grpSpPr>
        <a:xfrm>
          <a:off x="0" y="0"/>
          <a:ext cx="0" cy="0"/>
          <a:chOff x="0" y="0"/>
          <a:chExt cx="0" cy="0"/>
        </a:xfrm>
      </p:grpSpPr>
      <p:sp>
        <p:nvSpPr>
          <p:cNvPr id="454" name="Google Shape;454;g4711fdcd14_0_9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5" name="Google Shape;455;g4711fdcd14_0_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indent="0">
              <a:buClr>
                <a:schemeClr val="dk1"/>
              </a:buClr>
              <a:buNone/>
            </a:pPr>
            <a:r>
              <a:rPr lang="en" sz="1200" b="1" dirty="0">
                <a:latin typeface="Calibri"/>
                <a:ea typeface="Calibri"/>
                <a:cs typeface="Calibri"/>
                <a:sym typeface="Calibri"/>
              </a:rPr>
              <a:t>Suggested slide pacing: 8-10 minutes </a:t>
            </a:r>
            <a:endParaRPr sz="1200" dirty="0">
              <a:latin typeface="Calibri"/>
              <a:ea typeface="Calibri"/>
              <a:cs typeface="Calibri"/>
              <a:sym typeface="Calibri"/>
            </a:endParaRPr>
          </a:p>
          <a:p>
            <a:pPr marL="0" indent="0">
              <a:buClr>
                <a:schemeClr val="dk1"/>
              </a:buClr>
              <a:buNone/>
            </a:pPr>
            <a:r>
              <a:rPr lang="en" sz="1200" b="1" dirty="0">
                <a:latin typeface="Calibri"/>
                <a:ea typeface="Calibri"/>
                <a:cs typeface="Calibri"/>
                <a:sym typeface="Calibri"/>
              </a:rPr>
              <a:t>Grouping: Whole Group </a:t>
            </a: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latin typeface="Calibri"/>
                <a:ea typeface="Calibri"/>
                <a:cs typeface="Calibri"/>
                <a:sym typeface="Calibri"/>
              </a:rPr>
              <a:t>Teaching Notes:</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Continue the Word Workout: Same Sounds exercise.</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Click on slide to show answer key after students have completed work or time allowed.</a:t>
            </a:r>
            <a:endParaRPr sz="1200" dirty="0">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indent="-304800">
              <a:buClr>
                <a:schemeClr val="dk1"/>
              </a:buClr>
              <a:buSzPts val="1200"/>
              <a:buFont typeface="Calibri"/>
              <a:buAutoNum type="arabicPeriod"/>
            </a:pPr>
            <a:r>
              <a:rPr lang="en" sz="1200" dirty="0">
                <a:latin typeface="Calibri"/>
                <a:ea typeface="Calibri"/>
                <a:cs typeface="Calibri"/>
                <a:sym typeface="Calibri"/>
              </a:rPr>
              <a:t>Display the same Word Workout: /</a:t>
            </a:r>
            <a:r>
              <a:rPr lang="en" sz="1200" dirty="0" err="1">
                <a:latin typeface="Calibri"/>
                <a:ea typeface="Calibri"/>
                <a:cs typeface="Calibri"/>
                <a:sym typeface="Calibri"/>
              </a:rPr>
              <a:t>kal</a:t>
            </a:r>
            <a:r>
              <a:rPr lang="en" sz="1200" dirty="0">
                <a:latin typeface="Calibri"/>
                <a:ea typeface="Calibri"/>
                <a:cs typeface="Calibri"/>
                <a:sym typeface="Calibri"/>
              </a:rPr>
              <a:t>/ T-chart.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Say: “</a:t>
            </a:r>
            <a:r>
              <a:rPr lang="en" sz="1200" i="1" dirty="0">
                <a:latin typeface="Calibri"/>
                <a:ea typeface="Calibri"/>
                <a:cs typeface="Calibri"/>
                <a:sym typeface="Calibri"/>
              </a:rPr>
              <a:t>We are going to continue our Word Workout: Same Sounds using words from our decodable reader ‘Recycle!’</a:t>
            </a:r>
            <a:r>
              <a:rPr lang="en" sz="1200" dirty="0">
                <a:latin typeface="Calibri"/>
                <a:ea typeface="Calibri"/>
                <a:cs typeface="Calibri"/>
                <a:sym typeface="Calibri"/>
              </a:rPr>
              <a:t>”</a:t>
            </a:r>
            <a:endParaRPr sz="1200" dirty="0">
              <a:latin typeface="Calibri"/>
              <a:ea typeface="Calibri"/>
              <a:cs typeface="Calibri"/>
              <a:sym typeface="Calibri"/>
            </a:endParaRPr>
          </a:p>
          <a:p>
            <a:pPr indent="-304800">
              <a:buClr>
                <a:schemeClr val="dk1"/>
              </a:buClr>
              <a:buSzPts val="1200"/>
              <a:buFont typeface="Calibri"/>
              <a:buAutoNum type="arabicPeriod"/>
            </a:pPr>
            <a:r>
              <a:rPr lang="en" sz="1200" dirty="0">
                <a:latin typeface="Calibri"/>
                <a:ea typeface="Calibri"/>
                <a:cs typeface="Calibri"/>
                <a:sym typeface="Calibri"/>
              </a:rPr>
              <a:t>Say: </a:t>
            </a:r>
            <a:r>
              <a:rPr lang="en" sz="1200" i="1" dirty="0">
                <a:latin typeface="Calibri"/>
                <a:ea typeface="Calibri"/>
                <a:cs typeface="Calibri"/>
                <a:sym typeface="Calibri"/>
              </a:rPr>
              <a:t>“You will work with a partner and take turns reading the decodable to each other.  As you find words with the words with /</a:t>
            </a:r>
            <a:r>
              <a:rPr lang="en" sz="1200" i="1" dirty="0" err="1">
                <a:latin typeface="Calibri"/>
                <a:ea typeface="Calibri"/>
                <a:cs typeface="Calibri"/>
                <a:sym typeface="Calibri"/>
              </a:rPr>
              <a:t>kal</a:t>
            </a:r>
            <a:r>
              <a:rPr lang="en" sz="1200" i="1" dirty="0">
                <a:latin typeface="Calibri"/>
                <a:ea typeface="Calibri"/>
                <a:cs typeface="Calibri"/>
                <a:sym typeface="Calibri"/>
              </a:rPr>
              <a:t>/ endings spelled with a -</a:t>
            </a:r>
            <a:r>
              <a:rPr lang="en" sz="1200" i="1" dirty="0" err="1">
                <a:latin typeface="Calibri"/>
                <a:ea typeface="Calibri"/>
                <a:cs typeface="Calibri"/>
                <a:sym typeface="Calibri"/>
              </a:rPr>
              <a:t>cle</a:t>
            </a:r>
            <a:r>
              <a:rPr lang="en" sz="1200" i="1" dirty="0">
                <a:latin typeface="Calibri"/>
                <a:ea typeface="Calibri"/>
                <a:cs typeface="Calibri"/>
                <a:sym typeface="Calibri"/>
              </a:rPr>
              <a:t> or -cal. When you are finished, read your list together.”</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Observe students as they work and provide corrective feedback as needed.</a:t>
            </a:r>
            <a:endParaRPr sz="1200" dirty="0">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latin typeface="Calibri"/>
                <a:ea typeface="Calibri"/>
                <a:cs typeface="Calibri"/>
                <a:sym typeface="Calibri"/>
              </a:rPr>
              <a:t>Student Look-</a:t>
            </a:r>
            <a:r>
              <a:rPr lang="en" sz="1200" dirty="0" err="1">
                <a:latin typeface="Calibri"/>
                <a:ea typeface="Calibri"/>
                <a:cs typeface="Calibri"/>
                <a:sym typeface="Calibri"/>
              </a:rPr>
              <a:t>fors</a:t>
            </a:r>
            <a:r>
              <a:rPr lang="en" sz="1200" dirty="0">
                <a:latin typeface="Calibri"/>
                <a:ea typeface="Calibri"/>
                <a:cs typeface="Calibri"/>
                <a:sym typeface="Calibri"/>
              </a:rPr>
              <a:t>/Listen-</a:t>
            </a:r>
            <a:r>
              <a:rPr lang="en" sz="1200" dirty="0" err="1">
                <a:latin typeface="Calibri"/>
                <a:ea typeface="Calibri"/>
                <a:cs typeface="Calibri"/>
                <a:sym typeface="Calibri"/>
              </a:rPr>
              <a:t>fors</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Students reading “Recycle!” and looking for words</a:t>
            </a:r>
            <a:endParaRPr sz="1200"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indent="0">
              <a:buClr>
                <a:schemeClr val="dk1"/>
              </a:buClr>
              <a:buNone/>
            </a:pPr>
            <a:r>
              <a:rPr lang="en" sz="1200" dirty="0">
                <a:latin typeface="Calibri"/>
                <a:ea typeface="Calibri"/>
                <a:cs typeface="Calibri"/>
                <a:sym typeface="Calibri"/>
              </a:rPr>
              <a:t>Student Supports/Meeting Student Needs: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Consider allowing selected students to mark words in their decodable reader (</a:t>
            </a:r>
            <a:r>
              <a:rPr lang="en" sz="1200" b="1" dirty="0">
                <a:latin typeface="Calibri"/>
                <a:ea typeface="Calibri"/>
                <a:cs typeface="Calibri"/>
                <a:sym typeface="Calibri"/>
              </a:rPr>
              <a:t>draw a square around the end spelling</a:t>
            </a:r>
            <a:r>
              <a:rPr lang="en" sz="1200" dirty="0">
                <a:latin typeface="Calibri"/>
                <a:ea typeface="Calibri"/>
                <a:cs typeface="Calibri"/>
                <a:sym typeface="Calibri"/>
              </a:rPr>
              <a:t>) instead of using a whiteboard if writing is an issue.</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Invite students that finish the exercise quickly and correctly to create descriptive oral sentences that contain the words they wrote.</a:t>
            </a:r>
            <a:endParaRPr sz="1200" dirty="0">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519123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1"/>
        <p:cNvGrpSpPr/>
        <p:nvPr/>
      </p:nvGrpSpPr>
      <p:grpSpPr>
        <a:xfrm>
          <a:off x="0" y="0"/>
          <a:ext cx="0" cy="0"/>
          <a:chOff x="0" y="0"/>
          <a:chExt cx="0" cy="0"/>
        </a:xfrm>
      </p:grpSpPr>
      <p:sp>
        <p:nvSpPr>
          <p:cNvPr id="462" name="Google Shape;462;g485e0b19ab_0_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63" name="Google Shape;463;g485e0b19ab_0_22:notes"/>
          <p:cNvSpPr txBox="1">
            <a:spLocks noGrp="1"/>
          </p:cNvSpPr>
          <p:nvPr>
            <p:ph type="body" idx="1"/>
          </p:nvPr>
        </p:nvSpPr>
        <p:spPr>
          <a:xfrm>
            <a:off x="685800" y="4400550"/>
            <a:ext cx="5486400" cy="3600600"/>
          </a:xfrm>
          <a:prstGeom prst="rect">
            <a:avLst/>
          </a:prstGeom>
          <a:noFill/>
          <a:ln>
            <a:noFill/>
          </a:ln>
        </p:spPr>
        <p:txBody>
          <a:bodyPr spcFirstLastPara="1" wrap="square" lIns="91325" tIns="45650" rIns="91325" bIns="45650" anchor="t" anchorCtr="0">
            <a:noAutofit/>
          </a:bodyPr>
          <a:lstStyle/>
          <a:p>
            <a:pPr marL="0" lvl="0" indent="0" algn="l" rtl="0">
              <a:spcBef>
                <a:spcPts val="0"/>
              </a:spcBef>
              <a:spcAft>
                <a:spcPts val="0"/>
              </a:spcAft>
              <a:buClr>
                <a:srgbClr val="000000"/>
              </a:buClr>
              <a:buSzPts val="1100"/>
              <a:buFont typeface="Arial"/>
              <a:buNone/>
            </a:pPr>
            <a:r>
              <a:rPr lang="en" sz="1200" b="1" dirty="0">
                <a:latin typeface="Calibri"/>
                <a:ea typeface="Calibri"/>
                <a:cs typeface="Calibri"/>
                <a:sym typeface="Calibri"/>
              </a:rPr>
              <a:t>Suggested slide pacing: 2-3 minutes</a:t>
            </a:r>
            <a:endParaRPr sz="1200"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a:t>
            </a:r>
            <a:endParaRPr sz="1200" b="1" dirty="0">
              <a:solidFill>
                <a:schemeClr val="dk1"/>
              </a:solidFill>
              <a:latin typeface="Calibri"/>
              <a:ea typeface="Calibri"/>
              <a:cs typeface="Calibri"/>
              <a:sym typeface="Calibri"/>
            </a:endParaRPr>
          </a:p>
          <a:p>
            <a:pPr marL="88900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Teaching Notes:</a:t>
            </a:r>
            <a:endParaRPr sz="1200" dirty="0">
              <a:latin typeface="Calibri"/>
              <a:ea typeface="Calibri"/>
              <a:cs typeface="Calibri"/>
              <a:sym typeface="Calibri"/>
            </a:endParaRPr>
          </a:p>
          <a:p>
            <a:pPr marL="431800" lvl="0" indent="-2794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In the Closing, students reflect on what it means to be an independent reader and how they can become increasingly more independent during whole group instruction and differentiated small group instruction. Consider asking one or more of the following questions to support students’ understanding of independence (</a:t>
            </a:r>
            <a:r>
              <a:rPr lang="en" sz="1200" b="1" dirty="0">
                <a:latin typeface="Calibri"/>
                <a:ea typeface="Calibri"/>
                <a:cs typeface="Calibri"/>
                <a:sym typeface="Calibri"/>
              </a:rPr>
              <a:t>encourage specificity in responses</a:t>
            </a:r>
            <a:r>
              <a:rPr lang="en" sz="1200" dirty="0">
                <a:latin typeface="Calibri"/>
                <a:ea typeface="Calibri"/>
                <a:cs typeface="Calibri"/>
                <a:sym typeface="Calibri"/>
              </a:rPr>
              <a:t>).</a:t>
            </a:r>
            <a:endParaRPr sz="1200" dirty="0">
              <a:latin typeface="Calibri"/>
              <a:ea typeface="Calibri"/>
              <a:cs typeface="Calibri"/>
              <a:sym typeface="Calibri"/>
            </a:endParaRPr>
          </a:p>
          <a:p>
            <a:pPr marL="1511300" lvl="0" indent="-8890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Invite students to reflect and share with a partner (or whole group). </a:t>
            </a:r>
            <a:endParaRPr sz="1200" dirty="0">
              <a:latin typeface="Calibri"/>
              <a:ea typeface="Calibri"/>
              <a:cs typeface="Calibri"/>
              <a:sym typeface="Calibri"/>
            </a:endParaRPr>
          </a:p>
          <a:p>
            <a:pPr marL="444500" indent="-292100">
              <a:buClr>
                <a:schemeClr val="dk1"/>
              </a:buClr>
              <a:buSzPts val="1200"/>
              <a:buFont typeface="Calibri"/>
              <a:buAutoNum type="arabicPeriod"/>
            </a:pPr>
            <a:r>
              <a:rPr lang="en" sz="1200" dirty="0">
                <a:latin typeface="Calibri"/>
                <a:ea typeface="Calibri"/>
                <a:cs typeface="Calibri"/>
                <a:sym typeface="Calibri"/>
              </a:rPr>
              <a:t>Ask: </a:t>
            </a:r>
            <a:r>
              <a:rPr lang="en" sz="1200" i="1" dirty="0">
                <a:latin typeface="Calibri"/>
                <a:ea typeface="Calibri"/>
                <a:cs typeface="Calibri"/>
                <a:sym typeface="Calibri"/>
              </a:rPr>
              <a:t>“What does it mean to be independent?” </a:t>
            </a:r>
            <a:r>
              <a:rPr lang="en" sz="1200" dirty="0">
                <a:latin typeface="Calibri"/>
                <a:ea typeface="Calibri"/>
                <a:cs typeface="Calibri"/>
                <a:sym typeface="Calibri"/>
              </a:rPr>
              <a:t>(</a:t>
            </a:r>
            <a:r>
              <a:rPr lang="en" sz="1200" b="1" dirty="0">
                <a:latin typeface="Calibri"/>
                <a:ea typeface="Calibri"/>
                <a:cs typeface="Calibri"/>
                <a:sym typeface="Calibri"/>
              </a:rPr>
              <a:t>Be able to do something on your own, be able to help myself with something</a:t>
            </a:r>
            <a:r>
              <a:rPr lang="en" sz="1200" dirty="0">
                <a:latin typeface="Calibri"/>
                <a:ea typeface="Calibri"/>
                <a:cs typeface="Calibri"/>
                <a:sym typeface="Calibri"/>
              </a:rPr>
              <a:t>)</a:t>
            </a:r>
            <a:r>
              <a:rPr lang="en" sz="1200" i="1" dirty="0">
                <a:latin typeface="Calibri"/>
                <a:ea typeface="Calibri"/>
                <a:cs typeface="Calibri"/>
                <a:sym typeface="Calibri"/>
              </a:rPr>
              <a:t> “What does it mean to be an independent reader?” (</a:t>
            </a:r>
            <a:r>
              <a:rPr lang="en" sz="1200" b="1" i="1" dirty="0">
                <a:latin typeface="Calibri"/>
                <a:ea typeface="Calibri"/>
                <a:cs typeface="Calibri"/>
                <a:sym typeface="Calibri"/>
              </a:rPr>
              <a:t>Have knowledge and skills to problem solve words, have “stamina” or the ability to stick with reading for an extended period of time, know your strengths and weaknesses</a:t>
            </a:r>
            <a:r>
              <a:rPr lang="en" sz="1200" i="1" dirty="0">
                <a:latin typeface="Calibri"/>
                <a:ea typeface="Calibri"/>
                <a:cs typeface="Calibri"/>
                <a:sym typeface="Calibri"/>
              </a:rPr>
              <a:t>)</a:t>
            </a:r>
            <a:endParaRPr sz="1200" b="1"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Appropriate Responses include answers listed with questions or like responses.  Students are reflecting on what it means to be an independent reader.</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Student Supports/Meeting Student Needs:</a:t>
            </a:r>
            <a:endParaRPr sz="1200" dirty="0">
              <a:latin typeface="Calibri"/>
              <a:ea typeface="Calibri"/>
              <a:cs typeface="Calibri"/>
              <a:sym typeface="Calibri"/>
            </a:endParaRPr>
          </a:p>
          <a:p>
            <a:pPr marL="431800" lvl="0" indent="-2794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For students who need additional support organizing their ideas: Consider providing sentence frames. Examples:</a:t>
            </a:r>
            <a:br>
              <a:rPr lang="en" sz="1200" dirty="0">
                <a:latin typeface="Calibri"/>
                <a:ea typeface="Calibri"/>
                <a:cs typeface="Calibri"/>
                <a:sym typeface="Calibri"/>
              </a:rPr>
            </a:br>
            <a:r>
              <a:rPr lang="en" sz="1200" dirty="0">
                <a:latin typeface="Calibri"/>
                <a:ea typeface="Calibri"/>
                <a:cs typeface="Calibri"/>
                <a:sym typeface="Calibri"/>
              </a:rPr>
              <a:t>— “One thing an independent reader has to be able to do is _____.”</a:t>
            </a:r>
            <a:br>
              <a:rPr lang="en" sz="1200" dirty="0">
                <a:latin typeface="Calibri"/>
                <a:ea typeface="Calibri"/>
                <a:cs typeface="Calibri"/>
                <a:sym typeface="Calibri"/>
              </a:rPr>
            </a:br>
            <a:r>
              <a:rPr lang="en" sz="1200" dirty="0">
                <a:latin typeface="Calibri"/>
                <a:ea typeface="Calibri"/>
                <a:cs typeface="Calibri"/>
                <a:sym typeface="Calibri"/>
              </a:rPr>
              <a:t>— “As an independent reader, I can _____.”</a:t>
            </a:r>
            <a:br>
              <a:rPr lang="en" sz="1200" dirty="0">
                <a:latin typeface="Calibri"/>
                <a:ea typeface="Calibri"/>
                <a:cs typeface="Calibri"/>
                <a:sym typeface="Calibri"/>
              </a:rPr>
            </a:br>
            <a:r>
              <a:rPr lang="en" sz="1200" dirty="0">
                <a:latin typeface="Calibri"/>
                <a:ea typeface="Calibri"/>
                <a:cs typeface="Calibri"/>
                <a:sym typeface="Calibri"/>
              </a:rPr>
              <a:t>— “I can show independence by _____.”</a:t>
            </a:r>
            <a:endParaRPr sz="1200" dirty="0">
              <a:latin typeface="Calibri"/>
              <a:ea typeface="Calibri"/>
              <a:cs typeface="Calibri"/>
              <a:sym typeface="Calibri"/>
            </a:endParaRPr>
          </a:p>
          <a:p>
            <a:pPr marL="444500" lvl="0" indent="0" algn="l" rtl="0">
              <a:spcBef>
                <a:spcPts val="0"/>
              </a:spcBef>
              <a:spcAft>
                <a:spcPts val="0"/>
              </a:spcAft>
              <a:buClr>
                <a:srgbClr val="000000"/>
              </a:buClr>
              <a:buSzPts val="1100"/>
              <a:buFont typeface="Arial"/>
              <a:buNone/>
            </a:pPr>
            <a:endParaRPr sz="1200" b="1" dirty="0">
              <a:latin typeface="Calibri"/>
              <a:ea typeface="Calibri"/>
              <a:cs typeface="Calibri"/>
              <a:sym typeface="Calibri"/>
            </a:endParaRPr>
          </a:p>
          <a:p>
            <a:pPr marL="901700" marR="0" lvl="0" indent="0" algn="l" rtl="0">
              <a:spcBef>
                <a:spcPts val="0"/>
              </a:spcBef>
              <a:spcAft>
                <a:spcPts val="0"/>
              </a:spcAft>
              <a:buNone/>
            </a:pPr>
            <a:endParaRPr sz="1200" b="1" dirty="0">
              <a:latin typeface="Calibri"/>
              <a:ea typeface="Calibri"/>
              <a:cs typeface="Calibri"/>
              <a:sym typeface="Calibri"/>
            </a:endParaRPr>
          </a:p>
        </p:txBody>
      </p:sp>
      <p:sp>
        <p:nvSpPr>
          <p:cNvPr id="464" name="Google Shape;464;g485e0b19ab_0_22:notes"/>
          <p:cNvSpPr txBox="1">
            <a:spLocks noGrp="1"/>
          </p:cNvSpPr>
          <p:nvPr>
            <p:ph type="ftr" idx="11"/>
          </p:nvPr>
        </p:nvSpPr>
        <p:spPr>
          <a:xfrm>
            <a:off x="0" y="8685214"/>
            <a:ext cx="2971800" cy="459000"/>
          </a:xfrm>
          <a:prstGeom prst="rect">
            <a:avLst/>
          </a:prstGeom>
          <a:noFill/>
          <a:ln>
            <a:noFill/>
          </a:ln>
        </p:spPr>
        <p:txBody>
          <a:bodyPr spcFirstLastPara="1" wrap="square" lIns="91325" tIns="45650" rIns="91325" bIns="45650"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465" name="Google Shape;465;g485e0b19ab_0_22:notes"/>
          <p:cNvSpPr txBox="1">
            <a:spLocks noGrp="1"/>
          </p:cNvSpPr>
          <p:nvPr>
            <p:ph type="sldNum" idx="12"/>
          </p:nvPr>
        </p:nvSpPr>
        <p:spPr>
          <a:xfrm>
            <a:off x="3884613" y="8685214"/>
            <a:ext cx="2971800" cy="459000"/>
          </a:xfrm>
          <a:prstGeom prst="rect">
            <a:avLst/>
          </a:prstGeom>
          <a:noFill/>
          <a:ln>
            <a:noFill/>
          </a:ln>
        </p:spPr>
        <p:txBody>
          <a:bodyPr spcFirstLastPara="1" wrap="square" lIns="91325" tIns="45650" rIns="91325" bIns="4565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11</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13067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0"/>
        <p:cNvGrpSpPr/>
        <p:nvPr/>
      </p:nvGrpSpPr>
      <p:grpSpPr>
        <a:xfrm>
          <a:off x="0" y="0"/>
          <a:ext cx="0" cy="0"/>
          <a:chOff x="0" y="0"/>
          <a:chExt cx="0" cy="0"/>
        </a:xfrm>
      </p:grpSpPr>
      <p:sp>
        <p:nvSpPr>
          <p:cNvPr id="471" name="Google Shape;471;g46ee89a044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2" name="Google Shape;472;g46ee89a044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latin typeface="Calibri"/>
                <a:ea typeface="Calibri"/>
                <a:cs typeface="Calibri"/>
                <a:sym typeface="Calibri"/>
              </a:rPr>
              <a:t>Suggested slide pacing: 2-3 minutes</a:t>
            </a:r>
            <a:endParaRPr sz="1200" b="1" dirty="0">
              <a:latin typeface="Calibri"/>
              <a:ea typeface="Calibri"/>
              <a:cs typeface="Calibri"/>
              <a:sym typeface="Calibri"/>
            </a:endParaRPr>
          </a:p>
          <a:p>
            <a:pPr marL="0" indent="0">
              <a:buClr>
                <a:schemeClr val="dk1"/>
              </a:buClr>
              <a:buNone/>
            </a:pPr>
            <a:r>
              <a:rPr lang="en" sz="1200" b="1" dirty="0">
                <a:latin typeface="Calibri"/>
                <a:ea typeface="Calibri"/>
                <a:cs typeface="Calibri"/>
                <a:sym typeface="Calibri"/>
              </a:rPr>
              <a:t>Grouping: Whole Group </a:t>
            </a:r>
            <a:endParaRPr sz="1200" b="1">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Teaching Notes:</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Briefly introduce the Learning Targets by reminding students of the lyrics they just sang or chanted in the transition. Explain that they are about to practice breaking words apart into syllables during "Syllable Slice”. This can be brief as the lesson goes into more detail.</a:t>
            </a:r>
            <a:endParaRPr sz="1200" dirty="0">
              <a:latin typeface="Calibri"/>
              <a:ea typeface="Calibri"/>
              <a:cs typeface="Calibri"/>
            </a:endParaRPr>
          </a:p>
          <a:p>
            <a:pPr marL="0" lvl="0" indent="0" algn="l" rtl="0">
              <a:lnSpc>
                <a:spcPct val="100000"/>
              </a:lnSpc>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Teacher Actions: None.</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Student Look-</a:t>
            </a:r>
            <a:r>
              <a:rPr lang="en" sz="1200" dirty="0" err="1">
                <a:latin typeface="Calibri"/>
                <a:ea typeface="Calibri"/>
                <a:cs typeface="Calibri"/>
                <a:sym typeface="Calibri"/>
              </a:rPr>
              <a:t>fors</a:t>
            </a:r>
            <a:r>
              <a:rPr lang="en" sz="1200" dirty="0">
                <a:latin typeface="Calibri"/>
                <a:ea typeface="Calibri"/>
                <a:cs typeface="Calibri"/>
                <a:sym typeface="Calibri"/>
              </a:rPr>
              <a:t>/Listen-</a:t>
            </a:r>
            <a:r>
              <a:rPr lang="en" sz="1200" dirty="0" err="1">
                <a:latin typeface="Calibri"/>
                <a:ea typeface="Calibri"/>
                <a:cs typeface="Calibri"/>
                <a:sym typeface="Calibri"/>
              </a:rPr>
              <a:t>fors</a:t>
            </a:r>
            <a:r>
              <a:rPr lang="en" sz="1200" dirty="0">
                <a:latin typeface="Calibri"/>
                <a:ea typeface="Calibri"/>
                <a:cs typeface="Calibri"/>
                <a:sym typeface="Calibri"/>
              </a:rPr>
              <a:t>: None.</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Student Supports/Meeting Student Needs: None.</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a:p>
        </p:txBody>
      </p:sp>
    </p:spTree>
    <p:extLst>
      <p:ext uri="{BB962C8B-B14F-4D97-AF65-F5344CB8AC3E}">
        <p14:creationId xmlns:p14="http://schemas.microsoft.com/office/powerpoint/2010/main" val="38040211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8"/>
        <p:cNvGrpSpPr/>
        <p:nvPr/>
      </p:nvGrpSpPr>
      <p:grpSpPr>
        <a:xfrm>
          <a:off x="0" y="0"/>
          <a:ext cx="0" cy="0"/>
          <a:chOff x="0" y="0"/>
          <a:chExt cx="0" cy="0"/>
        </a:xfrm>
      </p:grpSpPr>
      <p:sp>
        <p:nvSpPr>
          <p:cNvPr id="479" name="Google Shape;479;g46ee89a044_0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0" name="Google Shape;480;g46ee89a044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Independent work time rotations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See Resource Manual, Reading Foundations Skills Block for more information on Independent and Small Group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routine for students to move to partner activities and which activity students will be assigned.  Syllable Slice activity is recommended for teacher guided group, partner and independent student work. The activity directions vary, depending on assigned grouping, as per teacher discretion.  </a:t>
            </a:r>
            <a:endParaRPr sz="1200" dirty="0">
              <a:solidFill>
                <a:schemeClr val="dk1"/>
              </a:solidFill>
              <a:latin typeface="Calibri"/>
              <a:ea typeface="Calibri"/>
              <a:cs typeface="Calibri"/>
              <a:sym typeface="Calibri"/>
            </a:endParaRPr>
          </a:p>
          <a:p>
            <a:pPr indent="-304800">
              <a:buClr>
                <a:schemeClr val="dk1"/>
              </a:buClr>
              <a:buSzPts val="1200"/>
              <a:buFont typeface="Calibri"/>
              <a:buChar char="●"/>
            </a:pPr>
            <a:r>
              <a:rPr lang="en" sz="1200" dirty="0">
                <a:latin typeface="Calibri"/>
                <a:ea typeface="Calibri"/>
                <a:cs typeface="Calibri"/>
                <a:sym typeface="Calibri"/>
              </a:rPr>
              <a:t>Activity choices are described on slide.  If technology is unavailable, post or make copies of the activities and materials for partners or individual students with their assignment. For example, the slide may be printed and copied and the activity directions cut apart.</a:t>
            </a:r>
            <a:endParaRPr sz="1200" dirty="0">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Distribute materials:</a:t>
            </a:r>
            <a:r>
              <a:rPr lang="en" sz="1200" b="1"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Post or project syllable slice word list.</a:t>
            </a:r>
            <a:endParaRPr sz="1200" dirty="0">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Whiteboards and markers and erasers OR pencil and paper.</a:t>
            </a:r>
            <a:endParaRPr sz="1200" dirty="0">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in teacher group may share writing on chart paper, if available.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activities and instructions with students.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Assign activities based on student need for repeated practice with teacher guidance or readiness for working with a partner or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the expectation is that they work as independently as possible and to ask another student working on the same activity for help as needed.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working in assigned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identifying and counting syllables?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creating sentences when Syllable Slice activity is completed?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marking the schwa sound spellings and any suffixes or prefixes?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asking peers for assistance as needed before asking teacher?</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ask another student or group for help  with the assigned activity before asking the teacher.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use the Interactive Word Wall and any anchor charts, etc. posted in the classroom that may be used as a reference during activity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Consider providing Syllable Sleuth steps (</a:t>
            </a:r>
            <a:r>
              <a:rPr lang="en" sz="1200" b="1" dirty="0">
                <a:latin typeface="Calibri"/>
                <a:ea typeface="Calibri"/>
                <a:cs typeface="Calibri"/>
                <a:sym typeface="Calibri"/>
              </a:rPr>
              <a:t>if not already posted</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refer to their Reader’s Toolbox for other tools to help them decode words as needed.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5691326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6"/>
        <p:cNvGrpSpPr/>
        <p:nvPr/>
      </p:nvGrpSpPr>
      <p:grpSpPr>
        <a:xfrm>
          <a:off x="0" y="0"/>
          <a:ext cx="0" cy="0"/>
          <a:chOff x="0" y="0"/>
          <a:chExt cx="0" cy="0"/>
        </a:xfrm>
      </p:grpSpPr>
      <p:sp>
        <p:nvSpPr>
          <p:cNvPr id="487" name="Google Shape;487;g46ee89a044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8" name="Google Shape;488;g46ee89a044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indent="0">
              <a:buClr>
                <a:schemeClr val="dk1"/>
              </a:buClr>
              <a:buNone/>
            </a:pPr>
            <a:r>
              <a:rPr lang="en" sz="1200" b="1" dirty="0">
                <a:latin typeface="Calibri"/>
                <a:ea typeface="Calibri"/>
                <a:cs typeface="Calibri"/>
                <a:sym typeface="Calibri"/>
              </a:rPr>
              <a:t>Suggested slide pacing: 10-15 minutes</a:t>
            </a:r>
            <a:endParaRPr lang="en-US" sz="1200">
              <a:latin typeface="Calibri"/>
              <a:ea typeface="Calibri"/>
              <a:cs typeface="Calibri"/>
            </a:endParaRPr>
          </a:p>
          <a:p>
            <a:pPr marL="0" lvl="0" indent="0" algn="l" rtl="0">
              <a:spcBef>
                <a:spcPts val="0"/>
              </a:spcBef>
              <a:spcAft>
                <a:spcPts val="0"/>
              </a:spcAft>
              <a:buClr>
                <a:schemeClr val="dk1"/>
              </a:buClr>
              <a:buSzPts val="1100"/>
              <a:buFont typeface="Arial"/>
              <a:buNone/>
            </a:pPr>
            <a:r>
              <a:rPr lang="en" sz="1200" b="1" dirty="0">
                <a:latin typeface="Calibri"/>
                <a:ea typeface="Calibri"/>
                <a:cs typeface="Calibri"/>
                <a:sym typeface="Calibri"/>
              </a:rPr>
              <a:t>Grouping: Independent work time rotations per teacher assignment</a:t>
            </a:r>
            <a:endParaRPr sz="1200" b="1" dirty="0">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latin typeface="Calibri"/>
                <a:ea typeface="Calibri"/>
                <a:cs typeface="Calibri"/>
                <a:sym typeface="Calibri"/>
              </a:rPr>
              <a:t>Teaching Notes:</a:t>
            </a:r>
            <a:endParaRPr sz="1200" dirty="0">
              <a:latin typeface="Calibri"/>
              <a:ea typeface="Calibri"/>
              <a:cs typeface="Calibri"/>
              <a:sym typeface="Calibri"/>
            </a:endParaRPr>
          </a:p>
          <a:p>
            <a:pPr indent="-304800">
              <a:buClr>
                <a:schemeClr val="dk1"/>
              </a:buClr>
              <a:buSzPts val="1200"/>
              <a:buFont typeface="Calibri"/>
              <a:buChar char="●"/>
            </a:pPr>
            <a:r>
              <a:rPr lang="en" sz="1200" dirty="0">
                <a:latin typeface="Calibri"/>
                <a:ea typeface="Calibri"/>
                <a:cs typeface="Calibri"/>
                <a:sym typeface="Calibri"/>
              </a:rPr>
              <a:t>Pre-arrange student partnerships before teaching the lesson. </a:t>
            </a:r>
            <a:endParaRPr lang="en"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Distribute white boards, markers and erasers.  Post word list or show slide.</a:t>
            </a:r>
            <a:endParaRPr sz="1200" dirty="0">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indent="-304800">
              <a:buClr>
                <a:schemeClr val="dk1"/>
              </a:buClr>
              <a:buSzPts val="1200"/>
              <a:buFont typeface="Calibri"/>
              <a:buAutoNum type="arabicPeriod"/>
            </a:pPr>
            <a:r>
              <a:rPr lang="en" sz="1200" dirty="0">
                <a:latin typeface="Calibri"/>
                <a:ea typeface="Calibri"/>
                <a:cs typeface="Calibri"/>
                <a:sym typeface="Calibri"/>
              </a:rPr>
              <a:t>Invite students to pair up with a partner to write words on their white boards and slice words by their syllable. </a:t>
            </a:r>
            <a:endParaRPr sz="1200">
              <a:solidFill>
                <a:schemeClr val="dk1"/>
              </a:solidFill>
              <a:latin typeface="Calibri"/>
              <a:ea typeface="Calibri"/>
              <a:cs typeface="Calibri"/>
              <a:sym typeface="Calibri"/>
            </a:endParaRPr>
          </a:p>
          <a:p>
            <a:pPr indent="-304800">
              <a:buClr>
                <a:schemeClr val="dk1"/>
              </a:buClr>
              <a:buSzPts val="1200"/>
              <a:buFont typeface="Calibri"/>
              <a:buAutoNum type="arabicPeriod"/>
            </a:pPr>
            <a:r>
              <a:rPr lang="en" sz="1200" dirty="0">
                <a:latin typeface="Calibri"/>
                <a:ea typeface="Calibri"/>
                <a:cs typeface="Calibri"/>
                <a:sym typeface="Calibri"/>
              </a:rPr>
              <a:t>Explain to students that they will write each word and put a slice (</a:t>
            </a:r>
            <a:r>
              <a:rPr lang="en" sz="1200" b="1" dirty="0">
                <a:latin typeface="Calibri"/>
                <a:ea typeface="Calibri"/>
                <a:cs typeface="Calibri"/>
                <a:sym typeface="Calibri"/>
              </a:rPr>
              <a:t>slash</a:t>
            </a:r>
            <a:r>
              <a:rPr lang="en" sz="1200" dirty="0">
                <a:latin typeface="Calibri"/>
                <a:ea typeface="Calibri"/>
                <a:cs typeface="Calibri"/>
                <a:sym typeface="Calibri"/>
              </a:rPr>
              <a:t>) between the syllables. Next, they will count the amount to syllables in each word. </a:t>
            </a:r>
            <a:endParaRPr sz="120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Partners will read each other's white boards and check each other's work.</a:t>
            </a:r>
            <a:endParaRPr sz="1200" dirty="0">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Student Look-</a:t>
            </a:r>
            <a:r>
              <a:rPr lang="en" sz="1200" dirty="0" err="1">
                <a:latin typeface="Calibri"/>
                <a:ea typeface="Calibri"/>
                <a:cs typeface="Calibri"/>
                <a:sym typeface="Calibri"/>
              </a:rPr>
              <a:t>fors</a:t>
            </a:r>
            <a:r>
              <a:rPr lang="en" sz="1200" dirty="0">
                <a:latin typeface="Calibri"/>
                <a:ea typeface="Calibri"/>
                <a:cs typeface="Calibri"/>
                <a:sym typeface="Calibri"/>
              </a:rPr>
              <a:t>/Listen-</a:t>
            </a:r>
            <a:r>
              <a:rPr lang="en" sz="1200" dirty="0" err="1">
                <a:latin typeface="Calibri"/>
                <a:ea typeface="Calibri"/>
                <a:cs typeface="Calibri"/>
                <a:sym typeface="Calibri"/>
              </a:rPr>
              <a:t>fors</a:t>
            </a:r>
            <a:r>
              <a:rPr lang="en" sz="1200" dirty="0">
                <a:latin typeface="Calibri"/>
                <a:ea typeface="Calibri"/>
                <a:cs typeface="Calibri"/>
                <a:sym typeface="Calibri"/>
              </a:rPr>
              <a:t>: None.</a:t>
            </a:r>
            <a:endParaRPr sz="1200"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indent="0">
              <a:buClr>
                <a:schemeClr val="dk1"/>
              </a:buClr>
              <a:buNone/>
            </a:pPr>
            <a:r>
              <a:rPr lang="en" sz="1200" dirty="0">
                <a:latin typeface="Calibri"/>
                <a:ea typeface="Calibri"/>
                <a:cs typeface="Calibri"/>
                <a:sym typeface="Calibri"/>
              </a:rPr>
              <a:t>Student Supports/Meeting Student Needs: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Remind students how to be detectives and find the syllables if they are challenged by a word (</a:t>
            </a:r>
            <a:r>
              <a:rPr lang="en" sz="1200" b="1" dirty="0">
                <a:latin typeface="Calibri"/>
                <a:ea typeface="Calibri"/>
                <a:cs typeface="Calibri"/>
                <a:sym typeface="Calibri"/>
              </a:rPr>
              <a:t>syllable sleuth steps</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Offer a student-friendly definition for unfamiliar words, after students have analyzed the word for syllables.</a:t>
            </a:r>
            <a:endParaRPr sz="1200" dirty="0">
              <a:latin typeface="Calibri"/>
              <a:ea typeface="Calibri"/>
              <a:cs typeface="Calibri"/>
              <a:sym typeface="Calibri"/>
            </a:endParaRPr>
          </a:p>
        </p:txBody>
      </p:sp>
    </p:spTree>
    <p:extLst>
      <p:ext uri="{BB962C8B-B14F-4D97-AF65-F5344CB8AC3E}">
        <p14:creationId xmlns:p14="http://schemas.microsoft.com/office/powerpoint/2010/main" val="30206588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4"/>
        <p:cNvGrpSpPr/>
        <p:nvPr/>
      </p:nvGrpSpPr>
      <p:grpSpPr>
        <a:xfrm>
          <a:off x="0" y="0"/>
          <a:ext cx="0" cy="0"/>
          <a:chOff x="0" y="0"/>
          <a:chExt cx="0" cy="0"/>
        </a:xfrm>
      </p:grpSpPr>
      <p:sp>
        <p:nvSpPr>
          <p:cNvPr id="495" name="Google Shape;495;g46ee89a044_0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96" name="Google Shape;496;g46ee89a044_0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indent="0">
              <a:buClr>
                <a:schemeClr val="dk1"/>
              </a:buClr>
              <a:buNone/>
            </a:pPr>
            <a:r>
              <a:rPr lang="en" sz="1200" b="1" dirty="0">
                <a:latin typeface="Calibri"/>
                <a:ea typeface="Calibri"/>
                <a:cs typeface="Calibri"/>
                <a:sym typeface="Calibri"/>
              </a:rPr>
              <a:t>Suggested slide pacing: 10-15 minutes</a:t>
            </a:r>
            <a:endParaRPr sz="1200" dirty="0">
              <a:latin typeface="Calibri"/>
              <a:ea typeface="Calibri"/>
              <a:cs typeface="Calibri"/>
              <a:sym typeface="Calibri"/>
            </a:endParaRPr>
          </a:p>
          <a:p>
            <a:pPr marL="0" indent="0">
              <a:buNone/>
            </a:pPr>
            <a:r>
              <a:rPr lang="en" sz="1200" b="1" dirty="0">
                <a:latin typeface="Calibri"/>
                <a:ea typeface="Calibri"/>
                <a:cs typeface="Calibri"/>
              </a:rPr>
              <a:t>Grouping: Independent work time rotations per teacher assignment</a:t>
            </a:r>
          </a:p>
          <a:p>
            <a:pPr marL="0" indent="0">
              <a:buNone/>
            </a:pPr>
            <a:endParaRPr lang="en" sz="1200">
              <a:latin typeface="Calibri"/>
              <a:ea typeface="Calibri"/>
              <a:cs typeface="Calibri"/>
              <a:sym typeface="Calibri"/>
            </a:endParaRPr>
          </a:p>
          <a:p>
            <a:pPr marL="0" indent="0">
              <a:buNone/>
            </a:pPr>
            <a:r>
              <a:rPr lang="en" sz="1200" dirty="0">
                <a:latin typeface="Calibri"/>
                <a:ea typeface="Calibri"/>
                <a:cs typeface="Calibri"/>
                <a:sym typeface="Calibri"/>
              </a:rPr>
              <a:t>Teaching Notes: </a:t>
            </a:r>
          </a:p>
          <a:p>
            <a:pPr marL="285750" lvl="0" indent="-285750" algn="l">
              <a:spcBef>
                <a:spcPts val="0"/>
              </a:spcBef>
              <a:spcAft>
                <a:spcPts val="0"/>
              </a:spcAft>
            </a:pPr>
            <a:r>
              <a:rPr lang="en" sz="1200" dirty="0">
                <a:latin typeface="Calibri"/>
                <a:ea typeface="Calibri"/>
                <a:cs typeface="Calibri"/>
                <a:sym typeface="Calibri"/>
              </a:rPr>
              <a:t>For teacher reference only. Use steps to guide students through Syllable Sleuth.</a:t>
            </a:r>
            <a:endParaRPr sz="1200" dirty="0">
              <a:latin typeface="Calibri"/>
              <a:ea typeface="Calibri"/>
              <a:cs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latin typeface="Calibri"/>
                <a:ea typeface="Calibri"/>
                <a:cs typeface="Calibri"/>
                <a:sym typeface="Calibri"/>
              </a:rPr>
              <a:t>Teacher Actions: None.</a:t>
            </a:r>
            <a:endParaRPr sz="1200"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latin typeface="Calibri"/>
                <a:ea typeface="Calibri"/>
                <a:cs typeface="Calibri"/>
                <a:sym typeface="Calibri"/>
              </a:rPr>
              <a:t>Student Look-</a:t>
            </a:r>
            <a:r>
              <a:rPr lang="en" sz="1200" dirty="0" err="1">
                <a:latin typeface="Calibri"/>
                <a:ea typeface="Calibri"/>
                <a:cs typeface="Calibri"/>
                <a:sym typeface="Calibri"/>
              </a:rPr>
              <a:t>fors</a:t>
            </a:r>
            <a:r>
              <a:rPr lang="en" sz="1200" dirty="0">
                <a:latin typeface="Calibri"/>
                <a:ea typeface="Calibri"/>
                <a:cs typeface="Calibri"/>
                <a:sym typeface="Calibri"/>
              </a:rPr>
              <a:t>/Listen-</a:t>
            </a:r>
            <a:r>
              <a:rPr lang="en" sz="1200" dirty="0" err="1">
                <a:latin typeface="Calibri"/>
                <a:ea typeface="Calibri"/>
                <a:cs typeface="Calibri"/>
                <a:sym typeface="Calibri"/>
              </a:rPr>
              <a:t>fors</a:t>
            </a:r>
            <a:r>
              <a:rPr lang="en" sz="1200" dirty="0">
                <a:latin typeface="Calibri"/>
                <a:ea typeface="Calibri"/>
                <a:cs typeface="Calibri"/>
                <a:sym typeface="Calibri"/>
              </a:rPr>
              <a:t>: None.</a:t>
            </a:r>
            <a:endParaRPr sz="1200"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latin typeface="Calibri"/>
                <a:ea typeface="Calibri"/>
                <a:cs typeface="Calibri"/>
                <a:sym typeface="Calibri"/>
              </a:rPr>
              <a:t>Student Supports/Meeting Student Needs: None.</a:t>
            </a:r>
            <a:endParaRPr sz="1200" dirty="0">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a:solidFill>
                <a:schemeClr val="dk1"/>
              </a:solidFill>
            </a:endParaRPr>
          </a:p>
          <a:p>
            <a:pPr marL="45720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3896636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0"/>
        <p:cNvGrpSpPr/>
        <p:nvPr/>
      </p:nvGrpSpPr>
      <p:grpSpPr>
        <a:xfrm>
          <a:off x="0" y="0"/>
          <a:ext cx="0" cy="0"/>
          <a:chOff x="0" y="0"/>
          <a:chExt cx="0" cy="0"/>
        </a:xfrm>
      </p:grpSpPr>
      <p:sp>
        <p:nvSpPr>
          <p:cNvPr id="501" name="Google Shape;501;g4a6f8bf8d2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02" name="Google Shape;502;g4a6f8bf8d2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indent="0">
              <a:buNone/>
            </a:pPr>
            <a:r>
              <a:rPr lang="en" sz="1200" b="1" dirty="0">
                <a:latin typeface="Calibri"/>
                <a:ea typeface="Calibri"/>
                <a:cs typeface="Calibri"/>
                <a:sym typeface="Calibri"/>
              </a:rPr>
              <a:t>Suggested slide pacing: 10-15 minutes</a:t>
            </a:r>
            <a:endParaRPr sz="1200" b="1" dirty="0">
              <a:latin typeface="Calibri"/>
              <a:ea typeface="Calibri"/>
              <a:cs typeface="Calibri"/>
              <a:sym typeface="Calibri"/>
            </a:endParaRPr>
          </a:p>
          <a:p>
            <a:pPr marL="0" indent="0">
              <a:buNone/>
            </a:pPr>
            <a:r>
              <a:rPr lang="en" sz="1200" b="1" dirty="0">
                <a:latin typeface="Calibri"/>
                <a:ea typeface="Calibri"/>
                <a:cs typeface="Calibri"/>
              </a:rPr>
              <a:t>Grouping: Independent work time rotations per teacher assignment</a:t>
            </a:r>
          </a:p>
          <a:p>
            <a:pPr marL="0" indent="0">
              <a:buNone/>
            </a:pPr>
            <a:endParaRPr lang="en" sz="1200" b="1">
              <a:latin typeface="Calibri"/>
              <a:ea typeface="Calibri"/>
              <a:cs typeface="Calibri"/>
              <a:sym typeface="Calibri"/>
            </a:endParaRPr>
          </a:p>
          <a:p>
            <a:pPr marL="0" indent="0">
              <a:buNone/>
            </a:pPr>
            <a:r>
              <a:rPr lang="en" sz="1200" dirty="0">
                <a:latin typeface="Calibri"/>
                <a:ea typeface="Calibri"/>
                <a:cs typeface="Calibri"/>
                <a:sym typeface="Calibri"/>
              </a:rPr>
              <a:t>Teaching Notes: </a:t>
            </a:r>
            <a:endParaRPr sz="120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Reader’s Toolbox for reference as needed.</a:t>
            </a:r>
            <a:endParaRPr sz="1200" dirty="0">
              <a:latin typeface="Calibri"/>
              <a:ea typeface="Calibri"/>
              <a:cs typeface="Calibri"/>
            </a:endParaRPr>
          </a:p>
          <a:p>
            <a:pPr marL="0" lvl="0" indent="0" algn="l" rtl="0">
              <a:spcBef>
                <a:spcPts val="0"/>
              </a:spcBef>
              <a:spcAft>
                <a:spcPts val="0"/>
              </a:spcAft>
              <a:buClr>
                <a:srgbClr val="000000"/>
              </a:buClr>
              <a:buSzPts val="1100"/>
              <a:buFont typeface="Arial"/>
              <a:buNone/>
            </a:pPr>
            <a:endParaRPr sz="120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Teacher Actions: None.</a:t>
            </a:r>
            <a:endParaRPr sz="1200" dirty="0">
              <a:latin typeface="Calibri"/>
              <a:ea typeface="Calibri"/>
              <a:cs typeface="Calibri"/>
            </a:endParaRPr>
          </a:p>
          <a:p>
            <a:pPr marL="0" lvl="0" indent="0" algn="l" rtl="0">
              <a:spcBef>
                <a:spcPts val="0"/>
              </a:spcBef>
              <a:spcAft>
                <a:spcPts val="0"/>
              </a:spcAft>
              <a:buClr>
                <a:srgbClr val="000000"/>
              </a:buClr>
              <a:buSzPts val="1100"/>
              <a:buFont typeface="Arial"/>
              <a:buNone/>
            </a:pPr>
            <a:endParaRPr sz="120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Student Look-</a:t>
            </a:r>
            <a:r>
              <a:rPr lang="en" sz="1200" dirty="0" err="1">
                <a:latin typeface="Calibri"/>
                <a:ea typeface="Calibri"/>
                <a:cs typeface="Calibri"/>
                <a:sym typeface="Calibri"/>
              </a:rPr>
              <a:t>fors</a:t>
            </a:r>
            <a:r>
              <a:rPr lang="en" sz="1200" dirty="0">
                <a:latin typeface="Calibri"/>
                <a:ea typeface="Calibri"/>
                <a:cs typeface="Calibri"/>
                <a:sym typeface="Calibri"/>
              </a:rPr>
              <a:t>/Listen-</a:t>
            </a:r>
            <a:r>
              <a:rPr lang="en" sz="1200" dirty="0" err="1">
                <a:latin typeface="Calibri"/>
                <a:ea typeface="Calibri"/>
                <a:cs typeface="Calibri"/>
                <a:sym typeface="Calibri"/>
              </a:rPr>
              <a:t>fors</a:t>
            </a:r>
            <a:r>
              <a:rPr lang="en" sz="1200" dirty="0">
                <a:latin typeface="Calibri"/>
                <a:ea typeface="Calibri"/>
                <a:cs typeface="Calibri"/>
                <a:sym typeface="Calibri"/>
              </a:rPr>
              <a:t>: None.</a:t>
            </a:r>
            <a:endParaRPr sz="1200" dirty="0">
              <a:latin typeface="Calibri"/>
              <a:ea typeface="Calibri"/>
              <a:cs typeface="Calibri"/>
            </a:endParaRPr>
          </a:p>
          <a:p>
            <a:pPr marL="0" lvl="0" indent="0" algn="l" rtl="0">
              <a:spcBef>
                <a:spcPts val="0"/>
              </a:spcBef>
              <a:spcAft>
                <a:spcPts val="0"/>
              </a:spcAft>
              <a:buClr>
                <a:srgbClr val="000000"/>
              </a:buClr>
              <a:buSzPts val="1100"/>
              <a:buFont typeface="Arial"/>
              <a:buNone/>
            </a:pPr>
            <a:endParaRPr sz="120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Student Supports/Meeting Student Needs: None.</a:t>
            </a:r>
            <a:endParaRPr sz="1200" dirty="0">
              <a:latin typeface="Calibri"/>
              <a:ea typeface="Calibri"/>
              <a:cs typeface="Calibri"/>
            </a:endParaRPr>
          </a:p>
          <a:p>
            <a:pPr marL="457200" lvl="0" indent="0" algn="l" rtl="0">
              <a:spcBef>
                <a:spcPts val="0"/>
              </a:spcBef>
              <a:spcAft>
                <a:spcPts val="0"/>
              </a:spcAft>
              <a:buClr>
                <a:srgbClr val="000000"/>
              </a:buClr>
              <a:buSzPts val="1100"/>
              <a:buFont typeface="Arial"/>
              <a:buNone/>
            </a:pPr>
            <a:endParaRPr sz="1200">
              <a:latin typeface="Calibri"/>
              <a:ea typeface="Calibri"/>
              <a:cs typeface="Calibri"/>
              <a:sym typeface="Calibri"/>
            </a:endParaRPr>
          </a:p>
          <a:p>
            <a:pPr marL="0" lvl="0" indent="0" algn="l" rtl="0">
              <a:spcBef>
                <a:spcPts val="0"/>
              </a:spcBef>
              <a:spcAft>
                <a:spcPts val="0"/>
              </a:spcAft>
              <a:buNone/>
            </a:pPr>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93711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6"/>
        <p:cNvGrpSpPr/>
        <p:nvPr/>
      </p:nvGrpSpPr>
      <p:grpSpPr>
        <a:xfrm>
          <a:off x="0" y="0"/>
          <a:ext cx="0" cy="0"/>
          <a:chOff x="0" y="0"/>
          <a:chExt cx="0" cy="0"/>
        </a:xfrm>
      </p:grpSpPr>
      <p:sp>
        <p:nvSpPr>
          <p:cNvPr id="397" name="Google Shape;397;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8" name="Google Shape;398;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indent="0">
              <a:buNone/>
            </a:pPr>
            <a:r>
              <a:rPr lang="en" sz="1200" dirty="0">
                <a:latin typeface="Calibri"/>
                <a:ea typeface="Calibri"/>
                <a:cs typeface="Calibri"/>
                <a:sym typeface="Calibri"/>
              </a:rPr>
              <a:t>New Materials to Prepare in Advance: </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Word Workout: Same Sounds Word Cards (</a:t>
            </a:r>
            <a:r>
              <a:rPr lang="en" sz="1200" b="1" dirty="0">
                <a:latin typeface="Calibri"/>
                <a:ea typeface="Calibri"/>
                <a:cs typeface="Calibri"/>
                <a:sym typeface="Calibri"/>
              </a:rPr>
              <a:t>for student use; copy and cut out handout for student pairs or write on board/project on slide and prompt students to copy on paper or white boards</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/Kul/ T-Chart (</a:t>
            </a:r>
            <a:r>
              <a:rPr lang="en" sz="1200" b="1" dirty="0">
                <a:latin typeface="Calibri"/>
                <a:ea typeface="Calibri"/>
                <a:cs typeface="Calibri"/>
                <a:sym typeface="Calibri"/>
              </a:rPr>
              <a:t>copy one per pair of students or post on board/project on slide and prompt students to copy from board/slide</a:t>
            </a:r>
            <a:r>
              <a:rPr lang="en" sz="1200" dirty="0">
                <a:latin typeface="Calibri"/>
                <a:ea typeface="Calibri"/>
                <a:cs typeface="Calibri"/>
                <a:sym typeface="Calibri"/>
              </a:rPr>
              <a:t>)</a:t>
            </a:r>
            <a:endParaRPr sz="1200" dirty="0">
              <a:latin typeface="Calibri"/>
              <a:ea typeface="Calibri"/>
              <a:cs typeface="Calibri"/>
              <a:sym typeface="Calibri"/>
            </a:endParaRPr>
          </a:p>
          <a:p>
            <a:pPr marL="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latin typeface="Calibri"/>
                <a:ea typeface="Calibri"/>
                <a:cs typeface="Calibri"/>
                <a:sym typeface="Calibri"/>
              </a:rPr>
              <a:t>Materials to Gather from Previous Lessons:</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White boards, markers and erasers or paper</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Student Decodable “Recycle”</a:t>
            </a:r>
            <a:endParaRPr sz="1200" dirty="0">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latin typeface="Calibri"/>
                <a:ea typeface="Calibri"/>
                <a:cs typeface="Calibri"/>
                <a:sym typeface="Calibri"/>
              </a:rPr>
              <a:t>Prepare classroom systems for active learning:</a:t>
            </a:r>
            <a:endParaRPr sz="1200" dirty="0">
              <a:latin typeface="Calibri"/>
              <a:ea typeface="Calibri"/>
              <a:cs typeface="Calibri"/>
              <a:sym typeface="Calibri"/>
            </a:endParaRPr>
          </a:p>
          <a:p>
            <a:pPr indent="-304800">
              <a:buClr>
                <a:schemeClr val="dk1"/>
              </a:buClr>
              <a:buSzPts val="1200"/>
              <a:buFont typeface="Calibri"/>
              <a:buChar char="●"/>
            </a:pPr>
            <a:r>
              <a:rPr lang="en" sz="1200" dirty="0">
                <a:latin typeface="Calibri"/>
                <a:ea typeface="Calibri"/>
                <a:cs typeface="Calibri"/>
                <a:sym typeface="Calibri"/>
              </a:rPr>
              <a:t>Predetermine student partners  </a:t>
            </a: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597723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2"/>
        <p:cNvGrpSpPr/>
        <p:nvPr/>
      </p:nvGrpSpPr>
      <p:grpSpPr>
        <a:xfrm>
          <a:off x="0" y="0"/>
          <a:ext cx="0" cy="0"/>
          <a:chOff x="0" y="0"/>
          <a:chExt cx="0" cy="0"/>
        </a:xfrm>
      </p:grpSpPr>
      <p:sp>
        <p:nvSpPr>
          <p:cNvPr id="403" name="Google Shape;403;g3a30a3459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4" name="Google Shape;404;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latin typeface="Calibri"/>
                <a:ea typeface="Calibri"/>
                <a:cs typeface="Calibri"/>
                <a:sym typeface="Calibri"/>
              </a:rPr>
              <a:t>Materials to read and review in preparation:</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Review the Syllabication Guidance Document (pages 27-29 in Skills Block Resource Manual) in support of the Independent Work Time activities.</a:t>
            </a:r>
            <a:br>
              <a:rPr lang="en" sz="1200">
                <a:solidFill>
                  <a:schemeClr val="dk1"/>
                </a:solidFill>
                <a:latin typeface="Calibri"/>
                <a:ea typeface="Calibri"/>
                <a:cs typeface="Calibri"/>
                <a:sym typeface="Calibri"/>
              </a:rPr>
            </a:br>
            <a:br>
              <a:rPr lang="en" sz="1200">
                <a:solidFill>
                  <a:schemeClr val="dk1"/>
                </a:solidFill>
                <a:latin typeface="Calibri"/>
                <a:ea typeface="Calibri"/>
                <a:cs typeface="Calibri"/>
                <a:sym typeface="Calibri"/>
              </a:rPr>
            </a:br>
            <a:br>
              <a:rPr lang="en" sz="1200">
                <a:solidFill>
                  <a:schemeClr val="dk1"/>
                </a:solidFill>
                <a:latin typeface="Calibri"/>
                <a:ea typeface="Calibri"/>
                <a:cs typeface="Calibri"/>
                <a:sym typeface="Calibri"/>
              </a:rPr>
            </a:b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293702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8"/>
        <p:cNvGrpSpPr/>
        <p:nvPr/>
      </p:nvGrpSpPr>
      <p:grpSpPr>
        <a:xfrm>
          <a:off x="0" y="0"/>
          <a:ext cx="0" cy="0"/>
          <a:chOff x="0" y="0"/>
          <a:chExt cx="0" cy="0"/>
        </a:xfrm>
      </p:grpSpPr>
      <p:sp>
        <p:nvSpPr>
          <p:cNvPr id="409" name="Google Shape;409;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0" name="Google Shape;410;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latin typeface="Calibri"/>
                <a:ea typeface="Calibri"/>
                <a:cs typeface="Calibri"/>
                <a:sym typeface="Calibri"/>
              </a:rPr>
              <a:t>Building on Previous Work:</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This lesson continues work with the /kul/ sound with -cle and -cal spellings. </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a:solidFill>
                  <a:schemeClr val="dk1"/>
                </a:solidFill>
                <a:latin typeface="Calibri"/>
                <a:ea typeface="Calibri"/>
                <a:cs typeface="Calibri"/>
                <a:sym typeface="Calibri"/>
              </a:rPr>
              <a:t>Areas Students May Struggle: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Knowing the difference between -cle and -cal spelling </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Ongoing Assessment(s):</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Determine whether students can apply their knowledge of the /kal/ sound to read and spell words correctly</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a:solidFill>
                  <a:schemeClr val="dk1"/>
                </a:solidFill>
                <a:latin typeface="Calibri"/>
                <a:ea typeface="Calibri"/>
                <a:cs typeface="Calibri"/>
                <a:sym typeface="Calibri"/>
              </a:rPr>
              <a:t>Key Vocabulary:</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exercise, identify, workout (L)</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7126957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8"/>
        <p:cNvGrpSpPr/>
        <p:nvPr/>
      </p:nvGrpSpPr>
      <p:grpSpPr>
        <a:xfrm>
          <a:off x="0" y="0"/>
          <a:ext cx="0" cy="0"/>
          <a:chOff x="0" y="0"/>
          <a:chExt cx="0" cy="0"/>
        </a:xfrm>
      </p:grpSpPr>
      <p:sp>
        <p:nvSpPr>
          <p:cNvPr id="419" name="Google Shape;419;g3ca795202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0" name="Google Shape;420;g3ca795202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indent="0">
              <a:buClr>
                <a:schemeClr val="dk1"/>
              </a:buClr>
              <a:buNone/>
            </a:pPr>
            <a:r>
              <a:rPr lang="en" sz="1200" b="1" dirty="0">
                <a:latin typeface="Calibri"/>
                <a:ea typeface="Calibri"/>
                <a:cs typeface="Calibri"/>
                <a:sym typeface="Calibri"/>
              </a:rPr>
              <a:t>Suggested slide pacing: 2-3 minutes</a:t>
            </a:r>
            <a:endParaRPr sz="1200" b="1" dirty="0">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latin typeface="Calibri"/>
                <a:ea typeface="Calibri"/>
                <a:cs typeface="Calibri"/>
                <a:sym typeface="Calibri"/>
              </a:rPr>
              <a:t>Grouping: Whole Group</a:t>
            </a:r>
            <a:endParaRPr sz="1200" b="1" dirty="0">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a:solidFill>
                <a:schemeClr val="dk1"/>
              </a:solidFill>
              <a:latin typeface="Calibri"/>
              <a:ea typeface="Calibri"/>
              <a:cs typeface="Calibri"/>
              <a:sym typeface="Calibri"/>
            </a:endParaRPr>
          </a:p>
          <a:p>
            <a:pPr marL="0" indent="0">
              <a:buClr>
                <a:schemeClr val="dk1"/>
              </a:buClr>
              <a:buNone/>
            </a:pPr>
            <a:r>
              <a:rPr lang="en" sz="1200" dirty="0">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Sung to the tune of “The Muffin Man.”</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These transition slides are an optimal time for moving around, even if it’s to sit right back down. Putting movements to these songs (</a:t>
            </a:r>
            <a:r>
              <a:rPr lang="en" sz="1200" b="1" dirty="0">
                <a:latin typeface="Calibri"/>
                <a:ea typeface="Calibri"/>
                <a:cs typeface="Calibri"/>
                <a:sym typeface="Calibri"/>
              </a:rPr>
              <a:t>marching in a circle or in place, hand movements that “show” some of the ideas in the song</a:t>
            </a:r>
            <a:r>
              <a:rPr lang="en" sz="1200" dirty="0">
                <a:latin typeface="Calibri"/>
                <a:ea typeface="Calibri"/>
                <a:cs typeface="Calibri"/>
                <a:sym typeface="Calibri"/>
              </a:rPr>
              <a:t>) can be a lot of fun. Students can come up with these movements themselves.</a:t>
            </a:r>
            <a:endParaRPr sz="1200" dirty="0">
              <a:latin typeface="Calibri"/>
              <a:ea typeface="Calibri"/>
              <a:cs typeface="Calibri"/>
              <a:sym typeface="Calibri"/>
            </a:endParaRPr>
          </a:p>
          <a:p>
            <a:pPr indent="-304800">
              <a:buClr>
                <a:schemeClr val="dk1"/>
              </a:buClr>
              <a:buSzPts val="1200"/>
              <a:buFont typeface="Calibri"/>
              <a:buChar char="●"/>
            </a:pPr>
            <a:r>
              <a:rPr lang="en" sz="1200" dirty="0">
                <a:latin typeface="Calibri"/>
                <a:ea typeface="Calibri"/>
                <a:cs typeface="Calibri"/>
                <a:sym typeface="Calibri"/>
              </a:rPr>
              <a:t>This song serves as both a transition and a student-friendly way of naming the specific skill they are about to work with. </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indent="-304800">
              <a:buClr>
                <a:schemeClr val="dk1"/>
              </a:buClr>
              <a:buSzPts val="1200"/>
              <a:buFont typeface="Calibri"/>
              <a:buAutoNum type="arabicPeriod"/>
            </a:pPr>
            <a:r>
              <a:rPr lang="en" sz="1200" dirty="0">
                <a:latin typeface="Calibri"/>
                <a:ea typeface="Calibri"/>
                <a:cs typeface="Calibri"/>
                <a:sym typeface="Calibri"/>
              </a:rPr>
              <a:t>Sing transition song to get students prepared for the lesson.  If you would rather chant than sing this will work as well. </a:t>
            </a:r>
            <a:endParaRPr sz="120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200"/>
              <a:buFont typeface="Calibri"/>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latin typeface="Calibri"/>
                <a:ea typeface="Calibri"/>
                <a:cs typeface="Calibri"/>
                <a:sym typeface="Calibri"/>
              </a:rPr>
              <a:t>Student Look-</a:t>
            </a:r>
            <a:r>
              <a:rPr lang="en" sz="1200" dirty="0" err="1">
                <a:latin typeface="Calibri"/>
                <a:ea typeface="Calibri"/>
                <a:cs typeface="Calibri"/>
                <a:sym typeface="Calibri"/>
              </a:rPr>
              <a:t>fors</a:t>
            </a:r>
            <a:r>
              <a:rPr lang="en" sz="1200" dirty="0">
                <a:latin typeface="Calibri"/>
                <a:ea typeface="Calibri"/>
                <a:cs typeface="Calibri"/>
                <a:sym typeface="Calibri"/>
              </a:rPr>
              <a:t>/Listen-</a:t>
            </a:r>
            <a:r>
              <a:rPr lang="en" sz="1200" dirty="0" err="1">
                <a:latin typeface="Calibri"/>
                <a:ea typeface="Calibri"/>
                <a:cs typeface="Calibri"/>
                <a:sym typeface="Calibri"/>
              </a:rPr>
              <a:t>fors</a:t>
            </a:r>
            <a:r>
              <a:rPr lang="en" sz="1200" dirty="0">
                <a:latin typeface="Calibri"/>
                <a:ea typeface="Calibri"/>
                <a:cs typeface="Calibri"/>
                <a:sym typeface="Calibri"/>
              </a:rPr>
              <a:t>:</a:t>
            </a:r>
            <a:endParaRPr sz="1200" dirty="0">
              <a:latin typeface="Calibri"/>
              <a:ea typeface="Calibri"/>
              <a:cs typeface="Calibri"/>
              <a:sym typeface="Calibri"/>
            </a:endParaRPr>
          </a:p>
          <a:p>
            <a:pPr indent="-304800">
              <a:buClr>
                <a:schemeClr val="dk1"/>
              </a:buClr>
              <a:buSzPts val="1200"/>
              <a:buFont typeface="Calibri"/>
              <a:buChar char="●"/>
            </a:pPr>
            <a:r>
              <a:rPr lang="en" sz="1200" dirty="0">
                <a:latin typeface="Calibri"/>
                <a:ea typeface="Calibri"/>
                <a:cs typeface="Calibri"/>
                <a:sym typeface="Calibri"/>
              </a:rPr>
              <a:t>Students sing the transition song and move into position for learning. </a:t>
            </a:r>
            <a:endParaRPr sz="120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latin typeface="Calibri"/>
                <a:ea typeface="Calibri"/>
                <a:cs typeface="Calibri"/>
                <a:sym typeface="Calibri"/>
              </a:rPr>
              <a:t>Student Supports/Meeting Student Needs: None.</a:t>
            </a:r>
            <a:endParaRPr sz="1200" dirty="0">
              <a:latin typeface="Calibri"/>
              <a:ea typeface="Calibri"/>
              <a:cs typeface="Calibri"/>
              <a:sym typeface="Calibri"/>
            </a:endParaRPr>
          </a:p>
          <a:p>
            <a:pPr marL="45720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612863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4"/>
        <p:cNvGrpSpPr/>
        <p:nvPr/>
      </p:nvGrpSpPr>
      <p:grpSpPr>
        <a:xfrm>
          <a:off x="0" y="0"/>
          <a:ext cx="0" cy="0"/>
          <a:chOff x="0" y="0"/>
          <a:chExt cx="0" cy="0"/>
        </a:xfrm>
      </p:grpSpPr>
      <p:sp>
        <p:nvSpPr>
          <p:cNvPr id="425" name="Google Shape;425;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6" name="Google Shape;426;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indent="0">
              <a:buClr>
                <a:schemeClr val="dk1"/>
              </a:buClr>
              <a:buNone/>
            </a:pPr>
            <a:r>
              <a:rPr lang="en" sz="1200" b="1" dirty="0">
                <a:latin typeface="Calibri"/>
                <a:ea typeface="Calibri"/>
                <a:cs typeface="Calibri"/>
                <a:sym typeface="Calibri"/>
              </a:rPr>
              <a:t>Suggested slide pacing: 2-3 minutes </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latin typeface="Calibri"/>
                <a:ea typeface="Calibri"/>
                <a:cs typeface="Calibri"/>
                <a:sym typeface="Calibri"/>
              </a:rPr>
              <a:t>Grouping: Whole Group</a:t>
            </a:r>
            <a:endParaRPr sz="1200" b="1" dirty="0">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a:solidFill>
                <a:schemeClr val="dk1"/>
              </a:solidFill>
              <a:latin typeface="Calibri"/>
              <a:ea typeface="Calibri"/>
              <a:cs typeface="Calibri"/>
              <a:sym typeface="Calibri"/>
            </a:endParaRPr>
          </a:p>
          <a:p>
            <a:pPr marL="0" indent="0">
              <a:buClr>
                <a:schemeClr val="dk1"/>
              </a:buClr>
              <a:buNone/>
            </a:pPr>
            <a:r>
              <a:rPr lang="en" sz="1200" dirty="0">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If you want to get your kids up and moving, you could have them stand up to read the learning target while they make the motion of shooting a bow and arrow at the target.</a:t>
            </a:r>
            <a:endParaRPr sz="1200" dirty="0">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Briefly introduce the Learning Targets by reminding students of the lyrics they just sang or chanted in the transition.</a:t>
            </a:r>
            <a:endParaRPr sz="1200" dirty="0">
              <a:latin typeface="Calibri"/>
              <a:ea typeface="Calibri"/>
              <a:cs typeface="Calibri"/>
              <a:sym typeface="Calibri"/>
            </a:endParaRPr>
          </a:p>
          <a:p>
            <a:pPr indent="-304800">
              <a:buClr>
                <a:schemeClr val="dk1"/>
              </a:buClr>
              <a:buSzPts val="1200"/>
              <a:buFont typeface="Calibri"/>
              <a:buAutoNum type="arabicPeriod"/>
            </a:pPr>
            <a:r>
              <a:rPr lang="en" sz="1200" dirty="0">
                <a:latin typeface="Calibri"/>
                <a:ea typeface="Calibri"/>
                <a:cs typeface="Calibri"/>
                <a:sym typeface="Calibri"/>
              </a:rPr>
              <a:t>Say: </a:t>
            </a:r>
            <a:r>
              <a:rPr lang="en" sz="1200" i="1" dirty="0">
                <a:latin typeface="Calibri"/>
                <a:ea typeface="Calibri"/>
                <a:cs typeface="Calibri"/>
                <a:sym typeface="Calibri"/>
              </a:rPr>
              <a:t>“Remember the transition song we just sang. Today we are going to be listening to words and finding the same sounds.”  </a:t>
            </a:r>
            <a:r>
              <a:rPr lang="en" sz="1200" dirty="0">
                <a:latin typeface="Calibri"/>
                <a:ea typeface="Calibri"/>
                <a:cs typeface="Calibri"/>
                <a:sym typeface="Calibri"/>
              </a:rPr>
              <a:t>This can be very brief as the lesson goes into this in more detail.</a:t>
            </a:r>
            <a:endParaRPr sz="1200" dirty="0">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Student Look-</a:t>
            </a:r>
            <a:r>
              <a:rPr lang="en" sz="1200" dirty="0" err="1">
                <a:latin typeface="Calibri"/>
                <a:ea typeface="Calibri"/>
                <a:cs typeface="Calibri"/>
                <a:sym typeface="Calibri"/>
              </a:rPr>
              <a:t>fors</a:t>
            </a:r>
            <a:r>
              <a:rPr lang="en" sz="1200" dirty="0">
                <a:latin typeface="Calibri"/>
                <a:ea typeface="Calibri"/>
                <a:cs typeface="Calibri"/>
                <a:sym typeface="Calibri"/>
              </a:rPr>
              <a:t>/Listen-</a:t>
            </a:r>
            <a:r>
              <a:rPr lang="en" sz="1200" dirty="0" err="1">
                <a:latin typeface="Calibri"/>
                <a:ea typeface="Calibri"/>
                <a:cs typeface="Calibri"/>
                <a:sym typeface="Calibri"/>
              </a:rPr>
              <a:t>fors</a:t>
            </a:r>
            <a:r>
              <a:rPr lang="en" sz="1200" dirty="0">
                <a:latin typeface="Calibri"/>
                <a:ea typeface="Calibri"/>
                <a:cs typeface="Calibri"/>
                <a:sym typeface="Calibri"/>
              </a:rPr>
              <a:t>: None.</a:t>
            </a:r>
            <a:endParaRPr sz="1200" dirty="0">
              <a:latin typeface="Calibri"/>
              <a:ea typeface="Calibri"/>
              <a:cs typeface="Calibri"/>
              <a:sym typeface="Calibri"/>
            </a:endParaRPr>
          </a:p>
          <a:p>
            <a:pPr marL="1106481" lvl="0" indent="-98508"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Student Supports/Meeting Student Needs: None.</a:t>
            </a:r>
            <a:endParaRPr sz="1200" dirty="0">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b="1">
              <a:solidFill>
                <a:schemeClr val="dk1"/>
              </a:solidFill>
              <a:latin typeface="Calibri"/>
              <a:ea typeface="Calibri"/>
              <a:cs typeface="Calibri"/>
              <a:sym typeface="Calibri"/>
            </a:endParaRPr>
          </a:p>
          <a:p>
            <a:pPr marL="0" lvl="0" indent="0" algn="l" rtl="0">
              <a:spcBef>
                <a:spcPts val="0"/>
              </a:spcBef>
              <a:spcAft>
                <a:spcPts val="0"/>
              </a:spcAft>
              <a:buNone/>
            </a:pPr>
            <a:endParaRPr sz="1200" b="1">
              <a:solidFill>
                <a:schemeClr val="dk1"/>
              </a:solidFill>
              <a:latin typeface="Calibri"/>
              <a:ea typeface="Calibri"/>
              <a:cs typeface="Calibri"/>
              <a:sym typeface="Calibri"/>
            </a:endParaRPr>
          </a:p>
          <a:p>
            <a:pPr marL="0" lvl="0" indent="0" algn="l" rtl="0">
              <a:spcBef>
                <a:spcPts val="0"/>
              </a:spcBef>
              <a:spcAft>
                <a:spcPts val="0"/>
              </a:spcAft>
              <a:buNone/>
            </a:pPr>
            <a:endParaRPr sz="1200" b="1">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42658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1"/>
        <p:cNvGrpSpPr/>
        <p:nvPr/>
      </p:nvGrpSpPr>
      <p:grpSpPr>
        <a:xfrm>
          <a:off x="0" y="0"/>
          <a:ext cx="0" cy="0"/>
          <a:chOff x="0" y="0"/>
          <a:chExt cx="0" cy="0"/>
        </a:xfrm>
      </p:grpSpPr>
      <p:sp>
        <p:nvSpPr>
          <p:cNvPr id="432" name="Google Shape;432;g451986a379_0_1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3" name="Google Shape;433;g451986a379_0_1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indent="0">
              <a:buClr>
                <a:schemeClr val="dk1"/>
              </a:buClr>
              <a:buNone/>
            </a:pPr>
            <a:r>
              <a:rPr lang="en" sz="1200" b="1" dirty="0">
                <a:latin typeface="Calibri"/>
                <a:ea typeface="Calibri"/>
                <a:cs typeface="Calibri"/>
                <a:sym typeface="Calibri"/>
              </a:rPr>
              <a:t>Suggested slide pacing: 8-10  minutes</a:t>
            </a:r>
            <a:endParaRPr lang="en-US" sz="1200" b="1" dirty="0">
              <a:latin typeface="Calibri"/>
              <a:ea typeface="Calibri"/>
              <a:cs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Click on slide to reveal words in list, partner word lists and then to check work after students complete task.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Same Sounds exercise is recommended to continue during Work time, so students have time to complete this task.  Students will use decodable for second sneaky sounds activity as time permits to review cycle skills.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“We are going to practice the Same Sounds exercise with /kul/endings using the spelling patterns ‘-cal’ and ‘-cle.’ You will work with a partner to practice words with the /kul/endings that we have been learning. You will take turns deciding if each word is spelled with ‘-cal’ or ‘-cle.’”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Say:</a:t>
            </a:r>
            <a:r>
              <a:rPr lang="en" sz="1200" i="1" dirty="0">
                <a:latin typeface="Calibri"/>
                <a:ea typeface="Calibri"/>
                <a:cs typeface="Calibri"/>
                <a:sym typeface="Calibri"/>
              </a:rPr>
              <a:t> “You and your partner will have a set of Word Cards and a T-chart for your words. You will take turns selecting a Word Card and reading the word to your partner. Your partner will think about the kind of word it is to decide if that word is spelled with ‘-cle’ or ‘-cal.’ If it is correct, you will place the card under that spelling column on the T-chart. If it is not correct, you will encourage your partner to ‘try again.’ After the Word Card is placed under the correct spelling, it will be your turn. Your goal is to get all your Word Cards matched correctly</a:t>
            </a:r>
            <a:r>
              <a:rPr lang="en" sz="1200" dirty="0">
                <a:latin typeface="Calibri"/>
                <a:ea typeface="Calibri"/>
                <a:cs typeface="Calibri"/>
                <a:sym typeface="Calibri"/>
              </a:rPr>
              <a:t>.”</a:t>
            </a:r>
            <a:endParaRPr sz="1200" dirty="0">
              <a:latin typeface="Calibri"/>
              <a:ea typeface="Calibri"/>
              <a:cs typeface="Calibri"/>
              <a:sym typeface="Calibri"/>
            </a:endParaRPr>
          </a:p>
          <a:p>
            <a:pPr indent="-304800">
              <a:buClr>
                <a:schemeClr val="dk1"/>
              </a:buClr>
              <a:buSzPts val="1200"/>
              <a:buFont typeface="Calibri"/>
              <a:buAutoNum type="arabicPeriod"/>
            </a:pPr>
            <a:r>
              <a:rPr lang="en" sz="1200" dirty="0">
                <a:latin typeface="Calibri"/>
                <a:ea typeface="Calibri"/>
                <a:cs typeface="Calibri"/>
                <a:sym typeface="Calibri"/>
              </a:rPr>
              <a:t>Distribute (</a:t>
            </a:r>
            <a:r>
              <a:rPr lang="en" sz="1200" b="1" dirty="0">
                <a:latin typeface="Calibri"/>
                <a:ea typeface="Calibri"/>
                <a:cs typeface="Calibri"/>
                <a:sym typeface="Calibri"/>
              </a:rPr>
              <a:t>or post/project</a:t>
            </a:r>
            <a:r>
              <a:rPr lang="en" sz="1200" dirty="0">
                <a:latin typeface="Calibri"/>
                <a:ea typeface="Calibri"/>
                <a:cs typeface="Calibri"/>
                <a:sym typeface="Calibri"/>
              </a:rPr>
              <a:t>)  Same Sounds Word Cards and /kal/ T-chart to student partners.</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practice the exercise.</a:t>
            </a:r>
            <a:endParaRPr sz="1200" dirty="0">
              <a:solidFill>
                <a:schemeClr val="dk1"/>
              </a:solidFill>
              <a:latin typeface="Calibri"/>
              <a:ea typeface="Calibri"/>
              <a:cs typeface="Calibri"/>
              <a:sym typeface="Calibri"/>
            </a:endParaRPr>
          </a:p>
          <a:p>
            <a:pPr marL="0" lvl="2" indent="0"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engaged in making plurals and analyzing the spelling patterns.</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extending the Opening to allow adequate time for students to move through the majority of the Same Sounds Word Cards as time allows.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672182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9"/>
        <p:cNvGrpSpPr/>
        <p:nvPr/>
      </p:nvGrpSpPr>
      <p:grpSpPr>
        <a:xfrm>
          <a:off x="0" y="0"/>
          <a:ext cx="0" cy="0"/>
          <a:chOff x="0" y="0"/>
          <a:chExt cx="0" cy="0"/>
        </a:xfrm>
      </p:grpSpPr>
      <p:sp>
        <p:nvSpPr>
          <p:cNvPr id="440" name="Google Shape;440;g485e0b19ab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1" name="Google Shape;441;g485e0b19ab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indent="0">
              <a:buClr>
                <a:schemeClr val="dk1"/>
              </a:buClr>
              <a:buNone/>
            </a:pPr>
            <a:r>
              <a:rPr lang="en" sz="1200" b="1" dirty="0">
                <a:latin typeface="Calibri"/>
                <a:ea typeface="Calibri"/>
                <a:cs typeface="Calibri"/>
                <a:sym typeface="Calibri"/>
              </a:rPr>
              <a:t>Suggested slide pacing: 2-3 minutes</a:t>
            </a:r>
            <a:endParaRPr sz="1200" b="1" dirty="0">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latin typeface="Calibri"/>
                <a:ea typeface="Calibri"/>
                <a:cs typeface="Calibri"/>
                <a:sym typeface="Calibri"/>
              </a:rPr>
              <a:t>Grouping: Whole Group</a:t>
            </a:r>
            <a:endParaRPr sz="1200" b="1" dirty="0">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a:solidFill>
                <a:schemeClr val="dk1"/>
              </a:solidFill>
              <a:latin typeface="Calibri"/>
              <a:ea typeface="Calibri"/>
              <a:cs typeface="Calibri"/>
              <a:sym typeface="Calibri"/>
            </a:endParaRPr>
          </a:p>
          <a:p>
            <a:pPr marL="0" indent="0">
              <a:buClr>
                <a:schemeClr val="dk1"/>
              </a:buClr>
              <a:buNone/>
            </a:pPr>
            <a:r>
              <a:rPr lang="en" sz="1200" dirty="0">
                <a:latin typeface="Calibri"/>
                <a:ea typeface="Calibri"/>
                <a:cs typeface="Calibri"/>
                <a:sym typeface="Calibri"/>
              </a:rPr>
              <a:t>Teaching Notes: </a:t>
            </a:r>
            <a:endParaRPr lang="en"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latin typeface="Calibri"/>
                <a:ea typeface="Calibri"/>
                <a:cs typeface="Calibri"/>
                <a:sym typeface="Calibri"/>
              </a:rPr>
              <a:t>Sung to the tune of “The Muffin Man.”</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These transition slides are an optimal time for moving around, even if it’s to sit right back down. Putting movements to these songs (</a:t>
            </a:r>
            <a:r>
              <a:rPr lang="en" sz="1200" b="1" dirty="0">
                <a:latin typeface="Calibri"/>
                <a:ea typeface="Calibri"/>
                <a:cs typeface="Calibri"/>
                <a:sym typeface="Calibri"/>
              </a:rPr>
              <a:t>marching in a circle or in place, hand movements that “show” some of the ideas in the song</a:t>
            </a:r>
            <a:r>
              <a:rPr lang="en" sz="1200" dirty="0">
                <a:latin typeface="Calibri"/>
                <a:ea typeface="Calibri"/>
                <a:cs typeface="Calibri"/>
                <a:sym typeface="Calibri"/>
              </a:rPr>
              <a:t>) can be a lot of fun. Students can come up with these movements themselves.</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This song serves as both a transition and a student-friendly way of naming the specific skill they are about to work with. They are about to continue Word Workout: Sneaky Sounds with their decodable text.</a:t>
            </a:r>
            <a:endParaRPr sz="1200" dirty="0">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indent="-304800">
              <a:buClr>
                <a:schemeClr val="dk1"/>
              </a:buClr>
              <a:buSzPts val="1200"/>
              <a:buFont typeface="Calibri"/>
              <a:buAutoNum type="arabicPeriod"/>
            </a:pPr>
            <a:r>
              <a:rPr lang="en" sz="1200" dirty="0">
                <a:latin typeface="Calibri"/>
                <a:ea typeface="Calibri"/>
                <a:cs typeface="Calibri"/>
                <a:sym typeface="Calibri"/>
              </a:rPr>
              <a:t>Sing transition song to get students prepared for the lesson. If you would rather chant than sing this will work as well. </a:t>
            </a:r>
            <a:endParaRPr sz="1200" dirty="0">
              <a:latin typeface="Calibri"/>
              <a:ea typeface="Calibri"/>
              <a:cs typeface="Calibri"/>
              <a:sym typeface="Calibri"/>
            </a:endParaRPr>
          </a:p>
          <a:p>
            <a:pPr marL="1164717" lvl="2" indent="-156743" algn="l" rtl="0">
              <a:spcBef>
                <a:spcPts val="0"/>
              </a:spcBef>
              <a:spcAft>
                <a:spcPts val="0"/>
              </a:spcAft>
              <a:buClr>
                <a:schemeClr val="dk1"/>
              </a:buClr>
              <a:buSzPts val="1200"/>
              <a:buFont typeface="Calibri"/>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latin typeface="Calibri"/>
                <a:ea typeface="Calibri"/>
                <a:cs typeface="Calibri"/>
                <a:sym typeface="Calibri"/>
              </a:rPr>
              <a:t>Student Look-</a:t>
            </a:r>
            <a:r>
              <a:rPr lang="en" sz="1200" dirty="0" err="1">
                <a:latin typeface="Calibri"/>
                <a:ea typeface="Calibri"/>
                <a:cs typeface="Calibri"/>
                <a:sym typeface="Calibri"/>
              </a:rPr>
              <a:t>fors</a:t>
            </a:r>
            <a:r>
              <a:rPr lang="en" sz="1200" dirty="0">
                <a:latin typeface="Calibri"/>
                <a:ea typeface="Calibri"/>
                <a:cs typeface="Calibri"/>
                <a:sym typeface="Calibri"/>
              </a:rPr>
              <a:t>/Listen-</a:t>
            </a:r>
            <a:r>
              <a:rPr lang="en" sz="1200" dirty="0" err="1">
                <a:latin typeface="Calibri"/>
                <a:ea typeface="Calibri"/>
                <a:cs typeface="Calibri"/>
                <a:sym typeface="Calibri"/>
              </a:rPr>
              <a:t>fors</a:t>
            </a:r>
            <a:r>
              <a:rPr lang="en" sz="1200" dirty="0">
                <a:latin typeface="Calibri"/>
                <a:ea typeface="Calibri"/>
                <a:cs typeface="Calibri"/>
                <a:sym typeface="Calibri"/>
              </a:rPr>
              <a:t>:</a:t>
            </a:r>
            <a:endParaRPr sz="1200" dirty="0">
              <a:latin typeface="Calibri"/>
              <a:ea typeface="Calibri"/>
              <a:cs typeface="Calibri"/>
              <a:sym typeface="Calibri"/>
            </a:endParaRPr>
          </a:p>
          <a:p>
            <a:pPr indent="-304800">
              <a:buClr>
                <a:schemeClr val="dk1"/>
              </a:buClr>
              <a:buSzPts val="1200"/>
              <a:buFont typeface="Calibri"/>
              <a:buChar char="●"/>
            </a:pPr>
            <a:r>
              <a:rPr lang="en" sz="1200" dirty="0">
                <a:latin typeface="Calibri"/>
                <a:ea typeface="Calibri"/>
                <a:cs typeface="Calibri"/>
                <a:sym typeface="Calibri"/>
              </a:rPr>
              <a:t>Students sing the transition song and move into position for learning. </a:t>
            </a:r>
            <a:endParaRPr sz="120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latin typeface="Calibri"/>
                <a:ea typeface="Calibri"/>
                <a:cs typeface="Calibri"/>
                <a:sym typeface="Calibri"/>
              </a:rPr>
              <a:t>Student Supports/Meeting Student Needs: None.</a:t>
            </a:r>
            <a:endParaRPr sz="1200" dirty="0">
              <a:latin typeface="Calibri"/>
              <a:ea typeface="Calibri"/>
              <a:cs typeface="Calibri"/>
              <a:sym typeface="Calibri"/>
            </a:endParaRPr>
          </a:p>
          <a:p>
            <a:pPr marL="45720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000688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5"/>
        <p:cNvGrpSpPr/>
        <p:nvPr/>
      </p:nvGrpSpPr>
      <p:grpSpPr>
        <a:xfrm>
          <a:off x="0" y="0"/>
          <a:ext cx="0" cy="0"/>
          <a:chOff x="0" y="0"/>
          <a:chExt cx="0" cy="0"/>
        </a:xfrm>
      </p:grpSpPr>
      <p:sp>
        <p:nvSpPr>
          <p:cNvPr id="446" name="Google Shape;446;g4711fdcd14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7" name="Google Shape;447;g4711fdcd14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indent="0">
              <a:buClr>
                <a:schemeClr val="dk1"/>
              </a:buClr>
              <a:buNone/>
            </a:pPr>
            <a:r>
              <a:rPr lang="en" sz="1200" b="1" dirty="0">
                <a:latin typeface="Calibri"/>
                <a:ea typeface="Calibri"/>
                <a:cs typeface="Calibri"/>
                <a:sym typeface="Calibri"/>
              </a:rPr>
              <a:t>Suggested slide pacing: 2-3 minutes </a:t>
            </a:r>
            <a:endParaRPr sz="1200" dirty="0">
              <a:latin typeface="Calibri"/>
              <a:ea typeface="Calibri"/>
              <a:cs typeface="Calibri"/>
              <a:sym typeface="Calibri"/>
            </a:endParaRPr>
          </a:p>
          <a:p>
            <a:pPr marL="0" indent="0">
              <a:buClr>
                <a:schemeClr val="dk1"/>
              </a:buClr>
              <a:buNone/>
            </a:pPr>
            <a:r>
              <a:rPr lang="en" sz="1200" b="1" dirty="0">
                <a:latin typeface="Calibri"/>
                <a:ea typeface="Calibri"/>
                <a:cs typeface="Calibri"/>
                <a:sym typeface="Calibri"/>
              </a:rPr>
              <a:t>Grouping: Whole Group </a:t>
            </a: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latin typeface="Calibri"/>
                <a:ea typeface="Calibri"/>
                <a:cs typeface="Calibri"/>
                <a:sym typeface="Calibri"/>
              </a:rPr>
              <a:t>Teaching Notes:</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Invite students to review this cycle’s spelling patterns with Word Workout: Same Sounds using words from the decodable reader “Recycle!”.</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This will also provide students with an additional opportunity to reread the decodable from this cycle.</a:t>
            </a:r>
            <a:endParaRPr sz="1200" dirty="0">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latin typeface="Calibri"/>
                <a:ea typeface="Calibri"/>
                <a:cs typeface="Calibri"/>
                <a:sym typeface="Calibri"/>
              </a:rPr>
              <a:t>Teacher Actions: None.</a:t>
            </a:r>
            <a:endParaRPr sz="1200" dirty="0">
              <a:latin typeface="Calibri"/>
              <a:ea typeface="Calibri"/>
              <a:cs typeface="Calibri"/>
              <a:sym typeface="Calibri"/>
            </a:endParaRPr>
          </a:p>
          <a:p>
            <a:pPr marL="1164717" lvl="2" indent="-156743" algn="l" rtl="0">
              <a:spcBef>
                <a:spcPts val="0"/>
              </a:spcBef>
              <a:spcAft>
                <a:spcPts val="0"/>
              </a:spcAft>
              <a:buClr>
                <a:schemeClr val="dk1"/>
              </a:buClr>
              <a:buSzPts val="1200"/>
              <a:buFont typeface="Calibri"/>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latin typeface="Calibri"/>
                <a:ea typeface="Calibri"/>
                <a:cs typeface="Calibri"/>
                <a:sym typeface="Calibri"/>
              </a:rPr>
              <a:t>Student Look-</a:t>
            </a:r>
            <a:r>
              <a:rPr lang="en" sz="1200" dirty="0" err="1">
                <a:latin typeface="Calibri"/>
                <a:ea typeface="Calibri"/>
                <a:cs typeface="Calibri"/>
                <a:sym typeface="Calibri"/>
              </a:rPr>
              <a:t>fors</a:t>
            </a:r>
            <a:r>
              <a:rPr lang="en" sz="1200" dirty="0">
                <a:latin typeface="Calibri"/>
                <a:ea typeface="Calibri"/>
                <a:cs typeface="Calibri"/>
                <a:sym typeface="Calibri"/>
              </a:rPr>
              <a:t>/Listen-</a:t>
            </a:r>
            <a:r>
              <a:rPr lang="en" sz="1200" dirty="0" err="1">
                <a:latin typeface="Calibri"/>
                <a:ea typeface="Calibri"/>
                <a:cs typeface="Calibri"/>
                <a:sym typeface="Calibri"/>
              </a:rPr>
              <a:t>fors</a:t>
            </a:r>
            <a:r>
              <a:rPr lang="en" sz="1200" dirty="0">
                <a:latin typeface="Calibri"/>
                <a:ea typeface="Calibri"/>
                <a:cs typeface="Calibri"/>
                <a:sym typeface="Calibri"/>
              </a:rPr>
              <a:t>: None.</a:t>
            </a:r>
            <a:endParaRPr sz="1200" dirty="0">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latin typeface="Calibri"/>
                <a:ea typeface="Calibri"/>
                <a:cs typeface="Calibri"/>
                <a:sym typeface="Calibri"/>
              </a:rPr>
              <a:t>Student Supports/Meeting Student Needs: None.</a:t>
            </a:r>
            <a:endParaRPr sz="1200" dirty="0">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None/>
            </a:pPr>
            <a:endParaRPr sz="1200" b="1">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018102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4.xml"/><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9"/>
        <p:cNvGrpSpPr/>
        <p:nvPr/>
      </p:nvGrpSpPr>
      <p:grpSpPr>
        <a:xfrm>
          <a:off x="0" y="0"/>
          <a:ext cx="0" cy="0"/>
          <a:chOff x="0" y="0"/>
          <a:chExt cx="0" cy="0"/>
        </a:xfrm>
      </p:grpSpPr>
      <p:sp>
        <p:nvSpPr>
          <p:cNvPr id="100" name="Google Shape;100;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1" name="Google Shape;101;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02" name="Google Shape;102;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05" name="Google Shape;105;p15"/>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06" name="Google Shape;106;p15"/>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07" name="Google Shape;107;p15"/>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8"/>
        <p:cNvGrpSpPr/>
        <p:nvPr/>
      </p:nvGrpSpPr>
      <p:grpSpPr>
        <a:xfrm>
          <a:off x="0" y="0"/>
          <a:ext cx="0" cy="0"/>
          <a:chOff x="0" y="0"/>
          <a:chExt cx="0" cy="0"/>
        </a:xfrm>
      </p:grpSpPr>
      <p:sp>
        <p:nvSpPr>
          <p:cNvPr id="109" name="Google Shape;109;p1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0" name="Google Shape;110;p1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11" name="Google Shape;11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3" name="Google Shape;11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4"/>
        <p:cNvGrpSpPr/>
        <p:nvPr/>
      </p:nvGrpSpPr>
      <p:grpSpPr>
        <a:xfrm>
          <a:off x="0" y="0"/>
          <a:ext cx="0" cy="0"/>
          <a:chOff x="0" y="0"/>
          <a:chExt cx="0" cy="0"/>
        </a:xfrm>
      </p:grpSpPr>
      <p:sp>
        <p:nvSpPr>
          <p:cNvPr id="115" name="Google Shape;115;p17"/>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6" name="Google Shape;116;p17"/>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17" name="Google Shape;117;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20"/>
        <p:cNvGrpSpPr/>
        <p:nvPr/>
      </p:nvGrpSpPr>
      <p:grpSpPr>
        <a:xfrm>
          <a:off x="0" y="0"/>
          <a:ext cx="0" cy="0"/>
          <a:chOff x="0" y="0"/>
          <a:chExt cx="0" cy="0"/>
        </a:xfrm>
      </p:grpSpPr>
      <p:sp>
        <p:nvSpPr>
          <p:cNvPr id="121" name="Google Shape;121;p1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2" name="Google Shape;122;p18"/>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3" name="Google Shape;123;p18"/>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4" name="Google Shape;124;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5" name="Google Shape;125;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7"/>
        <p:cNvGrpSpPr/>
        <p:nvPr/>
      </p:nvGrpSpPr>
      <p:grpSpPr>
        <a:xfrm>
          <a:off x="0" y="0"/>
          <a:ext cx="0" cy="0"/>
          <a:chOff x="0" y="0"/>
          <a:chExt cx="0" cy="0"/>
        </a:xfrm>
      </p:grpSpPr>
      <p:sp>
        <p:nvSpPr>
          <p:cNvPr id="128" name="Google Shape;128;p19"/>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9" name="Google Shape;129;p19"/>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0" name="Google Shape;130;p19"/>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1" name="Google Shape;131;p19"/>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2" name="Google Shape;132;p19"/>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3" name="Google Shape;133;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4" name="Google Shape;134;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6"/>
        <p:cNvGrpSpPr/>
        <p:nvPr/>
      </p:nvGrpSpPr>
      <p:grpSpPr>
        <a:xfrm>
          <a:off x="0" y="0"/>
          <a:ext cx="0" cy="0"/>
          <a:chOff x="0" y="0"/>
          <a:chExt cx="0" cy="0"/>
        </a:xfrm>
      </p:grpSpPr>
      <p:sp>
        <p:nvSpPr>
          <p:cNvPr id="137" name="Google Shape;137;p2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38" name="Google Shape;138;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1"/>
        <p:cNvGrpSpPr/>
        <p:nvPr/>
      </p:nvGrpSpPr>
      <p:grpSpPr>
        <a:xfrm>
          <a:off x="0" y="0"/>
          <a:ext cx="0" cy="0"/>
          <a:chOff x="0" y="0"/>
          <a:chExt cx="0" cy="0"/>
        </a:xfrm>
      </p:grpSpPr>
      <p:sp>
        <p:nvSpPr>
          <p:cNvPr id="142" name="Google Shape;142;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3" name="Google Shape;143;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5"/>
        <p:cNvGrpSpPr/>
        <p:nvPr/>
      </p:nvGrpSpPr>
      <p:grpSpPr>
        <a:xfrm>
          <a:off x="0" y="0"/>
          <a:ext cx="0" cy="0"/>
          <a:chOff x="0" y="0"/>
          <a:chExt cx="0" cy="0"/>
        </a:xfrm>
      </p:grpSpPr>
      <p:sp>
        <p:nvSpPr>
          <p:cNvPr id="146" name="Google Shape;146;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47" name="Google Shape;147;p22"/>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8" name="Google Shape;148;p22"/>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49" name="Google Shape;149;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0" name="Google Shape;150;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1" name="Google Shape;151;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2"/>
        <p:cNvGrpSpPr/>
        <p:nvPr/>
      </p:nvGrpSpPr>
      <p:grpSpPr>
        <a:xfrm>
          <a:off x="0" y="0"/>
          <a:ext cx="0" cy="0"/>
          <a:chOff x="0" y="0"/>
          <a:chExt cx="0" cy="0"/>
        </a:xfrm>
      </p:grpSpPr>
      <p:sp>
        <p:nvSpPr>
          <p:cNvPr id="153" name="Google Shape;153;p2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4" name="Google Shape;154;p23"/>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55" name="Google Shape;155;p23"/>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6" name="Google Shape;15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7" name="Google Shape;15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8" name="Google Shape;15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9"/>
        <p:cNvGrpSpPr/>
        <p:nvPr/>
      </p:nvGrpSpPr>
      <p:grpSpPr>
        <a:xfrm>
          <a:off x="0" y="0"/>
          <a:ext cx="0" cy="0"/>
          <a:chOff x="0" y="0"/>
          <a:chExt cx="0" cy="0"/>
        </a:xfrm>
      </p:grpSpPr>
      <p:sp>
        <p:nvSpPr>
          <p:cNvPr id="160" name="Google Shape;160;p2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1" name="Google Shape;161;p24"/>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2" name="Google Shape;16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3" name="Google Shape;16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4" name="Google Shape;16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5"/>
        <p:cNvGrpSpPr/>
        <p:nvPr/>
      </p:nvGrpSpPr>
      <p:grpSpPr>
        <a:xfrm>
          <a:off x="0" y="0"/>
          <a:ext cx="0" cy="0"/>
          <a:chOff x="0" y="0"/>
          <a:chExt cx="0" cy="0"/>
        </a:xfrm>
      </p:grpSpPr>
      <p:sp>
        <p:nvSpPr>
          <p:cNvPr id="166" name="Google Shape;166;p25"/>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7" name="Google Shape;167;p25"/>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8" name="Google Shape;168;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1_Two Content">
  <p:cSld name="1_Two Content">
    <p:spTree>
      <p:nvGrpSpPr>
        <p:cNvPr id="1" name="Shape 171"/>
        <p:cNvGrpSpPr/>
        <p:nvPr/>
      </p:nvGrpSpPr>
      <p:grpSpPr>
        <a:xfrm>
          <a:off x="0" y="0"/>
          <a:ext cx="0" cy="0"/>
          <a:chOff x="0" y="0"/>
          <a:chExt cx="0" cy="0"/>
        </a:xfrm>
      </p:grpSpPr>
      <p:sp>
        <p:nvSpPr>
          <p:cNvPr id="172" name="Google Shape;172;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entury Gothic"/>
              <a:buNone/>
              <a:defRPr sz="33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73" name="Google Shape;173;p26"/>
          <p:cNvSpPr txBox="1">
            <a:spLocks noGrp="1"/>
          </p:cNvSpPr>
          <p:nvPr>
            <p:ph type="body" idx="1"/>
          </p:nvPr>
        </p:nvSpPr>
        <p:spPr>
          <a:xfrm>
            <a:off x="628650" y="1369219"/>
            <a:ext cx="7886700" cy="3214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74" name="Google Shape;174;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5" name="Google Shape;175;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6" name="Google Shape;176;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9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9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9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9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9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9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9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9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77"/>
        <p:cNvGrpSpPr/>
        <p:nvPr/>
      </p:nvGrpSpPr>
      <p:grpSpPr>
        <a:xfrm>
          <a:off x="0" y="0"/>
          <a:ext cx="0" cy="0"/>
          <a:chOff x="0" y="0"/>
          <a:chExt cx="0" cy="0"/>
        </a:xfrm>
      </p:grpSpPr>
      <p:sp>
        <p:nvSpPr>
          <p:cNvPr id="178" name="Google Shape;178;p2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None/>
              <a:defRPr sz="3400"/>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79" name="Google Shape;179;p27"/>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Char char="•"/>
              <a:defRPr/>
            </a:lvl1pPr>
            <a:lvl2pPr marL="914400" lvl="1" indent="-342900" rtl="0">
              <a:lnSpc>
                <a:spcPct val="100000"/>
              </a:lnSpc>
              <a:spcBef>
                <a:spcPts val="400"/>
              </a:spcBef>
              <a:spcAft>
                <a:spcPts val="0"/>
              </a:spcAft>
              <a:buSzPts val="1800"/>
              <a:buChar char="•"/>
              <a:defRPr/>
            </a:lvl2pPr>
            <a:lvl3pPr marL="1371600" lvl="2" indent="-323850" rtl="0">
              <a:lnSpc>
                <a:spcPct val="100000"/>
              </a:lnSpc>
              <a:spcBef>
                <a:spcPts val="400"/>
              </a:spcBef>
              <a:spcAft>
                <a:spcPts val="0"/>
              </a:spcAft>
              <a:buSzPts val="1500"/>
              <a:buChar char="•"/>
              <a:defRPr/>
            </a:lvl3pPr>
            <a:lvl4pPr marL="1828800" lvl="3" indent="-317500" rtl="0">
              <a:lnSpc>
                <a:spcPct val="100000"/>
              </a:lnSpc>
              <a:spcBef>
                <a:spcPts val="400"/>
              </a:spcBef>
              <a:spcAft>
                <a:spcPts val="0"/>
              </a:spcAft>
              <a:buSzPts val="1400"/>
              <a:buChar char="•"/>
              <a:defRPr/>
            </a:lvl4pPr>
            <a:lvl5pPr marL="2286000" lvl="4" indent="-317500" rtl="0">
              <a:lnSpc>
                <a:spcPct val="100000"/>
              </a:lnSpc>
              <a:spcBef>
                <a:spcPts val="400"/>
              </a:spcBef>
              <a:spcAft>
                <a:spcPts val="0"/>
              </a:spcAft>
              <a:buSzPts val="1400"/>
              <a:buChar char="•"/>
              <a:defRPr/>
            </a:lvl5pPr>
            <a:lvl6pPr marL="2743200" lvl="5" indent="-317500" rtl="0">
              <a:lnSpc>
                <a:spcPct val="100000"/>
              </a:lnSpc>
              <a:spcBef>
                <a:spcPts val="400"/>
              </a:spcBef>
              <a:spcAft>
                <a:spcPts val="0"/>
              </a:spcAft>
              <a:buSzPts val="1400"/>
              <a:buChar char="•"/>
              <a:defRPr/>
            </a:lvl6pPr>
            <a:lvl7pPr marL="3200400" lvl="6" indent="-317500" rtl="0">
              <a:lnSpc>
                <a:spcPct val="100000"/>
              </a:lnSpc>
              <a:spcBef>
                <a:spcPts val="400"/>
              </a:spcBef>
              <a:spcAft>
                <a:spcPts val="0"/>
              </a:spcAft>
              <a:buSzPts val="1400"/>
              <a:buChar char="•"/>
              <a:defRPr/>
            </a:lvl7pPr>
            <a:lvl8pPr marL="3657600" lvl="7" indent="-317500" rtl="0">
              <a:lnSpc>
                <a:spcPct val="100000"/>
              </a:lnSpc>
              <a:spcBef>
                <a:spcPts val="400"/>
              </a:spcBef>
              <a:spcAft>
                <a:spcPts val="0"/>
              </a:spcAft>
              <a:buSzPts val="1400"/>
              <a:buChar char="•"/>
              <a:defRPr/>
            </a:lvl8pPr>
            <a:lvl9pPr marL="4114800" lvl="8" indent="-317500" rtl="0">
              <a:lnSpc>
                <a:spcPct val="100000"/>
              </a:lnSpc>
              <a:spcBef>
                <a:spcPts val="400"/>
              </a:spcBef>
              <a:spcAft>
                <a:spcPts val="0"/>
              </a:spcAft>
              <a:buSzPts val="1400"/>
              <a:buChar char="•"/>
              <a:defRPr/>
            </a:lvl9pPr>
          </a:lstStyle>
          <a:p>
            <a:endParaRPr/>
          </a:p>
        </p:txBody>
      </p:sp>
      <p:sp>
        <p:nvSpPr>
          <p:cNvPr id="180" name="Google Shape;180;p27"/>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1_Comparison">
  <p:cSld name="1_Comparison">
    <p:spTree>
      <p:nvGrpSpPr>
        <p:cNvPr id="1" name="Shape 181"/>
        <p:cNvGrpSpPr/>
        <p:nvPr/>
      </p:nvGrpSpPr>
      <p:grpSpPr>
        <a:xfrm>
          <a:off x="0" y="0"/>
          <a:ext cx="0" cy="0"/>
          <a:chOff x="0" y="0"/>
          <a:chExt cx="0" cy="0"/>
        </a:xfrm>
      </p:grpSpPr>
      <p:sp>
        <p:nvSpPr>
          <p:cNvPr id="182" name="Google Shape;182;p2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entury Gothic"/>
              <a:buNone/>
              <a:defRPr sz="33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83" name="Google Shape;183;p28"/>
          <p:cNvSpPr txBox="1">
            <a:spLocks noGrp="1"/>
          </p:cNvSpPr>
          <p:nvPr>
            <p:ph type="body" idx="1"/>
          </p:nvPr>
        </p:nvSpPr>
        <p:spPr>
          <a:xfrm>
            <a:off x="629841" y="1260872"/>
            <a:ext cx="7885500" cy="489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entury Gothic"/>
                <a:ea typeface="Century Gothic"/>
                <a:cs typeface="Century Gothic"/>
                <a:sym typeface="Century Gothic"/>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entury Gothic"/>
                <a:ea typeface="Century Gothic"/>
                <a:cs typeface="Century Gothic"/>
                <a:sym typeface="Century Gothic"/>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entury Gothic"/>
                <a:ea typeface="Century Gothic"/>
                <a:cs typeface="Century Gothic"/>
                <a:sym typeface="Century Gothic"/>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entury Gothic"/>
                <a:ea typeface="Century Gothic"/>
                <a:cs typeface="Century Gothic"/>
                <a:sym typeface="Century Gothic"/>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entury Gothic"/>
                <a:ea typeface="Century Gothic"/>
                <a:cs typeface="Century Gothic"/>
                <a:sym typeface="Century Gothic"/>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84" name="Google Shape;184;p28"/>
          <p:cNvSpPr txBox="1">
            <a:spLocks noGrp="1"/>
          </p:cNvSpPr>
          <p:nvPr>
            <p:ph type="body" idx="2"/>
          </p:nvPr>
        </p:nvSpPr>
        <p:spPr>
          <a:xfrm>
            <a:off x="629841" y="1878806"/>
            <a:ext cx="7885500" cy="2759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85" name="Google Shape;185;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6" name="Google Shape;186;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7" name="Google Shape;187;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9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9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9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9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9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9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9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9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1_Picture with Caption">
  <p:cSld name="1_Picture with Caption">
    <p:spTree>
      <p:nvGrpSpPr>
        <p:cNvPr id="1" name="Shape 188"/>
        <p:cNvGrpSpPr/>
        <p:nvPr/>
      </p:nvGrpSpPr>
      <p:grpSpPr>
        <a:xfrm>
          <a:off x="0" y="0"/>
          <a:ext cx="0" cy="0"/>
          <a:chOff x="0" y="0"/>
          <a:chExt cx="0" cy="0"/>
        </a:xfrm>
      </p:grpSpPr>
      <p:sp>
        <p:nvSpPr>
          <p:cNvPr id="189" name="Google Shape;189;p2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entury Gothic"/>
              <a:buNone/>
              <a:defRPr sz="24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90" name="Google Shape;190;p29"/>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entury Gothic"/>
                <a:ea typeface="Century Gothic"/>
                <a:cs typeface="Century Gothic"/>
                <a:sym typeface="Century Gothic"/>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entury Gothic"/>
                <a:ea typeface="Century Gothic"/>
                <a:cs typeface="Century Gothic"/>
                <a:sym typeface="Century Gothic"/>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entury Gothic"/>
                <a:ea typeface="Century Gothic"/>
                <a:cs typeface="Century Gothic"/>
                <a:sym typeface="Century Gothic"/>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entury Gothic"/>
                <a:ea typeface="Century Gothic"/>
                <a:cs typeface="Century Gothic"/>
                <a:sym typeface="Century Gothic"/>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entury Gothic"/>
                <a:ea typeface="Century Gothic"/>
                <a:cs typeface="Century Gothic"/>
                <a:sym typeface="Century Gothic"/>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91" name="Google Shape;191;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2" name="Google Shape;192;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3" name="Google Shape;193;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9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9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9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9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9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9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9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9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
              <a:t>‹#›</a:t>
            </a:fld>
            <a:endParaRPr/>
          </a:p>
        </p:txBody>
      </p:sp>
      <p:sp>
        <p:nvSpPr>
          <p:cNvPr id="194" name="Google Shape;194;p29"/>
          <p:cNvSpPr txBox="1">
            <a:spLocks noGrp="1"/>
          </p:cNvSpPr>
          <p:nvPr>
            <p:ph type="body" idx="2"/>
          </p:nvPr>
        </p:nvSpPr>
        <p:spPr>
          <a:xfrm>
            <a:off x="3844090" y="342901"/>
            <a:ext cx="4672500" cy="40530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entury Gothic"/>
                <a:ea typeface="Century Gothic"/>
                <a:cs typeface="Century Gothic"/>
                <a:sym typeface="Century Gothic"/>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99"/>
        <p:cNvGrpSpPr/>
        <p:nvPr/>
      </p:nvGrpSpPr>
      <p:grpSpPr>
        <a:xfrm>
          <a:off x="0" y="0"/>
          <a:ext cx="0" cy="0"/>
          <a:chOff x="0" y="0"/>
          <a:chExt cx="0" cy="0"/>
        </a:xfrm>
      </p:grpSpPr>
      <p:sp>
        <p:nvSpPr>
          <p:cNvPr id="200" name="Google Shape;200;p31"/>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rtl="0">
              <a:spcBef>
                <a:spcPts val="0"/>
              </a:spcBef>
              <a:spcAft>
                <a:spcPts val="0"/>
              </a:spcAft>
              <a:buSzPts val="5200"/>
              <a:buNone/>
              <a:defRPr sz="52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201" name="Google Shape;201;p31"/>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202" name="Google Shape;202;p3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03"/>
        <p:cNvGrpSpPr/>
        <p:nvPr/>
      </p:nvGrpSpPr>
      <p:grpSpPr>
        <a:xfrm>
          <a:off x="0" y="0"/>
          <a:ext cx="0" cy="0"/>
          <a:chOff x="0" y="0"/>
          <a:chExt cx="0" cy="0"/>
        </a:xfrm>
      </p:grpSpPr>
      <p:sp>
        <p:nvSpPr>
          <p:cNvPr id="204" name="Google Shape;204;p32"/>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205" name="Google Shape;205;p3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06"/>
        <p:cNvGrpSpPr/>
        <p:nvPr/>
      </p:nvGrpSpPr>
      <p:grpSpPr>
        <a:xfrm>
          <a:off x="0" y="0"/>
          <a:ext cx="0" cy="0"/>
          <a:chOff x="0" y="0"/>
          <a:chExt cx="0" cy="0"/>
        </a:xfrm>
      </p:grpSpPr>
      <p:sp>
        <p:nvSpPr>
          <p:cNvPr id="207" name="Google Shape;207;p33"/>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400"/>
              <a:buNone/>
              <a:defRPr sz="34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208" name="Google Shape;208;p33"/>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rtl="0">
              <a:lnSpc>
                <a:spcPct val="100000"/>
              </a:lnSpc>
              <a:spcBef>
                <a:spcPts val="0"/>
              </a:spcBef>
              <a:spcAft>
                <a:spcPts val="0"/>
              </a:spcAft>
              <a:buSzPts val="1800"/>
              <a:buChar char="●"/>
              <a:defRPr/>
            </a:lvl1pPr>
            <a:lvl2pPr marL="914400" lvl="1" indent="-317500" rtl="0">
              <a:lnSpc>
                <a:spcPct val="100000"/>
              </a:lnSpc>
              <a:spcBef>
                <a:spcPts val="0"/>
              </a:spcBef>
              <a:spcAft>
                <a:spcPts val="0"/>
              </a:spcAft>
              <a:buSzPts val="1400"/>
              <a:buChar char="○"/>
              <a:defRPr/>
            </a:lvl2pPr>
            <a:lvl3pPr marL="1371600" lvl="2" indent="-317500" rtl="0">
              <a:lnSpc>
                <a:spcPct val="100000"/>
              </a:lnSpc>
              <a:spcBef>
                <a:spcPts val="0"/>
              </a:spcBef>
              <a:spcAft>
                <a:spcPts val="0"/>
              </a:spcAft>
              <a:buSzPts val="1400"/>
              <a:buChar char="■"/>
              <a:defRPr/>
            </a:lvl3pPr>
            <a:lvl4pPr marL="1828800" lvl="3" indent="-317500" rtl="0">
              <a:lnSpc>
                <a:spcPct val="100000"/>
              </a:lnSpc>
              <a:spcBef>
                <a:spcPts val="0"/>
              </a:spcBef>
              <a:spcAft>
                <a:spcPts val="0"/>
              </a:spcAft>
              <a:buSzPts val="1400"/>
              <a:buChar char="●"/>
              <a:defRPr/>
            </a:lvl4pPr>
            <a:lvl5pPr marL="2286000" lvl="4" indent="-317500" rtl="0">
              <a:lnSpc>
                <a:spcPct val="100000"/>
              </a:lnSpc>
              <a:spcBef>
                <a:spcPts val="0"/>
              </a:spcBef>
              <a:spcAft>
                <a:spcPts val="0"/>
              </a:spcAft>
              <a:buSzPts val="1400"/>
              <a:buChar char="○"/>
              <a:defRPr/>
            </a:lvl5pPr>
            <a:lvl6pPr marL="2743200" lvl="5" indent="-317500" rtl="0">
              <a:lnSpc>
                <a:spcPct val="100000"/>
              </a:lnSpc>
              <a:spcBef>
                <a:spcPts val="0"/>
              </a:spcBef>
              <a:spcAft>
                <a:spcPts val="0"/>
              </a:spcAft>
              <a:buSzPts val="1400"/>
              <a:buChar char="■"/>
              <a:defRPr/>
            </a:lvl6pPr>
            <a:lvl7pPr marL="3200400" lvl="6" indent="-317500" rtl="0">
              <a:lnSpc>
                <a:spcPct val="100000"/>
              </a:lnSpc>
              <a:spcBef>
                <a:spcPts val="0"/>
              </a:spcBef>
              <a:spcAft>
                <a:spcPts val="0"/>
              </a:spcAft>
              <a:buSzPts val="1400"/>
              <a:buChar char="●"/>
              <a:defRPr/>
            </a:lvl7pPr>
            <a:lvl8pPr marL="3657600" lvl="7" indent="-317500" rtl="0">
              <a:lnSpc>
                <a:spcPct val="100000"/>
              </a:lnSpc>
              <a:spcBef>
                <a:spcPts val="0"/>
              </a:spcBef>
              <a:spcAft>
                <a:spcPts val="0"/>
              </a:spcAft>
              <a:buSzPts val="1400"/>
              <a:buChar char="○"/>
              <a:defRPr/>
            </a:lvl8pPr>
            <a:lvl9pPr marL="4114800" lvl="8" indent="-317500" rtl="0">
              <a:lnSpc>
                <a:spcPct val="100000"/>
              </a:lnSpc>
              <a:spcBef>
                <a:spcPts val="0"/>
              </a:spcBef>
              <a:spcAft>
                <a:spcPts val="0"/>
              </a:spcAft>
              <a:buSzPts val="1400"/>
              <a:buChar char="■"/>
              <a:defRPr/>
            </a:lvl9pPr>
          </a:lstStyle>
          <a:p>
            <a:endParaRPr/>
          </a:p>
        </p:txBody>
      </p:sp>
      <p:sp>
        <p:nvSpPr>
          <p:cNvPr id="209" name="Google Shape;209;p3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10"/>
        <p:cNvGrpSpPr/>
        <p:nvPr/>
      </p:nvGrpSpPr>
      <p:grpSpPr>
        <a:xfrm>
          <a:off x="0" y="0"/>
          <a:ext cx="0" cy="0"/>
          <a:chOff x="0" y="0"/>
          <a:chExt cx="0" cy="0"/>
        </a:xfrm>
      </p:grpSpPr>
      <p:sp>
        <p:nvSpPr>
          <p:cNvPr id="211" name="Google Shape;211;p3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212" name="Google Shape;212;p34"/>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213" name="Google Shape;213;p34"/>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214" name="Google Shape;214;p3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15"/>
        <p:cNvGrpSpPr/>
        <p:nvPr/>
      </p:nvGrpSpPr>
      <p:grpSpPr>
        <a:xfrm>
          <a:off x="0" y="0"/>
          <a:ext cx="0" cy="0"/>
          <a:chOff x="0" y="0"/>
          <a:chExt cx="0" cy="0"/>
        </a:xfrm>
      </p:grpSpPr>
      <p:sp>
        <p:nvSpPr>
          <p:cNvPr id="216" name="Google Shape;216;p3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217" name="Google Shape;217;p3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18"/>
        <p:cNvGrpSpPr/>
        <p:nvPr/>
      </p:nvGrpSpPr>
      <p:grpSpPr>
        <a:xfrm>
          <a:off x="0" y="0"/>
          <a:ext cx="0" cy="0"/>
          <a:chOff x="0" y="0"/>
          <a:chExt cx="0" cy="0"/>
        </a:xfrm>
      </p:grpSpPr>
      <p:sp>
        <p:nvSpPr>
          <p:cNvPr id="219" name="Google Shape;219;p36"/>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220" name="Google Shape;220;p36"/>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rtl="0">
              <a:spcBef>
                <a:spcPts val="0"/>
              </a:spcBef>
              <a:spcAft>
                <a:spcPts val="0"/>
              </a:spcAft>
              <a:buSzPts val="1200"/>
              <a:buChar char="●"/>
              <a:defRPr sz="12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221" name="Google Shape;221;p3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22"/>
        <p:cNvGrpSpPr/>
        <p:nvPr/>
      </p:nvGrpSpPr>
      <p:grpSpPr>
        <a:xfrm>
          <a:off x="0" y="0"/>
          <a:ext cx="0" cy="0"/>
          <a:chOff x="0" y="0"/>
          <a:chExt cx="0" cy="0"/>
        </a:xfrm>
      </p:grpSpPr>
      <p:sp>
        <p:nvSpPr>
          <p:cNvPr id="223" name="Google Shape;223;p37"/>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
        <p:nvSpPr>
          <p:cNvPr id="224" name="Google Shape;224;p3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25"/>
        <p:cNvGrpSpPr/>
        <p:nvPr/>
      </p:nvGrpSpPr>
      <p:grpSpPr>
        <a:xfrm>
          <a:off x="0" y="0"/>
          <a:ext cx="0" cy="0"/>
          <a:chOff x="0" y="0"/>
          <a:chExt cx="0" cy="0"/>
        </a:xfrm>
      </p:grpSpPr>
      <p:sp>
        <p:nvSpPr>
          <p:cNvPr id="226" name="Google Shape;226;p38"/>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 name="Google Shape;227;p38"/>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228" name="Google Shape;228;p38"/>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100"/>
              <a:buNone/>
              <a:defRPr sz="21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229" name="Google Shape;229;p38"/>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230" name="Google Shape;230;p3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231"/>
        <p:cNvGrpSpPr/>
        <p:nvPr/>
      </p:nvGrpSpPr>
      <p:grpSpPr>
        <a:xfrm>
          <a:off x="0" y="0"/>
          <a:ext cx="0" cy="0"/>
          <a:chOff x="0" y="0"/>
          <a:chExt cx="0" cy="0"/>
        </a:xfrm>
      </p:grpSpPr>
      <p:sp>
        <p:nvSpPr>
          <p:cNvPr id="232" name="Google Shape;232;p39"/>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rtl="0">
              <a:lnSpc>
                <a:spcPct val="100000"/>
              </a:lnSpc>
              <a:spcBef>
                <a:spcPts val="0"/>
              </a:spcBef>
              <a:spcAft>
                <a:spcPts val="0"/>
              </a:spcAft>
              <a:buSzPts val="1800"/>
              <a:buNone/>
              <a:defRPr/>
            </a:lvl1pPr>
          </a:lstStyle>
          <a:p>
            <a:endParaRPr/>
          </a:p>
        </p:txBody>
      </p:sp>
      <p:sp>
        <p:nvSpPr>
          <p:cNvPr id="233" name="Google Shape;233;p3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234"/>
        <p:cNvGrpSpPr/>
        <p:nvPr/>
      </p:nvGrpSpPr>
      <p:grpSpPr>
        <a:xfrm>
          <a:off x="0" y="0"/>
          <a:ext cx="0" cy="0"/>
          <a:chOff x="0" y="0"/>
          <a:chExt cx="0" cy="0"/>
        </a:xfrm>
      </p:grpSpPr>
      <p:sp>
        <p:nvSpPr>
          <p:cNvPr id="235" name="Google Shape;235;p40"/>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rtl="0">
              <a:spcBef>
                <a:spcPts val="0"/>
              </a:spcBef>
              <a:spcAft>
                <a:spcPts val="0"/>
              </a:spcAft>
              <a:buSzPts val="12000"/>
              <a:buNone/>
              <a:defRPr sz="12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236" name="Google Shape;236;p40"/>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rtl="0">
              <a:spcBef>
                <a:spcPts val="0"/>
              </a:spcBef>
              <a:spcAft>
                <a:spcPts val="0"/>
              </a:spcAft>
              <a:buSzPts val="1800"/>
              <a:buChar char="●"/>
              <a:defRPr/>
            </a:lvl1pPr>
            <a:lvl2pPr marL="914400" lvl="1" indent="-317500" algn="ctr" rtl="0">
              <a:spcBef>
                <a:spcPts val="1600"/>
              </a:spcBef>
              <a:spcAft>
                <a:spcPts val="0"/>
              </a:spcAft>
              <a:buSzPts val="1400"/>
              <a:buChar char="○"/>
              <a:defRPr/>
            </a:lvl2pPr>
            <a:lvl3pPr marL="1371600" lvl="2" indent="-317500" algn="ctr" rtl="0">
              <a:spcBef>
                <a:spcPts val="1600"/>
              </a:spcBef>
              <a:spcAft>
                <a:spcPts val="0"/>
              </a:spcAft>
              <a:buSzPts val="1400"/>
              <a:buChar char="■"/>
              <a:defRPr/>
            </a:lvl3pPr>
            <a:lvl4pPr marL="1828800" lvl="3" indent="-317500" algn="ctr" rtl="0">
              <a:spcBef>
                <a:spcPts val="1600"/>
              </a:spcBef>
              <a:spcAft>
                <a:spcPts val="0"/>
              </a:spcAft>
              <a:buSzPts val="1400"/>
              <a:buChar char="●"/>
              <a:defRPr/>
            </a:lvl4pPr>
            <a:lvl5pPr marL="2286000" lvl="4" indent="-317500" algn="ctr" rtl="0">
              <a:spcBef>
                <a:spcPts val="1600"/>
              </a:spcBef>
              <a:spcAft>
                <a:spcPts val="0"/>
              </a:spcAft>
              <a:buSzPts val="1400"/>
              <a:buChar char="○"/>
              <a:defRPr/>
            </a:lvl5pPr>
            <a:lvl6pPr marL="2743200" lvl="5" indent="-317500" algn="ctr" rtl="0">
              <a:spcBef>
                <a:spcPts val="1600"/>
              </a:spcBef>
              <a:spcAft>
                <a:spcPts val="0"/>
              </a:spcAft>
              <a:buSzPts val="1400"/>
              <a:buChar char="■"/>
              <a:defRPr/>
            </a:lvl6pPr>
            <a:lvl7pPr marL="3200400" lvl="6" indent="-317500" algn="ctr" rtl="0">
              <a:spcBef>
                <a:spcPts val="1600"/>
              </a:spcBef>
              <a:spcAft>
                <a:spcPts val="0"/>
              </a:spcAft>
              <a:buSzPts val="1400"/>
              <a:buChar char="●"/>
              <a:defRPr/>
            </a:lvl7pPr>
            <a:lvl8pPr marL="3657600" lvl="7" indent="-317500" algn="ctr" rtl="0">
              <a:spcBef>
                <a:spcPts val="1600"/>
              </a:spcBef>
              <a:spcAft>
                <a:spcPts val="0"/>
              </a:spcAft>
              <a:buSzPts val="1400"/>
              <a:buChar char="○"/>
              <a:defRPr/>
            </a:lvl8pPr>
            <a:lvl9pPr marL="4114800" lvl="8" indent="-317500" algn="ctr" rtl="0">
              <a:spcBef>
                <a:spcPts val="1600"/>
              </a:spcBef>
              <a:spcAft>
                <a:spcPts val="1600"/>
              </a:spcAft>
              <a:buSzPts val="1400"/>
              <a:buChar char="■"/>
              <a:defRPr/>
            </a:lvl9pPr>
          </a:lstStyle>
          <a:p>
            <a:endParaRPr/>
          </a:p>
        </p:txBody>
      </p:sp>
      <p:sp>
        <p:nvSpPr>
          <p:cNvPr id="237" name="Google Shape;237;p4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38"/>
        <p:cNvGrpSpPr/>
        <p:nvPr/>
      </p:nvGrpSpPr>
      <p:grpSpPr>
        <a:xfrm>
          <a:off x="0" y="0"/>
          <a:ext cx="0" cy="0"/>
          <a:chOff x="0" y="0"/>
          <a:chExt cx="0" cy="0"/>
        </a:xfrm>
      </p:grpSpPr>
      <p:sp>
        <p:nvSpPr>
          <p:cNvPr id="239" name="Google Shape;239;p4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49"/>
        <p:cNvGrpSpPr/>
        <p:nvPr/>
      </p:nvGrpSpPr>
      <p:grpSpPr>
        <a:xfrm>
          <a:off x="0" y="0"/>
          <a:ext cx="0" cy="0"/>
          <a:chOff x="0" y="0"/>
          <a:chExt cx="0" cy="0"/>
        </a:xfrm>
      </p:grpSpPr>
      <p:sp>
        <p:nvSpPr>
          <p:cNvPr id="250" name="Google Shape;250;p43"/>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1" name="Google Shape;251;p43"/>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252" name="Google Shape;252;p4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53" name="Google Shape;253;p4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54" name="Google Shape;254;p4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55" name="Google Shape;255;p43"/>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56" name="Google Shape;256;p43"/>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57" name="Google Shape;257;p43"/>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58"/>
        <p:cNvGrpSpPr/>
        <p:nvPr/>
      </p:nvGrpSpPr>
      <p:grpSpPr>
        <a:xfrm>
          <a:off x="0" y="0"/>
          <a:ext cx="0" cy="0"/>
          <a:chOff x="0" y="0"/>
          <a:chExt cx="0" cy="0"/>
        </a:xfrm>
      </p:grpSpPr>
      <p:sp>
        <p:nvSpPr>
          <p:cNvPr id="259" name="Google Shape;259;p4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60" name="Google Shape;260;p4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1" name="Google Shape;261;p4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62" name="Google Shape;262;p4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63" name="Google Shape;263;p4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64"/>
        <p:cNvGrpSpPr/>
        <p:nvPr/>
      </p:nvGrpSpPr>
      <p:grpSpPr>
        <a:xfrm>
          <a:off x="0" y="0"/>
          <a:ext cx="0" cy="0"/>
          <a:chOff x="0" y="0"/>
          <a:chExt cx="0" cy="0"/>
        </a:xfrm>
      </p:grpSpPr>
      <p:sp>
        <p:nvSpPr>
          <p:cNvPr id="265" name="Google Shape;265;p45"/>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66" name="Google Shape;266;p45"/>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267" name="Google Shape;267;p4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68" name="Google Shape;268;p4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69" name="Google Shape;269;p4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270"/>
        <p:cNvGrpSpPr/>
        <p:nvPr/>
      </p:nvGrpSpPr>
      <p:grpSpPr>
        <a:xfrm>
          <a:off x="0" y="0"/>
          <a:ext cx="0" cy="0"/>
          <a:chOff x="0" y="0"/>
          <a:chExt cx="0" cy="0"/>
        </a:xfrm>
      </p:grpSpPr>
      <p:sp>
        <p:nvSpPr>
          <p:cNvPr id="271" name="Google Shape;271;p4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72" name="Google Shape;272;p46"/>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73" name="Google Shape;273;p46"/>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74" name="Google Shape;274;p4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5" name="Google Shape;275;p4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6" name="Google Shape;276;p4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277"/>
        <p:cNvGrpSpPr/>
        <p:nvPr/>
      </p:nvGrpSpPr>
      <p:grpSpPr>
        <a:xfrm>
          <a:off x="0" y="0"/>
          <a:ext cx="0" cy="0"/>
          <a:chOff x="0" y="0"/>
          <a:chExt cx="0" cy="0"/>
        </a:xfrm>
      </p:grpSpPr>
      <p:sp>
        <p:nvSpPr>
          <p:cNvPr id="278" name="Google Shape;278;p47"/>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79" name="Google Shape;279;p47"/>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280" name="Google Shape;280;p47"/>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81" name="Google Shape;281;p47"/>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282" name="Google Shape;282;p47"/>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83" name="Google Shape;283;p4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4" name="Google Shape;284;p4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5" name="Google Shape;285;p4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86"/>
        <p:cNvGrpSpPr/>
        <p:nvPr/>
      </p:nvGrpSpPr>
      <p:grpSpPr>
        <a:xfrm>
          <a:off x="0" y="0"/>
          <a:ext cx="0" cy="0"/>
          <a:chOff x="0" y="0"/>
          <a:chExt cx="0" cy="0"/>
        </a:xfrm>
      </p:grpSpPr>
      <p:sp>
        <p:nvSpPr>
          <p:cNvPr id="287" name="Google Shape;287;p4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88" name="Google Shape;288;p4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9" name="Google Shape;289;p4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90" name="Google Shape;290;p4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91"/>
        <p:cNvGrpSpPr/>
        <p:nvPr/>
      </p:nvGrpSpPr>
      <p:grpSpPr>
        <a:xfrm>
          <a:off x="0" y="0"/>
          <a:ext cx="0" cy="0"/>
          <a:chOff x="0" y="0"/>
          <a:chExt cx="0" cy="0"/>
        </a:xfrm>
      </p:grpSpPr>
      <p:sp>
        <p:nvSpPr>
          <p:cNvPr id="292" name="Google Shape;292;p4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93" name="Google Shape;293;p4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94" name="Google Shape;294;p4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295"/>
        <p:cNvGrpSpPr/>
        <p:nvPr/>
      </p:nvGrpSpPr>
      <p:grpSpPr>
        <a:xfrm>
          <a:off x="0" y="0"/>
          <a:ext cx="0" cy="0"/>
          <a:chOff x="0" y="0"/>
          <a:chExt cx="0" cy="0"/>
        </a:xfrm>
      </p:grpSpPr>
      <p:sp>
        <p:nvSpPr>
          <p:cNvPr id="296" name="Google Shape;296;p5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97" name="Google Shape;297;p50"/>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98" name="Google Shape;298;p50"/>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299" name="Google Shape;299;p5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00" name="Google Shape;300;p5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01" name="Google Shape;301;p5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302"/>
        <p:cNvGrpSpPr/>
        <p:nvPr/>
      </p:nvGrpSpPr>
      <p:grpSpPr>
        <a:xfrm>
          <a:off x="0" y="0"/>
          <a:ext cx="0" cy="0"/>
          <a:chOff x="0" y="0"/>
          <a:chExt cx="0" cy="0"/>
        </a:xfrm>
      </p:grpSpPr>
      <p:sp>
        <p:nvSpPr>
          <p:cNvPr id="303" name="Google Shape;303;p5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04" name="Google Shape;304;p51"/>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305" name="Google Shape;305;p51"/>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306" name="Google Shape;306;p5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07" name="Google Shape;307;p5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08" name="Google Shape;308;p5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309"/>
        <p:cNvGrpSpPr/>
        <p:nvPr/>
      </p:nvGrpSpPr>
      <p:grpSpPr>
        <a:xfrm>
          <a:off x="0" y="0"/>
          <a:ext cx="0" cy="0"/>
          <a:chOff x="0" y="0"/>
          <a:chExt cx="0" cy="0"/>
        </a:xfrm>
      </p:grpSpPr>
      <p:sp>
        <p:nvSpPr>
          <p:cNvPr id="310" name="Google Shape;310;p5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1" name="Google Shape;311;p52"/>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12" name="Google Shape;312;p5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13" name="Google Shape;313;p5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14" name="Google Shape;314;p5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315"/>
        <p:cNvGrpSpPr/>
        <p:nvPr/>
      </p:nvGrpSpPr>
      <p:grpSpPr>
        <a:xfrm>
          <a:off x="0" y="0"/>
          <a:ext cx="0" cy="0"/>
          <a:chOff x="0" y="0"/>
          <a:chExt cx="0" cy="0"/>
        </a:xfrm>
      </p:grpSpPr>
      <p:sp>
        <p:nvSpPr>
          <p:cNvPr id="316" name="Google Shape;316;p53"/>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7" name="Google Shape;317;p53"/>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18" name="Google Shape;318;p5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19" name="Google Shape;319;p5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20" name="Google Shape;320;p5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1_Two Content">
  <p:cSld name="1_Two Content">
    <p:spTree>
      <p:nvGrpSpPr>
        <p:cNvPr id="1" name="Shape 321"/>
        <p:cNvGrpSpPr/>
        <p:nvPr/>
      </p:nvGrpSpPr>
      <p:grpSpPr>
        <a:xfrm>
          <a:off x="0" y="0"/>
          <a:ext cx="0" cy="0"/>
          <a:chOff x="0" y="0"/>
          <a:chExt cx="0" cy="0"/>
        </a:xfrm>
      </p:grpSpPr>
      <p:sp>
        <p:nvSpPr>
          <p:cNvPr id="322" name="Google Shape;322;p5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entury Gothic"/>
              <a:buNone/>
              <a:defRPr sz="33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23" name="Google Shape;323;p54"/>
          <p:cNvSpPr txBox="1">
            <a:spLocks noGrp="1"/>
          </p:cNvSpPr>
          <p:nvPr>
            <p:ph type="body" idx="1"/>
          </p:nvPr>
        </p:nvSpPr>
        <p:spPr>
          <a:xfrm>
            <a:off x="628650" y="1369219"/>
            <a:ext cx="7886700" cy="3214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324" name="Google Shape;324;p5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25" name="Google Shape;325;p5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26" name="Google Shape;326;p5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9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9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9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9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9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9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9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9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327"/>
        <p:cNvGrpSpPr/>
        <p:nvPr/>
      </p:nvGrpSpPr>
      <p:grpSpPr>
        <a:xfrm>
          <a:off x="0" y="0"/>
          <a:ext cx="0" cy="0"/>
          <a:chOff x="0" y="0"/>
          <a:chExt cx="0" cy="0"/>
        </a:xfrm>
      </p:grpSpPr>
      <p:sp>
        <p:nvSpPr>
          <p:cNvPr id="328" name="Google Shape;328;p5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None/>
              <a:defRPr sz="3400"/>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329" name="Google Shape;329;p55"/>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Char char="•"/>
              <a:defRPr/>
            </a:lvl1pPr>
            <a:lvl2pPr marL="914400" lvl="1" indent="-342900" rtl="0">
              <a:lnSpc>
                <a:spcPct val="100000"/>
              </a:lnSpc>
              <a:spcBef>
                <a:spcPts val="400"/>
              </a:spcBef>
              <a:spcAft>
                <a:spcPts val="0"/>
              </a:spcAft>
              <a:buSzPts val="1800"/>
              <a:buChar char="•"/>
              <a:defRPr/>
            </a:lvl2pPr>
            <a:lvl3pPr marL="1371600" lvl="2" indent="-323850" rtl="0">
              <a:lnSpc>
                <a:spcPct val="100000"/>
              </a:lnSpc>
              <a:spcBef>
                <a:spcPts val="400"/>
              </a:spcBef>
              <a:spcAft>
                <a:spcPts val="0"/>
              </a:spcAft>
              <a:buSzPts val="1500"/>
              <a:buChar char="•"/>
              <a:defRPr/>
            </a:lvl3pPr>
            <a:lvl4pPr marL="1828800" lvl="3" indent="-317500" rtl="0">
              <a:lnSpc>
                <a:spcPct val="100000"/>
              </a:lnSpc>
              <a:spcBef>
                <a:spcPts val="400"/>
              </a:spcBef>
              <a:spcAft>
                <a:spcPts val="0"/>
              </a:spcAft>
              <a:buSzPts val="1400"/>
              <a:buChar char="•"/>
              <a:defRPr/>
            </a:lvl4pPr>
            <a:lvl5pPr marL="2286000" lvl="4" indent="-317500" rtl="0">
              <a:lnSpc>
                <a:spcPct val="100000"/>
              </a:lnSpc>
              <a:spcBef>
                <a:spcPts val="400"/>
              </a:spcBef>
              <a:spcAft>
                <a:spcPts val="0"/>
              </a:spcAft>
              <a:buSzPts val="1400"/>
              <a:buChar char="•"/>
              <a:defRPr/>
            </a:lvl5pPr>
            <a:lvl6pPr marL="2743200" lvl="5" indent="-317500" rtl="0">
              <a:lnSpc>
                <a:spcPct val="100000"/>
              </a:lnSpc>
              <a:spcBef>
                <a:spcPts val="400"/>
              </a:spcBef>
              <a:spcAft>
                <a:spcPts val="0"/>
              </a:spcAft>
              <a:buSzPts val="1400"/>
              <a:buChar char="•"/>
              <a:defRPr/>
            </a:lvl6pPr>
            <a:lvl7pPr marL="3200400" lvl="6" indent="-317500" rtl="0">
              <a:lnSpc>
                <a:spcPct val="100000"/>
              </a:lnSpc>
              <a:spcBef>
                <a:spcPts val="400"/>
              </a:spcBef>
              <a:spcAft>
                <a:spcPts val="0"/>
              </a:spcAft>
              <a:buSzPts val="1400"/>
              <a:buChar char="•"/>
              <a:defRPr/>
            </a:lvl7pPr>
            <a:lvl8pPr marL="3657600" lvl="7" indent="-317500" rtl="0">
              <a:lnSpc>
                <a:spcPct val="100000"/>
              </a:lnSpc>
              <a:spcBef>
                <a:spcPts val="400"/>
              </a:spcBef>
              <a:spcAft>
                <a:spcPts val="0"/>
              </a:spcAft>
              <a:buSzPts val="1400"/>
              <a:buChar char="•"/>
              <a:defRPr/>
            </a:lvl8pPr>
            <a:lvl9pPr marL="4114800" lvl="8" indent="-317500" rtl="0">
              <a:lnSpc>
                <a:spcPct val="100000"/>
              </a:lnSpc>
              <a:spcBef>
                <a:spcPts val="400"/>
              </a:spcBef>
              <a:spcAft>
                <a:spcPts val="0"/>
              </a:spcAft>
              <a:buSzPts val="1400"/>
              <a:buChar char="•"/>
              <a:defRPr/>
            </a:lvl9pPr>
          </a:lstStyle>
          <a:p>
            <a:endParaRPr/>
          </a:p>
        </p:txBody>
      </p:sp>
      <p:sp>
        <p:nvSpPr>
          <p:cNvPr id="330" name="Google Shape;330;p55"/>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1_Comparison">
  <p:cSld name="1_Comparison">
    <p:spTree>
      <p:nvGrpSpPr>
        <p:cNvPr id="1" name="Shape 331"/>
        <p:cNvGrpSpPr/>
        <p:nvPr/>
      </p:nvGrpSpPr>
      <p:grpSpPr>
        <a:xfrm>
          <a:off x="0" y="0"/>
          <a:ext cx="0" cy="0"/>
          <a:chOff x="0" y="0"/>
          <a:chExt cx="0" cy="0"/>
        </a:xfrm>
      </p:grpSpPr>
      <p:sp>
        <p:nvSpPr>
          <p:cNvPr id="332" name="Google Shape;332;p5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entury Gothic"/>
              <a:buNone/>
              <a:defRPr sz="33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33" name="Google Shape;333;p56"/>
          <p:cNvSpPr txBox="1">
            <a:spLocks noGrp="1"/>
          </p:cNvSpPr>
          <p:nvPr>
            <p:ph type="body" idx="1"/>
          </p:nvPr>
        </p:nvSpPr>
        <p:spPr>
          <a:xfrm>
            <a:off x="629841" y="1260872"/>
            <a:ext cx="7885500" cy="489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entury Gothic"/>
                <a:ea typeface="Century Gothic"/>
                <a:cs typeface="Century Gothic"/>
                <a:sym typeface="Century Gothic"/>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entury Gothic"/>
                <a:ea typeface="Century Gothic"/>
                <a:cs typeface="Century Gothic"/>
                <a:sym typeface="Century Gothic"/>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entury Gothic"/>
                <a:ea typeface="Century Gothic"/>
                <a:cs typeface="Century Gothic"/>
                <a:sym typeface="Century Gothic"/>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entury Gothic"/>
                <a:ea typeface="Century Gothic"/>
                <a:cs typeface="Century Gothic"/>
                <a:sym typeface="Century Gothic"/>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entury Gothic"/>
                <a:ea typeface="Century Gothic"/>
                <a:cs typeface="Century Gothic"/>
                <a:sym typeface="Century Gothic"/>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334" name="Google Shape;334;p56"/>
          <p:cNvSpPr txBox="1">
            <a:spLocks noGrp="1"/>
          </p:cNvSpPr>
          <p:nvPr>
            <p:ph type="body" idx="2"/>
          </p:nvPr>
        </p:nvSpPr>
        <p:spPr>
          <a:xfrm>
            <a:off x="629841" y="1878806"/>
            <a:ext cx="7885500" cy="2759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35" name="Google Shape;335;p5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6" name="Google Shape;336;p5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7" name="Google Shape;337;p5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9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9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9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9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9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9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9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9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1_Picture with Caption">
  <p:cSld name="1_Picture with Caption">
    <p:spTree>
      <p:nvGrpSpPr>
        <p:cNvPr id="1" name="Shape 338"/>
        <p:cNvGrpSpPr/>
        <p:nvPr/>
      </p:nvGrpSpPr>
      <p:grpSpPr>
        <a:xfrm>
          <a:off x="0" y="0"/>
          <a:ext cx="0" cy="0"/>
          <a:chOff x="0" y="0"/>
          <a:chExt cx="0" cy="0"/>
        </a:xfrm>
      </p:grpSpPr>
      <p:sp>
        <p:nvSpPr>
          <p:cNvPr id="339" name="Google Shape;339;p57"/>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entury Gothic"/>
              <a:buNone/>
              <a:defRPr sz="24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40" name="Google Shape;340;p57"/>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entury Gothic"/>
                <a:ea typeface="Century Gothic"/>
                <a:cs typeface="Century Gothic"/>
                <a:sym typeface="Century Gothic"/>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entury Gothic"/>
                <a:ea typeface="Century Gothic"/>
                <a:cs typeface="Century Gothic"/>
                <a:sym typeface="Century Gothic"/>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entury Gothic"/>
                <a:ea typeface="Century Gothic"/>
                <a:cs typeface="Century Gothic"/>
                <a:sym typeface="Century Gothic"/>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entury Gothic"/>
                <a:ea typeface="Century Gothic"/>
                <a:cs typeface="Century Gothic"/>
                <a:sym typeface="Century Gothic"/>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entury Gothic"/>
                <a:ea typeface="Century Gothic"/>
                <a:cs typeface="Century Gothic"/>
                <a:sym typeface="Century Gothic"/>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341" name="Google Shape;341;p5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2" name="Google Shape;342;p5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3" name="Google Shape;343;p5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9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9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9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9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9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9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9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9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
              <a:t>‹#›</a:t>
            </a:fld>
            <a:endParaRPr/>
          </a:p>
        </p:txBody>
      </p:sp>
      <p:sp>
        <p:nvSpPr>
          <p:cNvPr id="344" name="Google Shape;344;p57"/>
          <p:cNvSpPr txBox="1">
            <a:spLocks noGrp="1"/>
          </p:cNvSpPr>
          <p:nvPr>
            <p:ph type="body" idx="2"/>
          </p:nvPr>
        </p:nvSpPr>
        <p:spPr>
          <a:xfrm>
            <a:off x="3844090" y="342901"/>
            <a:ext cx="4672500" cy="40530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entury Gothic"/>
                <a:ea typeface="Century Gothic"/>
                <a:cs typeface="Century Gothic"/>
                <a:sym typeface="Century Gothic"/>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349"/>
        <p:cNvGrpSpPr/>
        <p:nvPr/>
      </p:nvGrpSpPr>
      <p:grpSpPr>
        <a:xfrm>
          <a:off x="0" y="0"/>
          <a:ext cx="0" cy="0"/>
          <a:chOff x="0" y="0"/>
          <a:chExt cx="0" cy="0"/>
        </a:xfrm>
      </p:grpSpPr>
      <p:sp>
        <p:nvSpPr>
          <p:cNvPr id="350" name="Google Shape;350;p59"/>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rtl="0">
              <a:spcBef>
                <a:spcPts val="0"/>
              </a:spcBef>
              <a:spcAft>
                <a:spcPts val="0"/>
              </a:spcAft>
              <a:buSzPts val="5200"/>
              <a:buNone/>
              <a:defRPr sz="52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351" name="Google Shape;351;p59"/>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352" name="Google Shape;352;p5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53"/>
        <p:cNvGrpSpPr/>
        <p:nvPr/>
      </p:nvGrpSpPr>
      <p:grpSpPr>
        <a:xfrm>
          <a:off x="0" y="0"/>
          <a:ext cx="0" cy="0"/>
          <a:chOff x="0" y="0"/>
          <a:chExt cx="0" cy="0"/>
        </a:xfrm>
      </p:grpSpPr>
      <p:sp>
        <p:nvSpPr>
          <p:cNvPr id="354" name="Google Shape;354;p60"/>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355" name="Google Shape;355;p6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356"/>
        <p:cNvGrpSpPr/>
        <p:nvPr/>
      </p:nvGrpSpPr>
      <p:grpSpPr>
        <a:xfrm>
          <a:off x="0" y="0"/>
          <a:ext cx="0" cy="0"/>
          <a:chOff x="0" y="0"/>
          <a:chExt cx="0" cy="0"/>
        </a:xfrm>
      </p:grpSpPr>
      <p:sp>
        <p:nvSpPr>
          <p:cNvPr id="357" name="Google Shape;357;p61"/>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400"/>
              <a:buNone/>
              <a:defRPr sz="34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358" name="Google Shape;358;p61"/>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rtl="0">
              <a:lnSpc>
                <a:spcPct val="100000"/>
              </a:lnSpc>
              <a:spcBef>
                <a:spcPts val="0"/>
              </a:spcBef>
              <a:spcAft>
                <a:spcPts val="0"/>
              </a:spcAft>
              <a:buSzPts val="1800"/>
              <a:buChar char="●"/>
              <a:defRPr/>
            </a:lvl1pPr>
            <a:lvl2pPr marL="914400" lvl="1" indent="-317500" rtl="0">
              <a:lnSpc>
                <a:spcPct val="100000"/>
              </a:lnSpc>
              <a:spcBef>
                <a:spcPts val="0"/>
              </a:spcBef>
              <a:spcAft>
                <a:spcPts val="0"/>
              </a:spcAft>
              <a:buSzPts val="1400"/>
              <a:buChar char="○"/>
              <a:defRPr/>
            </a:lvl2pPr>
            <a:lvl3pPr marL="1371600" lvl="2" indent="-317500" rtl="0">
              <a:lnSpc>
                <a:spcPct val="100000"/>
              </a:lnSpc>
              <a:spcBef>
                <a:spcPts val="0"/>
              </a:spcBef>
              <a:spcAft>
                <a:spcPts val="0"/>
              </a:spcAft>
              <a:buSzPts val="1400"/>
              <a:buChar char="■"/>
              <a:defRPr/>
            </a:lvl3pPr>
            <a:lvl4pPr marL="1828800" lvl="3" indent="-317500" rtl="0">
              <a:lnSpc>
                <a:spcPct val="100000"/>
              </a:lnSpc>
              <a:spcBef>
                <a:spcPts val="0"/>
              </a:spcBef>
              <a:spcAft>
                <a:spcPts val="0"/>
              </a:spcAft>
              <a:buSzPts val="1400"/>
              <a:buChar char="●"/>
              <a:defRPr/>
            </a:lvl4pPr>
            <a:lvl5pPr marL="2286000" lvl="4" indent="-317500" rtl="0">
              <a:lnSpc>
                <a:spcPct val="100000"/>
              </a:lnSpc>
              <a:spcBef>
                <a:spcPts val="0"/>
              </a:spcBef>
              <a:spcAft>
                <a:spcPts val="0"/>
              </a:spcAft>
              <a:buSzPts val="1400"/>
              <a:buChar char="○"/>
              <a:defRPr/>
            </a:lvl5pPr>
            <a:lvl6pPr marL="2743200" lvl="5" indent="-317500" rtl="0">
              <a:lnSpc>
                <a:spcPct val="100000"/>
              </a:lnSpc>
              <a:spcBef>
                <a:spcPts val="0"/>
              </a:spcBef>
              <a:spcAft>
                <a:spcPts val="0"/>
              </a:spcAft>
              <a:buSzPts val="1400"/>
              <a:buChar char="■"/>
              <a:defRPr/>
            </a:lvl6pPr>
            <a:lvl7pPr marL="3200400" lvl="6" indent="-317500" rtl="0">
              <a:lnSpc>
                <a:spcPct val="100000"/>
              </a:lnSpc>
              <a:spcBef>
                <a:spcPts val="0"/>
              </a:spcBef>
              <a:spcAft>
                <a:spcPts val="0"/>
              </a:spcAft>
              <a:buSzPts val="1400"/>
              <a:buChar char="●"/>
              <a:defRPr/>
            </a:lvl7pPr>
            <a:lvl8pPr marL="3657600" lvl="7" indent="-317500" rtl="0">
              <a:lnSpc>
                <a:spcPct val="100000"/>
              </a:lnSpc>
              <a:spcBef>
                <a:spcPts val="0"/>
              </a:spcBef>
              <a:spcAft>
                <a:spcPts val="0"/>
              </a:spcAft>
              <a:buSzPts val="1400"/>
              <a:buChar char="○"/>
              <a:defRPr/>
            </a:lvl8pPr>
            <a:lvl9pPr marL="4114800" lvl="8" indent="-317500" rtl="0">
              <a:lnSpc>
                <a:spcPct val="100000"/>
              </a:lnSpc>
              <a:spcBef>
                <a:spcPts val="0"/>
              </a:spcBef>
              <a:spcAft>
                <a:spcPts val="0"/>
              </a:spcAft>
              <a:buSzPts val="1400"/>
              <a:buChar char="■"/>
              <a:defRPr/>
            </a:lvl9pPr>
          </a:lstStyle>
          <a:p>
            <a:endParaRPr/>
          </a:p>
        </p:txBody>
      </p:sp>
      <p:sp>
        <p:nvSpPr>
          <p:cNvPr id="359" name="Google Shape;359;p6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360"/>
        <p:cNvGrpSpPr/>
        <p:nvPr/>
      </p:nvGrpSpPr>
      <p:grpSpPr>
        <a:xfrm>
          <a:off x="0" y="0"/>
          <a:ext cx="0" cy="0"/>
          <a:chOff x="0" y="0"/>
          <a:chExt cx="0" cy="0"/>
        </a:xfrm>
      </p:grpSpPr>
      <p:sp>
        <p:nvSpPr>
          <p:cNvPr id="361" name="Google Shape;361;p62"/>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362" name="Google Shape;362;p62"/>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363" name="Google Shape;363;p62"/>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364" name="Google Shape;364;p6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365"/>
        <p:cNvGrpSpPr/>
        <p:nvPr/>
      </p:nvGrpSpPr>
      <p:grpSpPr>
        <a:xfrm>
          <a:off x="0" y="0"/>
          <a:ext cx="0" cy="0"/>
          <a:chOff x="0" y="0"/>
          <a:chExt cx="0" cy="0"/>
        </a:xfrm>
      </p:grpSpPr>
      <p:sp>
        <p:nvSpPr>
          <p:cNvPr id="366" name="Google Shape;366;p63"/>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367" name="Google Shape;367;p6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368"/>
        <p:cNvGrpSpPr/>
        <p:nvPr/>
      </p:nvGrpSpPr>
      <p:grpSpPr>
        <a:xfrm>
          <a:off x="0" y="0"/>
          <a:ext cx="0" cy="0"/>
          <a:chOff x="0" y="0"/>
          <a:chExt cx="0" cy="0"/>
        </a:xfrm>
      </p:grpSpPr>
      <p:sp>
        <p:nvSpPr>
          <p:cNvPr id="369" name="Google Shape;369;p64"/>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370" name="Google Shape;370;p64"/>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rtl="0">
              <a:spcBef>
                <a:spcPts val="0"/>
              </a:spcBef>
              <a:spcAft>
                <a:spcPts val="0"/>
              </a:spcAft>
              <a:buSzPts val="1200"/>
              <a:buChar char="●"/>
              <a:defRPr sz="12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371" name="Google Shape;371;p6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72"/>
        <p:cNvGrpSpPr/>
        <p:nvPr/>
      </p:nvGrpSpPr>
      <p:grpSpPr>
        <a:xfrm>
          <a:off x="0" y="0"/>
          <a:ext cx="0" cy="0"/>
          <a:chOff x="0" y="0"/>
          <a:chExt cx="0" cy="0"/>
        </a:xfrm>
      </p:grpSpPr>
      <p:sp>
        <p:nvSpPr>
          <p:cNvPr id="373" name="Google Shape;373;p65"/>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
        <p:nvSpPr>
          <p:cNvPr id="374" name="Google Shape;374;p6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75"/>
        <p:cNvGrpSpPr/>
        <p:nvPr/>
      </p:nvGrpSpPr>
      <p:grpSpPr>
        <a:xfrm>
          <a:off x="0" y="0"/>
          <a:ext cx="0" cy="0"/>
          <a:chOff x="0" y="0"/>
          <a:chExt cx="0" cy="0"/>
        </a:xfrm>
      </p:grpSpPr>
      <p:sp>
        <p:nvSpPr>
          <p:cNvPr id="376" name="Google Shape;376;p66"/>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7" name="Google Shape;377;p66"/>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378" name="Google Shape;378;p66"/>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100"/>
              <a:buNone/>
              <a:defRPr sz="21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379" name="Google Shape;379;p66"/>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380" name="Google Shape;380;p6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381"/>
        <p:cNvGrpSpPr/>
        <p:nvPr/>
      </p:nvGrpSpPr>
      <p:grpSpPr>
        <a:xfrm>
          <a:off x="0" y="0"/>
          <a:ext cx="0" cy="0"/>
          <a:chOff x="0" y="0"/>
          <a:chExt cx="0" cy="0"/>
        </a:xfrm>
      </p:grpSpPr>
      <p:sp>
        <p:nvSpPr>
          <p:cNvPr id="382" name="Google Shape;382;p67"/>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rtl="0">
              <a:lnSpc>
                <a:spcPct val="100000"/>
              </a:lnSpc>
              <a:spcBef>
                <a:spcPts val="0"/>
              </a:spcBef>
              <a:spcAft>
                <a:spcPts val="0"/>
              </a:spcAft>
              <a:buSzPts val="1800"/>
              <a:buNone/>
              <a:defRPr/>
            </a:lvl1pPr>
          </a:lstStyle>
          <a:p>
            <a:endParaRPr/>
          </a:p>
        </p:txBody>
      </p:sp>
      <p:sp>
        <p:nvSpPr>
          <p:cNvPr id="383" name="Google Shape;383;p6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384"/>
        <p:cNvGrpSpPr/>
        <p:nvPr/>
      </p:nvGrpSpPr>
      <p:grpSpPr>
        <a:xfrm>
          <a:off x="0" y="0"/>
          <a:ext cx="0" cy="0"/>
          <a:chOff x="0" y="0"/>
          <a:chExt cx="0" cy="0"/>
        </a:xfrm>
      </p:grpSpPr>
      <p:sp>
        <p:nvSpPr>
          <p:cNvPr id="385" name="Google Shape;385;p68"/>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rtl="0">
              <a:spcBef>
                <a:spcPts val="0"/>
              </a:spcBef>
              <a:spcAft>
                <a:spcPts val="0"/>
              </a:spcAft>
              <a:buSzPts val="12000"/>
              <a:buNone/>
              <a:defRPr sz="12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386" name="Google Shape;386;p68"/>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rtl="0">
              <a:spcBef>
                <a:spcPts val="0"/>
              </a:spcBef>
              <a:spcAft>
                <a:spcPts val="0"/>
              </a:spcAft>
              <a:buSzPts val="1800"/>
              <a:buChar char="●"/>
              <a:defRPr/>
            </a:lvl1pPr>
            <a:lvl2pPr marL="914400" lvl="1" indent="-317500" algn="ctr" rtl="0">
              <a:spcBef>
                <a:spcPts val="1600"/>
              </a:spcBef>
              <a:spcAft>
                <a:spcPts val="0"/>
              </a:spcAft>
              <a:buSzPts val="1400"/>
              <a:buChar char="○"/>
              <a:defRPr/>
            </a:lvl2pPr>
            <a:lvl3pPr marL="1371600" lvl="2" indent="-317500" algn="ctr" rtl="0">
              <a:spcBef>
                <a:spcPts val="1600"/>
              </a:spcBef>
              <a:spcAft>
                <a:spcPts val="0"/>
              </a:spcAft>
              <a:buSzPts val="1400"/>
              <a:buChar char="■"/>
              <a:defRPr/>
            </a:lvl3pPr>
            <a:lvl4pPr marL="1828800" lvl="3" indent="-317500" algn="ctr" rtl="0">
              <a:spcBef>
                <a:spcPts val="1600"/>
              </a:spcBef>
              <a:spcAft>
                <a:spcPts val="0"/>
              </a:spcAft>
              <a:buSzPts val="1400"/>
              <a:buChar char="●"/>
              <a:defRPr/>
            </a:lvl4pPr>
            <a:lvl5pPr marL="2286000" lvl="4" indent="-317500" algn="ctr" rtl="0">
              <a:spcBef>
                <a:spcPts val="1600"/>
              </a:spcBef>
              <a:spcAft>
                <a:spcPts val="0"/>
              </a:spcAft>
              <a:buSzPts val="1400"/>
              <a:buChar char="○"/>
              <a:defRPr/>
            </a:lvl5pPr>
            <a:lvl6pPr marL="2743200" lvl="5" indent="-317500" algn="ctr" rtl="0">
              <a:spcBef>
                <a:spcPts val="1600"/>
              </a:spcBef>
              <a:spcAft>
                <a:spcPts val="0"/>
              </a:spcAft>
              <a:buSzPts val="1400"/>
              <a:buChar char="■"/>
              <a:defRPr/>
            </a:lvl6pPr>
            <a:lvl7pPr marL="3200400" lvl="6" indent="-317500" algn="ctr" rtl="0">
              <a:spcBef>
                <a:spcPts val="1600"/>
              </a:spcBef>
              <a:spcAft>
                <a:spcPts val="0"/>
              </a:spcAft>
              <a:buSzPts val="1400"/>
              <a:buChar char="●"/>
              <a:defRPr/>
            </a:lvl7pPr>
            <a:lvl8pPr marL="3657600" lvl="7" indent="-317500" algn="ctr" rtl="0">
              <a:spcBef>
                <a:spcPts val="1600"/>
              </a:spcBef>
              <a:spcAft>
                <a:spcPts val="0"/>
              </a:spcAft>
              <a:buSzPts val="1400"/>
              <a:buChar char="○"/>
              <a:defRPr/>
            </a:lvl8pPr>
            <a:lvl9pPr marL="4114800" lvl="8" indent="-317500" algn="ctr" rtl="0">
              <a:spcBef>
                <a:spcPts val="1600"/>
              </a:spcBef>
              <a:spcAft>
                <a:spcPts val="1600"/>
              </a:spcAft>
              <a:buSzPts val="1400"/>
              <a:buChar char="■"/>
              <a:defRPr/>
            </a:lvl9pPr>
          </a:lstStyle>
          <a:p>
            <a:endParaRPr/>
          </a:p>
        </p:txBody>
      </p:sp>
      <p:sp>
        <p:nvSpPr>
          <p:cNvPr id="387" name="Google Shape;387;p6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388"/>
        <p:cNvGrpSpPr/>
        <p:nvPr/>
      </p:nvGrpSpPr>
      <p:grpSpPr>
        <a:xfrm>
          <a:off x="0" y="0"/>
          <a:ext cx="0" cy="0"/>
          <a:chOff x="0" y="0"/>
          <a:chExt cx="0" cy="0"/>
        </a:xfrm>
      </p:grpSpPr>
      <p:sp>
        <p:nvSpPr>
          <p:cNvPr id="389" name="Google Shape;389;p6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18" Type="http://schemas.openxmlformats.org/officeDocument/2006/relationships/image" Target="../media/image2.pn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17" Type="http://schemas.openxmlformats.org/officeDocument/2006/relationships/image" Target="../media/image1.jpg"/><Relationship Id="rId2" Type="http://schemas.openxmlformats.org/officeDocument/2006/relationships/slideLayout" Target="../slideLayouts/slideLayout14.xml"/><Relationship Id="rId16" Type="http://schemas.openxmlformats.org/officeDocument/2006/relationships/theme" Target="../theme/theme2.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slideLayout" Target="../slideLayouts/slideLayout27.xml"/><Relationship Id="rId10" Type="http://schemas.openxmlformats.org/officeDocument/2006/relationships/slideLayout" Target="../slideLayouts/slideLayout22.xml"/><Relationship Id="rId19" Type="http://schemas.openxmlformats.org/officeDocument/2006/relationships/image" Target="../media/image3.png"/><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5.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theme" Target="../theme/theme3.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6.xml"/><Relationship Id="rId13" Type="http://schemas.openxmlformats.org/officeDocument/2006/relationships/slideLayout" Target="../slideLayouts/slideLayout51.xml"/><Relationship Id="rId18" Type="http://schemas.openxmlformats.org/officeDocument/2006/relationships/image" Target="../media/image2.png"/><Relationship Id="rId3" Type="http://schemas.openxmlformats.org/officeDocument/2006/relationships/slideLayout" Target="../slideLayouts/slideLayout41.xml"/><Relationship Id="rId7" Type="http://schemas.openxmlformats.org/officeDocument/2006/relationships/slideLayout" Target="../slideLayouts/slideLayout45.xml"/><Relationship Id="rId12" Type="http://schemas.openxmlformats.org/officeDocument/2006/relationships/slideLayout" Target="../slideLayouts/slideLayout50.xml"/><Relationship Id="rId17" Type="http://schemas.openxmlformats.org/officeDocument/2006/relationships/image" Target="../media/image1.jpg"/><Relationship Id="rId2" Type="http://schemas.openxmlformats.org/officeDocument/2006/relationships/slideLayout" Target="../slideLayouts/slideLayout40.xml"/><Relationship Id="rId16" Type="http://schemas.openxmlformats.org/officeDocument/2006/relationships/theme" Target="../theme/theme4.xml"/><Relationship Id="rId1" Type="http://schemas.openxmlformats.org/officeDocument/2006/relationships/slideLayout" Target="../slideLayouts/slideLayout39.xml"/><Relationship Id="rId6" Type="http://schemas.openxmlformats.org/officeDocument/2006/relationships/slideLayout" Target="../slideLayouts/slideLayout44.xml"/><Relationship Id="rId11" Type="http://schemas.openxmlformats.org/officeDocument/2006/relationships/slideLayout" Target="../slideLayouts/slideLayout49.xml"/><Relationship Id="rId5" Type="http://schemas.openxmlformats.org/officeDocument/2006/relationships/slideLayout" Target="../slideLayouts/slideLayout43.xml"/><Relationship Id="rId15" Type="http://schemas.openxmlformats.org/officeDocument/2006/relationships/slideLayout" Target="../slideLayouts/slideLayout53.xml"/><Relationship Id="rId10" Type="http://schemas.openxmlformats.org/officeDocument/2006/relationships/slideLayout" Target="../slideLayouts/slideLayout48.xml"/><Relationship Id="rId19" Type="http://schemas.openxmlformats.org/officeDocument/2006/relationships/image" Target="../media/image3.png"/><Relationship Id="rId4" Type="http://schemas.openxmlformats.org/officeDocument/2006/relationships/slideLayout" Target="../slideLayouts/slideLayout42.xml"/><Relationship Id="rId9" Type="http://schemas.openxmlformats.org/officeDocument/2006/relationships/slideLayout" Target="../slideLayouts/slideLayout47.xml"/><Relationship Id="rId14" Type="http://schemas.openxmlformats.org/officeDocument/2006/relationships/slideLayout" Target="../slideLayouts/slideLayout5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1.xml"/><Relationship Id="rId3" Type="http://schemas.openxmlformats.org/officeDocument/2006/relationships/slideLayout" Target="../slideLayouts/slideLayout56.xml"/><Relationship Id="rId7" Type="http://schemas.openxmlformats.org/officeDocument/2006/relationships/slideLayout" Target="../slideLayouts/slideLayout60.xml"/><Relationship Id="rId12" Type="http://schemas.openxmlformats.org/officeDocument/2006/relationships/theme" Target="../theme/theme5.xml"/><Relationship Id="rId2" Type="http://schemas.openxmlformats.org/officeDocument/2006/relationships/slideLayout" Target="../slideLayouts/slideLayout55.xml"/><Relationship Id="rId1" Type="http://schemas.openxmlformats.org/officeDocument/2006/relationships/slideLayout" Target="../slideLayouts/slideLayout54.xml"/><Relationship Id="rId6" Type="http://schemas.openxmlformats.org/officeDocument/2006/relationships/slideLayout" Target="../slideLayouts/slideLayout59.xml"/><Relationship Id="rId11" Type="http://schemas.openxmlformats.org/officeDocument/2006/relationships/slideLayout" Target="../slideLayouts/slideLayout64.xml"/><Relationship Id="rId5" Type="http://schemas.openxmlformats.org/officeDocument/2006/relationships/slideLayout" Target="../slideLayouts/slideLayout58.xml"/><Relationship Id="rId10" Type="http://schemas.openxmlformats.org/officeDocument/2006/relationships/slideLayout" Target="../slideLayouts/slideLayout63.xml"/><Relationship Id="rId4" Type="http://schemas.openxmlformats.org/officeDocument/2006/relationships/slideLayout" Target="../slideLayouts/slideLayout57.xml"/><Relationship Id="rId9" Type="http://schemas.openxmlformats.org/officeDocument/2006/relationships/slideLayout" Target="../slideLayouts/slideLayout6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mc:AlternateContent xmlns:mc="http://schemas.openxmlformats.org/markup-compatibility/2006" xmlns:p14="http://schemas.microsoft.com/office/powerpoint/2010/main">
    <mc:Choice Requires="p14">
      <p:transition spd="slow" p14:dur="2500">
        <p:fade thruBlk="1"/>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0"/>
        <p:cNvGrpSpPr/>
        <p:nvPr/>
      </p:nvGrpSpPr>
      <p:grpSpPr>
        <a:xfrm>
          <a:off x="0" y="0"/>
          <a:ext cx="0" cy="0"/>
          <a:chOff x="0" y="0"/>
          <a:chExt cx="0" cy="0"/>
        </a:xfrm>
      </p:grpSpPr>
      <p:sp>
        <p:nvSpPr>
          <p:cNvPr id="91" name="Google Shape;91;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2" name="Google Shape;92;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96" name="Google Shape;96;p14"/>
          <p:cNvPicPr preferRelativeResize="0"/>
          <p:nvPr/>
        </p:nvPicPr>
        <p:blipFill rotWithShape="1">
          <a:blip r:embed="rId17">
            <a:alphaModFix/>
          </a:blip>
          <a:srcRect/>
          <a:stretch/>
        </p:blipFill>
        <p:spPr>
          <a:xfrm>
            <a:off x="4274861" y="4632722"/>
            <a:ext cx="594279" cy="495233"/>
          </a:xfrm>
          <a:prstGeom prst="rect">
            <a:avLst/>
          </a:prstGeom>
          <a:noFill/>
          <a:ln>
            <a:noFill/>
          </a:ln>
        </p:spPr>
      </p:pic>
      <p:pic>
        <p:nvPicPr>
          <p:cNvPr id="97" name="Google Shape;97;p14"/>
          <p:cNvPicPr preferRelativeResize="0"/>
          <p:nvPr/>
        </p:nvPicPr>
        <p:blipFill rotWithShape="1">
          <a:blip r:embed="rId18">
            <a:alphaModFix/>
          </a:blip>
          <a:srcRect/>
          <a:stretch/>
        </p:blipFill>
        <p:spPr>
          <a:xfrm>
            <a:off x="8217438" y="4950982"/>
            <a:ext cx="929136" cy="174213"/>
          </a:xfrm>
          <a:prstGeom prst="rect">
            <a:avLst/>
          </a:prstGeom>
          <a:noFill/>
          <a:ln>
            <a:noFill/>
          </a:ln>
        </p:spPr>
      </p:pic>
      <p:pic>
        <p:nvPicPr>
          <p:cNvPr id="98" name="Google Shape;98;p14"/>
          <p:cNvPicPr preferRelativeResize="0"/>
          <p:nvPr/>
        </p:nvPicPr>
        <p:blipFill rotWithShape="1">
          <a:blip r:embed="rId19">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 id="2147483673" r:id="rId14"/>
    <p:sldLayoutId id="2147483674" r:id="rId1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195"/>
        <p:cNvGrpSpPr/>
        <p:nvPr/>
      </p:nvGrpSpPr>
      <p:grpSpPr>
        <a:xfrm>
          <a:off x="0" y="0"/>
          <a:ext cx="0" cy="0"/>
          <a:chOff x="0" y="0"/>
          <a:chExt cx="0" cy="0"/>
        </a:xfrm>
      </p:grpSpPr>
      <p:sp>
        <p:nvSpPr>
          <p:cNvPr id="196" name="Google Shape;196;p30"/>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rt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
        <p:nvSpPr>
          <p:cNvPr id="197" name="Google Shape;197;p30"/>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rtl="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a:p>
        </p:txBody>
      </p:sp>
      <p:sp>
        <p:nvSpPr>
          <p:cNvPr id="198" name="Google Shape;198;p3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rtl="0">
              <a:buNone/>
              <a:defRPr sz="1000">
                <a:solidFill>
                  <a:schemeClr val="dk2"/>
                </a:solidFill>
              </a:defRPr>
            </a:lvl1pPr>
            <a:lvl2pPr lvl="1" algn="r" rtl="0">
              <a:buNone/>
              <a:defRPr sz="1000">
                <a:solidFill>
                  <a:schemeClr val="dk2"/>
                </a:solidFill>
              </a:defRPr>
            </a:lvl2pPr>
            <a:lvl3pPr lvl="2" algn="r" rtl="0">
              <a:buNone/>
              <a:defRPr sz="1000">
                <a:solidFill>
                  <a:schemeClr val="dk2"/>
                </a:solidFill>
              </a:defRPr>
            </a:lvl3pPr>
            <a:lvl4pPr lvl="3" algn="r" rtl="0">
              <a:buNone/>
              <a:defRPr sz="1000">
                <a:solidFill>
                  <a:schemeClr val="dk2"/>
                </a:solidFill>
              </a:defRPr>
            </a:lvl4pPr>
            <a:lvl5pPr lvl="4" algn="r" rtl="0">
              <a:buNone/>
              <a:defRPr sz="1000">
                <a:solidFill>
                  <a:schemeClr val="dk2"/>
                </a:solidFill>
              </a:defRPr>
            </a:lvl5pPr>
            <a:lvl6pPr lvl="5" algn="r" rtl="0">
              <a:buNone/>
              <a:defRPr sz="1000">
                <a:solidFill>
                  <a:schemeClr val="dk2"/>
                </a:solidFill>
              </a:defRPr>
            </a:lvl6pPr>
            <a:lvl7pPr lvl="6" algn="r" rtl="0">
              <a:buNone/>
              <a:defRPr sz="1000">
                <a:solidFill>
                  <a:schemeClr val="dk2"/>
                </a:solidFill>
              </a:defRPr>
            </a:lvl7pPr>
            <a:lvl8pPr lvl="7" algn="r" rtl="0">
              <a:buNone/>
              <a:defRPr sz="1000">
                <a:solidFill>
                  <a:schemeClr val="dk2"/>
                </a:solidFill>
              </a:defRPr>
            </a:lvl8pPr>
            <a:lvl9pPr lvl="8" algn="r" rtl="0">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40"/>
        <p:cNvGrpSpPr/>
        <p:nvPr/>
      </p:nvGrpSpPr>
      <p:grpSpPr>
        <a:xfrm>
          <a:off x="0" y="0"/>
          <a:ext cx="0" cy="0"/>
          <a:chOff x="0" y="0"/>
          <a:chExt cx="0" cy="0"/>
        </a:xfrm>
      </p:grpSpPr>
      <p:sp>
        <p:nvSpPr>
          <p:cNvPr id="241" name="Google Shape;241;p4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42" name="Google Shape;242;p4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43" name="Google Shape;243;p4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44" name="Google Shape;244;p4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45" name="Google Shape;245;p4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46" name="Google Shape;246;p42"/>
          <p:cNvPicPr preferRelativeResize="0"/>
          <p:nvPr/>
        </p:nvPicPr>
        <p:blipFill rotWithShape="1">
          <a:blip r:embed="rId17">
            <a:alphaModFix/>
          </a:blip>
          <a:srcRect/>
          <a:stretch/>
        </p:blipFill>
        <p:spPr>
          <a:xfrm>
            <a:off x="4274861" y="4632722"/>
            <a:ext cx="594279" cy="495233"/>
          </a:xfrm>
          <a:prstGeom prst="rect">
            <a:avLst/>
          </a:prstGeom>
          <a:noFill/>
          <a:ln>
            <a:noFill/>
          </a:ln>
        </p:spPr>
      </p:pic>
      <p:pic>
        <p:nvPicPr>
          <p:cNvPr id="247" name="Google Shape;247;p42"/>
          <p:cNvPicPr preferRelativeResize="0"/>
          <p:nvPr/>
        </p:nvPicPr>
        <p:blipFill rotWithShape="1">
          <a:blip r:embed="rId18">
            <a:alphaModFix/>
          </a:blip>
          <a:srcRect/>
          <a:stretch/>
        </p:blipFill>
        <p:spPr>
          <a:xfrm>
            <a:off x="8217438" y="4950982"/>
            <a:ext cx="929136" cy="174213"/>
          </a:xfrm>
          <a:prstGeom prst="rect">
            <a:avLst/>
          </a:prstGeom>
          <a:noFill/>
          <a:ln>
            <a:noFill/>
          </a:ln>
        </p:spPr>
      </p:pic>
      <p:pic>
        <p:nvPicPr>
          <p:cNvPr id="248" name="Google Shape;248;p42"/>
          <p:cNvPicPr preferRelativeResize="0"/>
          <p:nvPr/>
        </p:nvPicPr>
        <p:blipFill rotWithShape="1">
          <a:blip r:embed="rId19">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 id="2147483697" r:id="rId12"/>
    <p:sldLayoutId id="2147483698" r:id="rId13"/>
    <p:sldLayoutId id="2147483699" r:id="rId14"/>
    <p:sldLayoutId id="2147483700" r:id="rId1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345"/>
        <p:cNvGrpSpPr/>
        <p:nvPr/>
      </p:nvGrpSpPr>
      <p:grpSpPr>
        <a:xfrm>
          <a:off x="0" y="0"/>
          <a:ext cx="0" cy="0"/>
          <a:chOff x="0" y="0"/>
          <a:chExt cx="0" cy="0"/>
        </a:xfrm>
      </p:grpSpPr>
      <p:sp>
        <p:nvSpPr>
          <p:cNvPr id="346" name="Google Shape;346;p58"/>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rt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
        <p:nvSpPr>
          <p:cNvPr id="347" name="Google Shape;347;p58"/>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rtl="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2pPr>
            <a:lvl3pPr marL="1371600" lvl="2"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3pPr>
            <a:lvl4pPr marL="1828800" lvl="3"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4pPr>
            <a:lvl5pPr marL="2286000" lvl="4"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5pPr>
            <a:lvl6pPr marL="2743200" lvl="5"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6pPr>
            <a:lvl7pPr marL="3200400" lvl="6"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7pPr>
            <a:lvl8pPr marL="3657600" lvl="7"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8pPr>
            <a:lvl9pPr marL="4114800" lvl="8" indent="-317500" rtl="0">
              <a:lnSpc>
                <a:spcPct val="115000"/>
              </a:lnSpc>
              <a:spcBef>
                <a:spcPts val="1600"/>
              </a:spcBef>
              <a:spcAft>
                <a:spcPts val="1600"/>
              </a:spcAft>
              <a:buSzPts val="1400"/>
              <a:buFont typeface="Century Gothic"/>
              <a:buChar char="■"/>
              <a:defRPr sz="1400">
                <a:latin typeface="Century Gothic"/>
                <a:ea typeface="Century Gothic"/>
                <a:cs typeface="Century Gothic"/>
                <a:sym typeface="Century Gothic"/>
              </a:defRPr>
            </a:lvl9pPr>
          </a:lstStyle>
          <a:p>
            <a:endParaRPr/>
          </a:p>
        </p:txBody>
      </p:sp>
      <p:sp>
        <p:nvSpPr>
          <p:cNvPr id="348" name="Google Shape;348;p5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rtl="0">
              <a:buNone/>
              <a:defRPr sz="1000">
                <a:solidFill>
                  <a:schemeClr val="dk2"/>
                </a:solidFill>
              </a:defRPr>
            </a:lvl1pPr>
            <a:lvl2pPr lvl="1" algn="r" rtl="0">
              <a:buNone/>
              <a:defRPr sz="1000">
                <a:solidFill>
                  <a:schemeClr val="dk2"/>
                </a:solidFill>
              </a:defRPr>
            </a:lvl2pPr>
            <a:lvl3pPr lvl="2" algn="r" rtl="0">
              <a:buNone/>
              <a:defRPr sz="1000">
                <a:solidFill>
                  <a:schemeClr val="dk2"/>
                </a:solidFill>
              </a:defRPr>
            </a:lvl3pPr>
            <a:lvl4pPr lvl="3" algn="r" rtl="0">
              <a:buNone/>
              <a:defRPr sz="1000">
                <a:solidFill>
                  <a:schemeClr val="dk2"/>
                </a:solidFill>
              </a:defRPr>
            </a:lvl4pPr>
            <a:lvl5pPr lvl="4" algn="r" rtl="0">
              <a:buNone/>
              <a:defRPr sz="1000">
                <a:solidFill>
                  <a:schemeClr val="dk2"/>
                </a:solidFill>
              </a:defRPr>
            </a:lvl5pPr>
            <a:lvl6pPr lvl="5" algn="r" rtl="0">
              <a:buNone/>
              <a:defRPr sz="1000">
                <a:solidFill>
                  <a:schemeClr val="dk2"/>
                </a:solidFill>
              </a:defRPr>
            </a:lvl6pPr>
            <a:lvl7pPr lvl="6" algn="r" rtl="0">
              <a:buNone/>
              <a:defRPr sz="1000">
                <a:solidFill>
                  <a:schemeClr val="dk2"/>
                </a:solidFill>
              </a:defRPr>
            </a:lvl7pPr>
            <a:lvl8pPr lvl="7" algn="r" rtl="0">
              <a:buNone/>
              <a:defRPr sz="1000">
                <a:solidFill>
                  <a:schemeClr val="dk2"/>
                </a:solidFill>
              </a:defRPr>
            </a:lvl8pPr>
            <a:lvl9pPr lvl="8" algn="r" rtl="0">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10" r:id="rId10"/>
    <p:sldLayoutId id="2147483711"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0.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46.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56.xml"/><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93"/>
        <p:cNvGrpSpPr/>
        <p:nvPr/>
      </p:nvGrpSpPr>
      <p:grpSpPr>
        <a:xfrm>
          <a:off x="0" y="0"/>
          <a:ext cx="0" cy="0"/>
          <a:chOff x="0" y="0"/>
          <a:chExt cx="0" cy="0"/>
        </a:xfrm>
      </p:grpSpPr>
      <p:sp>
        <p:nvSpPr>
          <p:cNvPr id="394" name="Google Shape;394;p70"/>
          <p:cNvSpPr txBox="1">
            <a:spLocks noGrp="1"/>
          </p:cNvSpPr>
          <p:nvPr>
            <p:ph type="title"/>
          </p:nvPr>
        </p:nvSpPr>
        <p:spPr>
          <a:xfrm>
            <a:off x="290504" y="202368"/>
            <a:ext cx="8520600" cy="7950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dirty="0"/>
              <a:t>Grade 2: Module 4: Part 2: Cycle 25: Lesson 125</a:t>
            </a:r>
            <a:endParaRPr sz="28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dirty="0"/>
          </a:p>
        </p:txBody>
      </p:sp>
      <p:sp>
        <p:nvSpPr>
          <p:cNvPr id="395" name="Google Shape;395;p70"/>
          <p:cNvSpPr txBox="1">
            <a:spLocks noGrp="1"/>
          </p:cNvSpPr>
          <p:nvPr>
            <p:ph type="body" idx="1"/>
          </p:nvPr>
        </p:nvSpPr>
        <p:spPr>
          <a:xfrm>
            <a:off x="290504" y="786778"/>
            <a:ext cx="8340046" cy="3959393"/>
          </a:xfrm>
          <a:prstGeom prst="rect">
            <a:avLst/>
          </a:prstGeom>
        </p:spPr>
        <p:txBody>
          <a:bodyPr spcFirstLastPara="1" wrap="square" lIns="68575" tIns="34275" rIns="68575" bIns="34275" anchor="t" anchorCtr="0">
            <a:noAutofit/>
          </a:bodyPr>
          <a:lstStyle/>
          <a:p>
            <a:pPr marL="0" lvl="0" indent="0" algn="l" rtl="0">
              <a:lnSpc>
                <a:spcPct val="115000"/>
              </a:lnSpc>
              <a:spcBef>
                <a:spcPts val="800"/>
              </a:spcBef>
              <a:spcAft>
                <a:spcPts val="0"/>
              </a:spcAft>
              <a:buClr>
                <a:schemeClr val="dk1"/>
              </a:buClr>
              <a:buSzPts val="1100"/>
              <a:buFont typeface="Arial"/>
              <a:buNone/>
            </a:pPr>
            <a:endParaRPr sz="1800" i="1" dirty="0"/>
          </a:p>
          <a:p>
            <a:pPr marL="0" lvl="0" indent="0" algn="l" rtl="0">
              <a:lnSpc>
                <a:spcPct val="115000"/>
              </a:lnSpc>
              <a:spcBef>
                <a:spcPts val="0"/>
              </a:spcBef>
              <a:spcAft>
                <a:spcPts val="0"/>
              </a:spcAft>
              <a:buClr>
                <a:schemeClr val="dk1"/>
              </a:buClr>
              <a:buSzPts val="1100"/>
              <a:buFont typeface="Arial"/>
              <a:buNone/>
            </a:pPr>
            <a:r>
              <a:rPr lang="en" sz="1800" i="1" dirty="0"/>
              <a:t>The Opening Word Workout instructional practice serves as a cycle review. Students will work again with the exercise Word Workout: Same Sounds. In this exercise, students apply their knowledge of the /kal/ sound to read and spell words with ‘-cal’ and ‘cle’ endings correctly.  Students will continue with Word Workout: Same Sounds during Work time. This will allow adequate time for completing the opening and provide an extended opportunity for students to reread the cycle decodable.</a:t>
            </a:r>
            <a:endParaRPr sz="1800" i="1" dirty="0"/>
          </a:p>
          <a:p>
            <a:pPr marL="0" lvl="0" indent="0" algn="l" rtl="0">
              <a:lnSpc>
                <a:spcPct val="115000"/>
              </a:lnSpc>
              <a:spcBef>
                <a:spcPts val="0"/>
              </a:spcBef>
              <a:spcAft>
                <a:spcPts val="0"/>
              </a:spcAft>
              <a:buClr>
                <a:schemeClr val="dk1"/>
              </a:buClr>
              <a:buSzPts val="1100"/>
              <a:buFont typeface="Arial"/>
              <a:buNone/>
            </a:pPr>
            <a:r>
              <a:rPr lang="en" sz="1800" b="1" i="1" dirty="0">
                <a:solidFill>
                  <a:schemeClr val="dk1"/>
                </a:solidFill>
              </a:rPr>
              <a:t>Be sure that students pay careful attention to</a:t>
            </a:r>
            <a:r>
              <a:rPr lang="en" sz="1600" b="1" i="1" dirty="0">
                <a:solidFill>
                  <a:schemeClr val="dk1"/>
                </a:solidFill>
              </a:rPr>
              <a:t>:</a:t>
            </a:r>
            <a:endParaRPr sz="1600" b="1" i="1" dirty="0">
              <a:solidFill>
                <a:schemeClr val="dk1"/>
              </a:solidFill>
            </a:endParaRPr>
          </a:p>
          <a:p>
            <a:pPr marL="457200" lvl="0" indent="-342900" algn="l" rtl="0">
              <a:lnSpc>
                <a:spcPct val="115000"/>
              </a:lnSpc>
              <a:spcBef>
                <a:spcPts val="0"/>
              </a:spcBef>
              <a:spcAft>
                <a:spcPts val="0"/>
              </a:spcAft>
              <a:buSzPts val="1800"/>
              <a:buChar char="●"/>
            </a:pPr>
            <a:r>
              <a:rPr lang="en" sz="1800" i="1" dirty="0"/>
              <a:t>Knowledge of the ‘-cal’ and ‘cle’ spelling patterns</a:t>
            </a:r>
            <a:endParaRPr sz="1800" dirty="0"/>
          </a:p>
          <a:p>
            <a:pPr marL="457200" lvl="0" indent="-342900" algn="l" rtl="0">
              <a:lnSpc>
                <a:spcPct val="115000"/>
              </a:lnSpc>
              <a:spcBef>
                <a:spcPts val="0"/>
              </a:spcBef>
              <a:spcAft>
                <a:spcPts val="0"/>
              </a:spcAft>
              <a:buSzPts val="1800"/>
              <a:buChar char="●"/>
            </a:pPr>
            <a:r>
              <a:rPr lang="en" sz="1800" dirty="0"/>
              <a:t>Decode words with common suffixes.</a:t>
            </a:r>
            <a:endParaRPr sz="1800" dirty="0"/>
          </a:p>
          <a:p>
            <a:pPr marL="177800" lvl="0" indent="0" algn="l" rtl="0">
              <a:lnSpc>
                <a:spcPct val="115000"/>
              </a:lnSpc>
              <a:spcBef>
                <a:spcPts val="800"/>
              </a:spcBef>
              <a:spcAft>
                <a:spcPts val="0"/>
              </a:spcAft>
              <a:buNone/>
            </a:pPr>
            <a:endParaRPr sz="1800" dirty="0"/>
          </a:p>
          <a:p>
            <a:pPr marL="177800" lvl="0" indent="0" algn="l" rtl="0">
              <a:lnSpc>
                <a:spcPct val="115000"/>
              </a:lnSpc>
              <a:spcBef>
                <a:spcPts val="800"/>
              </a:spcBef>
              <a:spcAft>
                <a:spcPts val="0"/>
              </a:spcAft>
              <a:buNone/>
            </a:pPr>
            <a:endParaRPr sz="1800" i="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456"/>
        <p:cNvGrpSpPr/>
        <p:nvPr/>
      </p:nvGrpSpPr>
      <p:grpSpPr>
        <a:xfrm>
          <a:off x="0" y="0"/>
          <a:ext cx="0" cy="0"/>
          <a:chOff x="0" y="0"/>
          <a:chExt cx="0" cy="0"/>
        </a:xfrm>
      </p:grpSpPr>
      <p:sp>
        <p:nvSpPr>
          <p:cNvPr id="457" name="Google Shape;457;p79"/>
          <p:cNvSpPr txBox="1">
            <a:spLocks noGrp="1"/>
          </p:cNvSpPr>
          <p:nvPr>
            <p:ph type="title"/>
          </p:nvPr>
        </p:nvSpPr>
        <p:spPr>
          <a:xfrm rot="-5400000">
            <a:off x="-1856325" y="2182550"/>
            <a:ext cx="51219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2300" b="1"/>
              <a:t>Sneaky Sounds: “Recycle!”</a:t>
            </a:r>
            <a:endParaRPr sz="2300" b="1"/>
          </a:p>
        </p:txBody>
      </p:sp>
      <p:sp>
        <p:nvSpPr>
          <p:cNvPr id="458" name="Google Shape;458;p79"/>
          <p:cNvSpPr txBox="1"/>
          <p:nvPr/>
        </p:nvSpPr>
        <p:spPr>
          <a:xfrm>
            <a:off x="2105975" y="624400"/>
            <a:ext cx="2258700" cy="3279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a:latin typeface="Century Gothic"/>
                <a:ea typeface="Century Gothic"/>
                <a:cs typeface="Century Gothic"/>
                <a:sym typeface="Century Gothic"/>
              </a:rPr>
              <a:t>decod</a:t>
            </a:r>
            <a:r>
              <a:rPr lang="en" sz="2400" b="1">
                <a:latin typeface="Century Gothic"/>
                <a:ea typeface="Century Gothic"/>
                <a:cs typeface="Century Gothic"/>
                <a:sym typeface="Century Gothic"/>
              </a:rPr>
              <a:t>a</a:t>
            </a:r>
            <a:r>
              <a:rPr lang="en" sz="2400">
                <a:latin typeface="Century Gothic"/>
                <a:ea typeface="Century Gothic"/>
                <a:cs typeface="Century Gothic"/>
                <a:sym typeface="Century Gothic"/>
              </a:rPr>
              <a:t>ble</a:t>
            </a:r>
            <a:endParaRPr sz="2400">
              <a:latin typeface="Century Gothic"/>
              <a:ea typeface="Century Gothic"/>
              <a:cs typeface="Century Gothic"/>
              <a:sym typeface="Century Gothic"/>
            </a:endParaRPr>
          </a:p>
          <a:p>
            <a:pPr marL="0" lvl="0" indent="0" algn="l" rtl="0">
              <a:spcBef>
                <a:spcPts val="0"/>
              </a:spcBef>
              <a:spcAft>
                <a:spcPts val="0"/>
              </a:spcAft>
              <a:buNone/>
            </a:pPr>
            <a:r>
              <a:rPr lang="en" sz="2400" b="1">
                <a:latin typeface="Century Gothic"/>
                <a:ea typeface="Century Gothic"/>
                <a:cs typeface="Century Gothic"/>
                <a:sym typeface="Century Gothic"/>
              </a:rPr>
              <a:t>a</a:t>
            </a:r>
            <a:r>
              <a:rPr lang="en" sz="2400">
                <a:latin typeface="Century Gothic"/>
                <a:ea typeface="Century Gothic"/>
                <a:cs typeface="Century Gothic"/>
                <a:sym typeface="Century Gothic"/>
              </a:rPr>
              <a:t>nother</a:t>
            </a:r>
            <a:endParaRPr sz="2400">
              <a:latin typeface="Century Gothic"/>
              <a:ea typeface="Century Gothic"/>
              <a:cs typeface="Century Gothic"/>
              <a:sym typeface="Century Gothic"/>
            </a:endParaRPr>
          </a:p>
          <a:p>
            <a:pPr marL="0" lvl="0" indent="0" algn="l" rtl="0">
              <a:spcBef>
                <a:spcPts val="0"/>
              </a:spcBef>
              <a:spcAft>
                <a:spcPts val="0"/>
              </a:spcAft>
              <a:buNone/>
            </a:pPr>
            <a:r>
              <a:rPr lang="en" sz="2400">
                <a:latin typeface="Century Gothic"/>
                <a:ea typeface="Century Gothic"/>
                <a:cs typeface="Century Gothic"/>
                <a:sym typeface="Century Gothic"/>
              </a:rPr>
              <a:t>larv</a:t>
            </a:r>
            <a:r>
              <a:rPr lang="en" sz="2400" b="1">
                <a:latin typeface="Century Gothic"/>
                <a:ea typeface="Century Gothic"/>
                <a:cs typeface="Century Gothic"/>
                <a:sym typeface="Century Gothic"/>
              </a:rPr>
              <a:t>a</a:t>
            </a:r>
            <a:endParaRPr sz="2400" b="1">
              <a:latin typeface="Century Gothic"/>
              <a:ea typeface="Century Gothic"/>
              <a:cs typeface="Century Gothic"/>
              <a:sym typeface="Century Gothic"/>
            </a:endParaRPr>
          </a:p>
          <a:p>
            <a:pPr marL="0" lvl="0" indent="0" algn="l" rtl="0">
              <a:spcBef>
                <a:spcPts val="0"/>
              </a:spcBef>
              <a:spcAft>
                <a:spcPts val="0"/>
              </a:spcAft>
              <a:buNone/>
            </a:pPr>
            <a:r>
              <a:rPr lang="en" sz="2400">
                <a:latin typeface="Century Gothic"/>
                <a:ea typeface="Century Gothic"/>
                <a:cs typeface="Century Gothic"/>
                <a:sym typeface="Century Gothic"/>
              </a:rPr>
              <a:t>pup</a:t>
            </a:r>
            <a:r>
              <a:rPr lang="en" sz="2400" b="1">
                <a:latin typeface="Century Gothic"/>
                <a:ea typeface="Century Gothic"/>
                <a:cs typeface="Century Gothic"/>
                <a:sym typeface="Century Gothic"/>
              </a:rPr>
              <a:t>a</a:t>
            </a:r>
            <a:endParaRPr sz="2400" b="1">
              <a:latin typeface="Century Gothic"/>
              <a:ea typeface="Century Gothic"/>
              <a:cs typeface="Century Gothic"/>
              <a:sym typeface="Century Gothic"/>
            </a:endParaRPr>
          </a:p>
          <a:p>
            <a:pPr marL="0" lvl="0" indent="0" algn="l" rtl="0">
              <a:spcBef>
                <a:spcPts val="0"/>
              </a:spcBef>
              <a:spcAft>
                <a:spcPts val="0"/>
              </a:spcAft>
              <a:buNone/>
            </a:pPr>
            <a:r>
              <a:rPr lang="en" sz="2400" b="1">
                <a:latin typeface="Century Gothic"/>
                <a:ea typeface="Century Gothic"/>
                <a:cs typeface="Century Gothic"/>
                <a:sym typeface="Century Gothic"/>
              </a:rPr>
              <a:t>a</a:t>
            </a:r>
            <a:r>
              <a:rPr lang="en" sz="2400">
                <a:latin typeface="Century Gothic"/>
                <a:ea typeface="Century Gothic"/>
                <a:cs typeface="Century Gothic"/>
                <a:sym typeface="Century Gothic"/>
              </a:rPr>
              <a:t>dult</a:t>
            </a:r>
            <a:endParaRPr sz="2400">
              <a:latin typeface="Century Gothic"/>
              <a:ea typeface="Century Gothic"/>
              <a:cs typeface="Century Gothic"/>
              <a:sym typeface="Century Gothic"/>
            </a:endParaRPr>
          </a:p>
          <a:p>
            <a:pPr marL="0" lvl="0" indent="0" algn="l" rtl="0">
              <a:spcBef>
                <a:spcPts val="0"/>
              </a:spcBef>
              <a:spcAft>
                <a:spcPts val="0"/>
              </a:spcAft>
              <a:buNone/>
            </a:pPr>
            <a:r>
              <a:rPr lang="en" sz="2400" b="1">
                <a:latin typeface="Century Gothic"/>
                <a:ea typeface="Century Gothic"/>
                <a:cs typeface="Century Gothic"/>
                <a:sym typeface="Century Gothic"/>
              </a:rPr>
              <a:t>a</a:t>
            </a:r>
            <a:r>
              <a:rPr lang="en" sz="2400">
                <a:latin typeface="Century Gothic"/>
                <a:ea typeface="Century Gothic"/>
                <a:cs typeface="Century Gothic"/>
                <a:sym typeface="Century Gothic"/>
              </a:rPr>
              <a:t>mazing</a:t>
            </a:r>
            <a:endParaRPr sz="2400">
              <a:latin typeface="Century Gothic"/>
              <a:ea typeface="Century Gothic"/>
              <a:cs typeface="Century Gothic"/>
              <a:sym typeface="Century Gothic"/>
            </a:endParaRPr>
          </a:p>
          <a:p>
            <a:pPr marL="0" lvl="0" indent="0" algn="l" rtl="0">
              <a:spcBef>
                <a:spcPts val="0"/>
              </a:spcBef>
              <a:spcAft>
                <a:spcPts val="0"/>
              </a:spcAft>
              <a:buNone/>
            </a:pPr>
            <a:r>
              <a:rPr lang="en" sz="2400">
                <a:latin typeface="Century Gothic"/>
                <a:ea typeface="Century Gothic"/>
                <a:cs typeface="Century Gothic"/>
                <a:sym typeface="Century Gothic"/>
              </a:rPr>
              <a:t>usu</a:t>
            </a:r>
            <a:r>
              <a:rPr lang="en" sz="2400" b="1">
                <a:latin typeface="Century Gothic"/>
                <a:ea typeface="Century Gothic"/>
                <a:cs typeface="Century Gothic"/>
                <a:sym typeface="Century Gothic"/>
              </a:rPr>
              <a:t>a</a:t>
            </a:r>
            <a:r>
              <a:rPr lang="en" sz="2400">
                <a:latin typeface="Century Gothic"/>
                <a:ea typeface="Century Gothic"/>
                <a:cs typeface="Century Gothic"/>
                <a:sym typeface="Century Gothic"/>
              </a:rPr>
              <a:t>lly</a:t>
            </a:r>
            <a:endParaRPr sz="2400">
              <a:latin typeface="Century Gothic"/>
              <a:ea typeface="Century Gothic"/>
              <a:cs typeface="Century Gothic"/>
              <a:sym typeface="Century Gothic"/>
            </a:endParaRPr>
          </a:p>
          <a:p>
            <a:pPr marL="0" lvl="0" indent="0" algn="l" rtl="0">
              <a:spcBef>
                <a:spcPts val="0"/>
              </a:spcBef>
              <a:spcAft>
                <a:spcPts val="0"/>
              </a:spcAft>
              <a:buNone/>
            </a:pPr>
            <a:r>
              <a:rPr lang="en" sz="2400">
                <a:latin typeface="Century Gothic"/>
                <a:ea typeface="Century Gothic"/>
                <a:cs typeface="Century Gothic"/>
                <a:sym typeface="Century Gothic"/>
              </a:rPr>
              <a:t>anim</a:t>
            </a:r>
            <a:r>
              <a:rPr lang="en" sz="2400" b="1">
                <a:latin typeface="Century Gothic"/>
                <a:ea typeface="Century Gothic"/>
                <a:cs typeface="Century Gothic"/>
                <a:sym typeface="Century Gothic"/>
              </a:rPr>
              <a:t>a</a:t>
            </a:r>
            <a:r>
              <a:rPr lang="en" sz="2400">
                <a:latin typeface="Century Gothic"/>
                <a:ea typeface="Century Gothic"/>
                <a:cs typeface="Century Gothic"/>
                <a:sym typeface="Century Gothic"/>
              </a:rPr>
              <a:t>ls</a:t>
            </a:r>
            <a:endParaRPr sz="2400">
              <a:latin typeface="Century Gothic"/>
              <a:ea typeface="Century Gothic"/>
              <a:cs typeface="Century Gothic"/>
              <a:sym typeface="Century Gothic"/>
            </a:endParaRPr>
          </a:p>
        </p:txBody>
      </p:sp>
      <p:graphicFrame>
        <p:nvGraphicFramePr>
          <p:cNvPr id="459" name="Google Shape;459;p79"/>
          <p:cNvGraphicFramePr/>
          <p:nvPr>
            <p:extLst>
              <p:ext uri="{D42A27DB-BD31-4B8C-83A1-F6EECF244321}">
                <p14:modId xmlns:p14="http://schemas.microsoft.com/office/powerpoint/2010/main" val="3683215404"/>
              </p:ext>
            </p:extLst>
          </p:nvPr>
        </p:nvGraphicFramePr>
        <p:xfrm>
          <a:off x="2105975" y="172887"/>
          <a:ext cx="4677000" cy="4797725"/>
        </p:xfrm>
        <a:graphic>
          <a:graphicData uri="http://schemas.openxmlformats.org/drawingml/2006/table">
            <a:tbl>
              <a:tblPr>
                <a:noFill/>
                <a:tableStyleId>{AF0F2C95-CF61-4AE3-84FF-566B69A02888}</a:tableStyleId>
              </a:tblPr>
              <a:tblGrid>
                <a:gridCol w="2338500">
                  <a:extLst>
                    <a:ext uri="{9D8B030D-6E8A-4147-A177-3AD203B41FA5}">
                      <a16:colId xmlns:a16="http://schemas.microsoft.com/office/drawing/2014/main" val="20000"/>
                    </a:ext>
                  </a:extLst>
                </a:gridCol>
                <a:gridCol w="2338500">
                  <a:extLst>
                    <a:ext uri="{9D8B030D-6E8A-4147-A177-3AD203B41FA5}">
                      <a16:colId xmlns:a16="http://schemas.microsoft.com/office/drawing/2014/main" val="20001"/>
                    </a:ext>
                  </a:extLst>
                </a:gridCol>
              </a:tblGrid>
              <a:tr h="465325">
                <a:tc>
                  <a:txBody>
                    <a:bodyPr/>
                    <a:lstStyle/>
                    <a:p>
                      <a:pPr marL="0" lvl="0" indent="0" algn="l" rtl="0">
                        <a:spcBef>
                          <a:spcPts val="0"/>
                        </a:spcBef>
                        <a:spcAft>
                          <a:spcPts val="0"/>
                        </a:spcAft>
                        <a:buNone/>
                      </a:pPr>
                      <a:r>
                        <a:rPr lang="en" sz="1800" b="1" dirty="0">
                          <a:solidFill>
                            <a:schemeClr val="dk1"/>
                          </a:solidFill>
                          <a:latin typeface="Century Gothic" panose="020B0502020202020204" pitchFamily="34" charset="0"/>
                          <a:ea typeface="Calibri"/>
                          <a:cs typeface="Calibri"/>
                          <a:sym typeface="Calibri"/>
                        </a:rPr>
                        <a:t>-cle ending  </a:t>
                      </a:r>
                      <a:endParaRPr sz="1800" b="1" dirty="0">
                        <a:solidFill>
                          <a:srgbClr val="666666"/>
                        </a:solidFill>
                        <a:highlight>
                          <a:srgbClr val="FFFF00"/>
                        </a:highlight>
                        <a:latin typeface="Century Gothic" panose="020B0502020202020204" pitchFamily="34" charset="0"/>
                        <a:ea typeface="Century Gothic"/>
                        <a:cs typeface="Century Gothic"/>
                        <a:sym typeface="Century Gothic"/>
                      </a:endParaRPr>
                    </a:p>
                  </a:txBody>
                  <a:tcPr marL="91425" marR="91425" marT="91425" marB="91425">
                    <a:solidFill>
                      <a:srgbClr val="EFEFEF"/>
                    </a:solidFill>
                  </a:tcPr>
                </a:tc>
                <a:tc>
                  <a:txBody>
                    <a:bodyPr/>
                    <a:lstStyle/>
                    <a:p>
                      <a:pPr marL="0" lvl="0" indent="0" algn="l" rtl="0">
                        <a:spcBef>
                          <a:spcPts val="0"/>
                        </a:spcBef>
                        <a:spcAft>
                          <a:spcPts val="0"/>
                        </a:spcAft>
                        <a:buNone/>
                      </a:pPr>
                      <a:r>
                        <a:rPr lang="en" sz="1800" b="1" dirty="0">
                          <a:solidFill>
                            <a:schemeClr val="dk1"/>
                          </a:solidFill>
                          <a:latin typeface="Century Gothic" panose="020B0502020202020204" pitchFamily="34" charset="0"/>
                          <a:ea typeface="Calibri"/>
                          <a:cs typeface="Calibri"/>
                          <a:sym typeface="Calibri"/>
                        </a:rPr>
                        <a:t>-cal ending </a:t>
                      </a:r>
                      <a:endParaRPr sz="1800" b="1" dirty="0">
                        <a:solidFill>
                          <a:srgbClr val="434343"/>
                        </a:solidFill>
                        <a:latin typeface="Century Gothic" panose="020B0502020202020204" pitchFamily="34" charset="0"/>
                        <a:ea typeface="Century Gothic"/>
                        <a:cs typeface="Century Gothic"/>
                        <a:sym typeface="Century Gothic"/>
                      </a:endParaRPr>
                    </a:p>
                  </a:txBody>
                  <a:tcPr marL="91425" marR="91425" marT="91425" marB="91425">
                    <a:solidFill>
                      <a:srgbClr val="EFEFEF"/>
                    </a:solidFill>
                  </a:tcPr>
                </a:tc>
                <a:extLst>
                  <a:ext uri="{0D108BD9-81ED-4DB2-BD59-A6C34878D82A}">
                    <a16:rowId xmlns:a16="http://schemas.microsoft.com/office/drawing/2014/main" val="10000"/>
                  </a:ext>
                </a:extLst>
              </a:tr>
              <a:tr h="4332400">
                <a:tc>
                  <a:txBody>
                    <a:bodyPr/>
                    <a:lstStyle/>
                    <a:p>
                      <a:pPr marL="0" lvl="0" indent="0" algn="l" rtl="0">
                        <a:spcBef>
                          <a:spcPts val="0"/>
                        </a:spcBef>
                        <a:spcAft>
                          <a:spcPts val="0"/>
                        </a:spcAft>
                        <a:buNone/>
                      </a:pPr>
                      <a:r>
                        <a:rPr lang="en" sz="1800" dirty="0">
                          <a:solidFill>
                            <a:schemeClr val="dk1"/>
                          </a:solidFill>
                          <a:latin typeface="Century Gothic"/>
                          <a:ea typeface="Century Gothic"/>
                          <a:cs typeface="Century Gothic"/>
                          <a:sym typeface="Century Gothic"/>
                        </a:rPr>
                        <a:t>Recycle</a:t>
                      </a:r>
                      <a:r>
                        <a:rPr lang="en" sz="1800" b="1" dirty="0">
                          <a:solidFill>
                            <a:schemeClr val="dk1"/>
                          </a:solidFill>
                        </a:rPr>
                        <a:t> </a:t>
                      </a:r>
                      <a:endParaRPr sz="1800" b="1" dirty="0">
                        <a:solidFill>
                          <a:schemeClr val="dk1"/>
                        </a:solidFill>
                      </a:endParaRPr>
                    </a:p>
                    <a:p>
                      <a:pPr marL="0" lvl="0" indent="0" algn="l" rtl="0">
                        <a:spcBef>
                          <a:spcPts val="0"/>
                        </a:spcBef>
                        <a:spcAft>
                          <a:spcPts val="0"/>
                        </a:spcAft>
                        <a:buNone/>
                      </a:pPr>
                      <a:endParaRPr dirty="0"/>
                    </a:p>
                    <a:p>
                      <a:pPr marL="0" lvl="0" indent="0" algn="l" rtl="0">
                        <a:spcBef>
                          <a:spcPts val="0"/>
                        </a:spcBef>
                        <a:spcAft>
                          <a:spcPts val="0"/>
                        </a:spcAft>
                        <a:buNone/>
                      </a:pPr>
                      <a:r>
                        <a:rPr lang="en" sz="1800" dirty="0">
                          <a:latin typeface="Century Gothic"/>
                          <a:ea typeface="Century Gothic"/>
                          <a:cs typeface="Century Gothic"/>
                          <a:sym typeface="Century Gothic"/>
                        </a:rPr>
                        <a:t>Bicycle </a:t>
                      </a:r>
                      <a:endParaRPr sz="1800" dirty="0">
                        <a:latin typeface="Century Gothic"/>
                        <a:ea typeface="Century Gothic"/>
                        <a:cs typeface="Century Gothic"/>
                        <a:sym typeface="Century Gothic"/>
                      </a:endParaRPr>
                    </a:p>
                    <a:p>
                      <a:pPr marL="0" lvl="0" indent="0" algn="l" rtl="0">
                        <a:spcBef>
                          <a:spcPts val="0"/>
                        </a:spcBef>
                        <a:spcAft>
                          <a:spcPts val="0"/>
                        </a:spcAft>
                        <a:buNone/>
                      </a:pP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a:txBody>
                  <a:tcPr marL="91425" marR="91425" marT="91425" marB="91425">
                    <a:solidFill>
                      <a:srgbClr val="FFFFFF"/>
                    </a:solidFill>
                  </a:tcPr>
                </a:tc>
                <a:tc>
                  <a:txBody>
                    <a:bodyPr/>
                    <a:lstStyle/>
                    <a:p>
                      <a:pPr marL="0" lvl="0" indent="0" algn="l" rtl="0">
                        <a:spcBef>
                          <a:spcPts val="0"/>
                        </a:spcBef>
                        <a:spcAft>
                          <a:spcPts val="0"/>
                        </a:spcAft>
                        <a:buNone/>
                      </a:pPr>
                      <a:endParaRPr sz="24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800" b="1" dirty="0">
                        <a:solidFill>
                          <a:schemeClr val="dk1"/>
                        </a:solidFill>
                      </a:endParaRPr>
                    </a:p>
                    <a:p>
                      <a:pPr marL="0" lvl="0" indent="0" algn="l" rtl="0">
                        <a:spcBef>
                          <a:spcPts val="0"/>
                        </a:spcBef>
                        <a:spcAft>
                          <a:spcPts val="0"/>
                        </a:spcAft>
                        <a:buNone/>
                      </a:pPr>
                      <a:endParaRPr sz="1800" b="1" dirty="0">
                        <a:solidFill>
                          <a:schemeClr val="dk1"/>
                        </a:solidFill>
                      </a:endParaRPr>
                    </a:p>
                  </a:txBody>
                  <a:tcPr marL="91425" marR="91425" marT="91425" marB="91425">
                    <a:solidFill>
                      <a:srgbClr val="FFFFFF"/>
                    </a:solidFill>
                  </a:tcPr>
                </a:tc>
                <a:extLst>
                  <a:ext uri="{0D108BD9-81ED-4DB2-BD59-A6C34878D82A}">
                    <a16:rowId xmlns:a16="http://schemas.microsoft.com/office/drawing/2014/main" val="10001"/>
                  </a:ext>
                </a:extLst>
              </a:tr>
            </a:tbl>
          </a:graphicData>
        </a:graphic>
      </p:graphicFrame>
      <p:sp>
        <p:nvSpPr>
          <p:cNvPr id="460" name="Google Shape;460;p79"/>
          <p:cNvSpPr txBox="1"/>
          <p:nvPr/>
        </p:nvSpPr>
        <p:spPr>
          <a:xfrm>
            <a:off x="4470175" y="624400"/>
            <a:ext cx="2019000" cy="4182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800" dirty="0">
                <a:latin typeface="Century Gothic"/>
                <a:ea typeface="Century Gothic"/>
                <a:cs typeface="Century Gothic"/>
                <a:sym typeface="Century Gothic"/>
              </a:rPr>
              <a:t>Chemical </a:t>
            </a:r>
            <a:endParaRPr sz="18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8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dirty="0">
                <a:latin typeface="Century Gothic"/>
                <a:ea typeface="Century Gothic"/>
                <a:cs typeface="Century Gothic"/>
                <a:sym typeface="Century Gothic"/>
              </a:rPr>
              <a:t>Electrical </a:t>
            </a:r>
            <a:endParaRPr sz="1800" dirty="0">
              <a:latin typeface="Century Gothic"/>
              <a:ea typeface="Century Gothic"/>
              <a:cs typeface="Century Gothic"/>
              <a:sym typeface="Century Gothic"/>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60"/>
                                        </p:tgtEl>
                                        <p:attrNameLst>
                                          <p:attrName>style.visibility</p:attrName>
                                        </p:attrNameLst>
                                      </p:cBhvr>
                                      <p:to>
                                        <p:strVal val="visible"/>
                                      </p:to>
                                    </p:set>
                                    <p:animEffect transition="in" filter="fade">
                                      <p:cBhvr>
                                        <p:cTn id="7" dur="1000"/>
                                        <p:tgtEl>
                                          <p:spTgt spid="4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466"/>
        <p:cNvGrpSpPr/>
        <p:nvPr/>
      </p:nvGrpSpPr>
      <p:grpSpPr>
        <a:xfrm>
          <a:off x="0" y="0"/>
          <a:ext cx="0" cy="0"/>
          <a:chOff x="0" y="0"/>
          <a:chExt cx="0" cy="0"/>
        </a:xfrm>
      </p:grpSpPr>
      <p:sp>
        <p:nvSpPr>
          <p:cNvPr id="467" name="Google Shape;467;p80"/>
          <p:cNvSpPr txBox="1">
            <a:spLocks noGrp="1"/>
          </p:cNvSpPr>
          <p:nvPr>
            <p:ph type="title"/>
          </p:nvPr>
        </p:nvSpPr>
        <p:spPr>
          <a:xfrm>
            <a:off x="487941" y="-189175"/>
            <a:ext cx="2949000" cy="1200300"/>
          </a:xfrm>
          <a:prstGeom prst="rect">
            <a:avLst/>
          </a:prstGeom>
          <a:noFill/>
          <a:ln>
            <a:noFill/>
          </a:ln>
        </p:spPr>
        <p:txBody>
          <a:bodyPr spcFirstLastPara="1" wrap="square" lIns="68575" tIns="34275" rIns="68575" bIns="34275" anchor="b" anchorCtr="0">
            <a:noAutofit/>
          </a:bodyPr>
          <a:lstStyle/>
          <a:p>
            <a:pPr marL="0" marR="0" lvl="0" indent="0" algn="l" rtl="0">
              <a:lnSpc>
                <a:spcPct val="90000"/>
              </a:lnSpc>
              <a:spcBef>
                <a:spcPts val="0"/>
              </a:spcBef>
              <a:spcAft>
                <a:spcPts val="0"/>
              </a:spcAft>
              <a:buClr>
                <a:schemeClr val="dk1"/>
              </a:buClr>
              <a:buSzPts val="2400"/>
              <a:buFont typeface="Century Gothic"/>
              <a:buNone/>
            </a:pPr>
            <a:r>
              <a:rPr lang="en" sz="2400" i="0" u="none" strike="noStrike" cap="none">
                <a:solidFill>
                  <a:schemeClr val="dk1"/>
                </a:solidFill>
                <a:latin typeface="Century Gothic"/>
                <a:ea typeface="Century Gothic"/>
                <a:cs typeface="Century Gothic"/>
                <a:sym typeface="Century Gothic"/>
              </a:rPr>
              <a:t>Reflection Time </a:t>
            </a:r>
            <a:endParaRPr>
              <a:latin typeface="Century Gothic"/>
              <a:ea typeface="Century Gothic"/>
              <a:cs typeface="Century Gothic"/>
              <a:sym typeface="Century Gothic"/>
            </a:endParaRPr>
          </a:p>
        </p:txBody>
      </p:sp>
      <p:sp>
        <p:nvSpPr>
          <p:cNvPr id="468" name="Google Shape;468;p80"/>
          <p:cNvSpPr txBox="1">
            <a:spLocks noGrp="1"/>
          </p:cNvSpPr>
          <p:nvPr>
            <p:ph type="body" idx="1"/>
          </p:nvPr>
        </p:nvSpPr>
        <p:spPr>
          <a:xfrm>
            <a:off x="3922866" y="1343619"/>
            <a:ext cx="4629300" cy="3655200"/>
          </a:xfrm>
          <a:prstGeom prst="rect">
            <a:avLst/>
          </a:prstGeom>
          <a:noFill/>
          <a:ln>
            <a:noFill/>
          </a:ln>
        </p:spPr>
        <p:txBody>
          <a:bodyPr spcFirstLastPara="1" wrap="square" lIns="68575" tIns="34275" rIns="68575" bIns="34275" anchor="t" anchorCtr="0">
            <a:noAutofit/>
          </a:bodyPr>
          <a:lstStyle/>
          <a:p>
            <a:pPr marL="342900" marR="0" lvl="0" indent="-317500" algn="l" rtl="0">
              <a:lnSpc>
                <a:spcPct val="90000"/>
              </a:lnSpc>
              <a:spcBef>
                <a:spcPts val="0"/>
              </a:spcBef>
              <a:spcAft>
                <a:spcPts val="0"/>
              </a:spcAft>
              <a:buClr>
                <a:schemeClr val="dk1"/>
              </a:buClr>
              <a:buSzPts val="2400"/>
              <a:buFont typeface="Century Gothic"/>
              <a:buChar char="•"/>
            </a:pPr>
            <a:r>
              <a:rPr lang="en">
                <a:latin typeface="Century Gothic"/>
                <a:ea typeface="Century Gothic"/>
                <a:cs typeface="Century Gothic"/>
                <a:sym typeface="Century Gothic"/>
              </a:rPr>
              <a:t>What does it mean to be an independent reader? </a:t>
            </a:r>
            <a:br>
              <a:rPr lang="en">
                <a:latin typeface="Century Gothic"/>
                <a:ea typeface="Century Gothic"/>
                <a:cs typeface="Century Gothic"/>
                <a:sym typeface="Century Gothic"/>
              </a:rPr>
            </a:br>
            <a:endParaRPr>
              <a:latin typeface="Century Gothic"/>
              <a:ea typeface="Century Gothic"/>
              <a:cs typeface="Century Gothic"/>
              <a:sym typeface="Century Gothic"/>
            </a:endParaRPr>
          </a:p>
        </p:txBody>
      </p:sp>
      <p:pic>
        <p:nvPicPr>
          <p:cNvPr id="469" name="Google Shape;469;p80"/>
          <p:cNvPicPr preferRelativeResize="0"/>
          <p:nvPr/>
        </p:nvPicPr>
        <p:blipFill>
          <a:blip r:embed="rId3">
            <a:alphaModFix/>
          </a:blip>
          <a:stretch>
            <a:fillRect/>
          </a:stretch>
        </p:blipFill>
        <p:spPr>
          <a:xfrm>
            <a:off x="433362" y="1138826"/>
            <a:ext cx="3058179" cy="28587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473"/>
        <p:cNvGrpSpPr/>
        <p:nvPr/>
      </p:nvGrpSpPr>
      <p:grpSpPr>
        <a:xfrm>
          <a:off x="0" y="0"/>
          <a:ext cx="0" cy="0"/>
          <a:chOff x="0" y="0"/>
          <a:chExt cx="0" cy="0"/>
        </a:xfrm>
      </p:grpSpPr>
      <p:sp>
        <p:nvSpPr>
          <p:cNvPr id="474" name="Google Shape;474;p81"/>
          <p:cNvSpPr txBox="1">
            <a:spLocks noGrp="1"/>
          </p:cNvSpPr>
          <p:nvPr>
            <p:ph type="title"/>
          </p:nvPr>
        </p:nvSpPr>
        <p:spPr>
          <a:xfrm>
            <a:off x="628650" y="273844"/>
            <a:ext cx="7886700" cy="994200"/>
          </a:xfrm>
          <a:prstGeom prst="rect">
            <a:avLst/>
          </a:prstGeom>
        </p:spPr>
        <p:txBody>
          <a:bodyPr spcFirstLastPara="1" wrap="square" lIns="68575" tIns="34275" rIns="68575" bIns="34275" anchor="ctr" anchorCtr="0">
            <a:noAutofit/>
          </a:bodyPr>
          <a:lstStyle/>
          <a:p>
            <a:pPr marL="0" lvl="0" indent="0" algn="l" rtl="0">
              <a:lnSpc>
                <a:spcPct val="120000"/>
              </a:lnSpc>
              <a:spcBef>
                <a:spcPts val="0"/>
              </a:spcBef>
              <a:spcAft>
                <a:spcPts val="0"/>
              </a:spcAft>
              <a:buNone/>
            </a:pPr>
            <a:endParaRPr/>
          </a:p>
          <a:p>
            <a:pPr marL="0" lvl="0" indent="0" algn="l" rtl="0">
              <a:lnSpc>
                <a:spcPct val="120000"/>
              </a:lnSpc>
              <a:spcBef>
                <a:spcPts val="0"/>
              </a:spcBef>
              <a:spcAft>
                <a:spcPts val="0"/>
              </a:spcAft>
              <a:buClr>
                <a:schemeClr val="dk1"/>
              </a:buClr>
              <a:buSzPts val="1100"/>
              <a:buFont typeface="Arial"/>
              <a:buNone/>
            </a:pPr>
            <a:r>
              <a:rPr lang="en"/>
              <a:t>Independent Work Learning Targets</a:t>
            </a:r>
            <a:endParaRPr/>
          </a:p>
          <a:p>
            <a:pPr marL="0" lvl="0" indent="0" algn="l" rtl="0">
              <a:lnSpc>
                <a:spcPct val="115000"/>
              </a:lnSpc>
              <a:spcBef>
                <a:spcPts val="0"/>
              </a:spcBef>
              <a:spcAft>
                <a:spcPts val="0"/>
              </a:spcAft>
              <a:buClr>
                <a:schemeClr val="dk1"/>
              </a:buClr>
              <a:buSzPts val="1100"/>
              <a:buFont typeface="Arial"/>
              <a:buNone/>
            </a:pPr>
            <a:endParaRPr/>
          </a:p>
          <a:p>
            <a:pPr marL="0" lvl="0" indent="0" algn="l" rtl="0">
              <a:spcBef>
                <a:spcPts val="0"/>
              </a:spcBef>
              <a:spcAft>
                <a:spcPts val="0"/>
              </a:spcAft>
              <a:buNone/>
            </a:pPr>
            <a:endParaRPr/>
          </a:p>
        </p:txBody>
      </p:sp>
      <p:sp>
        <p:nvSpPr>
          <p:cNvPr id="475" name="Google Shape;475;p81"/>
          <p:cNvSpPr txBox="1">
            <a:spLocks noGrp="1"/>
          </p:cNvSpPr>
          <p:nvPr>
            <p:ph type="body" idx="1"/>
          </p:nvPr>
        </p:nvSpPr>
        <p:spPr>
          <a:xfrm>
            <a:off x="515125" y="1099644"/>
            <a:ext cx="7886700" cy="3263400"/>
          </a:xfrm>
          <a:prstGeom prst="rect">
            <a:avLst/>
          </a:prstGeom>
        </p:spPr>
        <p:txBody>
          <a:bodyPr spcFirstLastPara="1" wrap="square" lIns="68575" tIns="34275" rIns="68575" bIns="34275" anchor="t" anchorCtr="0">
            <a:noAutofit/>
          </a:bodyPr>
          <a:lstStyle/>
          <a:p>
            <a:pPr marL="457200" lvl="0" indent="-393700" algn="l" rtl="0">
              <a:spcBef>
                <a:spcPts val="800"/>
              </a:spcBef>
              <a:spcAft>
                <a:spcPts val="0"/>
              </a:spcAft>
              <a:buSzPts val="2600"/>
              <a:buChar char="•"/>
            </a:pPr>
            <a:r>
              <a:rPr lang="en" sz="2600"/>
              <a:t>I can use what I know about spelling patterns and syllables to segment words by their syllables.</a:t>
            </a:r>
            <a:endParaRPr sz="2600"/>
          </a:p>
        </p:txBody>
      </p:sp>
      <p:pic>
        <p:nvPicPr>
          <p:cNvPr id="476" name="Google Shape;476;p81"/>
          <p:cNvPicPr preferRelativeResize="0"/>
          <p:nvPr/>
        </p:nvPicPr>
        <p:blipFill>
          <a:blip r:embed="rId3">
            <a:alphaModFix/>
          </a:blip>
          <a:stretch>
            <a:fillRect/>
          </a:stretch>
        </p:blipFill>
        <p:spPr>
          <a:xfrm>
            <a:off x="8291728" y="4256313"/>
            <a:ext cx="819614" cy="666579"/>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81"/>
        <p:cNvGrpSpPr/>
        <p:nvPr/>
      </p:nvGrpSpPr>
      <p:grpSpPr>
        <a:xfrm>
          <a:off x="0" y="0"/>
          <a:ext cx="0" cy="0"/>
          <a:chOff x="0" y="0"/>
          <a:chExt cx="0" cy="0"/>
        </a:xfrm>
      </p:grpSpPr>
      <p:graphicFrame>
        <p:nvGraphicFramePr>
          <p:cNvPr id="482" name="Google Shape;482;p82"/>
          <p:cNvGraphicFramePr/>
          <p:nvPr>
            <p:extLst>
              <p:ext uri="{D42A27DB-BD31-4B8C-83A1-F6EECF244321}">
                <p14:modId xmlns:p14="http://schemas.microsoft.com/office/powerpoint/2010/main" val="2078136241"/>
              </p:ext>
            </p:extLst>
          </p:nvPr>
        </p:nvGraphicFramePr>
        <p:xfrm>
          <a:off x="0" y="0"/>
          <a:ext cx="9144000" cy="5029200"/>
        </p:xfrm>
        <a:graphic>
          <a:graphicData uri="http://schemas.openxmlformats.org/drawingml/2006/table">
            <a:tbl>
              <a:tblPr>
                <a:noFill/>
                <a:tableStyleId>{AF0F2C95-CF61-4AE3-84FF-566B69A02888}</a:tableStyleId>
              </a:tblPr>
              <a:tblGrid>
                <a:gridCol w="3112750">
                  <a:extLst>
                    <a:ext uri="{9D8B030D-6E8A-4147-A177-3AD203B41FA5}">
                      <a16:colId xmlns:a16="http://schemas.microsoft.com/office/drawing/2014/main" val="20000"/>
                    </a:ext>
                  </a:extLst>
                </a:gridCol>
                <a:gridCol w="3196625">
                  <a:extLst>
                    <a:ext uri="{9D8B030D-6E8A-4147-A177-3AD203B41FA5}">
                      <a16:colId xmlns:a16="http://schemas.microsoft.com/office/drawing/2014/main" val="20001"/>
                    </a:ext>
                  </a:extLst>
                </a:gridCol>
                <a:gridCol w="2834625">
                  <a:extLst>
                    <a:ext uri="{9D8B030D-6E8A-4147-A177-3AD203B41FA5}">
                      <a16:colId xmlns:a16="http://schemas.microsoft.com/office/drawing/2014/main" val="20002"/>
                    </a:ext>
                  </a:extLst>
                </a:gridCol>
              </a:tblGrid>
              <a:tr h="599950">
                <a:tc>
                  <a:txBody>
                    <a:bodyPr/>
                    <a:lstStyle/>
                    <a:p>
                      <a:pPr marL="0" lvl="0" indent="0" algn="ctr" rtl="0">
                        <a:spcBef>
                          <a:spcPts val="0"/>
                        </a:spcBef>
                        <a:spcAft>
                          <a:spcPts val="0"/>
                        </a:spcAft>
                        <a:buClr>
                          <a:schemeClr val="dk1"/>
                        </a:buClr>
                        <a:buSzPts val="1100"/>
                        <a:buFont typeface="Arial"/>
                        <a:buNone/>
                      </a:pPr>
                      <a:r>
                        <a:rPr lang="en" sz="1600" b="1" dirty="0">
                          <a:solidFill>
                            <a:schemeClr val="dk1"/>
                          </a:solidFill>
                          <a:latin typeface="Century Gothic" panose="020B0502020202020204" pitchFamily="34" charset="0"/>
                          <a:ea typeface="Calibri"/>
                          <a:cs typeface="Calibri"/>
                          <a:sym typeface="Calibri"/>
                        </a:rPr>
                        <a:t>Teacher Group </a:t>
                      </a:r>
                      <a:endParaRPr sz="1600" b="1" dirty="0">
                        <a:solidFill>
                          <a:schemeClr val="dk1"/>
                        </a:solidFill>
                        <a:latin typeface="Century Gothic" panose="020B0502020202020204" pitchFamily="34" charset="0"/>
                        <a:ea typeface="Calibri"/>
                        <a:cs typeface="Calibri"/>
                        <a:sym typeface="Calibri"/>
                      </a:endParaRPr>
                    </a:p>
                    <a:p>
                      <a:pPr marL="0" lvl="0" indent="0" algn="ctr" rtl="0">
                        <a:spcBef>
                          <a:spcPts val="0"/>
                        </a:spcBef>
                        <a:spcAft>
                          <a:spcPts val="0"/>
                        </a:spcAft>
                        <a:buClr>
                          <a:schemeClr val="dk1"/>
                        </a:buClr>
                        <a:buSzPts val="1100"/>
                        <a:buFont typeface="Arial"/>
                        <a:buNone/>
                      </a:pPr>
                      <a:r>
                        <a:rPr lang="en" sz="1600" b="1" dirty="0">
                          <a:solidFill>
                            <a:schemeClr val="dk1"/>
                          </a:solidFill>
                          <a:latin typeface="Century Gothic" panose="020B0502020202020204" pitchFamily="34" charset="0"/>
                          <a:ea typeface="Calibri"/>
                          <a:cs typeface="Calibri"/>
                          <a:sym typeface="Calibri"/>
                        </a:rPr>
                        <a:t>Syllable Slice</a:t>
                      </a:r>
                      <a:endParaRPr sz="1600" b="1" dirty="0">
                        <a:latin typeface="Century Gothic" panose="020B0502020202020204" pitchFamily="34" charset="0"/>
                        <a:ea typeface="Calibri"/>
                        <a:cs typeface="Calibri"/>
                        <a:sym typeface="Calibri"/>
                      </a:endParaRPr>
                    </a:p>
                  </a:txBody>
                  <a:tcPr marL="91425" marR="91425" marT="91425" marB="91425"/>
                </a:tc>
                <a:tc>
                  <a:txBody>
                    <a:bodyPr/>
                    <a:lstStyle/>
                    <a:p>
                      <a:pPr marL="0" lvl="0" indent="0" algn="ctr" rtl="0">
                        <a:spcBef>
                          <a:spcPts val="0"/>
                        </a:spcBef>
                        <a:spcAft>
                          <a:spcPts val="0"/>
                        </a:spcAft>
                        <a:buNone/>
                      </a:pPr>
                      <a:r>
                        <a:rPr lang="en" sz="1600" b="1" dirty="0">
                          <a:solidFill>
                            <a:schemeClr val="dk1"/>
                          </a:solidFill>
                          <a:latin typeface="Century Gothic" panose="020B0502020202020204" pitchFamily="34" charset="0"/>
                          <a:ea typeface="Calibri"/>
                          <a:cs typeface="Calibri"/>
                          <a:sym typeface="Calibri"/>
                        </a:rPr>
                        <a:t> Partner Work      </a:t>
                      </a:r>
                      <a:endParaRPr sz="1600" b="1" dirty="0">
                        <a:solidFill>
                          <a:schemeClr val="dk1"/>
                        </a:solidFill>
                        <a:latin typeface="Century Gothic" panose="020B0502020202020204" pitchFamily="34" charset="0"/>
                        <a:ea typeface="Calibri"/>
                        <a:cs typeface="Calibri"/>
                        <a:sym typeface="Calibri"/>
                      </a:endParaRPr>
                    </a:p>
                    <a:p>
                      <a:pPr marL="0" lvl="0" indent="0" algn="ctr" rtl="0">
                        <a:spcBef>
                          <a:spcPts val="0"/>
                        </a:spcBef>
                        <a:spcAft>
                          <a:spcPts val="0"/>
                        </a:spcAft>
                        <a:buNone/>
                      </a:pPr>
                      <a:r>
                        <a:rPr lang="en" sz="1600" b="1" dirty="0">
                          <a:solidFill>
                            <a:schemeClr val="dk1"/>
                          </a:solidFill>
                          <a:latin typeface="Century Gothic" panose="020B0502020202020204" pitchFamily="34" charset="0"/>
                          <a:ea typeface="Calibri"/>
                          <a:cs typeface="Calibri"/>
                          <a:sym typeface="Calibri"/>
                        </a:rPr>
                        <a:t>Syllable Slice </a:t>
                      </a:r>
                      <a:endParaRPr sz="1600" b="1" dirty="0">
                        <a:latin typeface="Century Gothic" panose="020B0502020202020204" pitchFamily="34" charset="0"/>
                        <a:ea typeface="Calibri"/>
                        <a:cs typeface="Calibri"/>
                        <a:sym typeface="Calibri"/>
                      </a:endParaRPr>
                    </a:p>
                  </a:txBody>
                  <a:tcPr marL="91425" marR="91425" marT="91425" marB="91425"/>
                </a:tc>
                <a:tc>
                  <a:txBody>
                    <a:bodyPr/>
                    <a:lstStyle/>
                    <a:p>
                      <a:pPr marL="0" lvl="0" indent="0" algn="ctr" rtl="0">
                        <a:spcBef>
                          <a:spcPts val="0"/>
                        </a:spcBef>
                        <a:spcAft>
                          <a:spcPts val="0"/>
                        </a:spcAft>
                        <a:buNone/>
                      </a:pPr>
                      <a:r>
                        <a:rPr lang="en" sz="1600" b="1" dirty="0">
                          <a:solidFill>
                            <a:schemeClr val="dk1"/>
                          </a:solidFill>
                          <a:latin typeface="Century Gothic" panose="020B0502020202020204" pitchFamily="34" charset="0"/>
                          <a:ea typeface="Calibri"/>
                          <a:cs typeface="Calibri"/>
                          <a:sym typeface="Calibri"/>
                        </a:rPr>
                        <a:t>Independent </a:t>
                      </a:r>
                      <a:endParaRPr sz="1600" b="1" dirty="0">
                        <a:solidFill>
                          <a:schemeClr val="dk1"/>
                        </a:solidFill>
                        <a:latin typeface="Century Gothic" panose="020B0502020202020204" pitchFamily="34" charset="0"/>
                        <a:ea typeface="Calibri"/>
                        <a:cs typeface="Calibri"/>
                        <a:sym typeface="Calibri"/>
                      </a:endParaRPr>
                    </a:p>
                    <a:p>
                      <a:pPr marL="0" lvl="0" indent="0" algn="ctr" rtl="0">
                        <a:spcBef>
                          <a:spcPts val="0"/>
                        </a:spcBef>
                        <a:spcAft>
                          <a:spcPts val="0"/>
                        </a:spcAft>
                        <a:buNone/>
                      </a:pPr>
                      <a:r>
                        <a:rPr lang="en" sz="1600" b="1" dirty="0">
                          <a:solidFill>
                            <a:schemeClr val="dk1"/>
                          </a:solidFill>
                          <a:latin typeface="Century Gothic" panose="020B0502020202020204" pitchFamily="34" charset="0"/>
                          <a:ea typeface="Calibri"/>
                          <a:cs typeface="Calibri"/>
                          <a:sym typeface="Calibri"/>
                        </a:rPr>
                        <a:t>Syllable Slice</a:t>
                      </a:r>
                      <a:endParaRPr sz="1600" b="1" dirty="0">
                        <a:latin typeface="Century Gothic" panose="020B0502020202020204" pitchFamily="34" charset="0"/>
                        <a:ea typeface="Calibri"/>
                        <a:cs typeface="Calibri"/>
                        <a:sym typeface="Calibri"/>
                      </a:endParaRPr>
                    </a:p>
                  </a:txBody>
                  <a:tcPr marL="91425" marR="91425" marT="91425" marB="91425"/>
                </a:tc>
                <a:extLst>
                  <a:ext uri="{0D108BD9-81ED-4DB2-BD59-A6C34878D82A}">
                    <a16:rowId xmlns:a16="http://schemas.microsoft.com/office/drawing/2014/main" val="10000"/>
                  </a:ext>
                </a:extLst>
              </a:tr>
              <a:tr h="4358670">
                <a:tc>
                  <a:txBody>
                    <a:bodyPr/>
                    <a:lstStyle/>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panose="020B0502020202020204" pitchFamily="34" charset="0"/>
                          <a:ea typeface="Calibri"/>
                          <a:cs typeface="Calibri"/>
                          <a:sym typeface="Calibri"/>
                        </a:rPr>
                        <a:t>We are going to work together to find and count the syllables. We will share the pen and work together.</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panose="020B0502020202020204" pitchFamily="34" charset="0"/>
                          <a:ea typeface="Calibri"/>
                          <a:cs typeface="Calibri"/>
                          <a:sym typeface="Calibri"/>
                        </a:rPr>
                        <a:t>Let’s be Syllable Sleuths! That will help us break apart the words.</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panose="020B0502020202020204" pitchFamily="34" charset="0"/>
                          <a:ea typeface="Calibri"/>
                          <a:cs typeface="Calibri"/>
                          <a:sym typeface="Calibri"/>
                        </a:rPr>
                        <a:t>Let’s segment the syllables in each word with a slice (/). </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panose="020B0502020202020204" pitchFamily="34" charset="0"/>
                          <a:ea typeface="Calibri"/>
                          <a:cs typeface="Calibri"/>
                          <a:sym typeface="Calibri"/>
                        </a:rPr>
                        <a:t>Let’s write the total number of syllables for each word.</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panose="020B0502020202020204" pitchFamily="34" charset="0"/>
                          <a:ea typeface="Calibri"/>
                          <a:cs typeface="Calibri"/>
                          <a:sym typeface="Calibri"/>
                        </a:rPr>
                        <a:t>If we have time, we will find the sneaky schwa sound spelled “e” or “o” and any words with suffixes or prefixes.</a:t>
                      </a:r>
                      <a:endParaRPr sz="1500" dirty="0">
                        <a:solidFill>
                          <a:schemeClr val="dk1"/>
                        </a:solidFill>
                        <a:latin typeface="Century Gothic" panose="020B0502020202020204" pitchFamily="34" charset="0"/>
                        <a:ea typeface="Calibri"/>
                        <a:cs typeface="Calibri"/>
                        <a:sym typeface="Calibri"/>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panose="020B0502020202020204" pitchFamily="34" charset="0"/>
                          <a:ea typeface="Calibri"/>
                          <a:cs typeface="Calibri"/>
                          <a:sym typeface="Calibri"/>
                        </a:rPr>
                        <a:t>Decide who will go first.</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panose="020B0502020202020204" pitchFamily="34" charset="0"/>
                          <a:ea typeface="Calibri"/>
                          <a:cs typeface="Calibri"/>
                          <a:sym typeface="Calibri"/>
                        </a:rPr>
                        <a:t>When it is your turn, write the word from the list on your whiteboard or paper.</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panose="020B0502020202020204" pitchFamily="34" charset="0"/>
                          <a:ea typeface="Calibri"/>
                          <a:cs typeface="Calibri"/>
                          <a:sym typeface="Calibri"/>
                        </a:rPr>
                        <a:t>Be Syllable Sleuths to break apart the words and find the syllables, and read the words.</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panose="020B0502020202020204" pitchFamily="34" charset="0"/>
                          <a:ea typeface="Calibri"/>
                          <a:cs typeface="Calibri"/>
                          <a:sym typeface="Calibri"/>
                        </a:rPr>
                        <a:t>Segment syllables in each word with a slice (/). </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panose="020B0502020202020204" pitchFamily="34" charset="0"/>
                          <a:ea typeface="Calibri"/>
                          <a:cs typeface="Calibri"/>
                          <a:sym typeface="Calibri"/>
                        </a:rPr>
                        <a:t>Write the total number of syllables after you “slice” the syllables in the word.</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panose="020B0502020202020204" pitchFamily="34" charset="0"/>
                          <a:ea typeface="Calibri"/>
                          <a:cs typeface="Calibri"/>
                          <a:sym typeface="Calibri"/>
                        </a:rPr>
                        <a:t>If you still have time, mark the sneaky schwa sound spelled “e” or “o” and any words with suffixes or prefixes.</a:t>
                      </a:r>
                      <a:endParaRPr sz="1500" dirty="0">
                        <a:solidFill>
                          <a:schemeClr val="dk1"/>
                        </a:solidFill>
                        <a:latin typeface="Century Gothic" panose="020B0502020202020204" pitchFamily="34" charset="0"/>
                        <a:ea typeface="Calibri"/>
                        <a:cs typeface="Calibri"/>
                        <a:sym typeface="Calibri"/>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panose="020B0502020202020204" pitchFamily="34" charset="0"/>
                          <a:ea typeface="Calibri"/>
                          <a:cs typeface="Calibri"/>
                          <a:sym typeface="Calibri"/>
                        </a:rPr>
                        <a:t>Write the words on your whiteboard or paper.</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panose="020B0502020202020204" pitchFamily="34" charset="0"/>
                          <a:ea typeface="Calibri"/>
                          <a:cs typeface="Calibri"/>
                          <a:sym typeface="Calibri"/>
                        </a:rPr>
                        <a:t>Segment syllables in each word with a slice (/). </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panose="020B0502020202020204" pitchFamily="34" charset="0"/>
                          <a:ea typeface="Calibri"/>
                          <a:cs typeface="Calibri"/>
                          <a:sym typeface="Calibri"/>
                        </a:rPr>
                        <a:t>Write the total number of syllables after you “slice” the syllables in the word.</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panose="020B0502020202020204" pitchFamily="34" charset="0"/>
                          <a:ea typeface="Calibri"/>
                          <a:cs typeface="Calibri"/>
                          <a:sym typeface="Calibri"/>
                        </a:rPr>
                        <a:t>Write a silly sentence using as many words from the list that you can.</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panose="020B0502020202020204" pitchFamily="34" charset="0"/>
                          <a:ea typeface="Calibri"/>
                          <a:cs typeface="Calibri"/>
                          <a:sym typeface="Calibri"/>
                        </a:rPr>
                        <a:t>Find another independent worker, check each other’s work and read your silly sentence to each other.</a:t>
                      </a:r>
                      <a:endParaRPr sz="1500" dirty="0">
                        <a:solidFill>
                          <a:schemeClr val="dk1"/>
                        </a:solidFill>
                        <a:latin typeface="Century Gothic" panose="020B0502020202020204" pitchFamily="34" charset="0"/>
                        <a:ea typeface="Calibri"/>
                        <a:cs typeface="Calibri"/>
                        <a:sym typeface="Calibri"/>
                      </a:endParaRPr>
                    </a:p>
                  </a:txBody>
                  <a:tcPr marL="91425" marR="91425" marT="91425" marB="91425"/>
                </a:tc>
                <a:extLst>
                  <a:ext uri="{0D108BD9-81ED-4DB2-BD59-A6C34878D82A}">
                    <a16:rowId xmlns:a16="http://schemas.microsoft.com/office/drawing/2014/main" val="10001"/>
                  </a:ext>
                </a:extLst>
              </a:tr>
            </a:tbl>
          </a:graphicData>
        </a:graphic>
      </p:graphicFrame>
      <p:pic>
        <p:nvPicPr>
          <p:cNvPr id="483" name="Google Shape;483;p82"/>
          <p:cNvPicPr preferRelativeResize="0"/>
          <p:nvPr/>
        </p:nvPicPr>
        <p:blipFill>
          <a:blip r:embed="rId3">
            <a:alphaModFix/>
          </a:blip>
          <a:stretch>
            <a:fillRect/>
          </a:stretch>
        </p:blipFill>
        <p:spPr>
          <a:xfrm rot="951010" flipH="1">
            <a:off x="308052" y="174794"/>
            <a:ext cx="560328" cy="371982"/>
          </a:xfrm>
          <a:prstGeom prst="rect">
            <a:avLst/>
          </a:prstGeom>
          <a:noFill/>
          <a:ln>
            <a:noFill/>
          </a:ln>
        </p:spPr>
      </p:pic>
      <p:pic>
        <p:nvPicPr>
          <p:cNvPr id="484" name="Google Shape;484;p82"/>
          <p:cNvPicPr preferRelativeResize="0"/>
          <p:nvPr/>
        </p:nvPicPr>
        <p:blipFill>
          <a:blip r:embed="rId3">
            <a:alphaModFix/>
          </a:blip>
          <a:stretch>
            <a:fillRect/>
          </a:stretch>
        </p:blipFill>
        <p:spPr>
          <a:xfrm rot="951010" flipH="1">
            <a:off x="3512489" y="174794"/>
            <a:ext cx="560328" cy="371982"/>
          </a:xfrm>
          <a:prstGeom prst="rect">
            <a:avLst/>
          </a:prstGeom>
          <a:noFill/>
          <a:ln>
            <a:noFill/>
          </a:ln>
        </p:spPr>
      </p:pic>
      <p:pic>
        <p:nvPicPr>
          <p:cNvPr id="485" name="Google Shape;485;p82"/>
          <p:cNvPicPr preferRelativeResize="0"/>
          <p:nvPr/>
        </p:nvPicPr>
        <p:blipFill>
          <a:blip r:embed="rId3">
            <a:alphaModFix/>
          </a:blip>
          <a:stretch>
            <a:fillRect/>
          </a:stretch>
        </p:blipFill>
        <p:spPr>
          <a:xfrm rot="951010" flipH="1">
            <a:off x="6533227" y="174794"/>
            <a:ext cx="560328" cy="371982"/>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489"/>
        <p:cNvGrpSpPr/>
        <p:nvPr/>
      </p:nvGrpSpPr>
      <p:grpSpPr>
        <a:xfrm>
          <a:off x="0" y="0"/>
          <a:ext cx="0" cy="0"/>
          <a:chOff x="0" y="0"/>
          <a:chExt cx="0" cy="0"/>
        </a:xfrm>
      </p:grpSpPr>
      <p:sp>
        <p:nvSpPr>
          <p:cNvPr id="490" name="Google Shape;490;p83"/>
          <p:cNvSpPr txBox="1">
            <a:spLocks noGrp="1"/>
          </p:cNvSpPr>
          <p:nvPr>
            <p:ph type="title"/>
          </p:nvPr>
        </p:nvSpPr>
        <p:spPr>
          <a:xfrm>
            <a:off x="574222" y="428774"/>
            <a:ext cx="7886700" cy="994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dirty="0"/>
              <a:t>Syllable Slice</a:t>
            </a:r>
            <a:r>
              <a:rPr lang="en" dirty="0"/>
              <a:t> </a:t>
            </a:r>
            <a:endParaRPr dirty="0"/>
          </a:p>
        </p:txBody>
      </p:sp>
      <p:sp>
        <p:nvSpPr>
          <p:cNvPr id="491" name="Google Shape;491;p83"/>
          <p:cNvSpPr txBox="1">
            <a:spLocks noGrp="1"/>
          </p:cNvSpPr>
          <p:nvPr>
            <p:ph type="body" idx="1"/>
          </p:nvPr>
        </p:nvSpPr>
        <p:spPr>
          <a:xfrm>
            <a:off x="3892118" y="0"/>
            <a:ext cx="5251882" cy="3263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2400" b="1" dirty="0"/>
              <a:t>napkin</a:t>
            </a:r>
            <a:r>
              <a:rPr lang="en" sz="2400" dirty="0"/>
              <a:t> 	 	</a:t>
            </a:r>
            <a:r>
              <a:rPr lang="en" sz="2400" b="1" dirty="0"/>
              <a:t>nap/kin: 2 </a:t>
            </a:r>
            <a:endParaRPr sz="2400" b="1" dirty="0"/>
          </a:p>
          <a:p>
            <a:pPr marL="0" lvl="0" indent="0" algn="l" rtl="0">
              <a:spcBef>
                <a:spcPts val="0"/>
              </a:spcBef>
              <a:spcAft>
                <a:spcPts val="0"/>
              </a:spcAft>
              <a:buNone/>
            </a:pPr>
            <a:endParaRPr b="1" dirty="0"/>
          </a:p>
          <a:p>
            <a:pPr marL="0" lvl="0" indent="0" algn="l" rtl="0">
              <a:spcBef>
                <a:spcPts val="0"/>
              </a:spcBef>
              <a:spcAft>
                <a:spcPts val="0"/>
              </a:spcAft>
              <a:buClr>
                <a:schemeClr val="dk1"/>
              </a:buClr>
              <a:buSzPts val="1100"/>
              <a:buFont typeface="Arial"/>
              <a:buNone/>
            </a:pPr>
            <a:r>
              <a:rPr lang="en" b="1" dirty="0"/>
              <a:t>bifocal			bi/fo/cal: 3</a:t>
            </a:r>
            <a:endParaRPr b="1" dirty="0"/>
          </a:p>
          <a:p>
            <a:pPr marL="0" lvl="0" indent="0" algn="l" rtl="0">
              <a:spcBef>
                <a:spcPts val="0"/>
              </a:spcBef>
              <a:spcAft>
                <a:spcPts val="0"/>
              </a:spcAft>
              <a:buClr>
                <a:schemeClr val="dk1"/>
              </a:buClr>
              <a:buSzPts val="1100"/>
              <a:buFont typeface="Arial"/>
              <a:buNone/>
            </a:pPr>
            <a:r>
              <a:rPr lang="en" b="1" dirty="0"/>
              <a:t>afternoon		af/ter/noon: 3</a:t>
            </a:r>
            <a:endParaRPr b="1" dirty="0"/>
          </a:p>
          <a:p>
            <a:pPr marL="0" lvl="0" indent="0" algn="l" rtl="0">
              <a:spcBef>
                <a:spcPts val="0"/>
              </a:spcBef>
              <a:spcAft>
                <a:spcPts val="0"/>
              </a:spcAft>
              <a:buClr>
                <a:schemeClr val="dk1"/>
              </a:buClr>
              <a:buSzPts val="1100"/>
              <a:buFont typeface="Arial"/>
              <a:buNone/>
            </a:pPr>
            <a:r>
              <a:rPr lang="en" b="1" dirty="0"/>
              <a:t>handshake 		hand/shake: 2</a:t>
            </a:r>
            <a:endParaRPr b="1" dirty="0"/>
          </a:p>
          <a:p>
            <a:pPr marL="0" lvl="0" indent="0" algn="l" rtl="0">
              <a:spcBef>
                <a:spcPts val="0"/>
              </a:spcBef>
              <a:spcAft>
                <a:spcPts val="0"/>
              </a:spcAft>
              <a:buClr>
                <a:schemeClr val="dk1"/>
              </a:buClr>
              <a:buSzPts val="1100"/>
              <a:buFont typeface="Arial"/>
              <a:buNone/>
            </a:pPr>
            <a:r>
              <a:rPr lang="en" b="1" dirty="0"/>
              <a:t>toolbox		tool/box: 2</a:t>
            </a:r>
            <a:endParaRPr b="1" dirty="0"/>
          </a:p>
          <a:p>
            <a:pPr marL="0" lvl="0" indent="0" algn="l" rtl="0">
              <a:spcBef>
                <a:spcPts val="0"/>
              </a:spcBef>
              <a:spcAft>
                <a:spcPts val="0"/>
              </a:spcAft>
              <a:buClr>
                <a:schemeClr val="dk1"/>
              </a:buClr>
              <a:buSzPts val="1100"/>
              <a:buFont typeface="Arial"/>
              <a:buNone/>
            </a:pPr>
            <a:r>
              <a:rPr lang="en" b="1" dirty="0"/>
              <a:t>program		pro/gram: 2</a:t>
            </a:r>
            <a:endParaRPr b="1" dirty="0"/>
          </a:p>
          <a:p>
            <a:pPr marL="0" lvl="0" indent="0" algn="l" rtl="0">
              <a:spcBef>
                <a:spcPts val="0"/>
              </a:spcBef>
              <a:spcAft>
                <a:spcPts val="0"/>
              </a:spcAft>
              <a:buClr>
                <a:schemeClr val="dk1"/>
              </a:buClr>
              <a:buSzPts val="1100"/>
              <a:buFont typeface="Arial"/>
              <a:buNone/>
            </a:pPr>
            <a:r>
              <a:rPr lang="en" b="1" dirty="0"/>
              <a:t>typical			typ/i/cal: 3</a:t>
            </a:r>
            <a:endParaRPr b="1" dirty="0"/>
          </a:p>
          <a:p>
            <a:pPr marL="0" lvl="0" indent="0" algn="l" rtl="0">
              <a:spcBef>
                <a:spcPts val="0"/>
              </a:spcBef>
              <a:spcAft>
                <a:spcPts val="0"/>
              </a:spcAft>
              <a:buClr>
                <a:schemeClr val="dk1"/>
              </a:buClr>
              <a:buSzPts val="1100"/>
              <a:buFont typeface="Arial"/>
              <a:buNone/>
            </a:pPr>
            <a:r>
              <a:rPr lang="en" b="1" dirty="0"/>
              <a:t>cornbread 		corn/bread: 2</a:t>
            </a:r>
            <a:endParaRPr b="1" dirty="0"/>
          </a:p>
          <a:p>
            <a:pPr marL="0" lvl="0" indent="0" algn="l" rtl="0">
              <a:spcBef>
                <a:spcPts val="0"/>
              </a:spcBef>
              <a:spcAft>
                <a:spcPts val="0"/>
              </a:spcAft>
              <a:buClr>
                <a:schemeClr val="dk1"/>
              </a:buClr>
              <a:buSzPts val="1100"/>
              <a:buFont typeface="Arial"/>
              <a:buNone/>
            </a:pPr>
            <a:r>
              <a:rPr lang="en" b="1" dirty="0"/>
              <a:t>mainland		main/land: 2</a:t>
            </a:r>
            <a:endParaRPr b="1" dirty="0"/>
          </a:p>
          <a:p>
            <a:pPr marL="0" lvl="0" indent="0" algn="l" rtl="0">
              <a:spcBef>
                <a:spcPts val="0"/>
              </a:spcBef>
              <a:spcAft>
                <a:spcPts val="0"/>
              </a:spcAft>
              <a:buClr>
                <a:schemeClr val="dk1"/>
              </a:buClr>
              <a:buSzPts val="1100"/>
              <a:buFont typeface="Arial"/>
              <a:buNone/>
            </a:pPr>
            <a:r>
              <a:rPr lang="en" b="1" dirty="0"/>
              <a:t>Underground		un/der/ground: 3</a:t>
            </a:r>
            <a:endParaRPr b="1" dirty="0"/>
          </a:p>
          <a:p>
            <a:pPr marL="0" lvl="0" indent="0" algn="l" rtl="0">
              <a:spcBef>
                <a:spcPts val="0"/>
              </a:spcBef>
              <a:spcAft>
                <a:spcPts val="0"/>
              </a:spcAft>
              <a:buClr>
                <a:schemeClr val="dk1"/>
              </a:buClr>
              <a:buSzPts val="1100"/>
              <a:buFont typeface="Arial"/>
              <a:buNone/>
            </a:pPr>
            <a:r>
              <a:rPr lang="en" b="1" dirty="0"/>
              <a:t>abstract 		ab/stract: 2</a:t>
            </a:r>
            <a:endParaRPr b="1" dirty="0"/>
          </a:p>
          <a:p>
            <a:pPr marL="0" lvl="0" indent="0" algn="l" rtl="0">
              <a:spcBef>
                <a:spcPts val="0"/>
              </a:spcBef>
              <a:spcAft>
                <a:spcPts val="0"/>
              </a:spcAft>
              <a:buClr>
                <a:schemeClr val="dk1"/>
              </a:buClr>
              <a:buSzPts val="1100"/>
              <a:buFont typeface="Arial"/>
              <a:buNone/>
            </a:pPr>
            <a:r>
              <a:rPr lang="en" b="1" dirty="0"/>
              <a:t>cynical		cyn/i/cal: 3</a:t>
            </a:r>
            <a:endParaRPr b="1" dirty="0"/>
          </a:p>
          <a:p>
            <a:pPr marL="0" lvl="0" indent="0" algn="l" rtl="0">
              <a:spcBef>
                <a:spcPts val="0"/>
              </a:spcBef>
              <a:spcAft>
                <a:spcPts val="0"/>
              </a:spcAft>
              <a:buClr>
                <a:schemeClr val="dk1"/>
              </a:buClr>
              <a:buSzPts val="1100"/>
              <a:buFont typeface="Arial"/>
              <a:buNone/>
            </a:pPr>
            <a:r>
              <a:rPr lang="en" b="1" dirty="0"/>
              <a:t>fingernail		fin/ger/nail: 3</a:t>
            </a:r>
            <a:endParaRPr b="1" dirty="0"/>
          </a:p>
          <a:p>
            <a:pPr marL="0" lvl="0" indent="0" algn="l" rtl="0">
              <a:spcBef>
                <a:spcPts val="0"/>
              </a:spcBef>
              <a:spcAft>
                <a:spcPts val="0"/>
              </a:spcAft>
              <a:buClr>
                <a:schemeClr val="dk1"/>
              </a:buClr>
              <a:buSzPts val="1100"/>
              <a:buFont typeface="Arial"/>
              <a:buNone/>
            </a:pPr>
            <a:r>
              <a:rPr lang="en" b="1" dirty="0"/>
              <a:t>overnight		o/ver/night: 3</a:t>
            </a:r>
            <a:endParaRPr b="1" dirty="0"/>
          </a:p>
          <a:p>
            <a:pPr marL="0" lvl="0" indent="0" algn="l" rtl="0">
              <a:spcBef>
                <a:spcPts val="0"/>
              </a:spcBef>
              <a:spcAft>
                <a:spcPts val="0"/>
              </a:spcAft>
              <a:buClr>
                <a:schemeClr val="dk1"/>
              </a:buClr>
              <a:buSzPts val="1100"/>
              <a:buFont typeface="Arial"/>
              <a:buNone/>
            </a:pPr>
            <a:r>
              <a:rPr lang="en" b="1" dirty="0"/>
              <a:t>zigzag 			zig/zag: 2</a:t>
            </a:r>
            <a:endParaRPr b="1" dirty="0"/>
          </a:p>
          <a:p>
            <a:pPr marL="0" lvl="0" indent="0" algn="l" rtl="0">
              <a:spcBef>
                <a:spcPts val="0"/>
              </a:spcBef>
              <a:spcAft>
                <a:spcPts val="0"/>
              </a:spcAft>
              <a:buClr>
                <a:schemeClr val="dk1"/>
              </a:buClr>
              <a:buSzPts val="1100"/>
              <a:buFont typeface="Arial"/>
              <a:buNone/>
            </a:pPr>
            <a:r>
              <a:rPr lang="en" b="1" dirty="0"/>
              <a:t>polite			po/lite: 2 </a:t>
            </a:r>
            <a:endParaRPr b="1" dirty="0"/>
          </a:p>
          <a:p>
            <a:pPr marL="0" lvl="0" indent="0" algn="l" rtl="0">
              <a:spcBef>
                <a:spcPts val="0"/>
              </a:spcBef>
              <a:spcAft>
                <a:spcPts val="0"/>
              </a:spcAft>
              <a:buNone/>
            </a:pPr>
            <a:endParaRPr sz="1600" b="1" dirty="0"/>
          </a:p>
          <a:p>
            <a:pPr marL="0" lvl="0" indent="0" algn="l" rtl="0">
              <a:spcBef>
                <a:spcPts val="0"/>
              </a:spcBef>
              <a:spcAft>
                <a:spcPts val="0"/>
              </a:spcAft>
              <a:buNone/>
            </a:pPr>
            <a:r>
              <a:rPr lang="en" sz="1600" b="1" dirty="0">
                <a:latin typeface="Calibri"/>
                <a:ea typeface="Calibri"/>
                <a:cs typeface="Calibri"/>
                <a:sym typeface="Calibri"/>
              </a:rPr>
              <a:t>	</a:t>
            </a:r>
            <a:endParaRPr sz="1600" b="1" dirty="0">
              <a:latin typeface="Calibri"/>
              <a:ea typeface="Calibri"/>
              <a:cs typeface="Calibri"/>
              <a:sym typeface="Calibri"/>
            </a:endParaRPr>
          </a:p>
          <a:p>
            <a:pPr marL="0" lvl="0" indent="0" algn="l" rtl="0">
              <a:spcBef>
                <a:spcPts val="0"/>
              </a:spcBef>
              <a:spcAft>
                <a:spcPts val="0"/>
              </a:spcAft>
              <a:buNone/>
            </a:pPr>
            <a:r>
              <a:rPr lang="en" sz="1600" b="1" dirty="0">
                <a:highlight>
                  <a:srgbClr val="FFFF00"/>
                </a:highlight>
              </a:rPr>
              <a:t>	</a:t>
            </a:r>
            <a:endParaRPr sz="1600" b="1" dirty="0">
              <a:highlight>
                <a:srgbClr val="FFFF00"/>
              </a:highlight>
            </a:endParaRPr>
          </a:p>
        </p:txBody>
      </p:sp>
      <p:sp>
        <p:nvSpPr>
          <p:cNvPr id="492" name="Google Shape;492;p83"/>
          <p:cNvSpPr txBox="1"/>
          <p:nvPr/>
        </p:nvSpPr>
        <p:spPr>
          <a:xfrm>
            <a:off x="360442" y="925874"/>
            <a:ext cx="3328343" cy="4479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900" dirty="0">
                <a:solidFill>
                  <a:schemeClr val="dk1"/>
                </a:solidFill>
                <a:latin typeface="Century Gothic"/>
                <a:ea typeface="Century Gothic"/>
                <a:cs typeface="Century Gothic"/>
                <a:sym typeface="Century Gothic"/>
              </a:rPr>
              <a:t>Group &amp; Partners will begin with Syllable Sleuth. This is an optional step for independent workers.</a:t>
            </a:r>
            <a:endParaRPr sz="19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9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900" dirty="0">
                <a:solidFill>
                  <a:schemeClr val="dk1"/>
                </a:solidFill>
                <a:latin typeface="Century Gothic"/>
                <a:ea typeface="Century Gothic"/>
                <a:cs typeface="Century Gothic"/>
                <a:sym typeface="Century Gothic"/>
              </a:rPr>
              <a:t>Segment syllables in each word with a slice (/). </a:t>
            </a:r>
            <a:endParaRPr sz="19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9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900" dirty="0">
                <a:solidFill>
                  <a:schemeClr val="dk1"/>
                </a:solidFill>
                <a:latin typeface="Century Gothic"/>
                <a:ea typeface="Century Gothic"/>
                <a:cs typeface="Century Gothic"/>
                <a:sym typeface="Century Gothic"/>
              </a:rPr>
              <a:t>Write the total number of syllables after you “slice.”</a:t>
            </a:r>
            <a:endParaRPr sz="19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9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900" dirty="0">
                <a:solidFill>
                  <a:schemeClr val="dk1"/>
                </a:solidFill>
                <a:latin typeface="Century Gothic"/>
                <a:ea typeface="Century Gothic"/>
                <a:cs typeface="Century Gothic"/>
                <a:sym typeface="Century Gothic"/>
              </a:rPr>
              <a:t>If you have time, create sentences with the words.</a:t>
            </a:r>
            <a:endParaRPr sz="19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900" dirty="0"/>
          </a:p>
        </p:txBody>
      </p:sp>
      <p:pic>
        <p:nvPicPr>
          <p:cNvPr id="493" name="Google Shape;493;p83"/>
          <p:cNvPicPr preferRelativeResize="0"/>
          <p:nvPr/>
        </p:nvPicPr>
        <p:blipFill>
          <a:blip r:embed="rId3">
            <a:alphaModFix/>
          </a:blip>
          <a:stretch>
            <a:fillRect/>
          </a:stretch>
        </p:blipFill>
        <p:spPr>
          <a:xfrm rot="951041" flipH="1">
            <a:off x="78330" y="359992"/>
            <a:ext cx="697605" cy="479733"/>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497"/>
        <p:cNvGrpSpPr/>
        <p:nvPr/>
      </p:nvGrpSpPr>
      <p:grpSpPr>
        <a:xfrm>
          <a:off x="0" y="0"/>
          <a:ext cx="0" cy="0"/>
          <a:chOff x="0" y="0"/>
          <a:chExt cx="0" cy="0"/>
        </a:xfrm>
      </p:grpSpPr>
      <p:sp>
        <p:nvSpPr>
          <p:cNvPr id="498" name="Google Shape;498;p84"/>
          <p:cNvSpPr txBox="1">
            <a:spLocks noGrp="1"/>
          </p:cNvSpPr>
          <p:nvPr>
            <p:ph type="title"/>
          </p:nvPr>
        </p:nvSpPr>
        <p:spPr>
          <a:xfrm>
            <a:off x="345621" y="241187"/>
            <a:ext cx="7886700" cy="994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latin typeface="Century Gothic" panose="020B0502020202020204" pitchFamily="34" charset="0"/>
                <a:ea typeface="Calibri"/>
                <a:cs typeface="Calibri"/>
                <a:sym typeface="Calibri"/>
              </a:rPr>
              <a:t>Syllable Sleuth Steps</a:t>
            </a:r>
            <a:endParaRPr dirty="0">
              <a:latin typeface="Century Gothic" panose="020B0502020202020204" pitchFamily="34" charset="0"/>
              <a:ea typeface="Calibri"/>
              <a:cs typeface="Calibri"/>
              <a:sym typeface="Calibri"/>
            </a:endParaRPr>
          </a:p>
        </p:txBody>
      </p:sp>
      <p:sp>
        <p:nvSpPr>
          <p:cNvPr id="499" name="Google Shape;499;p84"/>
          <p:cNvSpPr txBox="1">
            <a:spLocks noGrp="1"/>
          </p:cNvSpPr>
          <p:nvPr>
            <p:ph type="body" idx="1"/>
          </p:nvPr>
        </p:nvSpPr>
        <p:spPr>
          <a:xfrm>
            <a:off x="345620" y="923344"/>
            <a:ext cx="8798379" cy="3263400"/>
          </a:xfrm>
          <a:prstGeom prst="rect">
            <a:avLst/>
          </a:prstGeom>
        </p:spPr>
        <p:txBody>
          <a:bodyPr spcFirstLastPara="1" wrap="square" lIns="91425" tIns="91425" rIns="91425" bIns="91425" anchor="t" anchorCtr="0">
            <a:noAutofit/>
          </a:bodyPr>
          <a:lstStyle/>
          <a:p>
            <a:pPr marL="457200" lvl="0" indent="-387350" algn="l" rtl="0">
              <a:spcBef>
                <a:spcPts val="0"/>
              </a:spcBef>
              <a:spcAft>
                <a:spcPts val="0"/>
              </a:spcAft>
              <a:buClr>
                <a:schemeClr val="dk1"/>
              </a:buClr>
              <a:buSzPts val="2500"/>
              <a:buAutoNum type="arabicPeriod"/>
            </a:pPr>
            <a:r>
              <a:rPr lang="en" sz="2500" dirty="0">
                <a:solidFill>
                  <a:schemeClr val="dk1"/>
                </a:solidFill>
              </a:rPr>
              <a:t>Find the vowels and put a dot below them. </a:t>
            </a:r>
            <a:endParaRPr sz="2500" dirty="0">
              <a:solidFill>
                <a:schemeClr val="dk1"/>
              </a:solidFill>
            </a:endParaRPr>
          </a:p>
          <a:p>
            <a:pPr marL="457200" lvl="0" indent="-387350" algn="l" rtl="0">
              <a:spcBef>
                <a:spcPts val="0"/>
              </a:spcBef>
              <a:spcAft>
                <a:spcPts val="0"/>
              </a:spcAft>
              <a:buClr>
                <a:schemeClr val="dk1"/>
              </a:buClr>
              <a:buSzPts val="2500"/>
              <a:buAutoNum type="arabicPeriod"/>
            </a:pPr>
            <a:r>
              <a:rPr lang="en" sz="2500" dirty="0">
                <a:solidFill>
                  <a:schemeClr val="dk1"/>
                </a:solidFill>
              </a:rPr>
              <a:t>Look for consonants between the vowels.</a:t>
            </a:r>
            <a:endParaRPr sz="2500" dirty="0">
              <a:solidFill>
                <a:schemeClr val="dk1"/>
              </a:solidFill>
            </a:endParaRPr>
          </a:p>
          <a:p>
            <a:pPr marL="457200" lvl="0" indent="-387350" algn="l" rtl="0">
              <a:spcBef>
                <a:spcPts val="0"/>
              </a:spcBef>
              <a:spcAft>
                <a:spcPts val="0"/>
              </a:spcAft>
              <a:buClr>
                <a:schemeClr val="dk1"/>
              </a:buClr>
              <a:buSzPts val="2500"/>
              <a:buAutoNum type="arabicPeriod"/>
            </a:pPr>
            <a:r>
              <a:rPr lang="en" sz="2500" dirty="0">
                <a:solidFill>
                  <a:schemeClr val="dk1"/>
                </a:solidFill>
              </a:rPr>
              <a:t>Divide the word just before the consonant and “-le.”</a:t>
            </a:r>
            <a:endParaRPr sz="2500" dirty="0">
              <a:solidFill>
                <a:schemeClr val="dk1"/>
              </a:solidFill>
            </a:endParaRPr>
          </a:p>
          <a:p>
            <a:pPr marL="457200" lvl="0" indent="-387350" algn="l" rtl="0">
              <a:spcBef>
                <a:spcPts val="0"/>
              </a:spcBef>
              <a:spcAft>
                <a:spcPts val="0"/>
              </a:spcAft>
              <a:buClr>
                <a:schemeClr val="dk1"/>
              </a:buClr>
              <a:buSzPts val="2500"/>
              <a:buAutoNum type="arabicPeriod"/>
            </a:pPr>
            <a:r>
              <a:rPr lang="en" sz="2500" dirty="0">
                <a:solidFill>
                  <a:schemeClr val="dk1"/>
                </a:solidFill>
              </a:rPr>
              <a:t>Break the words into syllables.</a:t>
            </a:r>
            <a:endParaRPr sz="2500" dirty="0">
              <a:solidFill>
                <a:schemeClr val="dk1"/>
              </a:solidFill>
            </a:endParaRPr>
          </a:p>
          <a:p>
            <a:pPr marL="457200" lvl="0" indent="-387350" algn="l" rtl="0">
              <a:spcBef>
                <a:spcPts val="0"/>
              </a:spcBef>
              <a:spcAft>
                <a:spcPts val="0"/>
              </a:spcAft>
              <a:buClr>
                <a:schemeClr val="dk1"/>
              </a:buClr>
              <a:buSzPts val="2500"/>
              <a:buAutoNum type="arabicPeriod"/>
            </a:pPr>
            <a:r>
              <a:rPr lang="en" sz="2500" dirty="0">
                <a:solidFill>
                  <a:schemeClr val="dk1"/>
                </a:solidFill>
              </a:rPr>
              <a:t>Read each syllable using the spelling pattern.</a:t>
            </a:r>
            <a:endParaRPr sz="2500" dirty="0">
              <a:solidFill>
                <a:schemeClr val="dk1"/>
              </a:solidFill>
            </a:endParaRPr>
          </a:p>
          <a:p>
            <a:pPr marL="914400" lvl="1" indent="-374650" algn="l" rtl="0">
              <a:spcBef>
                <a:spcPts val="0"/>
              </a:spcBef>
              <a:spcAft>
                <a:spcPts val="0"/>
              </a:spcAft>
              <a:buClr>
                <a:schemeClr val="dk1"/>
              </a:buClr>
              <a:buSzPts val="2300"/>
              <a:buAutoNum type="alphaLcPeriod"/>
            </a:pPr>
            <a:r>
              <a:rPr lang="en" sz="2300" dirty="0">
                <a:solidFill>
                  <a:schemeClr val="dk1"/>
                </a:solidFill>
              </a:rPr>
              <a:t>Closed</a:t>
            </a:r>
            <a:endParaRPr sz="2300" dirty="0">
              <a:solidFill>
                <a:schemeClr val="dk1"/>
              </a:solidFill>
            </a:endParaRPr>
          </a:p>
          <a:p>
            <a:pPr marL="914400" lvl="1" indent="-374650" algn="l" rtl="0">
              <a:spcBef>
                <a:spcPts val="0"/>
              </a:spcBef>
              <a:spcAft>
                <a:spcPts val="0"/>
              </a:spcAft>
              <a:buClr>
                <a:schemeClr val="dk1"/>
              </a:buClr>
              <a:buSzPts val="2300"/>
              <a:buAutoNum type="alphaLcPeriod"/>
            </a:pPr>
            <a:r>
              <a:rPr lang="en" sz="2300" dirty="0">
                <a:solidFill>
                  <a:schemeClr val="dk1"/>
                </a:solidFill>
              </a:rPr>
              <a:t>Open</a:t>
            </a:r>
            <a:endParaRPr sz="2300" dirty="0">
              <a:solidFill>
                <a:schemeClr val="dk1"/>
              </a:solidFill>
            </a:endParaRPr>
          </a:p>
          <a:p>
            <a:pPr marL="914400" lvl="1" indent="-374650" algn="l" rtl="0">
              <a:spcBef>
                <a:spcPts val="0"/>
              </a:spcBef>
              <a:spcAft>
                <a:spcPts val="0"/>
              </a:spcAft>
              <a:buClr>
                <a:schemeClr val="dk1"/>
              </a:buClr>
              <a:buSzPts val="2300"/>
              <a:buAutoNum type="alphaLcPeriod"/>
            </a:pPr>
            <a:r>
              <a:rPr lang="en" sz="2300" dirty="0">
                <a:solidFill>
                  <a:schemeClr val="dk1"/>
                </a:solidFill>
              </a:rPr>
              <a:t>Magic “e”</a:t>
            </a:r>
            <a:endParaRPr sz="2300" dirty="0">
              <a:solidFill>
                <a:schemeClr val="dk1"/>
              </a:solidFill>
            </a:endParaRPr>
          </a:p>
          <a:p>
            <a:pPr marL="914400" lvl="1" indent="-374650" algn="l" rtl="0">
              <a:spcBef>
                <a:spcPts val="0"/>
              </a:spcBef>
              <a:spcAft>
                <a:spcPts val="0"/>
              </a:spcAft>
              <a:buClr>
                <a:schemeClr val="dk1"/>
              </a:buClr>
              <a:buSzPts val="2300"/>
              <a:buAutoNum type="alphaLcPeriod"/>
            </a:pPr>
            <a:r>
              <a:rPr lang="en" sz="2300" dirty="0">
                <a:solidFill>
                  <a:schemeClr val="dk1"/>
                </a:solidFill>
              </a:rPr>
              <a:t>R-controlled</a:t>
            </a:r>
            <a:endParaRPr sz="2300" dirty="0">
              <a:solidFill>
                <a:schemeClr val="dk1"/>
              </a:solidFill>
            </a:endParaRPr>
          </a:p>
          <a:p>
            <a:pPr marL="914400" lvl="1" indent="-387350" algn="l" rtl="0">
              <a:spcBef>
                <a:spcPts val="0"/>
              </a:spcBef>
              <a:spcAft>
                <a:spcPts val="0"/>
              </a:spcAft>
              <a:buClr>
                <a:schemeClr val="dk1"/>
              </a:buClr>
              <a:buSzPts val="2500"/>
              <a:buAutoNum type="alphaLcPeriod"/>
            </a:pPr>
            <a:r>
              <a:rPr lang="en" sz="2300" dirty="0">
                <a:solidFill>
                  <a:schemeClr val="dk1"/>
                </a:solidFill>
              </a:rPr>
              <a:t>Vowel team</a:t>
            </a:r>
            <a:r>
              <a:rPr lang="en" sz="2500" dirty="0">
                <a:solidFill>
                  <a:schemeClr val="dk1"/>
                </a:solidFill>
              </a:rPr>
              <a:t> </a:t>
            </a:r>
            <a:endParaRPr sz="2500" dirty="0">
              <a:solidFill>
                <a:schemeClr val="dk1"/>
              </a:solidFill>
            </a:endParaRPr>
          </a:p>
          <a:p>
            <a:pPr marL="914400" lvl="1" indent="-387350" algn="l" rtl="0">
              <a:spcBef>
                <a:spcPts val="0"/>
              </a:spcBef>
              <a:spcAft>
                <a:spcPts val="0"/>
              </a:spcAft>
              <a:buClr>
                <a:schemeClr val="dk1"/>
              </a:buClr>
              <a:buSzPts val="2500"/>
              <a:buAutoNum type="alphaLcPeriod"/>
            </a:pPr>
            <a:r>
              <a:rPr lang="en" sz="2500" dirty="0">
                <a:solidFill>
                  <a:schemeClr val="dk1"/>
                </a:solidFill>
              </a:rPr>
              <a:t>C-le</a:t>
            </a:r>
            <a:endParaRPr sz="2500" dirty="0">
              <a:solidFill>
                <a:schemeClr val="dk1"/>
              </a:solidFill>
            </a:endParaRPr>
          </a:p>
          <a:p>
            <a:pPr marL="0" lvl="0" indent="0" algn="l" rtl="0">
              <a:spcBef>
                <a:spcPts val="0"/>
              </a:spcBef>
              <a:spcAft>
                <a:spcPts val="0"/>
              </a:spcAft>
              <a:buNone/>
            </a:pPr>
            <a:endParaRPr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503"/>
        <p:cNvGrpSpPr/>
        <p:nvPr/>
      </p:nvGrpSpPr>
      <p:grpSpPr>
        <a:xfrm>
          <a:off x="0" y="0"/>
          <a:ext cx="0" cy="0"/>
          <a:chOff x="0" y="0"/>
          <a:chExt cx="0" cy="0"/>
        </a:xfrm>
      </p:grpSpPr>
      <p:sp>
        <p:nvSpPr>
          <p:cNvPr id="504" name="Google Shape;504;p85"/>
          <p:cNvSpPr txBox="1">
            <a:spLocks noGrp="1"/>
          </p:cNvSpPr>
          <p:nvPr>
            <p:ph type="title"/>
          </p:nvPr>
        </p:nvSpPr>
        <p:spPr>
          <a:xfrm>
            <a:off x="108857" y="120570"/>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latin typeface="Century Gothic" panose="020B0502020202020204" pitchFamily="34" charset="0"/>
                <a:ea typeface="Calibri"/>
                <a:cs typeface="Calibri"/>
                <a:sym typeface="Calibri"/>
              </a:rPr>
              <a:t>Reader’s Toolbox: </a:t>
            </a:r>
            <a:endParaRPr dirty="0">
              <a:latin typeface="Century Gothic" panose="020B0502020202020204" pitchFamily="34" charset="0"/>
              <a:ea typeface="Calibri"/>
              <a:cs typeface="Calibri"/>
              <a:sym typeface="Calibri"/>
            </a:endParaRPr>
          </a:p>
          <a:p>
            <a:pPr marL="0" lvl="0" indent="0" algn="l" rtl="0">
              <a:spcBef>
                <a:spcPts val="0"/>
              </a:spcBef>
              <a:spcAft>
                <a:spcPts val="0"/>
              </a:spcAft>
              <a:buNone/>
            </a:pPr>
            <a:r>
              <a:rPr lang="en" sz="3200" dirty="0">
                <a:latin typeface="Century Gothic" panose="020B0502020202020204" pitchFamily="34" charset="0"/>
                <a:ea typeface="Calibri"/>
                <a:cs typeface="Calibri"/>
                <a:sym typeface="Calibri"/>
              </a:rPr>
              <a:t>Use what you know!</a:t>
            </a:r>
            <a:r>
              <a:rPr lang="en" dirty="0">
                <a:latin typeface="Century Gothic" panose="020B0502020202020204" pitchFamily="34" charset="0"/>
              </a:rPr>
              <a:t> </a:t>
            </a:r>
            <a:endParaRPr dirty="0">
              <a:latin typeface="Century Gothic" panose="020B0502020202020204" pitchFamily="34" charset="0"/>
            </a:endParaRPr>
          </a:p>
          <a:p>
            <a:pPr marL="457200" lvl="0" indent="0" algn="l" rtl="0">
              <a:spcBef>
                <a:spcPts val="0"/>
              </a:spcBef>
              <a:spcAft>
                <a:spcPts val="0"/>
              </a:spcAft>
              <a:buNone/>
            </a:pPr>
            <a:endParaRPr dirty="0"/>
          </a:p>
        </p:txBody>
      </p:sp>
      <p:sp>
        <p:nvSpPr>
          <p:cNvPr id="505" name="Google Shape;505;p85"/>
          <p:cNvSpPr txBox="1"/>
          <p:nvPr/>
        </p:nvSpPr>
        <p:spPr>
          <a:xfrm>
            <a:off x="6466950" y="906875"/>
            <a:ext cx="2507700" cy="634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3000" u="sng">
              <a:latin typeface="Century Gothic"/>
              <a:ea typeface="Century Gothic"/>
              <a:cs typeface="Century Gothic"/>
              <a:sym typeface="Century Gothic"/>
            </a:endParaRPr>
          </a:p>
        </p:txBody>
      </p:sp>
      <p:pic>
        <p:nvPicPr>
          <p:cNvPr id="506" name="Google Shape;506;p85"/>
          <p:cNvPicPr preferRelativeResize="0"/>
          <p:nvPr/>
        </p:nvPicPr>
        <p:blipFill>
          <a:blip r:embed="rId3">
            <a:alphaModFix/>
          </a:blip>
          <a:stretch>
            <a:fillRect/>
          </a:stretch>
        </p:blipFill>
        <p:spPr>
          <a:xfrm>
            <a:off x="996950" y="1337788"/>
            <a:ext cx="2930325" cy="2930325"/>
          </a:xfrm>
          <a:prstGeom prst="rect">
            <a:avLst/>
          </a:prstGeom>
          <a:noFill/>
          <a:ln>
            <a:noFill/>
          </a:ln>
        </p:spPr>
      </p:pic>
      <p:pic>
        <p:nvPicPr>
          <p:cNvPr id="507" name="Google Shape;507;p85"/>
          <p:cNvPicPr preferRelativeResize="0"/>
          <p:nvPr/>
        </p:nvPicPr>
        <p:blipFill>
          <a:blip r:embed="rId4">
            <a:alphaModFix/>
          </a:blip>
          <a:stretch>
            <a:fillRect/>
          </a:stretch>
        </p:blipFill>
        <p:spPr>
          <a:xfrm>
            <a:off x="451863" y="3082275"/>
            <a:ext cx="1369325" cy="1369325"/>
          </a:xfrm>
          <a:prstGeom prst="rect">
            <a:avLst/>
          </a:prstGeom>
          <a:noFill/>
          <a:ln>
            <a:noFill/>
          </a:ln>
        </p:spPr>
      </p:pic>
      <p:graphicFrame>
        <p:nvGraphicFramePr>
          <p:cNvPr id="508" name="Google Shape;508;p85"/>
          <p:cNvGraphicFramePr/>
          <p:nvPr>
            <p:extLst>
              <p:ext uri="{D42A27DB-BD31-4B8C-83A1-F6EECF244321}">
                <p14:modId xmlns:p14="http://schemas.microsoft.com/office/powerpoint/2010/main" val="1173449079"/>
              </p:ext>
            </p:extLst>
          </p:nvPr>
        </p:nvGraphicFramePr>
        <p:xfrm>
          <a:off x="4572000" y="19125"/>
          <a:ext cx="4328900" cy="4973105"/>
        </p:xfrm>
        <a:graphic>
          <a:graphicData uri="http://schemas.openxmlformats.org/drawingml/2006/table">
            <a:tbl>
              <a:tblPr>
                <a:noFill/>
                <a:tableStyleId>{AF0F2C95-CF61-4AE3-84FF-566B69A02888}</a:tableStyleId>
              </a:tblPr>
              <a:tblGrid>
                <a:gridCol w="537150">
                  <a:extLst>
                    <a:ext uri="{9D8B030D-6E8A-4147-A177-3AD203B41FA5}">
                      <a16:colId xmlns:a16="http://schemas.microsoft.com/office/drawing/2014/main" val="20000"/>
                    </a:ext>
                  </a:extLst>
                </a:gridCol>
                <a:gridCol w="3791750">
                  <a:extLst>
                    <a:ext uri="{9D8B030D-6E8A-4147-A177-3AD203B41FA5}">
                      <a16:colId xmlns:a16="http://schemas.microsoft.com/office/drawing/2014/main" val="20001"/>
                    </a:ext>
                  </a:extLst>
                </a:gridCol>
              </a:tblGrid>
              <a:tr h="1204625">
                <a:tc>
                  <a:txBody>
                    <a:bodyPr/>
                    <a:lstStyle/>
                    <a:p>
                      <a:pPr marL="0" lvl="0" indent="0" algn="l" rtl="0">
                        <a:spcBef>
                          <a:spcPts val="0"/>
                        </a:spcBef>
                        <a:spcAft>
                          <a:spcPts val="0"/>
                        </a:spcAft>
                        <a:buNone/>
                      </a:pPr>
                      <a:r>
                        <a:rPr lang="en" sz="1300" dirty="0">
                          <a:latin typeface="Century Gothic" panose="020B0502020202020204" pitchFamily="34" charset="0"/>
                        </a:rPr>
                        <a:t>1.</a:t>
                      </a:r>
                      <a:endParaRPr sz="1300" dirty="0">
                        <a:latin typeface="Century Gothic" panose="020B0502020202020204" pitchFamily="34" charset="0"/>
                      </a:endParaRPr>
                    </a:p>
                  </a:txBody>
                  <a:tcPr marL="91425" marR="91425" marT="91425" marB="91425"/>
                </a:tc>
                <a:tc>
                  <a:txBody>
                    <a:bodyPr/>
                    <a:lstStyle/>
                    <a:p>
                      <a:pPr marL="0" lvl="0" indent="0" algn="l" rtl="0">
                        <a:spcBef>
                          <a:spcPts val="0"/>
                        </a:spcBef>
                        <a:spcAft>
                          <a:spcPts val="0"/>
                        </a:spcAft>
                        <a:buNone/>
                      </a:pPr>
                      <a:r>
                        <a:rPr lang="en" sz="1300" b="1" dirty="0">
                          <a:latin typeface="Century Gothic" panose="020B0502020202020204" pitchFamily="34" charset="0"/>
                          <a:ea typeface="Calibri"/>
                          <a:cs typeface="Calibri"/>
                          <a:sym typeface="Calibri"/>
                        </a:rPr>
                        <a:t>Sound out the word</a:t>
                      </a:r>
                      <a:r>
                        <a:rPr lang="en" sz="1300" dirty="0">
                          <a:latin typeface="Century Gothic" panose="020B0502020202020204" pitchFamily="34" charset="0"/>
                          <a:ea typeface="Calibri"/>
                          <a:cs typeface="Calibri"/>
                          <a:sym typeface="Calibri"/>
                        </a:rPr>
                        <a:t>: Say each letter sound or spelling then blend all the sounds together to read the word.  If you don’t know all the letter sounds or spelling patterns, try the ones you know, then read the word again.</a:t>
                      </a:r>
                      <a:endParaRPr sz="1300" dirty="0">
                        <a:latin typeface="Century Gothic" panose="020B0502020202020204" pitchFamily="34" charset="0"/>
                        <a:ea typeface="Calibri"/>
                        <a:cs typeface="Calibri"/>
                        <a:sym typeface="Calibri"/>
                      </a:endParaRPr>
                    </a:p>
                  </a:txBody>
                  <a:tcPr marL="91425" marR="91425" marT="91425" marB="91425"/>
                </a:tc>
                <a:extLst>
                  <a:ext uri="{0D108BD9-81ED-4DB2-BD59-A6C34878D82A}">
                    <a16:rowId xmlns:a16="http://schemas.microsoft.com/office/drawing/2014/main" val="10000"/>
                  </a:ext>
                </a:extLst>
              </a:tr>
              <a:tr h="589250">
                <a:tc>
                  <a:txBody>
                    <a:bodyPr/>
                    <a:lstStyle/>
                    <a:p>
                      <a:pPr marL="0" lvl="0" indent="0" algn="l" rtl="0">
                        <a:spcBef>
                          <a:spcPts val="0"/>
                        </a:spcBef>
                        <a:spcAft>
                          <a:spcPts val="0"/>
                        </a:spcAft>
                        <a:buNone/>
                      </a:pPr>
                      <a:r>
                        <a:rPr lang="en" sz="1300">
                          <a:latin typeface="Century Gothic" panose="020B0502020202020204" pitchFamily="34" charset="0"/>
                        </a:rPr>
                        <a:t>2.</a:t>
                      </a:r>
                      <a:endParaRPr sz="1300">
                        <a:latin typeface="Century Gothic" panose="020B0502020202020204" pitchFamily="34" charset="0"/>
                      </a:endParaRPr>
                    </a:p>
                  </a:txBody>
                  <a:tcPr marL="91425" marR="91425" marT="91425" marB="91425"/>
                </a:tc>
                <a:tc>
                  <a:txBody>
                    <a:bodyPr/>
                    <a:lstStyle/>
                    <a:p>
                      <a:pPr marL="0" lvl="0" indent="0" algn="l" rtl="0">
                        <a:spcBef>
                          <a:spcPts val="0"/>
                        </a:spcBef>
                        <a:spcAft>
                          <a:spcPts val="0"/>
                        </a:spcAft>
                        <a:buNone/>
                      </a:pPr>
                      <a:r>
                        <a:rPr lang="en" sz="1300" b="1" dirty="0">
                          <a:latin typeface="Century Gothic" panose="020B0502020202020204" pitchFamily="34" charset="0"/>
                          <a:ea typeface="Calibri"/>
                          <a:cs typeface="Calibri"/>
                          <a:sym typeface="Calibri"/>
                        </a:rPr>
                        <a:t>Syllable Sleuth: </a:t>
                      </a:r>
                      <a:r>
                        <a:rPr lang="en" sz="1300" dirty="0">
                          <a:latin typeface="Century Gothic" panose="020B0502020202020204" pitchFamily="34" charset="0"/>
                          <a:ea typeface="Calibri"/>
                          <a:cs typeface="Calibri"/>
                          <a:sym typeface="Calibri"/>
                        </a:rPr>
                        <a:t>Break apart long words into syllables, then blend to read the word. </a:t>
                      </a:r>
                      <a:endParaRPr sz="1300" dirty="0">
                        <a:latin typeface="Century Gothic" panose="020B0502020202020204" pitchFamily="34" charset="0"/>
                        <a:ea typeface="Calibri"/>
                        <a:cs typeface="Calibri"/>
                        <a:sym typeface="Calibri"/>
                      </a:endParaRPr>
                    </a:p>
                  </a:txBody>
                  <a:tcPr marL="91425" marR="91425" marT="91425" marB="91425"/>
                </a:tc>
                <a:extLst>
                  <a:ext uri="{0D108BD9-81ED-4DB2-BD59-A6C34878D82A}">
                    <a16:rowId xmlns:a16="http://schemas.microsoft.com/office/drawing/2014/main" val="10001"/>
                  </a:ext>
                </a:extLst>
              </a:tr>
              <a:tr h="1204625">
                <a:tc>
                  <a:txBody>
                    <a:bodyPr/>
                    <a:lstStyle/>
                    <a:p>
                      <a:pPr marL="0" lvl="0" indent="0" algn="l" rtl="0">
                        <a:spcBef>
                          <a:spcPts val="0"/>
                        </a:spcBef>
                        <a:spcAft>
                          <a:spcPts val="0"/>
                        </a:spcAft>
                        <a:buNone/>
                      </a:pPr>
                      <a:r>
                        <a:rPr lang="en" sz="1300">
                          <a:latin typeface="Century Gothic" panose="020B0502020202020204" pitchFamily="34" charset="0"/>
                        </a:rPr>
                        <a:t>3. </a:t>
                      </a:r>
                      <a:endParaRPr sz="1300">
                        <a:latin typeface="Century Gothic" panose="020B0502020202020204" pitchFamily="34" charset="0"/>
                      </a:endParaRPr>
                    </a:p>
                  </a:txBody>
                  <a:tcPr marL="91425" marR="91425" marT="91425" marB="91425"/>
                </a:tc>
                <a:tc>
                  <a:txBody>
                    <a:bodyPr/>
                    <a:lstStyle/>
                    <a:p>
                      <a:pPr marL="0" lvl="0" indent="0" algn="l" rtl="0">
                        <a:spcBef>
                          <a:spcPts val="0"/>
                        </a:spcBef>
                        <a:spcAft>
                          <a:spcPts val="0"/>
                        </a:spcAft>
                        <a:buNone/>
                      </a:pPr>
                      <a:r>
                        <a:rPr lang="en" sz="1300" b="1" dirty="0">
                          <a:latin typeface="Century Gothic" panose="020B0502020202020204" pitchFamily="34" charset="0"/>
                          <a:ea typeface="Calibri"/>
                          <a:cs typeface="Calibri"/>
                          <a:sym typeface="Calibri"/>
                        </a:rPr>
                        <a:t>Word Parts</a:t>
                      </a:r>
                      <a:r>
                        <a:rPr lang="en" sz="1300" dirty="0">
                          <a:latin typeface="Century Gothic" panose="020B0502020202020204" pitchFamily="34" charset="0"/>
                          <a:ea typeface="Calibri"/>
                          <a:cs typeface="Calibri"/>
                          <a:sym typeface="Calibri"/>
                        </a:rPr>
                        <a:t> - Does the word have suffixes or prefixes?  Read the word parts first, then use what you know about spelling patterns to read the base word.  Put the parts together to read the word.</a:t>
                      </a:r>
                      <a:endParaRPr sz="1300" dirty="0">
                        <a:latin typeface="Century Gothic" panose="020B0502020202020204" pitchFamily="34" charset="0"/>
                        <a:ea typeface="Calibri"/>
                        <a:cs typeface="Calibri"/>
                        <a:sym typeface="Calibri"/>
                      </a:endParaRPr>
                    </a:p>
                  </a:txBody>
                  <a:tcPr marL="91425" marR="91425" marT="91425" marB="91425"/>
                </a:tc>
                <a:extLst>
                  <a:ext uri="{0D108BD9-81ED-4DB2-BD59-A6C34878D82A}">
                    <a16:rowId xmlns:a16="http://schemas.microsoft.com/office/drawing/2014/main" val="10002"/>
                  </a:ext>
                </a:extLst>
              </a:tr>
              <a:tr h="794375">
                <a:tc>
                  <a:txBody>
                    <a:bodyPr/>
                    <a:lstStyle/>
                    <a:p>
                      <a:pPr marL="0" lvl="0" indent="0" algn="l" rtl="0">
                        <a:spcBef>
                          <a:spcPts val="0"/>
                        </a:spcBef>
                        <a:spcAft>
                          <a:spcPts val="0"/>
                        </a:spcAft>
                        <a:buNone/>
                      </a:pPr>
                      <a:r>
                        <a:rPr lang="en" sz="1300">
                          <a:latin typeface="Century Gothic" panose="020B0502020202020204" pitchFamily="34" charset="0"/>
                        </a:rPr>
                        <a:t>4.</a:t>
                      </a:r>
                      <a:endParaRPr sz="1300">
                        <a:latin typeface="Century Gothic" panose="020B0502020202020204" pitchFamily="34" charset="0"/>
                      </a:endParaRPr>
                    </a:p>
                  </a:txBody>
                  <a:tcPr marL="91425" marR="91425" marT="91425" marB="91425"/>
                </a:tc>
                <a:tc>
                  <a:txBody>
                    <a:bodyPr/>
                    <a:lstStyle/>
                    <a:p>
                      <a:pPr marL="0" lvl="0" indent="0" algn="l" rtl="0">
                        <a:spcBef>
                          <a:spcPts val="0"/>
                        </a:spcBef>
                        <a:spcAft>
                          <a:spcPts val="0"/>
                        </a:spcAft>
                        <a:buNone/>
                      </a:pPr>
                      <a:r>
                        <a:rPr lang="en" sz="1300" b="1" dirty="0">
                          <a:latin typeface="Century Gothic" panose="020B0502020202020204" pitchFamily="34" charset="0"/>
                          <a:ea typeface="Calibri"/>
                          <a:cs typeface="Calibri"/>
                          <a:sym typeface="Calibri"/>
                        </a:rPr>
                        <a:t>High Frequency Words: </a:t>
                      </a:r>
                      <a:r>
                        <a:rPr lang="en" sz="1300" dirty="0">
                          <a:latin typeface="Century Gothic" panose="020B0502020202020204" pitchFamily="34" charset="0"/>
                          <a:ea typeface="Calibri"/>
                          <a:cs typeface="Calibri"/>
                          <a:sym typeface="Calibri"/>
                        </a:rPr>
                        <a:t>Read high frequency words in a SNAP.  Look to the Interactive Word Wall for help, then try to read the word.</a:t>
                      </a:r>
                      <a:endParaRPr sz="1300" dirty="0">
                        <a:latin typeface="Century Gothic" panose="020B0502020202020204" pitchFamily="34" charset="0"/>
                        <a:ea typeface="Calibri"/>
                        <a:cs typeface="Calibri"/>
                        <a:sym typeface="Calibri"/>
                      </a:endParaRPr>
                    </a:p>
                  </a:txBody>
                  <a:tcPr marL="91425" marR="91425" marT="91425" marB="91425"/>
                </a:tc>
                <a:extLst>
                  <a:ext uri="{0D108BD9-81ED-4DB2-BD59-A6C34878D82A}">
                    <a16:rowId xmlns:a16="http://schemas.microsoft.com/office/drawing/2014/main" val="10003"/>
                  </a:ext>
                </a:extLst>
              </a:tr>
              <a:tr h="999275">
                <a:tc>
                  <a:txBody>
                    <a:bodyPr/>
                    <a:lstStyle/>
                    <a:p>
                      <a:pPr marL="0" lvl="0" indent="0" algn="l" rtl="0">
                        <a:spcBef>
                          <a:spcPts val="0"/>
                        </a:spcBef>
                        <a:spcAft>
                          <a:spcPts val="0"/>
                        </a:spcAft>
                        <a:buNone/>
                      </a:pPr>
                      <a:r>
                        <a:rPr lang="en" sz="1300">
                          <a:latin typeface="Century Gothic" panose="020B0502020202020204" pitchFamily="34" charset="0"/>
                        </a:rPr>
                        <a:t>5. </a:t>
                      </a:r>
                      <a:endParaRPr sz="1300">
                        <a:latin typeface="Century Gothic" panose="020B0502020202020204" pitchFamily="34" charset="0"/>
                      </a:endParaRPr>
                    </a:p>
                  </a:txBody>
                  <a:tcPr marL="91425" marR="91425" marT="91425" marB="91425"/>
                </a:tc>
                <a:tc>
                  <a:txBody>
                    <a:bodyPr/>
                    <a:lstStyle/>
                    <a:p>
                      <a:pPr marL="0" lvl="0" indent="0" algn="l" rtl="0">
                        <a:spcBef>
                          <a:spcPts val="0"/>
                        </a:spcBef>
                        <a:spcAft>
                          <a:spcPts val="0"/>
                        </a:spcAft>
                        <a:buNone/>
                      </a:pPr>
                      <a:r>
                        <a:rPr lang="en" sz="1300" b="1" dirty="0">
                          <a:latin typeface="Century Gothic" panose="020B0502020202020204" pitchFamily="34" charset="0"/>
                          <a:ea typeface="Calibri"/>
                          <a:cs typeface="Calibri"/>
                          <a:sym typeface="Calibri"/>
                        </a:rPr>
                        <a:t>Read it Again </a:t>
                      </a:r>
                      <a:r>
                        <a:rPr lang="en" sz="1300" dirty="0">
                          <a:latin typeface="Century Gothic" panose="020B0502020202020204" pitchFamily="34" charset="0"/>
                          <a:ea typeface="Calibri"/>
                          <a:cs typeface="Calibri"/>
                          <a:sym typeface="Calibri"/>
                        </a:rPr>
                        <a:t>- Try to read the word again when it does not make sense. For example, try a different vowel sound. Then read the word again.</a:t>
                      </a:r>
                      <a:endParaRPr sz="1300" dirty="0">
                        <a:latin typeface="Century Gothic" panose="020B0502020202020204" pitchFamily="34" charset="0"/>
                        <a:ea typeface="Calibri"/>
                        <a:cs typeface="Calibri"/>
                        <a:sym typeface="Calibri"/>
                      </a:endParaRPr>
                    </a:p>
                  </a:txBody>
                  <a:tcPr marL="91425" marR="91425" marT="91425" marB="91425"/>
                </a:tc>
                <a:extLst>
                  <a:ext uri="{0D108BD9-81ED-4DB2-BD59-A6C34878D82A}">
                    <a16:rowId xmlns:a16="http://schemas.microsoft.com/office/drawing/2014/main" val="10004"/>
                  </a:ext>
                </a:extLst>
              </a:tr>
            </a:tbl>
          </a:graphicData>
        </a:graphic>
      </p:graphicFrame>
      <p:pic>
        <p:nvPicPr>
          <p:cNvPr id="509" name="Google Shape;509;p85"/>
          <p:cNvPicPr preferRelativeResize="0"/>
          <p:nvPr/>
        </p:nvPicPr>
        <p:blipFill>
          <a:blip r:embed="rId4">
            <a:alphaModFix/>
          </a:blip>
          <a:stretch>
            <a:fillRect/>
          </a:stretch>
        </p:blipFill>
        <p:spPr>
          <a:xfrm>
            <a:off x="4572000" y="4268125"/>
            <a:ext cx="449825" cy="381000"/>
          </a:xfrm>
          <a:prstGeom prst="rect">
            <a:avLst/>
          </a:prstGeom>
          <a:noFill/>
          <a:ln>
            <a:noFill/>
          </a:ln>
        </p:spPr>
      </p:pic>
      <p:pic>
        <p:nvPicPr>
          <p:cNvPr id="510" name="Google Shape;510;p85"/>
          <p:cNvPicPr preferRelativeResize="0"/>
          <p:nvPr/>
        </p:nvPicPr>
        <p:blipFill>
          <a:blip r:embed="rId4">
            <a:alphaModFix/>
          </a:blip>
          <a:stretch>
            <a:fillRect/>
          </a:stretch>
        </p:blipFill>
        <p:spPr>
          <a:xfrm rot="10800000">
            <a:off x="4659325" y="449625"/>
            <a:ext cx="449825" cy="381000"/>
          </a:xfrm>
          <a:prstGeom prst="rect">
            <a:avLst/>
          </a:prstGeom>
          <a:noFill/>
          <a:ln>
            <a:noFill/>
          </a:ln>
        </p:spPr>
      </p:pic>
      <p:pic>
        <p:nvPicPr>
          <p:cNvPr id="511" name="Google Shape;511;p85"/>
          <p:cNvPicPr preferRelativeResize="0"/>
          <p:nvPr/>
        </p:nvPicPr>
        <p:blipFill>
          <a:blip r:embed="rId4">
            <a:alphaModFix/>
          </a:blip>
          <a:stretch>
            <a:fillRect/>
          </a:stretch>
        </p:blipFill>
        <p:spPr>
          <a:xfrm>
            <a:off x="4743151" y="1541671"/>
            <a:ext cx="366000" cy="310000"/>
          </a:xfrm>
          <a:prstGeom prst="rect">
            <a:avLst/>
          </a:prstGeom>
          <a:noFill/>
          <a:ln>
            <a:noFill/>
          </a:ln>
        </p:spPr>
      </p:pic>
      <p:pic>
        <p:nvPicPr>
          <p:cNvPr id="512" name="Google Shape;512;p85"/>
          <p:cNvPicPr preferRelativeResize="0"/>
          <p:nvPr/>
        </p:nvPicPr>
        <p:blipFill>
          <a:blip r:embed="rId4">
            <a:alphaModFix/>
          </a:blip>
          <a:stretch>
            <a:fillRect/>
          </a:stretch>
        </p:blipFill>
        <p:spPr>
          <a:xfrm rot="-10799989">
            <a:off x="4572012" y="3431087"/>
            <a:ext cx="449825" cy="381000"/>
          </a:xfrm>
          <a:prstGeom prst="rect">
            <a:avLst/>
          </a:prstGeom>
          <a:noFill/>
          <a:ln>
            <a:noFill/>
          </a:ln>
        </p:spPr>
      </p:pic>
      <p:pic>
        <p:nvPicPr>
          <p:cNvPr id="513" name="Google Shape;513;p85"/>
          <p:cNvPicPr preferRelativeResize="0"/>
          <p:nvPr/>
        </p:nvPicPr>
        <p:blipFill>
          <a:blip r:embed="rId4">
            <a:alphaModFix/>
          </a:blip>
          <a:stretch>
            <a:fillRect/>
          </a:stretch>
        </p:blipFill>
        <p:spPr>
          <a:xfrm>
            <a:off x="4659325" y="2390813"/>
            <a:ext cx="449825" cy="3810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99"/>
        <p:cNvGrpSpPr/>
        <p:nvPr/>
      </p:nvGrpSpPr>
      <p:grpSpPr>
        <a:xfrm>
          <a:off x="0" y="0"/>
          <a:ext cx="0" cy="0"/>
          <a:chOff x="0" y="0"/>
          <a:chExt cx="0" cy="0"/>
        </a:xfrm>
      </p:grpSpPr>
      <p:sp>
        <p:nvSpPr>
          <p:cNvPr id="400" name="Google Shape;400;p71"/>
          <p:cNvSpPr txBox="1">
            <a:spLocks noGrp="1"/>
          </p:cNvSpPr>
          <p:nvPr>
            <p:ph type="body" idx="1"/>
          </p:nvPr>
        </p:nvSpPr>
        <p:spPr>
          <a:xfrm>
            <a:off x="311700" y="986843"/>
            <a:ext cx="8625900" cy="3552500"/>
          </a:xfrm>
          <a:prstGeom prst="rect">
            <a:avLst/>
          </a:prstGeom>
        </p:spPr>
        <p:txBody>
          <a:bodyPr spcFirstLastPara="1" wrap="square" lIns="68575" tIns="34275" rIns="68575" bIns="34275" anchor="t" anchorCtr="0">
            <a:noAutofit/>
          </a:bodyPr>
          <a:lstStyle/>
          <a:p>
            <a:pPr marL="0" lvl="0" indent="0" algn="l" rtl="0">
              <a:spcBef>
                <a:spcPts val="0"/>
              </a:spcBef>
              <a:spcAft>
                <a:spcPts val="0"/>
              </a:spcAft>
              <a:buNone/>
            </a:pPr>
            <a:r>
              <a:rPr lang="en" sz="1800" b="1" dirty="0"/>
              <a:t>Preparing for Lesson #:</a:t>
            </a:r>
            <a:r>
              <a:rPr lang="en" sz="1800" dirty="0"/>
              <a:t> 125</a:t>
            </a:r>
            <a:endParaRPr sz="1800" dirty="0"/>
          </a:p>
          <a:p>
            <a:pPr marL="0" lvl="0" indent="0" algn="l" rtl="0">
              <a:spcBef>
                <a:spcPts val="0"/>
              </a:spcBef>
              <a:spcAft>
                <a:spcPts val="0"/>
              </a:spcAft>
              <a:buNone/>
            </a:pPr>
            <a:endParaRPr sz="1800" dirty="0"/>
          </a:p>
          <a:p>
            <a:pPr marL="0" lvl="0" indent="0" algn="l" rtl="0">
              <a:spcBef>
                <a:spcPts val="0"/>
              </a:spcBef>
              <a:spcAft>
                <a:spcPts val="0"/>
              </a:spcAft>
              <a:buNone/>
            </a:pPr>
            <a:r>
              <a:rPr lang="en" sz="1800" b="1" dirty="0"/>
              <a:t>New Materials to Prepare in Advance (see supporting materials): </a:t>
            </a:r>
            <a:endParaRPr sz="1800" b="1" dirty="0"/>
          </a:p>
          <a:p>
            <a:pPr marL="457200" lvl="0" indent="-342900" algn="l" rtl="0">
              <a:spcBef>
                <a:spcPts val="0"/>
              </a:spcBef>
              <a:spcAft>
                <a:spcPts val="0"/>
              </a:spcAft>
              <a:buSzPts val="1800"/>
              <a:buChar char="●"/>
            </a:pPr>
            <a:r>
              <a:rPr lang="en" sz="1800" dirty="0"/>
              <a:t>Word Workout: Same Sounds Word Cards (one per partnership)</a:t>
            </a:r>
            <a:endParaRPr sz="1800" dirty="0"/>
          </a:p>
          <a:p>
            <a:pPr marL="457200" lvl="0" indent="-342900" algn="l" rtl="0">
              <a:spcBef>
                <a:spcPts val="0"/>
              </a:spcBef>
              <a:spcAft>
                <a:spcPts val="0"/>
              </a:spcAft>
              <a:buSzPts val="1800"/>
              <a:buChar char="●"/>
            </a:pPr>
            <a:r>
              <a:rPr lang="en" sz="1800" dirty="0"/>
              <a:t>/kul/ T-chart (one per partnership)</a:t>
            </a:r>
            <a:endParaRPr sz="1800" dirty="0"/>
          </a:p>
          <a:p>
            <a:pPr marL="457200" lvl="0" indent="0" algn="l" rtl="0">
              <a:spcBef>
                <a:spcPts val="0"/>
              </a:spcBef>
              <a:spcAft>
                <a:spcPts val="0"/>
              </a:spcAft>
              <a:buNone/>
            </a:pPr>
            <a:endParaRPr sz="1800" dirty="0"/>
          </a:p>
          <a:p>
            <a:pPr marL="457200" lvl="0" indent="0" algn="l" rtl="0">
              <a:spcBef>
                <a:spcPts val="0"/>
              </a:spcBef>
              <a:spcAft>
                <a:spcPts val="0"/>
              </a:spcAft>
              <a:buNone/>
            </a:pPr>
            <a:endParaRPr sz="1800" dirty="0"/>
          </a:p>
          <a:p>
            <a:pPr marL="457200" marR="0" lvl="0" indent="0" algn="l" rtl="0">
              <a:lnSpc>
                <a:spcPct val="100000"/>
              </a:lnSpc>
              <a:spcBef>
                <a:spcPts val="0"/>
              </a:spcBef>
              <a:spcAft>
                <a:spcPts val="0"/>
              </a:spcAft>
              <a:buNone/>
            </a:pPr>
            <a:endParaRPr dirty="0">
              <a:highlight>
                <a:srgbClr val="FFFF00"/>
              </a:highlight>
            </a:endParaRPr>
          </a:p>
          <a:p>
            <a:pPr marL="0" lvl="0" indent="0" algn="l" rtl="0">
              <a:spcBef>
                <a:spcPts val="0"/>
              </a:spcBef>
              <a:spcAft>
                <a:spcPts val="0"/>
              </a:spcAft>
              <a:buNone/>
            </a:pPr>
            <a:r>
              <a:rPr lang="en" sz="1800" b="1" dirty="0"/>
              <a:t>Materials to Gather from Previous Lessons:</a:t>
            </a:r>
            <a:endParaRPr sz="1800" b="1" dirty="0"/>
          </a:p>
          <a:p>
            <a:pPr marL="457200" lvl="0" indent="-342900" algn="l" rtl="0">
              <a:spcBef>
                <a:spcPts val="0"/>
              </a:spcBef>
              <a:spcAft>
                <a:spcPts val="0"/>
              </a:spcAft>
              <a:buSzPts val="1800"/>
              <a:buChar char="●"/>
            </a:pPr>
            <a:r>
              <a:rPr lang="en" sz="1800" dirty="0"/>
              <a:t>White boards, markers and erasers </a:t>
            </a:r>
            <a:r>
              <a:rPr lang="en" sz="1800" b="1" i="1" dirty="0"/>
              <a:t>or</a:t>
            </a:r>
            <a:r>
              <a:rPr lang="en" sz="1800" dirty="0"/>
              <a:t> </a:t>
            </a:r>
            <a:endParaRPr sz="1800" dirty="0"/>
          </a:p>
          <a:p>
            <a:pPr marL="457200" lvl="0" indent="-342900" algn="l" rtl="0">
              <a:spcBef>
                <a:spcPts val="0"/>
              </a:spcBef>
              <a:spcAft>
                <a:spcPts val="0"/>
              </a:spcAft>
              <a:buSzPts val="1800"/>
              <a:buChar char="●"/>
            </a:pPr>
            <a:r>
              <a:rPr lang="en" sz="1800" dirty="0"/>
              <a:t>Paper, pencils, erasers</a:t>
            </a:r>
            <a:endParaRPr sz="1800" dirty="0"/>
          </a:p>
          <a:p>
            <a:pPr marL="457200" lvl="0" indent="-342900" algn="l" rtl="0">
              <a:spcBef>
                <a:spcPts val="0"/>
              </a:spcBef>
              <a:spcAft>
                <a:spcPts val="0"/>
              </a:spcAft>
              <a:buSzPts val="1800"/>
              <a:buChar char="●"/>
            </a:pPr>
            <a:r>
              <a:rPr lang="en" sz="1800" dirty="0"/>
              <a:t>Student Decodable “Recycle!”</a:t>
            </a:r>
            <a:endParaRPr sz="1800" dirty="0"/>
          </a:p>
          <a:p>
            <a:pPr marL="177800" lvl="0" indent="0" algn="l" rtl="0">
              <a:lnSpc>
                <a:spcPct val="115000"/>
              </a:lnSpc>
              <a:spcBef>
                <a:spcPts val="800"/>
              </a:spcBef>
              <a:spcAft>
                <a:spcPts val="0"/>
              </a:spcAft>
              <a:buNone/>
            </a:pPr>
            <a:endParaRPr sz="1800" dirty="0">
              <a:solidFill>
                <a:schemeClr val="dk1"/>
              </a:solidFill>
            </a:endParaRPr>
          </a:p>
          <a:p>
            <a:pPr marL="457200" lvl="0" indent="0" algn="l" rtl="0">
              <a:lnSpc>
                <a:spcPct val="119953"/>
              </a:lnSpc>
              <a:spcBef>
                <a:spcPts val="800"/>
              </a:spcBef>
              <a:spcAft>
                <a:spcPts val="0"/>
              </a:spcAft>
              <a:buNone/>
            </a:pPr>
            <a:endParaRPr sz="1800" dirty="0">
              <a:solidFill>
                <a:schemeClr val="dk1"/>
              </a:solidFill>
              <a:latin typeface="Times New Roman"/>
              <a:ea typeface="Times New Roman"/>
              <a:cs typeface="Times New Roman"/>
              <a:sym typeface="Times New Roman"/>
            </a:endParaRPr>
          </a:p>
          <a:p>
            <a:pPr marL="0" lvl="0" indent="0" algn="l" rtl="0">
              <a:lnSpc>
                <a:spcPct val="115000"/>
              </a:lnSpc>
              <a:spcBef>
                <a:spcPts val="1000"/>
              </a:spcBef>
              <a:spcAft>
                <a:spcPts val="0"/>
              </a:spcAft>
              <a:buNone/>
            </a:pPr>
            <a:endParaRPr sz="1800" dirty="0">
              <a:solidFill>
                <a:schemeClr val="dk1"/>
              </a:solidFill>
              <a:latin typeface="Times New Roman"/>
              <a:ea typeface="Times New Roman"/>
              <a:cs typeface="Times New Roman"/>
              <a:sym typeface="Times New Roman"/>
            </a:endParaRPr>
          </a:p>
          <a:p>
            <a:pPr marL="0" lvl="0" indent="0" algn="l" rtl="0">
              <a:lnSpc>
                <a:spcPct val="115000"/>
              </a:lnSpc>
              <a:spcBef>
                <a:spcPts val="800"/>
              </a:spcBef>
              <a:spcAft>
                <a:spcPts val="0"/>
              </a:spcAft>
              <a:buNone/>
            </a:pPr>
            <a:endParaRPr sz="1800" dirty="0">
              <a:solidFill>
                <a:schemeClr val="dk1"/>
              </a:solidFill>
            </a:endParaRPr>
          </a:p>
          <a:p>
            <a:pPr marL="0" lvl="0" indent="0" algn="l" rtl="0">
              <a:spcBef>
                <a:spcPts val="800"/>
              </a:spcBef>
              <a:spcAft>
                <a:spcPts val="0"/>
              </a:spcAft>
              <a:buNone/>
            </a:pPr>
            <a:endParaRPr sz="1800" b="1" dirty="0">
              <a:solidFill>
                <a:schemeClr val="dk1"/>
              </a:solidFill>
            </a:endParaRPr>
          </a:p>
          <a:p>
            <a:pPr marL="0" lvl="0" indent="0" algn="l" rtl="0">
              <a:spcBef>
                <a:spcPts val="800"/>
              </a:spcBef>
              <a:spcAft>
                <a:spcPts val="0"/>
              </a:spcAft>
              <a:buNone/>
            </a:pPr>
            <a:endParaRPr sz="1800" b="1" dirty="0">
              <a:solidFill>
                <a:schemeClr val="dk1"/>
              </a:solidFill>
            </a:endParaRPr>
          </a:p>
          <a:p>
            <a:pPr marL="457200" lvl="0" indent="0" algn="l" rtl="0">
              <a:spcBef>
                <a:spcPts val="800"/>
              </a:spcBef>
              <a:spcAft>
                <a:spcPts val="1000"/>
              </a:spcAft>
              <a:buNone/>
            </a:pPr>
            <a:endParaRPr sz="1800" dirty="0">
              <a:solidFill>
                <a:schemeClr val="dk1"/>
              </a:solidFill>
            </a:endParaRPr>
          </a:p>
        </p:txBody>
      </p:sp>
      <p:sp>
        <p:nvSpPr>
          <p:cNvPr id="401" name="Google Shape;401;p71"/>
          <p:cNvSpPr txBox="1">
            <a:spLocks noGrp="1"/>
          </p:cNvSpPr>
          <p:nvPr>
            <p:ph type="title"/>
          </p:nvPr>
        </p:nvSpPr>
        <p:spPr>
          <a:xfrm>
            <a:off x="311700" y="290672"/>
            <a:ext cx="8520600" cy="8268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dirty="0"/>
              <a:t>Grade 2: Module 4: Part 2: Cycle 25: Lesson 125</a:t>
            </a:r>
            <a:endParaRPr sz="28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b="1" dirty="0"/>
          </a:p>
          <a:p>
            <a:pPr marL="0" lvl="0" indent="0" algn="l" rtl="0">
              <a:lnSpc>
                <a:spcPct val="90000"/>
              </a:lnSpc>
              <a:spcBef>
                <a:spcPts val="0"/>
              </a:spcBef>
              <a:spcAft>
                <a:spcPts val="0"/>
              </a:spcAft>
              <a:buClr>
                <a:schemeClr val="dk1"/>
              </a:buClr>
              <a:buSzPts val="1100"/>
              <a:buFont typeface="Arial"/>
              <a:buNone/>
            </a:pPr>
            <a:endParaRPr sz="1800" b="1"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405"/>
        <p:cNvGrpSpPr/>
        <p:nvPr/>
      </p:nvGrpSpPr>
      <p:grpSpPr>
        <a:xfrm>
          <a:off x="0" y="0"/>
          <a:ext cx="0" cy="0"/>
          <a:chOff x="0" y="0"/>
          <a:chExt cx="0" cy="0"/>
        </a:xfrm>
      </p:grpSpPr>
      <p:sp>
        <p:nvSpPr>
          <p:cNvPr id="406" name="Google Shape;406;p72"/>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b="1">
                <a:solidFill>
                  <a:schemeClr val="dk1"/>
                </a:solidFill>
              </a:rPr>
              <a:t>Preparing for Lesson </a:t>
            </a:r>
            <a:r>
              <a:rPr lang="en" b="1"/>
              <a:t>125</a:t>
            </a:r>
            <a:r>
              <a:rPr lang="en" b="1">
                <a:solidFill>
                  <a:schemeClr val="dk1"/>
                </a:solidFill>
              </a:rPr>
              <a:t>:</a:t>
            </a:r>
            <a:endParaRPr i="1">
              <a:solidFill>
                <a:schemeClr val="dk1"/>
              </a:solidFill>
            </a:endParaRPr>
          </a:p>
          <a:p>
            <a:pPr marL="0" lvl="0" indent="0" algn="l" rtl="0">
              <a:lnSpc>
                <a:spcPct val="90000"/>
              </a:lnSpc>
              <a:spcBef>
                <a:spcPts val="1000"/>
              </a:spcBef>
              <a:spcAft>
                <a:spcPts val="0"/>
              </a:spcAft>
              <a:buNone/>
            </a:pPr>
            <a:r>
              <a:rPr lang="en">
                <a:solidFill>
                  <a:schemeClr val="dk1"/>
                </a:solidFill>
              </a:rPr>
              <a:t>Reading and protocols to read in preparation:</a:t>
            </a:r>
            <a:endParaRPr>
              <a:solidFill>
                <a:schemeClr val="dk1"/>
              </a:solidFill>
            </a:endParaRPr>
          </a:p>
          <a:p>
            <a:pPr marL="457200" lvl="0" indent="-361950" algn="l" rtl="0">
              <a:spcBef>
                <a:spcPts val="800"/>
              </a:spcBef>
              <a:spcAft>
                <a:spcPts val="0"/>
              </a:spcAft>
              <a:buSzPts val="2100"/>
              <a:buChar char="•"/>
            </a:pPr>
            <a:r>
              <a:rPr lang="en"/>
              <a:t>Review the Syllabication Guidance Document (pages 27-29 in Skills Block Resource Manual)</a:t>
            </a:r>
            <a:br>
              <a:rPr lang="en">
                <a:highlight>
                  <a:srgbClr val="FFFF00"/>
                </a:highlight>
              </a:rPr>
            </a:br>
            <a:endParaRPr>
              <a:highlight>
                <a:srgbClr val="FFFF00"/>
              </a:highlight>
            </a:endParaRPr>
          </a:p>
          <a:p>
            <a:pPr marL="0" lvl="0" indent="0" algn="l" rtl="0">
              <a:lnSpc>
                <a:spcPct val="115000"/>
              </a:lnSpc>
              <a:spcBef>
                <a:spcPts val="800"/>
              </a:spcBef>
              <a:spcAft>
                <a:spcPts val="0"/>
              </a:spcAft>
              <a:buNone/>
            </a:pPr>
            <a:endParaRPr>
              <a:solidFill>
                <a:schemeClr val="dk1"/>
              </a:solidFill>
              <a:latin typeface="Times New Roman"/>
              <a:ea typeface="Times New Roman"/>
              <a:cs typeface="Times New Roman"/>
              <a:sym typeface="Times New Roman"/>
            </a:endParaRPr>
          </a:p>
          <a:p>
            <a:pPr marL="457200" lvl="0" indent="0" algn="l" rtl="0">
              <a:lnSpc>
                <a:spcPct val="90000"/>
              </a:lnSpc>
              <a:spcBef>
                <a:spcPts val="1000"/>
              </a:spcBef>
              <a:spcAft>
                <a:spcPts val="0"/>
              </a:spcAft>
              <a:buNone/>
            </a:pPr>
            <a:endParaRPr>
              <a:solidFill>
                <a:schemeClr val="dk1"/>
              </a:solidFill>
            </a:endParaRPr>
          </a:p>
        </p:txBody>
      </p:sp>
      <p:sp>
        <p:nvSpPr>
          <p:cNvPr id="407" name="Google Shape;407;p72"/>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4: Part 2: Cycle 25: Lesson 125</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411"/>
        <p:cNvGrpSpPr/>
        <p:nvPr/>
      </p:nvGrpSpPr>
      <p:grpSpPr>
        <a:xfrm>
          <a:off x="0" y="0"/>
          <a:ext cx="0" cy="0"/>
          <a:chOff x="0" y="0"/>
          <a:chExt cx="0" cy="0"/>
        </a:xfrm>
      </p:grpSpPr>
      <p:sp>
        <p:nvSpPr>
          <p:cNvPr id="412" name="Google Shape;412;p73"/>
          <p:cNvSpPr txBox="1"/>
          <p:nvPr/>
        </p:nvSpPr>
        <p:spPr>
          <a:xfrm>
            <a:off x="1084650" y="1133675"/>
            <a:ext cx="6974700" cy="24675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endParaRPr sz="4000" b="1">
              <a:latin typeface="Century Gothic"/>
              <a:ea typeface="Century Gothic"/>
              <a:cs typeface="Century Gothic"/>
              <a:sym typeface="Century Gothic"/>
            </a:endParaRPr>
          </a:p>
        </p:txBody>
      </p:sp>
      <p:pic>
        <p:nvPicPr>
          <p:cNvPr id="413" name="Google Shape;413;p73"/>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414" name="Google Shape;414;p73"/>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sp>
        <p:nvSpPr>
          <p:cNvPr id="415" name="Google Shape;415;p73"/>
          <p:cNvSpPr txBox="1"/>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Grade 2: Module 4: Part 2: </a:t>
            </a:r>
            <a:endParaRPr sz="3200" b="1">
              <a:solidFill>
                <a:srgbClr val="40404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Cycle 25: Lesson 125</a:t>
            </a:r>
            <a:endParaRPr sz="3200" b="1">
              <a:solidFill>
                <a:srgbClr val="404040"/>
              </a:solidFill>
              <a:latin typeface="Century Gothic"/>
              <a:ea typeface="Century Gothic"/>
              <a:cs typeface="Century Gothic"/>
              <a:sym typeface="Century Gothic"/>
            </a:endParaRPr>
          </a:p>
        </p:txBody>
      </p:sp>
      <p:pic>
        <p:nvPicPr>
          <p:cNvPr id="416" name="Google Shape;416;p73"/>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417" name="Google Shape;417;p73"/>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421"/>
        <p:cNvGrpSpPr/>
        <p:nvPr/>
      </p:nvGrpSpPr>
      <p:grpSpPr>
        <a:xfrm>
          <a:off x="0" y="0"/>
          <a:ext cx="0" cy="0"/>
          <a:chOff x="0" y="0"/>
          <a:chExt cx="0" cy="0"/>
        </a:xfrm>
      </p:grpSpPr>
      <p:sp>
        <p:nvSpPr>
          <p:cNvPr id="422" name="Google Shape;422;p7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423" name="Google Shape;423;p74"/>
          <p:cNvSpPr txBox="1">
            <a:spLocks noGrp="1"/>
          </p:cNvSpPr>
          <p:nvPr>
            <p:ph type="body" idx="1"/>
          </p:nvPr>
        </p:nvSpPr>
        <p:spPr>
          <a:xfrm>
            <a:off x="311700" y="1090575"/>
            <a:ext cx="8520600" cy="3662100"/>
          </a:xfrm>
          <a:prstGeom prst="rect">
            <a:avLst/>
          </a:prstGeom>
        </p:spPr>
        <p:txBody>
          <a:bodyPr spcFirstLastPara="1" wrap="square" lIns="68575" tIns="34275" rIns="68575" bIns="34275" anchor="t" anchorCtr="0">
            <a:noAutofit/>
          </a:bodyPr>
          <a:lstStyle/>
          <a:p>
            <a:pPr marL="0" lvl="0" indent="0" algn="ctr" rtl="0">
              <a:lnSpc>
                <a:spcPct val="100000"/>
              </a:lnSpc>
              <a:spcBef>
                <a:spcPts val="800"/>
              </a:spcBef>
              <a:spcAft>
                <a:spcPts val="1000"/>
              </a:spcAft>
              <a:buNone/>
            </a:pPr>
            <a:r>
              <a:rPr lang="en" sz="3000" i="1" dirty="0">
                <a:solidFill>
                  <a:srgbClr val="FF0000"/>
                </a:solidFill>
              </a:rPr>
              <a:t>“Do you know the sound we’ll hear, the sound we’ll hear, the sound we’ll hear?                        Do you know the sound we’ll hear            sneaking in today?”</a:t>
            </a:r>
            <a:endParaRPr sz="3000" i="1" dirty="0">
              <a:solidFill>
                <a:srgbClr val="FF000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427"/>
        <p:cNvGrpSpPr/>
        <p:nvPr/>
      </p:nvGrpSpPr>
      <p:grpSpPr>
        <a:xfrm>
          <a:off x="0" y="0"/>
          <a:ext cx="0" cy="0"/>
          <a:chOff x="0" y="0"/>
          <a:chExt cx="0" cy="0"/>
        </a:xfrm>
      </p:grpSpPr>
      <p:sp>
        <p:nvSpPr>
          <p:cNvPr id="428" name="Google Shape;428;p75"/>
          <p:cNvSpPr txBox="1">
            <a:spLocks noGrp="1"/>
          </p:cNvSpPr>
          <p:nvPr>
            <p:ph type="title"/>
          </p:nvPr>
        </p:nvSpPr>
        <p:spPr>
          <a:xfrm>
            <a:off x="311700" y="0"/>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endParaRPr/>
          </a:p>
          <a:p>
            <a:pPr marL="0" lvl="0" indent="0" algn="l" rtl="0">
              <a:spcBef>
                <a:spcPts val="0"/>
              </a:spcBef>
              <a:spcAft>
                <a:spcPts val="0"/>
              </a:spcAft>
              <a:buNone/>
            </a:pPr>
            <a:r>
              <a:rPr lang="en"/>
              <a:t> Opening Learning Targets   </a:t>
            </a:r>
            <a:endParaRPr/>
          </a:p>
        </p:txBody>
      </p:sp>
      <p:sp>
        <p:nvSpPr>
          <p:cNvPr id="429" name="Google Shape;429;p75"/>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15000"/>
              </a:lnSpc>
              <a:spcBef>
                <a:spcPts val="1700"/>
              </a:spcBef>
              <a:spcAft>
                <a:spcPts val="0"/>
              </a:spcAft>
              <a:buSzPts val="2400"/>
              <a:buChar char="•"/>
            </a:pPr>
            <a:r>
              <a:rPr lang="en" sz="2400"/>
              <a:t>I can read and spell spell /kal/ words spelled with “cle” and “cal.”</a:t>
            </a:r>
            <a:endParaRPr sz="2400"/>
          </a:p>
          <a:p>
            <a:pPr marL="457200" lvl="0" indent="0" algn="l" rtl="0">
              <a:lnSpc>
                <a:spcPct val="150000"/>
              </a:lnSpc>
              <a:spcBef>
                <a:spcPts val="1700"/>
              </a:spcBef>
              <a:spcAft>
                <a:spcPts val="0"/>
              </a:spcAft>
              <a:buNone/>
            </a:pPr>
            <a:endParaRPr sz="2400"/>
          </a:p>
          <a:p>
            <a:pPr marL="457200" lvl="0" indent="0" algn="l" rtl="0">
              <a:lnSpc>
                <a:spcPct val="150000"/>
              </a:lnSpc>
              <a:spcBef>
                <a:spcPts val="1700"/>
              </a:spcBef>
              <a:spcAft>
                <a:spcPts val="0"/>
              </a:spcAft>
              <a:buNone/>
            </a:pPr>
            <a:endParaRPr sz="2400"/>
          </a:p>
        </p:txBody>
      </p:sp>
      <p:pic>
        <p:nvPicPr>
          <p:cNvPr id="430" name="Google Shape;430;p75"/>
          <p:cNvPicPr preferRelativeResize="0"/>
          <p:nvPr/>
        </p:nvPicPr>
        <p:blipFill>
          <a:blip r:embed="rId3">
            <a:alphaModFix/>
          </a:blip>
          <a:stretch>
            <a:fillRect/>
          </a:stretch>
        </p:blipFill>
        <p:spPr>
          <a:xfrm>
            <a:off x="8299021" y="4282525"/>
            <a:ext cx="708065" cy="5727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434"/>
        <p:cNvGrpSpPr/>
        <p:nvPr/>
      </p:nvGrpSpPr>
      <p:grpSpPr>
        <a:xfrm>
          <a:off x="0" y="0"/>
          <a:ext cx="0" cy="0"/>
          <a:chOff x="0" y="0"/>
          <a:chExt cx="0" cy="0"/>
        </a:xfrm>
      </p:grpSpPr>
      <p:sp>
        <p:nvSpPr>
          <p:cNvPr id="435" name="Google Shape;435;p76"/>
          <p:cNvSpPr txBox="1"/>
          <p:nvPr/>
        </p:nvSpPr>
        <p:spPr>
          <a:xfrm>
            <a:off x="196250" y="868525"/>
            <a:ext cx="4025400" cy="4046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b="1" u="sng" dirty="0">
                <a:solidFill>
                  <a:srgbClr val="666666"/>
                </a:solidFill>
                <a:latin typeface="Century Gothic" panose="020B0502020202020204" pitchFamily="34" charset="0"/>
              </a:rPr>
              <a:t>Partner A</a:t>
            </a:r>
            <a:r>
              <a:rPr lang="en" sz="1800" dirty="0">
                <a:solidFill>
                  <a:srgbClr val="666666"/>
                </a:solidFill>
                <a:latin typeface="Century Gothic" panose="020B0502020202020204" pitchFamily="34" charset="0"/>
              </a:rPr>
              <a:t>	</a:t>
            </a:r>
            <a:r>
              <a:rPr lang="en" sz="1800" b="1" u="sng" dirty="0">
                <a:solidFill>
                  <a:srgbClr val="666666"/>
                </a:solidFill>
                <a:latin typeface="Century Gothic" panose="020B0502020202020204" pitchFamily="34" charset="0"/>
              </a:rPr>
              <a:t>Partner B</a:t>
            </a:r>
            <a:endParaRPr sz="1800" b="1" u="sng" dirty="0">
              <a:solidFill>
                <a:srgbClr val="666666"/>
              </a:solidFill>
              <a:latin typeface="Century Gothic" panose="020B0502020202020204" pitchFamily="34" charset="0"/>
            </a:endParaRPr>
          </a:p>
          <a:p>
            <a:pPr marL="0" lvl="0" indent="0" algn="l" rtl="0">
              <a:spcBef>
                <a:spcPts val="0"/>
              </a:spcBef>
              <a:spcAft>
                <a:spcPts val="0"/>
              </a:spcAft>
              <a:buNone/>
            </a:pPr>
            <a:r>
              <a:rPr lang="en" sz="1800" b="1" dirty="0">
                <a:latin typeface="Century Gothic"/>
                <a:ea typeface="Century Gothic"/>
                <a:cs typeface="Century Gothic"/>
                <a:sym typeface="Century Gothic"/>
              </a:rPr>
              <a:t>musical		medical </a:t>
            </a:r>
            <a:endParaRPr sz="1800" b="1" dirty="0">
              <a:latin typeface="Century Gothic"/>
              <a:ea typeface="Century Gothic"/>
              <a:cs typeface="Century Gothic"/>
              <a:sym typeface="Century Gothic"/>
            </a:endParaRPr>
          </a:p>
          <a:p>
            <a:pPr marL="0" lvl="0" indent="0" algn="l" rtl="0">
              <a:spcBef>
                <a:spcPts val="0"/>
              </a:spcBef>
              <a:spcAft>
                <a:spcPts val="0"/>
              </a:spcAft>
              <a:buNone/>
            </a:pPr>
            <a:r>
              <a:rPr lang="en" sz="1800" b="1" dirty="0">
                <a:latin typeface="Century Gothic"/>
                <a:ea typeface="Century Gothic"/>
                <a:cs typeface="Century Gothic"/>
                <a:sym typeface="Century Gothic"/>
              </a:rPr>
              <a:t>electrical	logical</a:t>
            </a:r>
            <a:endParaRPr sz="1800" b="1" dirty="0">
              <a:latin typeface="Century Gothic"/>
              <a:ea typeface="Century Gothic"/>
              <a:cs typeface="Century Gothic"/>
              <a:sym typeface="Century Gothic"/>
            </a:endParaRPr>
          </a:p>
          <a:p>
            <a:pPr marL="0" lvl="0" indent="0" algn="l" rtl="0">
              <a:spcBef>
                <a:spcPts val="0"/>
              </a:spcBef>
              <a:spcAft>
                <a:spcPts val="0"/>
              </a:spcAft>
              <a:buNone/>
            </a:pPr>
            <a:r>
              <a:rPr lang="en" sz="1800" b="1" dirty="0">
                <a:latin typeface="Century Gothic"/>
                <a:ea typeface="Century Gothic"/>
                <a:cs typeface="Century Gothic"/>
                <a:sym typeface="Century Gothic"/>
              </a:rPr>
              <a:t>chemical  	physical </a:t>
            </a:r>
            <a:endParaRPr sz="1800" b="1" dirty="0">
              <a:latin typeface="Century Gothic"/>
              <a:ea typeface="Century Gothic"/>
              <a:cs typeface="Century Gothic"/>
              <a:sym typeface="Century Gothic"/>
            </a:endParaRPr>
          </a:p>
          <a:p>
            <a:pPr marL="0" lvl="0" indent="0" algn="l" rtl="0">
              <a:spcBef>
                <a:spcPts val="0"/>
              </a:spcBef>
              <a:spcAft>
                <a:spcPts val="0"/>
              </a:spcAft>
              <a:buNone/>
            </a:pPr>
            <a:r>
              <a:rPr lang="en" sz="1800" b="1" dirty="0">
                <a:latin typeface="Century Gothic"/>
                <a:ea typeface="Century Gothic"/>
                <a:cs typeface="Century Gothic"/>
                <a:sym typeface="Century Gothic"/>
              </a:rPr>
              <a:t>vocal 		tropical </a:t>
            </a:r>
            <a:endParaRPr sz="1800" b="1" dirty="0">
              <a:latin typeface="Century Gothic"/>
              <a:ea typeface="Century Gothic"/>
              <a:cs typeface="Century Gothic"/>
              <a:sym typeface="Century Gothic"/>
            </a:endParaRPr>
          </a:p>
          <a:p>
            <a:pPr marL="0" lvl="0" indent="0" algn="l" rtl="0">
              <a:spcBef>
                <a:spcPts val="0"/>
              </a:spcBef>
              <a:spcAft>
                <a:spcPts val="0"/>
              </a:spcAft>
              <a:buNone/>
            </a:pPr>
            <a:r>
              <a:rPr lang="en" sz="1800" b="1" dirty="0">
                <a:latin typeface="Century Gothic"/>
                <a:ea typeface="Century Gothic"/>
                <a:cs typeface="Century Gothic"/>
                <a:sym typeface="Century Gothic"/>
              </a:rPr>
              <a:t>critical 		particle </a:t>
            </a:r>
            <a:endParaRPr sz="1800" b="1" dirty="0">
              <a:latin typeface="Century Gothic"/>
              <a:ea typeface="Century Gothic"/>
              <a:cs typeface="Century Gothic"/>
              <a:sym typeface="Century Gothic"/>
            </a:endParaRPr>
          </a:p>
          <a:p>
            <a:pPr marL="0" lvl="0" indent="0" algn="l" rtl="0">
              <a:spcBef>
                <a:spcPts val="0"/>
              </a:spcBef>
              <a:spcAft>
                <a:spcPts val="0"/>
              </a:spcAft>
              <a:buNone/>
            </a:pPr>
            <a:r>
              <a:rPr lang="en" sz="1800" b="1" dirty="0">
                <a:latin typeface="Century Gothic"/>
                <a:ea typeface="Century Gothic"/>
                <a:cs typeface="Century Gothic"/>
                <a:sym typeface="Century Gothic"/>
              </a:rPr>
              <a:t>practical 	miracle </a:t>
            </a:r>
            <a:endParaRPr sz="1800" b="1" dirty="0">
              <a:latin typeface="Century Gothic"/>
              <a:ea typeface="Century Gothic"/>
              <a:cs typeface="Century Gothic"/>
              <a:sym typeface="Century Gothic"/>
            </a:endParaRPr>
          </a:p>
          <a:p>
            <a:pPr marL="0" lvl="0" indent="0" algn="l" rtl="0">
              <a:spcBef>
                <a:spcPts val="0"/>
              </a:spcBef>
              <a:spcAft>
                <a:spcPts val="0"/>
              </a:spcAft>
              <a:buNone/>
            </a:pPr>
            <a:r>
              <a:rPr lang="en" sz="1800" b="1" dirty="0">
                <a:latin typeface="Century Gothic"/>
                <a:ea typeface="Century Gothic"/>
                <a:cs typeface="Century Gothic"/>
                <a:sym typeface="Century Gothic"/>
              </a:rPr>
              <a:t>icicle 		cycle </a:t>
            </a:r>
            <a:endParaRPr sz="1800" b="1" dirty="0">
              <a:latin typeface="Century Gothic"/>
              <a:ea typeface="Century Gothic"/>
              <a:cs typeface="Century Gothic"/>
              <a:sym typeface="Century Gothic"/>
            </a:endParaRPr>
          </a:p>
          <a:p>
            <a:pPr marL="0" lvl="0" indent="0" algn="l" rtl="0">
              <a:spcBef>
                <a:spcPts val="0"/>
              </a:spcBef>
              <a:spcAft>
                <a:spcPts val="0"/>
              </a:spcAft>
              <a:buNone/>
            </a:pPr>
            <a:r>
              <a:rPr lang="en" sz="1800" b="1" dirty="0">
                <a:latin typeface="Century Gothic"/>
                <a:ea typeface="Century Gothic"/>
                <a:cs typeface="Century Gothic"/>
                <a:sym typeface="Century Gothic"/>
              </a:rPr>
              <a:t>obstacle 	tentacle</a:t>
            </a:r>
            <a:endParaRPr sz="1800" b="1" dirty="0">
              <a:latin typeface="Century Gothic"/>
              <a:ea typeface="Century Gothic"/>
              <a:cs typeface="Century Gothic"/>
              <a:sym typeface="Century Gothic"/>
            </a:endParaRPr>
          </a:p>
          <a:p>
            <a:pPr marL="0" lvl="0" indent="0" algn="l" rtl="0">
              <a:spcBef>
                <a:spcPts val="0"/>
              </a:spcBef>
              <a:spcAft>
                <a:spcPts val="0"/>
              </a:spcAft>
              <a:buNone/>
            </a:pPr>
            <a:r>
              <a:rPr lang="en" sz="1800" b="1" dirty="0">
                <a:latin typeface="Century Gothic"/>
                <a:ea typeface="Century Gothic"/>
                <a:cs typeface="Century Gothic"/>
                <a:sym typeface="Century Gothic"/>
              </a:rPr>
              <a:t>pinnacle 	ethical </a:t>
            </a:r>
            <a:endParaRPr sz="1800" b="1" dirty="0">
              <a:latin typeface="Century Gothic"/>
              <a:ea typeface="Century Gothic"/>
              <a:cs typeface="Century Gothic"/>
              <a:sym typeface="Century Gothic"/>
            </a:endParaRPr>
          </a:p>
          <a:p>
            <a:pPr marL="0" lvl="0" indent="0" algn="l" rtl="0">
              <a:spcBef>
                <a:spcPts val="0"/>
              </a:spcBef>
              <a:spcAft>
                <a:spcPts val="0"/>
              </a:spcAft>
              <a:buNone/>
            </a:pPr>
            <a:r>
              <a:rPr lang="en" sz="1800" b="1" dirty="0">
                <a:latin typeface="Century Gothic"/>
                <a:ea typeface="Century Gothic"/>
                <a:cs typeface="Century Gothic"/>
                <a:sym typeface="Century Gothic"/>
              </a:rPr>
              <a:t>circle 		comical </a:t>
            </a:r>
            <a:endParaRPr sz="1800" b="1" dirty="0">
              <a:latin typeface="Century Gothic"/>
              <a:ea typeface="Century Gothic"/>
              <a:cs typeface="Century Gothic"/>
              <a:sym typeface="Century Gothic"/>
            </a:endParaRPr>
          </a:p>
        </p:txBody>
      </p:sp>
      <p:sp>
        <p:nvSpPr>
          <p:cNvPr id="436" name="Google Shape;436;p76"/>
          <p:cNvSpPr txBox="1"/>
          <p:nvPr/>
        </p:nvSpPr>
        <p:spPr>
          <a:xfrm>
            <a:off x="129900" y="253650"/>
            <a:ext cx="8884200" cy="371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200" b="1" dirty="0">
                <a:solidFill>
                  <a:srgbClr val="666666"/>
                </a:solidFill>
                <a:latin typeface="Century Gothic"/>
                <a:ea typeface="Century Gothic"/>
                <a:cs typeface="Century Gothic"/>
                <a:sym typeface="Century Gothic"/>
              </a:rPr>
              <a:t>Word Workout: Same Sounds</a:t>
            </a:r>
            <a:endParaRPr sz="2200" b="1" dirty="0">
              <a:solidFill>
                <a:srgbClr val="666666"/>
              </a:solidFill>
              <a:latin typeface="Century Gothic"/>
              <a:ea typeface="Century Gothic"/>
              <a:cs typeface="Century Gothic"/>
              <a:sym typeface="Century Gothic"/>
            </a:endParaRPr>
          </a:p>
        </p:txBody>
      </p:sp>
      <p:graphicFrame>
        <p:nvGraphicFramePr>
          <p:cNvPr id="437" name="Google Shape;437;p76"/>
          <p:cNvGraphicFramePr/>
          <p:nvPr>
            <p:extLst>
              <p:ext uri="{D42A27DB-BD31-4B8C-83A1-F6EECF244321}">
                <p14:modId xmlns:p14="http://schemas.microsoft.com/office/powerpoint/2010/main" val="488616373"/>
              </p:ext>
            </p:extLst>
          </p:nvPr>
        </p:nvGraphicFramePr>
        <p:xfrm>
          <a:off x="4572000" y="117500"/>
          <a:ext cx="4421950" cy="4508929"/>
        </p:xfrm>
        <a:graphic>
          <a:graphicData uri="http://schemas.openxmlformats.org/drawingml/2006/table">
            <a:tbl>
              <a:tblPr>
                <a:noFill/>
                <a:tableStyleId>{AF0F2C95-CF61-4AE3-84FF-566B69A02888}</a:tableStyleId>
              </a:tblPr>
              <a:tblGrid>
                <a:gridCol w="2210975">
                  <a:extLst>
                    <a:ext uri="{9D8B030D-6E8A-4147-A177-3AD203B41FA5}">
                      <a16:colId xmlns:a16="http://schemas.microsoft.com/office/drawing/2014/main" val="20000"/>
                    </a:ext>
                  </a:extLst>
                </a:gridCol>
                <a:gridCol w="2210975">
                  <a:extLst>
                    <a:ext uri="{9D8B030D-6E8A-4147-A177-3AD203B41FA5}">
                      <a16:colId xmlns:a16="http://schemas.microsoft.com/office/drawing/2014/main" val="20001"/>
                    </a:ext>
                  </a:extLst>
                </a:gridCol>
              </a:tblGrid>
              <a:tr h="465325">
                <a:tc>
                  <a:txBody>
                    <a:bodyPr/>
                    <a:lstStyle/>
                    <a:p>
                      <a:pPr marL="0" lvl="0" indent="0" algn="l" rtl="0">
                        <a:spcBef>
                          <a:spcPts val="0"/>
                        </a:spcBef>
                        <a:spcAft>
                          <a:spcPts val="0"/>
                        </a:spcAft>
                        <a:buNone/>
                      </a:pPr>
                      <a:r>
                        <a:rPr lang="en" sz="1800" b="1" dirty="0">
                          <a:solidFill>
                            <a:schemeClr val="dk1"/>
                          </a:solidFill>
                          <a:latin typeface="Century Gothic" panose="020B0502020202020204" pitchFamily="34" charset="0"/>
                          <a:ea typeface="Calibri"/>
                          <a:cs typeface="Calibri"/>
                          <a:sym typeface="Calibri"/>
                        </a:rPr>
                        <a:t>-cle words  </a:t>
                      </a:r>
                      <a:endParaRPr sz="1800" b="1" dirty="0">
                        <a:solidFill>
                          <a:srgbClr val="666666"/>
                        </a:solidFill>
                        <a:highlight>
                          <a:srgbClr val="FFFF00"/>
                        </a:highlight>
                        <a:latin typeface="Century Gothic" panose="020B0502020202020204" pitchFamily="34" charset="0"/>
                        <a:ea typeface="Century Gothic"/>
                        <a:cs typeface="Century Gothic"/>
                        <a:sym typeface="Century Gothic"/>
                      </a:endParaRPr>
                    </a:p>
                  </a:txBody>
                  <a:tcPr marL="91425" marR="91425" marT="91425" marB="91425">
                    <a:solidFill>
                      <a:srgbClr val="EFEFEF"/>
                    </a:solidFill>
                  </a:tcPr>
                </a:tc>
                <a:tc>
                  <a:txBody>
                    <a:bodyPr/>
                    <a:lstStyle/>
                    <a:p>
                      <a:pPr marL="0" lvl="0" indent="0" algn="l" rtl="0">
                        <a:spcBef>
                          <a:spcPts val="0"/>
                        </a:spcBef>
                        <a:spcAft>
                          <a:spcPts val="0"/>
                        </a:spcAft>
                        <a:buNone/>
                      </a:pPr>
                      <a:r>
                        <a:rPr lang="en" sz="1800" b="1" dirty="0">
                          <a:solidFill>
                            <a:schemeClr val="dk1"/>
                          </a:solidFill>
                          <a:latin typeface="Century Gothic" panose="020B0502020202020204" pitchFamily="34" charset="0"/>
                          <a:ea typeface="Calibri"/>
                          <a:cs typeface="Calibri"/>
                          <a:sym typeface="Calibri"/>
                        </a:rPr>
                        <a:t>-cal words </a:t>
                      </a:r>
                      <a:endParaRPr sz="1800" b="1" dirty="0">
                        <a:solidFill>
                          <a:srgbClr val="434343"/>
                        </a:solidFill>
                        <a:latin typeface="Century Gothic" panose="020B0502020202020204" pitchFamily="34" charset="0"/>
                        <a:ea typeface="Century Gothic"/>
                        <a:cs typeface="Century Gothic"/>
                        <a:sym typeface="Century Gothic"/>
                      </a:endParaRPr>
                    </a:p>
                  </a:txBody>
                  <a:tcPr marL="91425" marR="91425" marT="91425" marB="91425">
                    <a:solidFill>
                      <a:srgbClr val="EFEFEF"/>
                    </a:solidFill>
                  </a:tcPr>
                </a:tc>
                <a:extLst>
                  <a:ext uri="{0D108BD9-81ED-4DB2-BD59-A6C34878D82A}">
                    <a16:rowId xmlns:a16="http://schemas.microsoft.com/office/drawing/2014/main" val="10000"/>
                  </a:ext>
                </a:extLst>
              </a:tr>
              <a:tr h="4043604">
                <a:tc>
                  <a:txBody>
                    <a:bodyPr/>
                    <a:lstStyle/>
                    <a:p>
                      <a:pPr marL="0" lvl="0" indent="0" algn="l" rtl="0">
                        <a:spcBef>
                          <a:spcPts val="0"/>
                        </a:spcBef>
                        <a:spcAft>
                          <a:spcPts val="0"/>
                        </a:spcAft>
                        <a:buNone/>
                      </a:pPr>
                      <a:endParaRPr sz="1800" b="1" dirty="0">
                        <a:solidFill>
                          <a:schemeClr val="dk1"/>
                        </a:solidFill>
                      </a:endParaRPr>
                    </a:p>
                    <a:p>
                      <a:pPr marL="0" lvl="0" indent="0" algn="l" rtl="0">
                        <a:spcBef>
                          <a:spcPts val="0"/>
                        </a:spcBef>
                        <a:spcAft>
                          <a:spcPts val="0"/>
                        </a:spcAft>
                        <a:buNone/>
                      </a:pP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a:txBody>
                  <a:tcPr marL="91425" marR="91425" marT="91425" marB="91425">
                    <a:solidFill>
                      <a:srgbClr val="FFFFFF"/>
                    </a:solidFill>
                  </a:tcPr>
                </a:tc>
                <a:tc>
                  <a:txBody>
                    <a:bodyPr/>
                    <a:lstStyle/>
                    <a:p>
                      <a:pPr marL="0" lvl="0" indent="0" algn="l" rtl="0">
                        <a:spcBef>
                          <a:spcPts val="0"/>
                        </a:spcBef>
                        <a:spcAft>
                          <a:spcPts val="0"/>
                        </a:spcAft>
                        <a:buClr>
                          <a:schemeClr val="dk1"/>
                        </a:buClr>
                        <a:buSzPts val="1100"/>
                        <a:buFont typeface="Arial"/>
                        <a:buNone/>
                      </a:pPr>
                      <a:r>
                        <a:rPr lang="en" sz="1800" b="1" dirty="0">
                          <a:solidFill>
                            <a:schemeClr val="dk1"/>
                          </a:solidFill>
                          <a:latin typeface="Century Gothic"/>
                          <a:ea typeface="Century Gothic"/>
                          <a:cs typeface="Century Gothic"/>
                          <a:sym typeface="Century Gothic"/>
                        </a:rPr>
                        <a:t>musical	</a:t>
                      </a:r>
                    </a:p>
                    <a:p>
                      <a:pPr marL="0" lvl="0" indent="0" algn="l" rtl="0">
                        <a:spcBef>
                          <a:spcPts val="0"/>
                        </a:spcBef>
                        <a:spcAft>
                          <a:spcPts val="0"/>
                        </a:spcAft>
                        <a:buClr>
                          <a:schemeClr val="dk1"/>
                        </a:buClr>
                        <a:buSzPts val="1100"/>
                        <a:buFont typeface="Arial"/>
                        <a:buNone/>
                      </a:pPr>
                      <a:r>
                        <a:rPr lang="en" sz="1800" b="1" dirty="0">
                          <a:solidFill>
                            <a:schemeClr val="dk1"/>
                          </a:solidFill>
                          <a:latin typeface="Century Gothic"/>
                          <a:ea typeface="Century Gothic"/>
                          <a:cs typeface="Century Gothic"/>
                          <a:sym typeface="Century Gothic"/>
                        </a:rPr>
                        <a:t>medical </a:t>
                      </a:r>
                      <a:endParaRPr sz="1800" b="1"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dirty="0">
                          <a:solidFill>
                            <a:schemeClr val="dk1"/>
                          </a:solidFill>
                          <a:latin typeface="Century Gothic"/>
                          <a:ea typeface="Century Gothic"/>
                          <a:cs typeface="Century Gothic"/>
                          <a:sym typeface="Century Gothic"/>
                        </a:rPr>
                        <a:t>electrical</a:t>
                      </a:r>
                    </a:p>
                    <a:p>
                      <a:pPr marL="0" lvl="0" indent="0" algn="l" rtl="0">
                        <a:spcBef>
                          <a:spcPts val="0"/>
                        </a:spcBef>
                        <a:spcAft>
                          <a:spcPts val="0"/>
                        </a:spcAft>
                        <a:buClr>
                          <a:schemeClr val="dk1"/>
                        </a:buClr>
                        <a:buSzPts val="1100"/>
                        <a:buFont typeface="Arial"/>
                        <a:buNone/>
                      </a:pPr>
                      <a:r>
                        <a:rPr lang="en" sz="1800" b="1" dirty="0">
                          <a:solidFill>
                            <a:schemeClr val="dk1"/>
                          </a:solidFill>
                          <a:latin typeface="Century Gothic"/>
                          <a:ea typeface="Century Gothic"/>
                          <a:cs typeface="Century Gothic"/>
                          <a:sym typeface="Century Gothic"/>
                        </a:rPr>
                        <a:t>logical</a:t>
                      </a:r>
                      <a:endParaRPr sz="1800" b="1"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dirty="0">
                          <a:solidFill>
                            <a:schemeClr val="dk1"/>
                          </a:solidFill>
                          <a:latin typeface="Century Gothic"/>
                          <a:ea typeface="Century Gothic"/>
                          <a:cs typeface="Century Gothic"/>
                          <a:sym typeface="Century Gothic"/>
                        </a:rPr>
                        <a:t>chemical  </a:t>
                      </a:r>
                    </a:p>
                    <a:p>
                      <a:pPr marL="0" lvl="0" indent="0" algn="l" rtl="0">
                        <a:spcBef>
                          <a:spcPts val="0"/>
                        </a:spcBef>
                        <a:spcAft>
                          <a:spcPts val="0"/>
                        </a:spcAft>
                        <a:buClr>
                          <a:schemeClr val="dk1"/>
                        </a:buClr>
                        <a:buSzPts val="1100"/>
                        <a:buFont typeface="Arial"/>
                        <a:buNone/>
                      </a:pPr>
                      <a:r>
                        <a:rPr lang="en" sz="1800" b="1" dirty="0">
                          <a:solidFill>
                            <a:schemeClr val="dk1"/>
                          </a:solidFill>
                          <a:latin typeface="Century Gothic"/>
                          <a:ea typeface="Century Gothic"/>
                          <a:cs typeface="Century Gothic"/>
                          <a:sym typeface="Century Gothic"/>
                        </a:rPr>
                        <a:t>physical </a:t>
                      </a:r>
                      <a:endParaRPr sz="1800" b="1"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dirty="0">
                          <a:solidFill>
                            <a:schemeClr val="dk1"/>
                          </a:solidFill>
                          <a:latin typeface="Century Gothic"/>
                          <a:ea typeface="Century Gothic"/>
                          <a:cs typeface="Century Gothic"/>
                          <a:sym typeface="Century Gothic"/>
                        </a:rPr>
                        <a:t>vocal 	</a:t>
                      </a:r>
                    </a:p>
                    <a:p>
                      <a:pPr marL="0" lvl="0" indent="0" algn="l" rtl="0">
                        <a:spcBef>
                          <a:spcPts val="0"/>
                        </a:spcBef>
                        <a:spcAft>
                          <a:spcPts val="0"/>
                        </a:spcAft>
                        <a:buClr>
                          <a:schemeClr val="dk1"/>
                        </a:buClr>
                        <a:buSzPts val="1100"/>
                        <a:buFont typeface="Arial"/>
                        <a:buNone/>
                      </a:pPr>
                      <a:r>
                        <a:rPr lang="en" sz="1800" b="1" dirty="0">
                          <a:solidFill>
                            <a:schemeClr val="dk1"/>
                          </a:solidFill>
                          <a:latin typeface="Century Gothic"/>
                          <a:ea typeface="Century Gothic"/>
                          <a:cs typeface="Century Gothic"/>
                          <a:sym typeface="Century Gothic"/>
                        </a:rPr>
                        <a:t>tropical </a:t>
                      </a:r>
                      <a:endParaRPr sz="1800" b="1"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dirty="0">
                          <a:solidFill>
                            <a:schemeClr val="dk1"/>
                          </a:solidFill>
                          <a:latin typeface="Century Gothic"/>
                          <a:ea typeface="Century Gothic"/>
                          <a:cs typeface="Century Gothic"/>
                          <a:sym typeface="Century Gothic"/>
                        </a:rPr>
                        <a:t>critical 	</a:t>
                      </a:r>
                    </a:p>
                    <a:p>
                      <a:pPr marL="0" lvl="0" indent="0" algn="l" rtl="0">
                        <a:spcBef>
                          <a:spcPts val="0"/>
                        </a:spcBef>
                        <a:spcAft>
                          <a:spcPts val="0"/>
                        </a:spcAft>
                        <a:buClr>
                          <a:schemeClr val="dk1"/>
                        </a:buClr>
                        <a:buSzPts val="1100"/>
                        <a:buFont typeface="Arial"/>
                        <a:buNone/>
                      </a:pPr>
                      <a:r>
                        <a:rPr lang="en" sz="1800" b="1" dirty="0">
                          <a:solidFill>
                            <a:schemeClr val="dk1"/>
                          </a:solidFill>
                          <a:latin typeface="Century Gothic"/>
                          <a:ea typeface="Century Gothic"/>
                          <a:cs typeface="Century Gothic"/>
                          <a:sym typeface="Century Gothic"/>
                        </a:rPr>
                        <a:t>particle </a:t>
                      </a:r>
                      <a:endParaRPr sz="1800" b="1"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dirty="0">
                          <a:solidFill>
                            <a:schemeClr val="dk1"/>
                          </a:solidFill>
                          <a:latin typeface="Century Gothic"/>
                          <a:ea typeface="Century Gothic"/>
                          <a:cs typeface="Century Gothic"/>
                          <a:sym typeface="Century Gothic"/>
                        </a:rPr>
                        <a:t>practical </a:t>
                      </a:r>
                      <a:endParaRPr sz="1800" b="1" dirty="0">
                        <a:solidFill>
                          <a:schemeClr val="dk1"/>
                        </a:solidFill>
                        <a:latin typeface="Century Gothic"/>
                        <a:ea typeface="Century Gothic"/>
                        <a:cs typeface="Century Gothic"/>
                        <a:sym typeface="Century Gothic"/>
                      </a:endParaRPr>
                    </a:p>
                  </a:txBody>
                  <a:tcPr marL="91425" marR="91425" marT="91425" marB="91425">
                    <a:solidFill>
                      <a:srgbClr val="FFFFFF"/>
                    </a:solidFill>
                  </a:tcPr>
                </a:tc>
                <a:extLst>
                  <a:ext uri="{0D108BD9-81ED-4DB2-BD59-A6C34878D82A}">
                    <a16:rowId xmlns:a16="http://schemas.microsoft.com/office/drawing/2014/main" val="10001"/>
                  </a:ext>
                </a:extLst>
              </a:tr>
            </a:tbl>
          </a:graphicData>
        </a:graphic>
      </p:graphicFrame>
      <p:sp>
        <p:nvSpPr>
          <p:cNvPr id="438" name="Google Shape;438;p76"/>
          <p:cNvSpPr txBox="1"/>
          <p:nvPr/>
        </p:nvSpPr>
        <p:spPr>
          <a:xfrm>
            <a:off x="4572000" y="471450"/>
            <a:ext cx="2058900" cy="4200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800" b="1" dirty="0">
                <a:solidFill>
                  <a:schemeClr val="dk1"/>
                </a:solidFill>
                <a:latin typeface="Century Gothic"/>
                <a:ea typeface="Century Gothic"/>
                <a:cs typeface="Century Gothic"/>
                <a:sym typeface="Century Gothic"/>
              </a:rPr>
              <a:t>icicle 	</a:t>
            </a:r>
          </a:p>
          <a:p>
            <a:pPr marL="0" lvl="0" indent="0" algn="l" rtl="0">
              <a:spcBef>
                <a:spcPts val="0"/>
              </a:spcBef>
              <a:spcAft>
                <a:spcPts val="0"/>
              </a:spcAft>
              <a:buClr>
                <a:schemeClr val="dk1"/>
              </a:buClr>
              <a:buSzPts val="1100"/>
              <a:buFont typeface="Arial"/>
              <a:buNone/>
            </a:pPr>
            <a:r>
              <a:rPr lang="en" sz="1800" b="1" dirty="0">
                <a:solidFill>
                  <a:schemeClr val="dk1"/>
                </a:solidFill>
                <a:latin typeface="Century Gothic"/>
                <a:ea typeface="Century Gothic"/>
                <a:cs typeface="Century Gothic"/>
                <a:sym typeface="Century Gothic"/>
              </a:rPr>
              <a:t>cycle </a:t>
            </a:r>
            <a:endParaRPr sz="1800" b="1"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dirty="0">
                <a:solidFill>
                  <a:schemeClr val="dk1"/>
                </a:solidFill>
                <a:latin typeface="Century Gothic"/>
                <a:ea typeface="Century Gothic"/>
                <a:cs typeface="Century Gothic"/>
                <a:sym typeface="Century Gothic"/>
              </a:rPr>
              <a:t>obstacle tentacle</a:t>
            </a:r>
            <a:endParaRPr sz="1800" b="1"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dirty="0">
                <a:solidFill>
                  <a:schemeClr val="dk1"/>
                </a:solidFill>
                <a:latin typeface="Century Gothic"/>
                <a:ea typeface="Century Gothic"/>
                <a:cs typeface="Century Gothic"/>
                <a:sym typeface="Century Gothic"/>
              </a:rPr>
              <a:t>pinnacle </a:t>
            </a:r>
          </a:p>
          <a:p>
            <a:pPr marL="0" lvl="0" indent="0" algn="l" rtl="0">
              <a:spcBef>
                <a:spcPts val="0"/>
              </a:spcBef>
              <a:spcAft>
                <a:spcPts val="0"/>
              </a:spcAft>
              <a:buClr>
                <a:schemeClr val="dk1"/>
              </a:buClr>
              <a:buSzPts val="1100"/>
              <a:buFont typeface="Arial"/>
              <a:buNone/>
            </a:pPr>
            <a:r>
              <a:rPr lang="en" sz="1800" b="1" dirty="0">
                <a:solidFill>
                  <a:schemeClr val="dk1"/>
                </a:solidFill>
                <a:latin typeface="Century Gothic"/>
                <a:ea typeface="Century Gothic"/>
                <a:cs typeface="Century Gothic"/>
                <a:sym typeface="Century Gothic"/>
              </a:rPr>
              <a:t>ethical </a:t>
            </a:r>
            <a:endParaRPr sz="1800" b="1"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dirty="0">
                <a:solidFill>
                  <a:schemeClr val="dk1"/>
                </a:solidFill>
                <a:latin typeface="Century Gothic"/>
                <a:ea typeface="Century Gothic"/>
                <a:cs typeface="Century Gothic"/>
                <a:sym typeface="Century Gothic"/>
              </a:rPr>
              <a:t>circle 	</a:t>
            </a:r>
          </a:p>
          <a:p>
            <a:pPr marL="0" lvl="0" indent="0" algn="l" rtl="0">
              <a:spcBef>
                <a:spcPts val="0"/>
              </a:spcBef>
              <a:spcAft>
                <a:spcPts val="0"/>
              </a:spcAft>
              <a:buClr>
                <a:schemeClr val="dk1"/>
              </a:buClr>
              <a:buSzPts val="1100"/>
              <a:buFont typeface="Arial"/>
              <a:buNone/>
            </a:pPr>
            <a:r>
              <a:rPr lang="en" sz="1800" b="1" dirty="0">
                <a:solidFill>
                  <a:schemeClr val="dk1"/>
                </a:solidFill>
                <a:latin typeface="Century Gothic"/>
                <a:ea typeface="Century Gothic"/>
                <a:cs typeface="Century Gothic"/>
                <a:sym typeface="Century Gothic"/>
              </a:rPr>
              <a:t>comical </a:t>
            </a:r>
            <a:endParaRPr sz="1800" b="1" dirty="0">
              <a:solidFill>
                <a:schemeClr val="dk1"/>
              </a:solidFill>
              <a:latin typeface="Century Gothic"/>
              <a:ea typeface="Century Gothic"/>
              <a:cs typeface="Century Gothic"/>
              <a:sym typeface="Century Gothic"/>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35"/>
                                        </p:tgtEl>
                                        <p:attrNameLst>
                                          <p:attrName>style.visibility</p:attrName>
                                        </p:attrNameLst>
                                      </p:cBhvr>
                                      <p:to>
                                        <p:strVal val="visible"/>
                                      </p:to>
                                    </p:set>
                                    <p:animEffect transition="in" filter="fade">
                                      <p:cBhvr>
                                        <p:cTn id="7" dur="1000"/>
                                        <p:tgtEl>
                                          <p:spTgt spid="43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38"/>
                                        </p:tgtEl>
                                        <p:attrNameLst>
                                          <p:attrName>style.visibility</p:attrName>
                                        </p:attrNameLst>
                                      </p:cBhvr>
                                      <p:to>
                                        <p:strVal val="visible"/>
                                      </p:to>
                                    </p:set>
                                    <p:animEffect transition="in" filter="fade">
                                      <p:cBhvr>
                                        <p:cTn id="12" dur="1000"/>
                                        <p:tgtEl>
                                          <p:spTgt spid="4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442"/>
        <p:cNvGrpSpPr/>
        <p:nvPr/>
      </p:nvGrpSpPr>
      <p:grpSpPr>
        <a:xfrm>
          <a:off x="0" y="0"/>
          <a:ext cx="0" cy="0"/>
          <a:chOff x="0" y="0"/>
          <a:chExt cx="0" cy="0"/>
        </a:xfrm>
      </p:grpSpPr>
      <p:sp>
        <p:nvSpPr>
          <p:cNvPr id="443" name="Google Shape;443;p7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444" name="Google Shape;444;p77"/>
          <p:cNvSpPr txBox="1">
            <a:spLocks noGrp="1"/>
          </p:cNvSpPr>
          <p:nvPr>
            <p:ph type="body" idx="1"/>
          </p:nvPr>
        </p:nvSpPr>
        <p:spPr>
          <a:xfrm>
            <a:off x="311700" y="1090575"/>
            <a:ext cx="8520600" cy="3662100"/>
          </a:xfrm>
          <a:prstGeom prst="rect">
            <a:avLst/>
          </a:prstGeom>
        </p:spPr>
        <p:txBody>
          <a:bodyPr spcFirstLastPara="1" wrap="square" lIns="68575" tIns="34275" rIns="68575" bIns="34275" anchor="t" anchorCtr="0">
            <a:noAutofit/>
          </a:bodyPr>
          <a:lstStyle/>
          <a:p>
            <a:pPr marL="0" lvl="0" indent="0" algn="ctr" rtl="0">
              <a:lnSpc>
                <a:spcPct val="100000"/>
              </a:lnSpc>
              <a:spcBef>
                <a:spcPts val="800"/>
              </a:spcBef>
              <a:spcAft>
                <a:spcPts val="0"/>
              </a:spcAft>
              <a:buClr>
                <a:schemeClr val="dk1"/>
              </a:buClr>
              <a:buSzPts val="1100"/>
              <a:buFont typeface="Arial"/>
              <a:buNone/>
            </a:pPr>
            <a:r>
              <a:rPr lang="en" sz="3000" i="1">
                <a:solidFill>
                  <a:srgbClr val="FF0000"/>
                </a:solidFill>
              </a:rPr>
              <a:t>“Do you know the exercise, the exercise, the exercise? Do you know the exercise, to</a:t>
            </a:r>
            <a:endParaRPr sz="3000" i="1">
              <a:solidFill>
                <a:srgbClr val="FF0000"/>
              </a:solidFill>
            </a:endParaRPr>
          </a:p>
          <a:p>
            <a:pPr marL="0" lvl="0" indent="0" algn="ctr" rtl="0">
              <a:lnSpc>
                <a:spcPct val="100000"/>
              </a:lnSpc>
              <a:spcBef>
                <a:spcPts val="1000"/>
              </a:spcBef>
              <a:spcAft>
                <a:spcPts val="0"/>
              </a:spcAft>
              <a:buClr>
                <a:schemeClr val="dk1"/>
              </a:buClr>
              <a:buSzPts val="1100"/>
              <a:buFont typeface="Arial"/>
              <a:buNone/>
            </a:pPr>
            <a:r>
              <a:rPr lang="en" sz="3000" i="1">
                <a:solidFill>
                  <a:srgbClr val="FF0000"/>
                </a:solidFill>
              </a:rPr>
              <a:t>practice words today?”</a:t>
            </a:r>
            <a:endParaRPr sz="3000" i="1">
              <a:solidFill>
                <a:srgbClr val="FF0000"/>
              </a:solidFill>
            </a:endParaRPr>
          </a:p>
          <a:p>
            <a:pPr marL="0" lvl="0" indent="0" algn="ctr" rtl="0">
              <a:lnSpc>
                <a:spcPct val="100000"/>
              </a:lnSpc>
              <a:spcBef>
                <a:spcPts val="1000"/>
              </a:spcBef>
              <a:spcAft>
                <a:spcPts val="1000"/>
              </a:spcAft>
              <a:buNone/>
            </a:pPr>
            <a:endParaRPr sz="3000" i="1">
              <a:solidFill>
                <a:srgbClr val="FF0000"/>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448"/>
        <p:cNvGrpSpPr/>
        <p:nvPr/>
      </p:nvGrpSpPr>
      <p:grpSpPr>
        <a:xfrm>
          <a:off x="0" y="0"/>
          <a:ext cx="0" cy="0"/>
          <a:chOff x="0" y="0"/>
          <a:chExt cx="0" cy="0"/>
        </a:xfrm>
      </p:grpSpPr>
      <p:sp>
        <p:nvSpPr>
          <p:cNvPr id="449" name="Google Shape;449;p78"/>
          <p:cNvSpPr txBox="1">
            <a:spLocks noGrp="1"/>
          </p:cNvSpPr>
          <p:nvPr>
            <p:ph type="title"/>
          </p:nvPr>
        </p:nvSpPr>
        <p:spPr>
          <a:xfrm>
            <a:off x="241975" y="307843"/>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solidFill>
                  <a:srgbClr val="434343"/>
                </a:solidFill>
              </a:rPr>
              <a:t>Word Workout: Sneaky Sounds</a:t>
            </a:r>
            <a:endParaRPr sz="3000" dirty="0">
              <a:solidFill>
                <a:srgbClr val="434343"/>
              </a:solidFill>
            </a:endParaRPr>
          </a:p>
        </p:txBody>
      </p:sp>
      <p:sp>
        <p:nvSpPr>
          <p:cNvPr id="450" name="Google Shape;450;p78"/>
          <p:cNvSpPr txBox="1">
            <a:spLocks noGrp="1"/>
          </p:cNvSpPr>
          <p:nvPr>
            <p:ph type="body" idx="1"/>
          </p:nvPr>
        </p:nvSpPr>
        <p:spPr>
          <a:xfrm>
            <a:off x="241975" y="1035910"/>
            <a:ext cx="5200200" cy="42867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2400" b="1" dirty="0">
                <a:solidFill>
                  <a:srgbClr val="434343"/>
                </a:solidFill>
              </a:rPr>
              <a:t>Let’s continue Word Workout: Same Sound</a:t>
            </a:r>
            <a:endParaRPr sz="2400" b="1" dirty="0">
              <a:solidFill>
                <a:srgbClr val="434343"/>
              </a:solidFill>
            </a:endParaRPr>
          </a:p>
          <a:p>
            <a:pPr marL="0" lvl="0" indent="0" algn="l" rtl="0">
              <a:spcBef>
                <a:spcPts val="800"/>
              </a:spcBef>
              <a:spcAft>
                <a:spcPts val="0"/>
              </a:spcAft>
              <a:buNone/>
            </a:pPr>
            <a:endParaRPr sz="2400" b="1" dirty="0">
              <a:solidFill>
                <a:srgbClr val="434343"/>
              </a:solidFill>
            </a:endParaRPr>
          </a:p>
          <a:p>
            <a:pPr marL="0" lvl="0" indent="0" algn="l" rtl="0">
              <a:spcBef>
                <a:spcPts val="800"/>
              </a:spcBef>
              <a:spcAft>
                <a:spcPts val="0"/>
              </a:spcAft>
              <a:buNone/>
            </a:pPr>
            <a:r>
              <a:rPr lang="en" sz="2400" b="1" dirty="0">
                <a:solidFill>
                  <a:srgbClr val="434343"/>
                </a:solidFill>
              </a:rPr>
              <a:t>We will use the words from our decodable reader “Recycle!”</a:t>
            </a:r>
            <a:endParaRPr sz="2400" b="1" dirty="0">
              <a:solidFill>
                <a:srgbClr val="434343"/>
              </a:solidFill>
            </a:endParaRPr>
          </a:p>
        </p:txBody>
      </p:sp>
      <p:pic>
        <p:nvPicPr>
          <p:cNvPr id="451" name="Google Shape;451;p78"/>
          <p:cNvPicPr preferRelativeResize="0"/>
          <p:nvPr/>
        </p:nvPicPr>
        <p:blipFill>
          <a:blip r:embed="rId3">
            <a:alphaModFix/>
          </a:blip>
          <a:stretch>
            <a:fillRect/>
          </a:stretch>
        </p:blipFill>
        <p:spPr>
          <a:xfrm>
            <a:off x="5715000" y="1175100"/>
            <a:ext cx="3128525" cy="3684300"/>
          </a:xfrm>
          <a:prstGeom prst="rect">
            <a:avLst/>
          </a:prstGeom>
          <a:noFill/>
          <a:ln>
            <a:noFill/>
          </a:ln>
        </p:spPr>
      </p:pic>
      <p:sp>
        <p:nvSpPr>
          <p:cNvPr id="452" name="Google Shape;452;p78"/>
          <p:cNvSpPr txBox="1"/>
          <p:nvPr/>
        </p:nvSpPr>
        <p:spPr>
          <a:xfrm>
            <a:off x="6028112" y="1175100"/>
            <a:ext cx="2502300" cy="6024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2400" b="1" dirty="0">
                <a:solidFill>
                  <a:srgbClr val="434343"/>
                </a:solidFill>
                <a:latin typeface="Century Gothic"/>
                <a:ea typeface="Century Gothic"/>
                <a:cs typeface="Century Gothic"/>
                <a:sym typeface="Century Gothic"/>
              </a:rPr>
              <a:t>Same Sounds</a:t>
            </a:r>
            <a:endParaRPr sz="2400" b="1" dirty="0">
              <a:solidFill>
                <a:srgbClr val="434343"/>
              </a:solidFill>
              <a:latin typeface="Century Gothic"/>
              <a:ea typeface="Century Gothic"/>
              <a:cs typeface="Century Gothic"/>
              <a:sym typeface="Century Gothic"/>
            </a:endParaRPr>
          </a:p>
          <a:p>
            <a:pPr marL="0" lvl="0" indent="0" algn="l" rtl="0">
              <a:spcBef>
                <a:spcPts val="0"/>
              </a:spcBef>
              <a:spcAft>
                <a:spcPts val="0"/>
              </a:spcAft>
              <a:buNone/>
            </a:pPr>
            <a:endParaRPr dirty="0"/>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C4C77986-54F7-4871-AB1B-A78572ACE2DF}"/>
</file>

<file path=customXml/itemProps2.xml><?xml version="1.0" encoding="utf-8"?>
<ds:datastoreItem xmlns:ds="http://schemas.openxmlformats.org/officeDocument/2006/customXml" ds:itemID="{08D85F33-4C55-4061-A0C1-9492BAACE495}"/>
</file>

<file path=customXml/itemProps3.xml><?xml version="1.0" encoding="utf-8"?>
<ds:datastoreItem xmlns:ds="http://schemas.openxmlformats.org/officeDocument/2006/customXml" ds:itemID="{39C98D01-02E1-4E8D-9843-24DDEBCB0785}"/>
</file>

<file path=docProps/app.xml><?xml version="1.0" encoding="utf-8"?>
<Properties xmlns="http://schemas.openxmlformats.org/officeDocument/2006/extended-properties" xmlns:vt="http://schemas.openxmlformats.org/officeDocument/2006/docPropsVTypes">
  <TotalTime>0</TotalTime>
  <Words>3258</Words>
  <Application>Microsoft Office PowerPoint</Application>
  <PresentationFormat>On-screen Show (16:9)</PresentationFormat>
  <Paragraphs>426</Paragraphs>
  <Slides>16</Slides>
  <Notes>16</Notes>
  <HiddenSlides>0</HiddenSlides>
  <MMClips>0</MMClips>
  <ScaleCrop>false</ScaleCrop>
  <HeadingPairs>
    <vt:vector size="4" baseType="variant">
      <vt:variant>
        <vt:lpstr>Theme</vt:lpstr>
      </vt:variant>
      <vt:variant>
        <vt:i4>5</vt:i4>
      </vt:variant>
      <vt:variant>
        <vt:lpstr>Slide Titles</vt:lpstr>
      </vt:variant>
      <vt:variant>
        <vt:i4>16</vt:i4>
      </vt:variant>
    </vt:vector>
  </HeadingPairs>
  <TitlesOfParts>
    <vt:vector size="21" baseType="lpstr">
      <vt:lpstr>Office Theme</vt:lpstr>
      <vt:lpstr>Office Theme</vt:lpstr>
      <vt:lpstr>Simple Light</vt:lpstr>
      <vt:lpstr>Office Theme</vt:lpstr>
      <vt:lpstr>Simple Light</vt:lpstr>
      <vt:lpstr>Grade 2: Module 4: Part 2: Cycle 25: Lesson 125 Teacher slide, before teaching.</vt:lpstr>
      <vt:lpstr>Grade 2: Module 4: Part 2: Cycle 25: Lesson 125 Teacher slide, before teaching. </vt:lpstr>
      <vt:lpstr>Grade 2: Module 4: Part 2: Cycle 25: Lesson 125 Teacher slide, before teaching.</vt:lpstr>
      <vt:lpstr>PowerPoint Presentation</vt:lpstr>
      <vt:lpstr>Transition Song</vt:lpstr>
      <vt:lpstr>  Opening Learning Targets   </vt:lpstr>
      <vt:lpstr>PowerPoint Presentation</vt:lpstr>
      <vt:lpstr>Transition Song</vt:lpstr>
      <vt:lpstr>Word Workout: Sneaky Sounds</vt:lpstr>
      <vt:lpstr>Sneaky Sounds: “Recycle!”</vt:lpstr>
      <vt:lpstr>Reflection Time </vt:lpstr>
      <vt:lpstr> Independent Work Learning Targets  </vt:lpstr>
      <vt:lpstr>PowerPoint Presentation</vt:lpstr>
      <vt:lpstr>Syllable Slice </vt:lpstr>
      <vt:lpstr>Syllable Sleuth Steps</vt:lpstr>
      <vt:lpstr>Reader’s Toolbox:  Use what you know!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4: Part 2: Cycle 25: Lesson 125 Teacher slide, before teaching.</dc:title>
  <dc:creator>nbravo</dc:creator>
  <cp:lastModifiedBy>Nicole Bravo</cp:lastModifiedBy>
  <cp:revision>65</cp:revision>
  <dcterms:modified xsi:type="dcterms:W3CDTF">2019-01-07T04:10:30Z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