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212C3B-D16A-4C42-B110-F6BF8769B246}" v="18" dt="2018-09-12T15:58:11.880"/>
  </p1510:revLst>
</p1510:revInfo>
</file>

<file path=ppt/tableStyles.xml><?xml version="1.0" encoding="utf-8"?>
<a:tblStyleLst xmlns:a="http://schemas.openxmlformats.org/drawingml/2006/main" def="{878B1548-4E15-46C6-948C-484E441092A1}">
  <a:tblStyle styleId="{878B1548-4E15-46C6-948C-484E441092A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46845" autoAdjust="0"/>
  </p:normalViewPr>
  <p:slideViewPr>
    <p:cSldViewPr snapToGrid="0">
      <p:cViewPr varScale="1">
        <p:scale>
          <a:sx n="79" d="100"/>
          <a:sy n="79" d="100"/>
        </p:scale>
        <p:origin x="2544"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6.fntdata"/><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font" Target="fonts/font1.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60212C3B-D16A-4C42-B110-F6BF8769B246}"/>
    <pc:docChg chg="modSld modMainMaster">
      <pc:chgData name="Natalie Ivey" userId="2c81a4b0-7596-4a42-b4da-e7aac4dfeff9" providerId="ADAL" clId="{60212C3B-D16A-4C42-B110-F6BF8769B246}" dt="2018-09-12T15:58:11.880" v="17" actId="1076"/>
      <pc:docMkLst>
        <pc:docMk/>
      </pc:docMkLst>
      <pc:sldChg chg="addSp modSp">
        <pc:chgData name="Natalie Ivey" userId="2c81a4b0-7596-4a42-b4da-e7aac4dfeff9" providerId="ADAL" clId="{60212C3B-D16A-4C42-B110-F6BF8769B246}" dt="2018-09-12T15:58:11.880" v="17" actId="1076"/>
        <pc:sldMkLst>
          <pc:docMk/>
          <pc:sldMk cId="0" sldId="259"/>
        </pc:sldMkLst>
        <pc:picChg chg="add mod">
          <ac:chgData name="Natalie Ivey" userId="2c81a4b0-7596-4a42-b4da-e7aac4dfeff9" providerId="ADAL" clId="{60212C3B-D16A-4C42-B110-F6BF8769B246}" dt="2018-09-12T15:58:11.880" v="17" actId="1076"/>
          <ac:picMkLst>
            <pc:docMk/>
            <pc:sldMk cId="0" sldId="259"/>
            <ac:picMk id="3" creationId="{07135372-C750-44F9-8FD4-14BB4FD63C74}"/>
          </ac:picMkLst>
        </pc:picChg>
      </pc:sldChg>
      <pc:sldMasterChg chg="addSp modSp">
        <pc:chgData name="Natalie Ivey" userId="2c81a4b0-7596-4a42-b4da-e7aac4dfeff9" providerId="ADAL" clId="{60212C3B-D16A-4C42-B110-F6BF8769B246}" dt="2018-09-12T15:57:08.576" v="6" actId="1076"/>
        <pc:sldMasterMkLst>
          <pc:docMk/>
          <pc:sldMasterMk cId="0" sldId="2147483670"/>
        </pc:sldMasterMkLst>
        <pc:picChg chg="add mod">
          <ac:chgData name="Natalie Ivey" userId="2c81a4b0-7596-4a42-b4da-e7aac4dfeff9" providerId="ADAL" clId="{60212C3B-D16A-4C42-B110-F6BF8769B246}" dt="2018-09-12T15:56:40.983" v="1" actId="1076"/>
          <ac:picMkLst>
            <pc:docMk/>
            <pc:sldMasterMk cId="0" sldId="2147483670"/>
            <ac:picMk id="3" creationId="{B84A7A30-693F-4026-98FF-97F960C8F117}"/>
          </ac:picMkLst>
        </pc:picChg>
        <pc:picChg chg="add mod">
          <ac:chgData name="Natalie Ivey" userId="2c81a4b0-7596-4a42-b4da-e7aac4dfeff9" providerId="ADAL" clId="{60212C3B-D16A-4C42-B110-F6BF8769B246}" dt="2018-09-12T15:56:56.817" v="4" actId="1076"/>
          <ac:picMkLst>
            <pc:docMk/>
            <pc:sldMasterMk cId="0" sldId="2147483670"/>
            <ac:picMk id="5" creationId="{F59F7107-9774-4A67-9B7C-DC0D773EE3FB}"/>
          </ac:picMkLst>
        </pc:picChg>
        <pc:picChg chg="add mod">
          <ac:chgData name="Natalie Ivey" userId="2c81a4b0-7596-4a42-b4da-e7aac4dfeff9" providerId="ADAL" clId="{60212C3B-D16A-4C42-B110-F6BF8769B246}" dt="2018-09-12T15:57:08.576" v="6" actId="1076"/>
          <ac:picMkLst>
            <pc:docMk/>
            <pc:sldMasterMk cId="0" sldId="2147483670"/>
            <ac:picMk id="10" creationId="{C55897A0-50E2-4353-81C1-34AA1EE0F7F5}"/>
          </ac:picMkLst>
        </pc:picChg>
      </pc:sldMasterChg>
      <pc:sldMasterChg chg="addSp modSp">
        <pc:chgData name="Natalie Ivey" userId="2c81a4b0-7596-4a42-b4da-e7aac4dfeff9" providerId="ADAL" clId="{60212C3B-D16A-4C42-B110-F6BF8769B246}" dt="2018-09-12T15:57:53.517" v="13" actId="1076"/>
        <pc:sldMasterMkLst>
          <pc:docMk/>
          <pc:sldMasterMk cId="0" sldId="2147483671"/>
        </pc:sldMasterMkLst>
        <pc:picChg chg="add mod">
          <ac:chgData name="Natalie Ivey" userId="2c81a4b0-7596-4a42-b4da-e7aac4dfeff9" providerId="ADAL" clId="{60212C3B-D16A-4C42-B110-F6BF8769B246}" dt="2018-09-12T15:57:21.392" v="8" actId="1076"/>
          <ac:picMkLst>
            <pc:docMk/>
            <pc:sldMasterMk cId="0" sldId="2147483671"/>
            <ac:picMk id="3" creationId="{E05DD2B8-B9FC-40DF-95D2-E693707C7912}"/>
          </ac:picMkLst>
        </pc:picChg>
        <pc:picChg chg="add mod">
          <ac:chgData name="Natalie Ivey" userId="2c81a4b0-7596-4a42-b4da-e7aac4dfeff9" providerId="ADAL" clId="{60212C3B-D16A-4C42-B110-F6BF8769B246}" dt="2018-09-12T15:57:34.488" v="11" actId="1076"/>
          <ac:picMkLst>
            <pc:docMk/>
            <pc:sldMasterMk cId="0" sldId="2147483671"/>
            <ac:picMk id="5" creationId="{7287750D-D304-44C1-A36D-4A87940C7C76}"/>
          </ac:picMkLst>
        </pc:picChg>
        <pc:picChg chg="add mod">
          <ac:chgData name="Natalie Ivey" userId="2c81a4b0-7596-4a42-b4da-e7aac4dfeff9" providerId="ADAL" clId="{60212C3B-D16A-4C42-B110-F6BF8769B246}" dt="2018-09-12T15:57:53.517" v="13" actId="1076"/>
          <ac:picMkLst>
            <pc:docMk/>
            <pc:sldMasterMk cId="0" sldId="2147483671"/>
            <ac:picMk id="7" creationId="{F9D2E253-7481-4F5E-B698-B7C356E9C165}"/>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3921543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3/lesson-10"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443354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Google Shape;190;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Individuals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whole group. Tell them they will have 8 minutes to independently practice their presentations again. Invite them to give their </a:t>
            </a:r>
            <a:r>
              <a:rPr lang="en" sz="1200" b="1" dirty="0">
                <a:solidFill>
                  <a:schemeClr val="dk1"/>
                </a:solidFill>
                <a:latin typeface="Calibri"/>
                <a:ea typeface="Calibri"/>
                <a:cs typeface="Calibri"/>
                <a:sym typeface="Calibri"/>
              </a:rPr>
              <a:t>Peer Critique forms</a:t>
            </a:r>
            <a:r>
              <a:rPr lang="en" sz="1200" dirty="0">
                <a:solidFill>
                  <a:schemeClr val="dk1"/>
                </a:solidFill>
                <a:latin typeface="Calibri"/>
                <a:ea typeface="Calibri"/>
                <a:cs typeface="Calibri"/>
                <a:sym typeface="Calibri"/>
              </a:rPr>
              <a:t> to their triad members so they can refer to the feedback as they practice their presentations.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practicing.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work.</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Refocus students whole group. Tell them they are now going to participate in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to consider how close they feel they are to meeting the learning target. Remind students that they used this protocol earlier in the unit and review as necessary. Refer to the </a:t>
            </a:r>
            <a:r>
              <a:rPr lang="en" sz="1200" b="1" dirty="0">
                <a:solidFill>
                  <a:schemeClr val="dk1"/>
                </a:solidFill>
                <a:latin typeface="Calibri"/>
                <a:ea typeface="Calibri"/>
                <a:cs typeface="Calibri"/>
                <a:sym typeface="Calibri"/>
              </a:rPr>
              <a:t>Classroom Protocols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document</a:t>
            </a:r>
            <a:r>
              <a:rPr lang="en" sz="1200" dirty="0">
                <a:solidFill>
                  <a:schemeClr val="dk1"/>
                </a:solidFill>
                <a:latin typeface="Calibri"/>
                <a:ea typeface="Calibri"/>
                <a:cs typeface="Calibri"/>
                <a:sym typeface="Calibri"/>
              </a:rPr>
              <a:t> for the full version of the protocol.</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learning target and guide them through the protocol. Scan student responses and make a note of students who may need more support before the next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persevered and showed respect in this lesson.</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practicing their own presentation.</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feel anxious about practicing their presentation in a full classroom: Reduce the risk of the activity by offering choice about where they can practice (e.g., the hallway, a resource room, an empty classroom, etc.).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42408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e39834db3_0_3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7" name="Google Shape;197;g3e39834db3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64834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e39834db3_0_8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g3e39834db3_0_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http://curriculum.eleducation.org/sites/default/files/g4m1u3_all-block_072017.pdf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04" name="Google Shape;204;g3e39834db3_0_8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1989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and resources can be downloaded at: </a:t>
            </a:r>
            <a:r>
              <a:rPr lang="en" sz="1200" u="sng" dirty="0">
                <a:solidFill>
                  <a:schemeClr val="hlink"/>
                </a:solidFill>
                <a:latin typeface="Calibri"/>
                <a:ea typeface="Calibri"/>
                <a:cs typeface="Calibri"/>
                <a:sym typeface="Calibri"/>
                <a:hlinkClick r:id="rId3"/>
              </a:rPr>
              <a:t>http://curriculum.eleducation.org/curriculum/ela/grade-4/module-1/unit-3/lesson-10</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Effective Presentations anchor chart</a:t>
            </a:r>
            <a:r>
              <a:rPr lang="en" sz="1200" dirty="0">
                <a:solidFill>
                  <a:schemeClr val="dk1"/>
                </a:solidFill>
                <a:latin typeface="Calibri"/>
                <a:ea typeface="Calibri"/>
                <a:cs typeface="Calibri"/>
                <a:sym typeface="Calibri"/>
              </a:rPr>
              <a:t> (new; co-created with students during Work Time 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Effective Presentations anchor chart</a:t>
            </a:r>
            <a:r>
              <a:rPr lang="en" sz="1200" dirty="0">
                <a:solidFill>
                  <a:schemeClr val="dk1"/>
                </a:solidFill>
                <a:latin typeface="Calibri"/>
                <a:ea typeface="Calibri"/>
                <a:cs typeface="Calibri"/>
                <a:sym typeface="Calibri"/>
              </a:rPr>
              <a:t> (example, for teacher reference)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3 Assessments</a:t>
            </a:r>
            <a:r>
              <a:rPr lang="en" sz="1200" dirty="0">
                <a:solidFill>
                  <a:schemeClr val="dk1"/>
                </a:solidFill>
                <a:latin typeface="Calibri"/>
                <a:ea typeface="Calibri"/>
                <a:cs typeface="Calibri"/>
                <a:sym typeface="Calibri"/>
              </a:rPr>
              <a:t> (from Lesson 3; one per student; returned with feedback during Opening 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presentation</a:t>
            </a:r>
            <a:r>
              <a:rPr lang="en" sz="1200" dirty="0">
                <a:solidFill>
                  <a:schemeClr val="dk1"/>
                </a:solidFill>
                <a:latin typeface="Calibri"/>
                <a:ea typeface="Calibri"/>
                <a:cs typeface="Calibri"/>
                <a:sym typeface="Calibri"/>
              </a:rPr>
              <a:t> with images (from Lessons 8 and 9;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 (class set;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Poetry presentations </a:t>
            </a:r>
            <a:r>
              <a:rPr lang="en" sz="1200" dirty="0">
                <a:solidFill>
                  <a:schemeClr val="dk1"/>
                </a:solidFill>
                <a:latin typeface="Calibri"/>
                <a:ea typeface="Calibri"/>
                <a:cs typeface="Calibri"/>
                <a:sym typeface="Calibri"/>
              </a:rPr>
              <a:t>(begun in Lesson 4;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Visuals (images, videos, objects brought from home; from Lessons 8 and 9)</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Copied/printed images (optional; see Technology and Multimedia)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Unit 1, Lesson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Peer Critique anchor chart</a:t>
            </a:r>
            <a:r>
              <a:rPr lang="en" sz="1200" dirty="0">
                <a:solidFill>
                  <a:schemeClr val="dk1"/>
                </a:solidFill>
                <a:latin typeface="Calibri"/>
                <a:ea typeface="Calibri"/>
                <a:cs typeface="Calibri"/>
                <a:sym typeface="Calibri"/>
              </a:rPr>
              <a:t> (begun in Lesson 7)</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Peer Critique forms</a:t>
            </a:r>
            <a:r>
              <a:rPr lang="en" sz="1200" dirty="0">
                <a:solidFill>
                  <a:schemeClr val="dk1"/>
                </a:solidFill>
                <a:latin typeface="Calibri"/>
                <a:ea typeface="Calibri"/>
                <a:cs typeface="Calibri"/>
                <a:sym typeface="Calibri"/>
              </a:rPr>
              <a:t> (two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Unit 2, Lesson 1)</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feedback on students’ </a:t>
            </a:r>
            <a:r>
              <a:rPr lang="en" sz="1200" b="1" dirty="0">
                <a:solidFill>
                  <a:schemeClr val="dk1"/>
                </a:solidFill>
                <a:latin typeface="Calibri"/>
                <a:ea typeface="Calibri"/>
                <a:cs typeface="Calibri"/>
                <a:sym typeface="Calibri"/>
              </a:rPr>
              <a:t>Mid-Unit 3 Assessments</a:t>
            </a:r>
            <a:r>
              <a:rPr lang="en" sz="1200" dirty="0">
                <a:solidFill>
                  <a:schemeClr val="dk1"/>
                </a:solidFill>
                <a:latin typeface="Calibri"/>
                <a:ea typeface="Calibri"/>
                <a:cs typeface="Calibri"/>
                <a:sym typeface="Calibri"/>
              </a:rPr>
              <a:t> in preparation for returning them in Opening A.</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Practice presenting the </a:t>
            </a:r>
            <a:r>
              <a:rPr lang="en" sz="1200" b="1" dirty="0">
                <a:solidFill>
                  <a:schemeClr val="dk1"/>
                </a:solidFill>
                <a:latin typeface="Calibri"/>
                <a:ea typeface="Calibri"/>
                <a:cs typeface="Calibri"/>
                <a:sym typeface="Calibri"/>
              </a:rPr>
              <a:t>model poetry presentation</a:t>
            </a:r>
            <a:r>
              <a:rPr lang="en" sz="1200" dirty="0">
                <a:solidFill>
                  <a:schemeClr val="dk1"/>
                </a:solidFill>
                <a:latin typeface="Calibri"/>
                <a:ea typeface="Calibri"/>
                <a:cs typeface="Calibri"/>
                <a:sym typeface="Calibri"/>
              </a:rPr>
              <a:t> with images to students in preparation to do it as a model in Work Time A of the lesson (see supporting materials). Another option is to record another adult presenting the same presentation and to play students the video. In this situation, ensure the presenter follows the guidelines on the </a:t>
            </a:r>
            <a:r>
              <a:rPr lang="en" sz="1200" b="1" dirty="0">
                <a:solidFill>
                  <a:schemeClr val="dk1"/>
                </a:solidFill>
                <a:latin typeface="Calibri"/>
                <a:ea typeface="Calibri"/>
                <a:cs typeface="Calibri"/>
                <a:sym typeface="Calibri"/>
              </a:rPr>
              <a:t>Effective Presentations anchor chart</a:t>
            </a:r>
            <a:r>
              <a:rPr lang="en" sz="1200" dirty="0">
                <a:solidFill>
                  <a:schemeClr val="dk1"/>
                </a:solidFill>
                <a:latin typeface="Calibri"/>
                <a:ea typeface="Calibri"/>
                <a:cs typeface="Calibri"/>
                <a:sym typeface="Calibri"/>
              </a:rPr>
              <a:t> (example, for teacher reference) in the supporting materials.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technology students will use to show visuals as they present (see Technology and Multimedia).</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group students in triads for the </a:t>
            </a:r>
            <a:r>
              <a:rPr lang="en" sz="1200" b="0" dirty="0">
                <a:solidFill>
                  <a:schemeClr val="dk1"/>
                </a:solidFill>
                <a:latin typeface="Calibri"/>
                <a:ea typeface="Calibri"/>
                <a:cs typeface="Calibri"/>
                <a:sym typeface="Calibri"/>
              </a:rPr>
              <a:t>Peer Critique </a:t>
            </a:r>
            <a:r>
              <a:rPr lang="en" sz="1200" dirty="0">
                <a:solidFill>
                  <a:schemeClr val="dk1"/>
                </a:solidFill>
                <a:latin typeface="Calibri"/>
                <a:ea typeface="Calibri"/>
                <a:cs typeface="Calibri"/>
                <a:sym typeface="Calibri"/>
              </a:rPr>
              <a:t>in Work Time B.</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See Classroom Protocols.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1266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Google Shape;140;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  None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It is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Thumb-O-Meter</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dirty="0">
                <a:solidFill>
                  <a:srgbClr val="24CBE5"/>
                </a:solidFill>
                <a:latin typeface="Calibri"/>
                <a:ea typeface="Calibri"/>
                <a:cs typeface="Calibri"/>
                <a:sym typeface="Calibri"/>
                <a:hlinkClick r:id="rId3"/>
              </a:rPr>
              <a:t>https://eleducation.org/resources/general-protocols-and-strategies-from-management-in-the-active-classroom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9625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7" name="Google Shape;147;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233669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2" name="Google Shape;152;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agenda and build students’ excitement for the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5210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e3e6e21b7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Google Shape;158;g3e3e6e21b7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Individual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Return students’ </a:t>
            </a:r>
            <a:r>
              <a:rPr lang="en" sz="1200" b="1" dirty="0">
                <a:solidFill>
                  <a:schemeClr val="dk1"/>
                </a:solidFill>
                <a:latin typeface="Calibri"/>
                <a:ea typeface="Calibri"/>
                <a:cs typeface="Calibri"/>
                <a:sym typeface="Calibri"/>
              </a:rPr>
              <a:t>Mid-Unit 3 Assessments</a:t>
            </a:r>
            <a:r>
              <a:rPr lang="en" sz="1200" dirty="0">
                <a:solidFill>
                  <a:schemeClr val="dk1"/>
                </a:solidFill>
                <a:latin typeface="Calibri"/>
                <a:ea typeface="Calibri"/>
                <a:cs typeface="Calibri"/>
                <a:sym typeface="Calibri"/>
              </a:rPr>
              <a:t> with feedback.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a few minutes reading through the feedback. If they require teacher support to understand the feedback, encourage them to write their names on the board so you can visit with them in this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Students are using this time to read through their feedback and writ</a:t>
            </a:r>
            <a:r>
              <a:rPr lang="en-US" sz="1200" dirty="0">
                <a:latin typeface="Calibri"/>
                <a:ea typeface="Calibri"/>
                <a:cs typeface="Calibri"/>
                <a:sym typeface="Calibri"/>
              </a:rPr>
              <a:t>e</a:t>
            </a:r>
            <a:r>
              <a:rPr lang="en" sz="1200" dirty="0">
                <a:latin typeface="Calibri"/>
                <a:ea typeface="Calibri"/>
                <a:cs typeface="Calibri"/>
                <a:sym typeface="Calibri"/>
              </a:rPr>
              <a:t> their names on the board if they wish to meet with the teacher.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Reassure them that if they don’t understand or cannot read the feedback, they will have an opportunity to review it during the lesson.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Build an accepting and supportive environment by reminding students that everyone is working toward individual goals and that learning is about continued growth and development. </a:t>
            </a:r>
            <a:endParaRPr sz="1200" dirty="0">
              <a:latin typeface="Calibri"/>
              <a:ea typeface="Calibri"/>
              <a:cs typeface="Calibri"/>
              <a:sym typeface="Calibri"/>
            </a:endParaRPr>
          </a:p>
        </p:txBody>
      </p:sp>
    </p:spTree>
    <p:extLst>
      <p:ext uri="{BB962C8B-B14F-4D97-AF65-F5344CB8AC3E}">
        <p14:creationId xmlns:p14="http://schemas.microsoft.com/office/powerpoint/2010/main" val="3843342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4" name="Google Shape;164;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and remind them of what this work is all leading to. Tell students that they will present to an audience in the next lesson.</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Students are following along as you discuss the learning targets.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them to demonstrate what it looks and sounds like to clearly and confidently present a poem. Show a video of a student presentation, and invite students to analyze how the student was clear and confident.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389654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Google Shape;171;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Triads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Move students into pre-determined triads and invite them to label themselves A, B, and C.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you are going to present as if you were the poet who </a:t>
            </a:r>
            <a:r>
              <a:rPr lang="en" sz="1200" i="0" dirty="0">
                <a:solidFill>
                  <a:schemeClr val="dk1"/>
                </a:solidFill>
                <a:latin typeface="Calibri"/>
                <a:ea typeface="Calibri"/>
                <a:cs typeface="Calibri"/>
                <a:sym typeface="Calibri"/>
              </a:rPr>
              <a:t>wrote “Breathing Fire.” </a:t>
            </a:r>
            <a:r>
              <a:rPr lang="en" sz="1200" dirty="0">
                <a:solidFill>
                  <a:schemeClr val="dk1"/>
                </a:solidFill>
                <a:latin typeface="Calibri"/>
                <a:ea typeface="Calibri"/>
                <a:cs typeface="Calibri"/>
                <a:sym typeface="Calibri"/>
              </a:rPr>
              <a:t>Post and read the following question, and tell students that you want them to consider this question as you present:</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is this an effective presentation?”</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focus specifically on the presentation skills rather than the content.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model presentation </a:t>
            </a:r>
            <a:r>
              <a:rPr lang="en" sz="1200" b="0" dirty="0">
                <a:solidFill>
                  <a:schemeClr val="dk1"/>
                </a:solidFill>
                <a:latin typeface="Calibri"/>
                <a:ea typeface="Calibri"/>
                <a:cs typeface="Calibri"/>
                <a:sym typeface="Calibri"/>
              </a:rPr>
              <a:t>with images </a:t>
            </a:r>
            <a:r>
              <a:rPr lang="en" sz="1200" dirty="0">
                <a:solidFill>
                  <a:schemeClr val="dk1"/>
                </a:solidFill>
                <a:latin typeface="Calibri"/>
                <a:ea typeface="Calibri"/>
                <a:cs typeface="Calibri"/>
                <a:sym typeface="Calibri"/>
              </a:rPr>
              <a:t>to present to students.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Allocate 30 seconds for student B, then C, then A to suggest an answer to the posted question to their triad.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select students to share with the whole group. As students share out, capture their responses on the </a:t>
            </a:r>
            <a:r>
              <a:rPr lang="en" sz="1200" b="1" dirty="0">
                <a:solidFill>
                  <a:schemeClr val="dk1"/>
                </a:solidFill>
                <a:latin typeface="Calibri"/>
                <a:ea typeface="Calibri"/>
                <a:cs typeface="Calibri"/>
                <a:sym typeface="Calibri"/>
              </a:rPr>
              <a:t>Effective Presentations anchor chart</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Effective Presentations anchor chart </a:t>
            </a:r>
            <a:r>
              <a:rPr lang="en" sz="1200" b="0" dirty="0">
                <a:solidFill>
                  <a:schemeClr val="dk1"/>
                </a:solidFill>
                <a:latin typeface="Calibri"/>
                <a:ea typeface="Calibri"/>
                <a:cs typeface="Calibri"/>
                <a:sym typeface="Calibri"/>
              </a:rPr>
              <a:t>(example, for teacher reference) </a:t>
            </a:r>
            <a:r>
              <a:rPr lang="en" sz="1200" dirty="0">
                <a:solidFill>
                  <a:schemeClr val="dk1"/>
                </a:solidFill>
                <a:latin typeface="Calibri"/>
                <a:ea typeface="Calibri"/>
                <a:cs typeface="Calibri"/>
                <a:sym typeface="Calibri"/>
              </a:rPr>
              <a:t>to ensure all of the important criteria are included and guide students if important criteria are missing.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a:t>
            </a:r>
            <a:r>
              <a:rPr lang="en" sz="1200" b="0" dirty="0">
                <a:solidFill>
                  <a:schemeClr val="dk1"/>
                </a:solidFill>
                <a:latin typeface="Calibri"/>
                <a:ea typeface="Calibri"/>
                <a:cs typeface="Calibri"/>
                <a:sym typeface="Calibri"/>
              </a:rPr>
              <a:t>their poetry presentations and the visuals </a:t>
            </a:r>
            <a:r>
              <a:rPr lang="en" sz="1200" dirty="0">
                <a:solidFill>
                  <a:schemeClr val="dk1"/>
                </a:solidFill>
                <a:latin typeface="Calibri"/>
                <a:ea typeface="Calibri"/>
                <a:cs typeface="Calibri"/>
                <a:sym typeface="Calibri"/>
              </a:rPr>
              <a:t>they brought from home in the previous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technology, and distribute any</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copied/printed images </a:t>
            </a:r>
            <a:r>
              <a:rPr lang="en" sz="1200" dirty="0">
                <a:solidFill>
                  <a:schemeClr val="dk1"/>
                </a:solidFill>
                <a:latin typeface="Calibri"/>
                <a:ea typeface="Calibri"/>
                <a:cs typeface="Calibri"/>
                <a:sym typeface="Calibri"/>
              </a:rPr>
              <a:t>for students or model for students how to access their images on the technology and how to present those images.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have 15 minutes to independently practice their presentations before working in triads to provide feedback to one another.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remind them specifically of </a:t>
            </a:r>
            <a:r>
              <a:rPr lang="en" sz="1200" i="1" dirty="0">
                <a:solidFill>
                  <a:schemeClr val="dk1"/>
                </a:solidFill>
                <a:latin typeface="Calibri"/>
                <a:ea typeface="Calibri"/>
                <a:cs typeface="Calibri"/>
                <a:sym typeface="Calibri"/>
              </a:rPr>
              <a:t>perseverance</a:t>
            </a:r>
            <a:r>
              <a:rPr lang="en" sz="1200" dirty="0">
                <a:solidFill>
                  <a:schemeClr val="dk1"/>
                </a:solidFill>
                <a:latin typeface="Calibri"/>
                <a:ea typeface="Calibri"/>
                <a:cs typeface="Calibri"/>
                <a:sym typeface="Calibri"/>
              </a:rPr>
              <a:t>. Remind them that because they will all be practicing their presentations independently, they will need to persevere. Remind students of the “What does it look like?” and “What does it sound like?” columns to guide their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practicing independently and remind them to refer to the </a:t>
            </a:r>
            <a:r>
              <a:rPr lang="en" sz="1200" b="1" dirty="0">
                <a:solidFill>
                  <a:schemeClr val="dk1"/>
                </a:solidFill>
                <a:latin typeface="Calibri"/>
                <a:ea typeface="Calibri"/>
                <a:cs typeface="Calibri"/>
                <a:sym typeface="Calibri"/>
              </a:rPr>
              <a:t>Effective Presentations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and to identify a student willing to model for the group before the peer critique in Work Time B.</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expressive language: Consider inviting specific suggestions for appropriate body language and adding them to the </a:t>
            </a:r>
            <a:r>
              <a:rPr lang="en" sz="1200" b="1" dirty="0">
                <a:solidFill>
                  <a:schemeClr val="dk1"/>
                </a:solidFill>
                <a:latin typeface="Calibri"/>
                <a:ea typeface="Calibri"/>
                <a:cs typeface="Calibri"/>
                <a:sym typeface="Calibri"/>
              </a:rPr>
              <a:t>Effective Presentations anchor chart</a:t>
            </a:r>
            <a:r>
              <a:rPr lang="en" sz="1200" dirty="0">
                <a:solidFill>
                  <a:schemeClr val="dk1"/>
                </a:solidFill>
                <a:latin typeface="Calibri"/>
                <a:ea typeface="Calibri"/>
                <a:cs typeface="Calibri"/>
                <a:sym typeface="Calibri"/>
              </a:rPr>
              <a:t>, as students will find helpful similarities and differences across cultures. Some students may not pick up on physical cues automatically. This may require explicit instruction on how to use your body effectively during a presentation.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32102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1" name="Google Shape;181;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Triads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and invite students to get back into their triads from Work Time A.</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Peer Critique anchor chart</a:t>
            </a:r>
            <a:r>
              <a:rPr lang="en" sz="1200" dirty="0">
                <a:solidFill>
                  <a:schemeClr val="dk1"/>
                </a:solidFill>
                <a:latin typeface="Calibri"/>
                <a:ea typeface="Calibri"/>
                <a:cs typeface="Calibri"/>
                <a:sym typeface="Calibri"/>
              </a:rPr>
              <a:t> and focus them on what it looks like and what it sounds like.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a:t>
            </a:r>
            <a:r>
              <a:rPr lang="en" sz="1200" b="1" dirty="0">
                <a:solidFill>
                  <a:schemeClr val="dk1"/>
                </a:solidFill>
                <a:latin typeface="Calibri"/>
                <a:ea typeface="Calibri"/>
                <a:cs typeface="Calibri"/>
                <a:sym typeface="Calibri"/>
              </a:rPr>
              <a:t>Peer Critique forms</a:t>
            </a:r>
            <a:r>
              <a:rPr lang="en" sz="1200" dirty="0">
                <a:solidFill>
                  <a:schemeClr val="dk1"/>
                </a:solidFill>
                <a:latin typeface="Calibri"/>
                <a:ea typeface="Calibri"/>
                <a:cs typeface="Calibri"/>
                <a:sym typeface="Calibri"/>
              </a:rPr>
              <a:t>. Explain that each student has two forms—one for each of the students in their triad.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write one name at the top of each form (not their own name). Invite students to draw a star next to the “Stars” title in the first column, and to draw steps in the “Steps” column to help them remember.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watch and listen to each person in their triad present. As they do so, they are going to use the criteria on the </a:t>
            </a:r>
            <a:r>
              <a:rPr lang="en" sz="1200" b="1" dirty="0">
                <a:solidFill>
                  <a:schemeClr val="dk1"/>
                </a:solidFill>
                <a:latin typeface="Calibri"/>
                <a:ea typeface="Calibri"/>
                <a:cs typeface="Calibri"/>
                <a:sym typeface="Calibri"/>
              </a:rPr>
              <a:t>Effective Presentations anchor chart </a:t>
            </a:r>
            <a:r>
              <a:rPr lang="en" sz="1200" dirty="0">
                <a:solidFill>
                  <a:schemeClr val="dk1"/>
                </a:solidFill>
                <a:latin typeface="Calibri"/>
                <a:ea typeface="Calibri"/>
                <a:cs typeface="Calibri"/>
                <a:sym typeface="Calibri"/>
              </a:rPr>
              <a:t>to watch and listen for stars (things the student did well) and steps (things the student could improve 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student volunteer to come up and present for the whole group. While the student is presenting, model how to complete the displayed </a:t>
            </a:r>
            <a:r>
              <a:rPr lang="en" sz="1200" b="1" dirty="0">
                <a:solidFill>
                  <a:schemeClr val="dk1"/>
                </a:solidFill>
                <a:latin typeface="Calibri"/>
                <a:ea typeface="Calibri"/>
                <a:cs typeface="Calibri"/>
                <a:sym typeface="Calibri"/>
              </a:rPr>
              <a:t>Peer Critique form</a:t>
            </a:r>
            <a:r>
              <a:rPr lang="en" sz="1200" dirty="0">
                <a:solidFill>
                  <a:schemeClr val="dk1"/>
                </a:solidFill>
                <a:latin typeface="Calibri"/>
                <a:ea typeface="Calibri"/>
                <a:cs typeface="Calibri"/>
                <a:sym typeface="Calibri"/>
              </a:rPr>
              <a:t>, adding two stars and one step. Ensure you refer directly to the criteria on the</a:t>
            </a:r>
            <a:r>
              <a:rPr lang="en" sz="1200" b="1" dirty="0">
                <a:solidFill>
                  <a:schemeClr val="dk1"/>
                </a:solidFill>
                <a:latin typeface="Calibri"/>
                <a:ea typeface="Calibri"/>
                <a:cs typeface="Calibri"/>
                <a:sym typeface="Calibri"/>
              </a:rPr>
              <a:t> Effective Presentations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giving the student feedback using the form.</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each have 5 minutes to present and be given feedback.</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and remind them specifically of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Remind them to be respectful when giving feedback. Remind students of the “What does it look like?” and “What does it sound like?” columns to guide their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30 seconds to decide in which order they will present in their triads.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presenting.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presenting and giving and receiving feedback.</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showing respect while giving feedback.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heavier support, offer sentence frames that students can use to give respectful feedback. Examples:</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AutoNum type="alphaLcPeriod"/>
            </a:pPr>
            <a:r>
              <a:rPr lang="en" sz="1200" i="1" dirty="0">
                <a:solidFill>
                  <a:schemeClr val="dk1"/>
                </a:solidFill>
                <a:latin typeface="Calibri"/>
                <a:ea typeface="Calibri"/>
                <a:cs typeface="Calibri"/>
                <a:sym typeface="Calibri"/>
              </a:rPr>
              <a:t>"One great thing you did was _____.”</a:t>
            </a:r>
            <a:endParaRPr sz="1200" i="1"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AutoNum type="alphaLcPeriod"/>
            </a:pPr>
            <a:r>
              <a:rPr lang="en" sz="1200" i="1" dirty="0">
                <a:solidFill>
                  <a:schemeClr val="dk1"/>
                </a:solidFill>
                <a:latin typeface="Calibri"/>
                <a:ea typeface="Calibri"/>
                <a:cs typeface="Calibri"/>
                <a:sym typeface="Calibri"/>
              </a:rPr>
              <a:t>“I think you might want to _____.”</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dialogue to help students decide who would like to share first. Example:</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AutoNum type="alphaLcPeriod"/>
            </a:pPr>
            <a:r>
              <a:rPr lang="en" sz="1200" i="1" dirty="0">
                <a:solidFill>
                  <a:schemeClr val="dk1"/>
                </a:solidFill>
                <a:latin typeface="Calibri"/>
                <a:ea typeface="Calibri"/>
                <a:cs typeface="Calibri"/>
                <a:sym typeface="Calibri"/>
              </a:rPr>
              <a:t>“Would you like to share first?”</a:t>
            </a:r>
            <a:endParaRPr sz="1200" i="1"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AutoNum type="alphaLcPeriod"/>
            </a:pPr>
            <a:r>
              <a:rPr lang="en" sz="1200" i="1" dirty="0">
                <a:solidFill>
                  <a:schemeClr val="dk1"/>
                </a:solidFill>
                <a:latin typeface="Calibri"/>
                <a:ea typeface="Calibri"/>
                <a:cs typeface="Calibri"/>
                <a:sym typeface="Calibri"/>
              </a:rPr>
              <a:t>“Yes, I would.”</a:t>
            </a:r>
            <a:r>
              <a:rPr lang="en" sz="1200" dirty="0">
                <a:solidFill>
                  <a:schemeClr val="dk1"/>
                </a:solidFill>
                <a:latin typeface="Calibri"/>
                <a:ea typeface="Calibri"/>
                <a:cs typeface="Calibri"/>
                <a:sym typeface="Calibri"/>
              </a:rPr>
              <a:t> or</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AutoNum type="alphaLcPeriod"/>
            </a:pPr>
            <a:r>
              <a:rPr lang="en" sz="1200" i="1" dirty="0">
                <a:solidFill>
                  <a:schemeClr val="dk1"/>
                </a:solidFill>
                <a:latin typeface="Calibri"/>
                <a:ea typeface="Calibri"/>
                <a:cs typeface="Calibri"/>
                <a:sym typeface="Calibri"/>
              </a:rPr>
              <a:t>“No thanks, I would prefer to go second.”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87640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B84A7A30-693F-4026-98FF-97F960C8F117}"/>
              </a:ext>
            </a:extLst>
          </p:cNvPr>
          <p:cNvPicPr>
            <a:picLocks noChangeAspect="1"/>
          </p:cNvPicPr>
          <p:nvPr userDrawn="1"/>
        </p:nvPicPr>
        <p:blipFill>
          <a:blip r:embed="rId13"/>
          <a:stretch>
            <a:fillRect/>
          </a:stretch>
        </p:blipFill>
        <p:spPr>
          <a:xfrm>
            <a:off x="8394526" y="4979487"/>
            <a:ext cx="762000" cy="142875"/>
          </a:xfrm>
          <a:prstGeom prst="rect">
            <a:avLst/>
          </a:prstGeom>
        </p:spPr>
      </p:pic>
      <p:pic>
        <p:nvPicPr>
          <p:cNvPr id="5" name="Picture 4">
            <a:extLst>
              <a:ext uri="{FF2B5EF4-FFF2-40B4-BE49-F238E27FC236}">
                <a16:creationId xmlns:a16="http://schemas.microsoft.com/office/drawing/2014/main" id="{F59F7107-9774-4A67-9B7C-DC0D773EE3FB}"/>
              </a:ext>
            </a:extLst>
          </p:cNvPr>
          <p:cNvPicPr>
            <a:picLocks noChangeAspect="1"/>
          </p:cNvPicPr>
          <p:nvPr userDrawn="1"/>
        </p:nvPicPr>
        <p:blipFill>
          <a:blip r:embed="rId14"/>
          <a:stretch>
            <a:fillRect/>
          </a:stretch>
        </p:blipFill>
        <p:spPr>
          <a:xfrm>
            <a:off x="4261511" y="4608018"/>
            <a:ext cx="620978" cy="517482"/>
          </a:xfrm>
          <a:prstGeom prst="rect">
            <a:avLst/>
          </a:prstGeom>
        </p:spPr>
      </p:pic>
      <p:pic>
        <p:nvPicPr>
          <p:cNvPr id="10" name="Picture 9">
            <a:extLst>
              <a:ext uri="{FF2B5EF4-FFF2-40B4-BE49-F238E27FC236}">
                <a16:creationId xmlns:a16="http://schemas.microsoft.com/office/drawing/2014/main" id="{C55897A0-50E2-4353-81C1-34AA1EE0F7F5}"/>
              </a:ext>
            </a:extLst>
          </p:cNvPr>
          <p:cNvPicPr>
            <a:picLocks noChangeAspect="1"/>
          </p:cNvPicPr>
          <p:nvPr userDrawn="1"/>
        </p:nvPicPr>
        <p:blipFill>
          <a:blip r:embed="rId15"/>
          <a:stretch>
            <a:fillRect/>
          </a:stretch>
        </p:blipFill>
        <p:spPr>
          <a:xfrm>
            <a:off x="0" y="4567578"/>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E05DD2B8-B9FC-40DF-95D2-E693707C7912}"/>
              </a:ext>
            </a:extLst>
          </p:cNvPr>
          <p:cNvPicPr>
            <a:picLocks noChangeAspect="1"/>
          </p:cNvPicPr>
          <p:nvPr userDrawn="1"/>
        </p:nvPicPr>
        <p:blipFill>
          <a:blip r:embed="rId13"/>
          <a:stretch>
            <a:fillRect/>
          </a:stretch>
        </p:blipFill>
        <p:spPr>
          <a:xfrm>
            <a:off x="7967597" y="4969725"/>
            <a:ext cx="762000" cy="142875"/>
          </a:xfrm>
          <a:prstGeom prst="rect">
            <a:avLst/>
          </a:prstGeom>
        </p:spPr>
      </p:pic>
      <p:pic>
        <p:nvPicPr>
          <p:cNvPr id="5" name="Picture 4">
            <a:extLst>
              <a:ext uri="{FF2B5EF4-FFF2-40B4-BE49-F238E27FC236}">
                <a16:creationId xmlns:a16="http://schemas.microsoft.com/office/drawing/2014/main" id="{7287750D-D304-44C1-A36D-4A87940C7C76}"/>
              </a:ext>
            </a:extLst>
          </p:cNvPr>
          <p:cNvPicPr>
            <a:picLocks noChangeAspect="1"/>
          </p:cNvPicPr>
          <p:nvPr userDrawn="1"/>
        </p:nvPicPr>
        <p:blipFill>
          <a:blip r:embed="rId14"/>
          <a:stretch>
            <a:fillRect/>
          </a:stretch>
        </p:blipFill>
        <p:spPr>
          <a:xfrm>
            <a:off x="4299089" y="4676787"/>
            <a:ext cx="545821" cy="454851"/>
          </a:xfrm>
          <a:prstGeom prst="rect">
            <a:avLst/>
          </a:prstGeom>
        </p:spPr>
      </p:pic>
      <p:pic>
        <p:nvPicPr>
          <p:cNvPr id="7" name="Picture 6">
            <a:extLst>
              <a:ext uri="{FF2B5EF4-FFF2-40B4-BE49-F238E27FC236}">
                <a16:creationId xmlns:a16="http://schemas.microsoft.com/office/drawing/2014/main" id="{F9D2E253-7481-4F5E-B698-B7C356E9C165}"/>
              </a:ext>
            </a:extLst>
          </p:cNvPr>
          <p:cNvPicPr>
            <a:picLocks noChangeAspect="1"/>
          </p:cNvPicPr>
          <p:nvPr userDrawn="1"/>
        </p:nvPicPr>
        <p:blipFill>
          <a:blip r:embed="rId15"/>
          <a:stretch>
            <a:fillRect/>
          </a:stretch>
        </p:blipFill>
        <p:spPr>
          <a:xfrm>
            <a:off x="0" y="4576854"/>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3</a:t>
            </a:r>
            <a:r>
              <a:rPr lang="en" sz="3400"/>
              <a:t>: Lesson </a:t>
            </a:r>
            <a:r>
              <a:rPr lang="en"/>
              <a:t>10</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17500" rtl="0">
              <a:lnSpc>
                <a:spcPct val="90000"/>
              </a:lnSpc>
              <a:spcBef>
                <a:spcPts val="0"/>
              </a:spcBef>
              <a:spcAft>
                <a:spcPts val="0"/>
              </a:spcAft>
              <a:buClr>
                <a:schemeClr val="dk1"/>
              </a:buClr>
              <a:buSzPts val="1400"/>
              <a:buChar char="●"/>
            </a:pPr>
            <a:r>
              <a:rPr lang="en-US" sz="1400" dirty="0">
                <a:solidFill>
                  <a:schemeClr val="dk1"/>
                </a:solidFill>
              </a:rPr>
              <a:t>H</a:t>
            </a:r>
            <a:r>
              <a:rPr lang="en" sz="1400" dirty="0">
                <a:solidFill>
                  <a:schemeClr val="dk1"/>
                </a:solidFill>
              </a:rPr>
              <a:t>ave students practice their poetry presentations, which involves reading their poem aloud and reading their presentations with the visuals</a:t>
            </a:r>
            <a:r>
              <a:rPr lang="en-US" sz="1400" dirty="0">
                <a:solidFill>
                  <a:schemeClr val="dk1"/>
                </a:solidFill>
              </a:rPr>
              <a:t>.</a:t>
            </a:r>
            <a:endParaRPr sz="1400" dirty="0">
              <a:solidFill>
                <a:schemeClr val="dk1"/>
              </a:solidFill>
            </a:endParaRPr>
          </a:p>
          <a:p>
            <a:pPr marL="0" lvl="0" indent="0" rtl="0">
              <a:lnSpc>
                <a:spcPct val="90000"/>
              </a:lnSpc>
              <a:spcBef>
                <a:spcPts val="0"/>
              </a:spcBef>
              <a:spcAft>
                <a:spcPts val="0"/>
              </a:spcAft>
              <a:buNone/>
            </a:pPr>
            <a:endParaRPr sz="1400" dirty="0">
              <a:solidFill>
                <a:schemeClr val="dk1"/>
              </a:solidFill>
            </a:endParaRPr>
          </a:p>
          <a:p>
            <a:pPr marL="0" lvl="0" indent="0" rtl="0">
              <a:lnSpc>
                <a:spcPct val="90000"/>
              </a:lnSpc>
              <a:spcBef>
                <a:spcPts val="0"/>
              </a:spcBef>
              <a:spcAft>
                <a:spcPts val="0"/>
              </a:spcAft>
              <a:buNone/>
            </a:pPr>
            <a:r>
              <a:rPr lang="en" sz="1600" dirty="0">
                <a:solidFill>
                  <a:schemeClr val="dk1"/>
                </a:solidFill>
              </a:rPr>
              <a:t>The Learning Targets for students today are:</a:t>
            </a:r>
            <a:endParaRPr sz="1600" dirty="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I can clearly and confidently present my poem and explain what inspired me to write it.</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t>Practicing Poetry Presentations: Part 2</a:t>
            </a:r>
            <a:endParaRPr/>
          </a:p>
        </p:txBody>
      </p:sp>
      <p:sp>
        <p:nvSpPr>
          <p:cNvPr id="193" name="Google Shape;193;p34"/>
          <p:cNvSpPr txBox="1">
            <a:spLocks noGrp="1"/>
          </p:cNvSpPr>
          <p:nvPr>
            <p:ph type="body" idx="1"/>
          </p:nvPr>
        </p:nvSpPr>
        <p:spPr>
          <a:xfrm>
            <a:off x="311700" y="1156604"/>
            <a:ext cx="8520600" cy="3957600"/>
          </a:xfrm>
          <a:prstGeom prst="rect">
            <a:avLst/>
          </a:prstGeom>
        </p:spPr>
        <p:txBody>
          <a:bodyPr spcFirstLastPara="1" wrap="square" lIns="91425" tIns="91425" rIns="91425" bIns="91425" anchor="t" anchorCtr="0">
            <a:noAutofit/>
          </a:bodyPr>
          <a:lstStyle/>
          <a:p>
            <a:pPr marL="457200" lvl="0" indent="-419100" rtl="0">
              <a:spcBef>
                <a:spcPts val="0"/>
              </a:spcBef>
              <a:spcAft>
                <a:spcPts val="0"/>
              </a:spcAft>
              <a:buSzPct val="100000"/>
              <a:buAutoNum type="arabicPeriod"/>
            </a:pPr>
            <a:r>
              <a:rPr lang="en" sz="2800" dirty="0"/>
              <a:t>You will now have 8 minutes to independently practice your presentations. </a:t>
            </a:r>
            <a:endParaRPr sz="2800" dirty="0"/>
          </a:p>
          <a:p>
            <a:pPr marL="457200" lvl="0" indent="-419100" rtl="0">
              <a:spcBef>
                <a:spcPts val="0"/>
              </a:spcBef>
              <a:spcAft>
                <a:spcPts val="0"/>
              </a:spcAft>
              <a:buSzPct val="100000"/>
              <a:buAutoNum type="arabicPeriod"/>
            </a:pPr>
            <a:r>
              <a:rPr lang="en" sz="2800" dirty="0"/>
              <a:t>Give your </a:t>
            </a:r>
            <a:r>
              <a:rPr lang="en" sz="2800" b="1" dirty="0"/>
              <a:t>Peer Critique forms </a:t>
            </a:r>
            <a:r>
              <a:rPr lang="en" sz="2800" dirty="0"/>
              <a:t>to your triad members so they can use them for their practice. </a:t>
            </a:r>
            <a:endParaRPr sz="2800" dirty="0"/>
          </a:p>
          <a:p>
            <a:pPr marL="457200" lvl="0" indent="-419100" rtl="0">
              <a:spcBef>
                <a:spcPts val="0"/>
              </a:spcBef>
              <a:spcAft>
                <a:spcPts val="0"/>
              </a:spcAft>
              <a:buSzPct val="100000"/>
              <a:buAutoNum type="arabicPeriod"/>
            </a:pPr>
            <a:r>
              <a:rPr lang="en" sz="2800" dirty="0"/>
              <a:t>Begin practicing when your teacher instructs you to do so. </a:t>
            </a:r>
            <a:endParaRPr sz="2800" dirty="0"/>
          </a:p>
          <a:p>
            <a:pPr marL="457200" lvl="0" indent="0" rtl="0">
              <a:spcBef>
                <a:spcPts val="0"/>
              </a:spcBef>
              <a:spcAft>
                <a:spcPts val="0"/>
              </a:spcAft>
              <a:buNone/>
            </a:pPr>
            <a:r>
              <a:rPr lang="en" dirty="0"/>
              <a:t> </a:t>
            </a:r>
            <a:r>
              <a:rPr lang="en" sz="2400" dirty="0"/>
              <a:t>	</a:t>
            </a:r>
            <a:r>
              <a:rPr lang="en" dirty="0"/>
              <a:t>					</a:t>
            </a:r>
            <a:endParaRPr dirty="0"/>
          </a:p>
        </p:txBody>
      </p:sp>
      <p:pic>
        <p:nvPicPr>
          <p:cNvPr id="194" name="Google Shape;194;p34"/>
          <p:cNvPicPr preferRelativeResize="0"/>
          <p:nvPr/>
        </p:nvPicPr>
        <p:blipFill>
          <a:blip r:embed="rId3">
            <a:alphaModFix/>
          </a:blip>
          <a:stretch>
            <a:fillRect/>
          </a:stretch>
        </p:blipFill>
        <p:spPr>
          <a:xfrm>
            <a:off x="8365107" y="4397829"/>
            <a:ext cx="565164" cy="54442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00" name="Google Shape;200;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514350" lvl="0" indent="-514350">
              <a:spcBef>
                <a:spcPts val="0"/>
              </a:spcBef>
              <a:spcAft>
                <a:spcPts val="0"/>
              </a:spcAft>
              <a:buClr>
                <a:schemeClr val="dk1"/>
              </a:buClr>
              <a:buSzPct val="100000"/>
              <a:buFont typeface="+mj-lt"/>
              <a:buAutoNum type="alphaUcPeriod"/>
            </a:pPr>
            <a:r>
              <a:rPr lang="en" sz="2800" dirty="0">
                <a:solidFill>
                  <a:schemeClr val="dk1"/>
                </a:solidFill>
              </a:rPr>
              <a:t>Practice your poetry presentation for the next lesson.</a:t>
            </a:r>
          </a:p>
          <a:p>
            <a:pPr marL="514350" lvl="0" indent="-514350">
              <a:spcBef>
                <a:spcPts val="0"/>
              </a:spcBef>
              <a:spcAft>
                <a:spcPts val="0"/>
              </a:spcAft>
              <a:buClr>
                <a:schemeClr val="dk1"/>
              </a:buClr>
              <a:buSzPct val="100000"/>
              <a:buFont typeface="+mj-lt"/>
              <a:buAutoNum type="alphaUcPeriod"/>
            </a:pPr>
            <a:endParaRPr lang="en" sz="2800" dirty="0">
              <a:solidFill>
                <a:schemeClr val="dk1"/>
              </a:solidFill>
            </a:endParaRPr>
          </a:p>
          <a:p>
            <a:pPr marL="514350" lvl="0" indent="-514350">
              <a:spcBef>
                <a:spcPts val="0"/>
              </a:spcBef>
              <a:spcAft>
                <a:spcPts val="0"/>
              </a:spcAft>
              <a:buClr>
                <a:schemeClr val="dk1"/>
              </a:buClr>
              <a:buSzPct val="100000"/>
              <a:buFont typeface="+mj-lt"/>
              <a:buAutoNum type="alphaUcPeriod"/>
            </a:pPr>
            <a:r>
              <a:rPr lang="en" sz="2800" dirty="0">
                <a:solidFill>
                  <a:schemeClr val="dk1"/>
                </a:solidFill>
              </a:rPr>
              <a:t>Accountable Research Reading</a:t>
            </a:r>
            <a:r>
              <a:rPr lang="en-US" sz="2800" dirty="0">
                <a:solidFill>
                  <a:schemeClr val="dk1"/>
                </a:solidFill>
              </a:rPr>
              <a:t>:</a:t>
            </a:r>
            <a:r>
              <a:rPr lang="en" sz="2800" dirty="0">
                <a:solidFill>
                  <a:schemeClr val="dk1"/>
                </a:solidFill>
              </a:rPr>
              <a:t> Select a prompt and respond in the front of your independent reading journal.</a:t>
            </a:r>
            <a:endParaRPr sz="2800" dirty="0">
              <a:solidFill>
                <a:schemeClr val="dk1"/>
              </a:solidFill>
            </a:endParaRPr>
          </a:p>
          <a:p>
            <a:pPr marL="0" lvl="0" indent="0" rtl="0">
              <a:spcBef>
                <a:spcPts val="0"/>
              </a:spcBef>
              <a:spcAft>
                <a:spcPts val="0"/>
              </a:spcAft>
              <a:buNone/>
            </a:pPr>
            <a:endParaRPr sz="2800" dirty="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07" name="Google Shape;207;p36"/>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08" name="Google Shape;208;p36"/>
          <p:cNvGraphicFramePr/>
          <p:nvPr/>
        </p:nvGraphicFramePr>
        <p:xfrm>
          <a:off x="773775" y="3463850"/>
          <a:ext cx="7239000" cy="1471550"/>
        </p:xfrm>
        <a:graphic>
          <a:graphicData uri="http://schemas.openxmlformats.org/drawingml/2006/table">
            <a:tbl>
              <a:tblPr>
                <a:noFill/>
                <a:tableStyleId>{878B1548-4E15-46C6-948C-484E441092A1}</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10</a:t>
            </a:r>
            <a:endParaRPr sz="3400"/>
          </a:p>
          <a:p>
            <a:pPr marL="0" lvl="0" indent="0" rtl="0">
              <a:lnSpc>
                <a:spcPct val="90000"/>
              </a:lnSpc>
              <a:spcBef>
                <a:spcPts val="0"/>
              </a:spcBef>
              <a:spcAft>
                <a:spcPts val="0"/>
              </a:spcAft>
              <a:buNone/>
            </a:pPr>
            <a:r>
              <a:rPr lang="en" sz="1800" b="1"/>
              <a:t>Teacher slide, before teaching.</a:t>
            </a:r>
            <a:endParaRPr sz="1800" b="1"/>
          </a:p>
          <a:p>
            <a:pPr marL="0" lvl="0" indent="0" rtl="0">
              <a:lnSpc>
                <a:spcPct val="90000"/>
              </a:lnSpc>
              <a:spcBef>
                <a:spcPts val="0"/>
              </a:spcBef>
              <a:spcAft>
                <a:spcPts val="0"/>
              </a:spcAft>
              <a:buNone/>
            </a:pPr>
            <a:endParaRPr sz="1800" b="1"/>
          </a:p>
        </p:txBody>
      </p:sp>
      <p:pic>
        <p:nvPicPr>
          <p:cNvPr id="136" name="Google Shape;136;p26"/>
          <p:cNvPicPr preferRelativeResize="0"/>
          <p:nvPr/>
        </p:nvPicPr>
        <p:blipFill>
          <a:blip r:embed="rId3">
            <a:alphaModFix/>
          </a:blip>
          <a:stretch>
            <a:fillRect/>
          </a:stretch>
        </p:blipFill>
        <p:spPr>
          <a:xfrm>
            <a:off x="152400" y="1772650"/>
            <a:ext cx="4010025" cy="2505075"/>
          </a:xfrm>
          <a:prstGeom prst="rect">
            <a:avLst/>
          </a:prstGeom>
          <a:noFill/>
          <a:ln>
            <a:noFill/>
          </a:ln>
        </p:spPr>
      </p:pic>
      <p:pic>
        <p:nvPicPr>
          <p:cNvPr id="137" name="Google Shape;137;p26"/>
          <p:cNvPicPr preferRelativeResize="0"/>
          <p:nvPr/>
        </p:nvPicPr>
        <p:blipFill>
          <a:blip r:embed="rId4">
            <a:alphaModFix/>
          </a:blip>
          <a:stretch>
            <a:fillRect/>
          </a:stretch>
        </p:blipFill>
        <p:spPr>
          <a:xfrm>
            <a:off x="4657725" y="1059275"/>
            <a:ext cx="3096313" cy="39318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10</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3" name="Google Shape;143;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10:</a:t>
            </a:r>
            <a:endParaRPr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Review the Thumb-O-Meter protocol. </a:t>
            </a:r>
            <a:endParaRPr dirty="0">
              <a:solidFill>
                <a:schemeClr val="dk1"/>
              </a:solidFill>
            </a:endParaRPr>
          </a:p>
        </p:txBody>
      </p:sp>
      <p:pic>
        <p:nvPicPr>
          <p:cNvPr id="144" name="Google Shape;144;p27"/>
          <p:cNvPicPr preferRelativeResize="0"/>
          <p:nvPr/>
        </p:nvPicPr>
        <p:blipFill>
          <a:blip r:embed="rId3">
            <a:alphaModFix/>
          </a:blip>
          <a:stretch>
            <a:fillRect/>
          </a:stretch>
        </p:blipFill>
        <p:spPr>
          <a:xfrm>
            <a:off x="7768951" y="4055150"/>
            <a:ext cx="776700" cy="81047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3</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10</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07135372-C750-44F9-8FD4-14BB4FD63C74}"/>
              </a:ext>
            </a:extLst>
          </p:cNvPr>
          <p:cNvPicPr>
            <a:picLocks noChangeAspect="1"/>
          </p:cNvPicPr>
          <p:nvPr/>
        </p:nvPicPr>
        <p:blipFill>
          <a:blip r:embed="rId3"/>
          <a:stretch>
            <a:fillRect/>
          </a:stretch>
        </p:blipFill>
        <p:spPr>
          <a:xfrm>
            <a:off x="3508221" y="298558"/>
            <a:ext cx="2127557" cy="97781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5" name="Google Shape;155;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400"/>
              <a:t>What are we learning and doing today?</a:t>
            </a:r>
            <a:endParaRPr sz="2400"/>
          </a:p>
          <a:p>
            <a:pPr marL="457200" lvl="0" indent="-381000" rtl="0">
              <a:lnSpc>
                <a:spcPct val="100000"/>
              </a:lnSpc>
              <a:spcBef>
                <a:spcPts val="0"/>
              </a:spcBef>
              <a:spcAft>
                <a:spcPts val="0"/>
              </a:spcAft>
              <a:buSzPts val="2400"/>
              <a:buChar char="●"/>
            </a:pPr>
            <a:r>
              <a:rPr lang="en" sz="2400"/>
              <a:t>You will practice your poetry presentation by reading your poem and showing the chosen visuals. </a:t>
            </a:r>
            <a:endParaRPr sz="2400"/>
          </a:p>
          <a:p>
            <a:pPr marL="457200" lvl="0" indent="-381000" rtl="0">
              <a:lnSpc>
                <a:spcPct val="100000"/>
              </a:lnSpc>
              <a:spcBef>
                <a:spcPts val="0"/>
              </a:spcBef>
              <a:spcAft>
                <a:spcPts val="0"/>
              </a:spcAft>
              <a:buSzPts val="2400"/>
              <a:buChar char="●"/>
            </a:pPr>
            <a:r>
              <a:rPr lang="en" sz="2400"/>
              <a:t>You will participate in a triad peer critique to inform your presentations and make any revisions. </a:t>
            </a:r>
            <a:endParaRPr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Understanding Feedback </a:t>
            </a:r>
            <a:endParaRPr dirty="0"/>
          </a:p>
        </p:txBody>
      </p:sp>
      <p:sp>
        <p:nvSpPr>
          <p:cNvPr id="161" name="Google Shape;161;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AutoNum type="arabicPeriod"/>
            </a:pPr>
            <a:r>
              <a:rPr lang="en" sz="2400"/>
              <a:t>You have your Mid-Unit 3 assessments back. Look them over, and read through any feedback. </a:t>
            </a:r>
            <a:endParaRPr sz="2400"/>
          </a:p>
          <a:p>
            <a:pPr marL="457200" lvl="0" indent="-381000">
              <a:spcBef>
                <a:spcPts val="0"/>
              </a:spcBef>
              <a:spcAft>
                <a:spcPts val="0"/>
              </a:spcAft>
              <a:buSzPts val="2400"/>
              <a:buAutoNum type="arabicPeriod"/>
            </a:pPr>
            <a:r>
              <a:rPr lang="en" sz="2400"/>
              <a:t>If you don’t understand the feedback, write your name on the board so your teacher will know to visit with you today. </a:t>
            </a:r>
            <a:endParaRPr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Reviewing Learning Targets</a:t>
            </a:r>
            <a:endParaRPr dirty="0"/>
          </a:p>
        </p:txBody>
      </p:sp>
      <p:sp>
        <p:nvSpPr>
          <p:cNvPr id="167" name="Google Shape;167;p31"/>
          <p:cNvSpPr txBox="1">
            <a:spLocks noGrp="1"/>
          </p:cNvSpPr>
          <p:nvPr>
            <p:ph type="body" idx="1"/>
          </p:nvPr>
        </p:nvSpPr>
        <p:spPr>
          <a:xfrm>
            <a:off x="311700" y="979250"/>
            <a:ext cx="8520600" cy="3952800"/>
          </a:xfrm>
          <a:prstGeom prst="rect">
            <a:avLst/>
          </a:prstGeom>
        </p:spPr>
        <p:txBody>
          <a:bodyPr spcFirstLastPara="1" wrap="square" lIns="91425" tIns="91425" rIns="91425" bIns="91425" anchor="t" anchorCtr="0">
            <a:noAutofit/>
          </a:bodyPr>
          <a:lstStyle/>
          <a:p>
            <a:pPr marL="457200" lvl="0" indent="-419100" rtl="0">
              <a:lnSpc>
                <a:spcPct val="90000"/>
              </a:lnSpc>
              <a:spcBef>
                <a:spcPts val="1000"/>
              </a:spcBef>
              <a:spcAft>
                <a:spcPts val="0"/>
              </a:spcAft>
              <a:buClr>
                <a:schemeClr val="dk1"/>
              </a:buClr>
              <a:buSzPts val="3000"/>
              <a:buAutoNum type="arabicPeriod"/>
            </a:pPr>
            <a:r>
              <a:rPr lang="en" sz="3000">
                <a:solidFill>
                  <a:schemeClr val="dk1"/>
                </a:solidFill>
              </a:rPr>
              <a:t>I can clearly and confidently present my poem and explain what inspired me to write it.</a:t>
            </a:r>
            <a:endParaRPr sz="3000">
              <a:solidFill>
                <a:schemeClr val="dk1"/>
              </a:solidFill>
            </a:endParaRPr>
          </a:p>
          <a:p>
            <a:pPr marL="457200" lvl="0" indent="0" rtl="0">
              <a:lnSpc>
                <a:spcPct val="90000"/>
              </a:lnSpc>
              <a:spcBef>
                <a:spcPts val="1000"/>
              </a:spcBef>
              <a:spcAft>
                <a:spcPts val="0"/>
              </a:spcAft>
              <a:buNone/>
            </a:pPr>
            <a:endParaRPr sz="2400" b="1">
              <a:solidFill>
                <a:schemeClr val="dk1"/>
              </a:solidFill>
            </a:endParaRPr>
          </a:p>
          <a:p>
            <a:pPr marL="457200" lvl="0" indent="0" rtl="0">
              <a:lnSpc>
                <a:spcPct val="115000"/>
              </a:lnSpc>
              <a:spcBef>
                <a:spcPts val="0"/>
              </a:spcBef>
              <a:spcAft>
                <a:spcPts val="0"/>
              </a:spcAft>
              <a:buNone/>
            </a:pPr>
            <a:endParaRPr sz="2400"/>
          </a:p>
        </p:txBody>
      </p:sp>
      <p:pic>
        <p:nvPicPr>
          <p:cNvPr id="168" name="Google Shape;168;p31"/>
          <p:cNvPicPr preferRelativeResize="0"/>
          <p:nvPr/>
        </p:nvPicPr>
        <p:blipFill>
          <a:blip r:embed="rId3">
            <a:alphaModFix/>
          </a:blip>
          <a:stretch>
            <a:fillRect/>
          </a:stretch>
        </p:blipFill>
        <p:spPr>
          <a:xfrm>
            <a:off x="8275364" y="4408229"/>
            <a:ext cx="672693" cy="52382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Practicing Poetry Presentations: Part 1</a:t>
            </a:r>
            <a:endParaRPr sz="1500"/>
          </a:p>
        </p:txBody>
      </p:sp>
      <p:sp>
        <p:nvSpPr>
          <p:cNvPr id="175" name="Google Shape;175;p32"/>
          <p:cNvSpPr txBox="1"/>
          <p:nvPr/>
        </p:nvSpPr>
        <p:spPr>
          <a:xfrm>
            <a:off x="4045050" y="1202250"/>
            <a:ext cx="4481100" cy="3325500"/>
          </a:xfrm>
          <a:prstGeom prst="rect">
            <a:avLst/>
          </a:prstGeom>
          <a:noFill/>
          <a:ln>
            <a:noFill/>
          </a:ln>
        </p:spPr>
        <p:txBody>
          <a:bodyPr spcFirstLastPara="1" wrap="square" lIns="91425" tIns="91425" rIns="91425" bIns="91425" anchor="t" anchorCtr="0">
            <a:noAutofit/>
          </a:bodyPr>
          <a:lstStyle/>
          <a:p>
            <a:pPr marL="457200" lvl="0" indent="-342900"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Listen as your teacher presents a poem. </a:t>
            </a:r>
            <a:endParaRPr sz="1800">
              <a:latin typeface="Century Gothic"/>
              <a:ea typeface="Century Gothic"/>
              <a:cs typeface="Century Gothic"/>
              <a:sym typeface="Century Gothic"/>
            </a:endParaRPr>
          </a:p>
          <a:p>
            <a:pPr marL="457200" lvl="0" indent="-342900"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Consider the following question:  Why is this an effective presentation?</a:t>
            </a:r>
            <a:endParaRPr sz="1800">
              <a:latin typeface="Century Gothic"/>
              <a:ea typeface="Century Gothic"/>
              <a:cs typeface="Century Gothic"/>
              <a:sym typeface="Century Gothic"/>
            </a:endParaRPr>
          </a:p>
        </p:txBody>
      </p:sp>
      <p:pic>
        <p:nvPicPr>
          <p:cNvPr id="176" name="Google Shape;176;p32"/>
          <p:cNvPicPr preferRelativeResize="0"/>
          <p:nvPr/>
        </p:nvPicPr>
        <p:blipFill>
          <a:blip r:embed="rId3">
            <a:alphaModFix/>
          </a:blip>
          <a:stretch>
            <a:fillRect/>
          </a:stretch>
        </p:blipFill>
        <p:spPr>
          <a:xfrm>
            <a:off x="474575" y="1139675"/>
            <a:ext cx="3570475" cy="3325500"/>
          </a:xfrm>
          <a:prstGeom prst="rect">
            <a:avLst/>
          </a:prstGeom>
          <a:noFill/>
          <a:ln w="9525" cap="flat" cmpd="sng">
            <a:solidFill>
              <a:srgbClr val="000000"/>
            </a:solidFill>
            <a:prstDash val="solid"/>
            <a:round/>
            <a:headEnd type="none" w="sm" len="sm"/>
            <a:tailEnd type="none" w="sm" len="sm"/>
          </a:ln>
        </p:spPr>
      </p:pic>
      <p:pic>
        <p:nvPicPr>
          <p:cNvPr id="177" name="Google Shape;177;p32"/>
          <p:cNvPicPr preferRelativeResize="0"/>
          <p:nvPr/>
        </p:nvPicPr>
        <p:blipFill>
          <a:blip r:embed="rId4">
            <a:alphaModFix/>
          </a:blip>
          <a:stretch>
            <a:fillRect/>
          </a:stretch>
        </p:blipFill>
        <p:spPr>
          <a:xfrm>
            <a:off x="8483399" y="4513034"/>
            <a:ext cx="653701" cy="576637"/>
          </a:xfrm>
          <a:prstGeom prst="rect">
            <a:avLst/>
          </a:prstGeom>
          <a:noFill/>
          <a:ln>
            <a:noFill/>
          </a:ln>
        </p:spPr>
      </p:pic>
      <p:pic>
        <p:nvPicPr>
          <p:cNvPr id="178" name="Google Shape;178;p32"/>
          <p:cNvPicPr preferRelativeResize="0"/>
          <p:nvPr/>
        </p:nvPicPr>
        <p:blipFill>
          <a:blip r:embed="rId5">
            <a:alphaModFix/>
          </a:blip>
          <a:stretch>
            <a:fillRect/>
          </a:stretch>
        </p:blipFill>
        <p:spPr>
          <a:xfrm>
            <a:off x="8088086" y="4527750"/>
            <a:ext cx="535496" cy="48089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6"/>
                                        </p:tgtEl>
                                        <p:attrNameLst>
                                          <p:attrName>style.visibility</p:attrName>
                                        </p:attrNameLst>
                                      </p:cBhvr>
                                      <p:to>
                                        <p:strVal val="visible"/>
                                      </p:to>
                                    </p:set>
                                    <p:animEffect transition="in" filter="fade">
                                      <p:cBhvr>
                                        <p:cTn id="7" dur="13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dirty="0"/>
              <a:t>Peer Critique: Poetry Presentations  </a:t>
            </a:r>
            <a:endParaRPr dirty="0"/>
          </a:p>
        </p:txBody>
      </p:sp>
      <p:sp>
        <p:nvSpPr>
          <p:cNvPr id="185" name="Google Shape;185;p33"/>
          <p:cNvSpPr txBox="1"/>
          <p:nvPr/>
        </p:nvSpPr>
        <p:spPr>
          <a:xfrm>
            <a:off x="3926961" y="1160725"/>
            <a:ext cx="4705200" cy="3867600"/>
          </a:xfrm>
          <a:prstGeom prst="rect">
            <a:avLst/>
          </a:prstGeom>
          <a:noFill/>
          <a:ln>
            <a:noFill/>
          </a:ln>
        </p:spPr>
        <p:txBody>
          <a:bodyPr spcFirstLastPara="1" wrap="square" lIns="91425" tIns="91425" rIns="91425" bIns="91425" anchor="t" anchorCtr="0">
            <a:noAutofit/>
          </a:bodyPr>
          <a:lstStyle/>
          <a:p>
            <a:pPr marL="457200" lvl="0" indent="-330200"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Notice the </a:t>
            </a:r>
            <a:r>
              <a:rPr lang="en" sz="1600" b="1" dirty="0">
                <a:latin typeface="Century Gothic"/>
                <a:ea typeface="Century Gothic"/>
                <a:cs typeface="Century Gothic"/>
                <a:sym typeface="Century Gothic"/>
              </a:rPr>
              <a:t>Peer Critique form</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330200"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You each have 2 forms:  one for each of the students in your triad. </a:t>
            </a:r>
            <a:endParaRPr sz="1600" dirty="0">
              <a:latin typeface="Century Gothic"/>
              <a:ea typeface="Century Gothic"/>
              <a:cs typeface="Century Gothic"/>
              <a:sym typeface="Century Gothic"/>
            </a:endParaRPr>
          </a:p>
          <a:p>
            <a:pPr marL="457200" lvl="0" indent="-330200"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Draw a “star” next to the title Stars in the first column, and draw “steps” next to the title Steps in the second column. </a:t>
            </a:r>
            <a:endParaRPr sz="1600" dirty="0">
              <a:latin typeface="Century Gothic"/>
              <a:ea typeface="Century Gothic"/>
              <a:cs typeface="Century Gothic"/>
              <a:sym typeface="Century Gothic"/>
            </a:endParaRPr>
          </a:p>
          <a:p>
            <a:pPr marL="457200" lvl="0" indent="-330200"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You will watch and listen to each person in your triad.</a:t>
            </a:r>
            <a:endParaRPr sz="1600" dirty="0">
              <a:latin typeface="Century Gothic"/>
              <a:ea typeface="Century Gothic"/>
              <a:cs typeface="Century Gothic"/>
              <a:sym typeface="Century Gothic"/>
            </a:endParaRPr>
          </a:p>
          <a:p>
            <a:pPr marL="457200" lvl="0" indent="-330200"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As they present, use the criteria we have gathered onto the </a:t>
            </a:r>
            <a:r>
              <a:rPr lang="en" sz="1600" b="1" dirty="0">
                <a:latin typeface="Century Gothic"/>
                <a:ea typeface="Century Gothic"/>
                <a:cs typeface="Century Gothic"/>
                <a:sym typeface="Century Gothic"/>
              </a:rPr>
              <a:t>Effective Presentations anchor chart</a:t>
            </a:r>
            <a:r>
              <a:rPr lang="en" sz="1600" dirty="0">
                <a:latin typeface="Century Gothic"/>
                <a:ea typeface="Century Gothic"/>
                <a:cs typeface="Century Gothic"/>
                <a:sym typeface="Century Gothic"/>
              </a:rPr>
              <a:t>. </a:t>
            </a:r>
            <a:endParaRPr sz="1600" dirty="0">
              <a:latin typeface="Century Gothic"/>
              <a:ea typeface="Century Gothic"/>
              <a:cs typeface="Century Gothic"/>
              <a:sym typeface="Century Gothic"/>
            </a:endParaRPr>
          </a:p>
          <a:p>
            <a:pPr marL="457200" lvl="0" indent="-330200"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You have 5 minutes to present and be given feedback. </a:t>
            </a:r>
            <a:endParaRPr sz="1600" dirty="0">
              <a:latin typeface="Century Gothic"/>
              <a:ea typeface="Century Gothic"/>
              <a:cs typeface="Century Gothic"/>
              <a:sym typeface="Century Gothic"/>
            </a:endParaRPr>
          </a:p>
          <a:p>
            <a:pPr marL="457200" lvl="0" indent="-330200"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Keep in mind that we are respectful when giving feedback. </a:t>
            </a:r>
            <a:endParaRPr sz="1600" dirty="0">
              <a:latin typeface="Century Gothic"/>
              <a:ea typeface="Century Gothic"/>
              <a:cs typeface="Century Gothic"/>
              <a:sym typeface="Century Gothic"/>
            </a:endParaRPr>
          </a:p>
          <a:p>
            <a:pPr marL="0" lvl="0" indent="0" rtl="0">
              <a:spcBef>
                <a:spcPts val="0"/>
              </a:spcBef>
              <a:spcAft>
                <a:spcPts val="0"/>
              </a:spcAft>
              <a:buNone/>
            </a:pPr>
            <a:endParaRPr dirty="0">
              <a:latin typeface="Century Gothic"/>
              <a:ea typeface="Century Gothic"/>
              <a:cs typeface="Century Gothic"/>
              <a:sym typeface="Century Gothic"/>
            </a:endParaRPr>
          </a:p>
        </p:txBody>
      </p:sp>
      <p:pic>
        <p:nvPicPr>
          <p:cNvPr id="186" name="Google Shape;186;p33"/>
          <p:cNvPicPr preferRelativeResize="0"/>
          <p:nvPr/>
        </p:nvPicPr>
        <p:blipFill>
          <a:blip r:embed="rId3">
            <a:alphaModFix/>
          </a:blip>
          <a:stretch>
            <a:fillRect/>
          </a:stretch>
        </p:blipFill>
        <p:spPr>
          <a:xfrm>
            <a:off x="311700" y="1160725"/>
            <a:ext cx="3490425" cy="3455150"/>
          </a:xfrm>
          <a:prstGeom prst="rect">
            <a:avLst/>
          </a:prstGeom>
          <a:noFill/>
          <a:ln w="9525" cap="flat" cmpd="sng">
            <a:solidFill>
              <a:srgbClr val="000000"/>
            </a:solidFill>
            <a:prstDash val="solid"/>
            <a:round/>
            <a:headEnd type="none" w="sm" len="sm"/>
            <a:tailEnd type="none" w="sm" len="sm"/>
          </a:ln>
        </p:spPr>
      </p:pic>
      <p:pic>
        <p:nvPicPr>
          <p:cNvPr id="187" name="Google Shape;187;p33" descr="https://d30y9cdsu7xlg0.cloudfront.net/png/419920-200.png"/>
          <p:cNvPicPr preferRelativeResize="0"/>
          <p:nvPr/>
        </p:nvPicPr>
        <p:blipFill>
          <a:blip r:embed="rId4">
            <a:alphaModFix/>
          </a:blip>
          <a:stretch>
            <a:fillRect/>
          </a:stretch>
        </p:blipFill>
        <p:spPr>
          <a:xfrm>
            <a:off x="8333280" y="4474157"/>
            <a:ext cx="597761" cy="554168"/>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2C5A5B-33F1-48E7-B776-12613E29F097}">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s>
</ds:datastoreItem>
</file>

<file path=customXml/itemProps2.xml><?xml version="1.0" encoding="utf-8"?>
<ds:datastoreItem xmlns:ds="http://schemas.openxmlformats.org/officeDocument/2006/customXml" ds:itemID="{E7BA4B85-827D-4901-AAF0-F1C14BC8ACB0}">
  <ds:schemaRefs>
    <ds:schemaRef ds:uri="http://schemas.microsoft.com/sharepoint/v3/contenttype/forms"/>
  </ds:schemaRefs>
</ds:datastoreItem>
</file>

<file path=customXml/itemProps3.xml><?xml version="1.0" encoding="utf-8"?>
<ds:datastoreItem xmlns:ds="http://schemas.openxmlformats.org/officeDocument/2006/customXml" ds:itemID="{8D6A86B6-0777-4625-AAFD-F3A4FA0A4A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TotalTime>
  <Words>2570</Words>
  <Application>Microsoft Office PowerPoint</Application>
  <PresentationFormat>On-screen Show (16:9)</PresentationFormat>
  <Paragraphs>219</Paragraphs>
  <Slides>12</Slides>
  <Notes>12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Arial</vt:lpstr>
      <vt:lpstr>Century Gothic</vt:lpstr>
      <vt:lpstr>Calibri</vt:lpstr>
      <vt:lpstr>Overlock</vt:lpstr>
      <vt:lpstr>Simple Light</vt:lpstr>
      <vt:lpstr>Office Theme</vt:lpstr>
      <vt:lpstr>Grade 4: Module 1: Unit 3: Lesson 10 Teacher slide, before teaching.</vt:lpstr>
      <vt:lpstr>Grade 4: Module 1: Unit 3: Lesson 10 Teacher slide, before teaching. </vt:lpstr>
      <vt:lpstr>Grade 4: Module 1: Unit 3: Lesson 10 Teacher slide, before teaching.</vt:lpstr>
      <vt:lpstr>PowerPoint Presentation</vt:lpstr>
      <vt:lpstr>Hello, Students!</vt:lpstr>
      <vt:lpstr>Understanding Feedback </vt:lpstr>
      <vt:lpstr>Reviewing Learning Targets</vt:lpstr>
      <vt:lpstr>Practicing Poetry Presentations: Part 1</vt:lpstr>
      <vt:lpstr>Peer Critique: Poetry Presentations  </vt:lpstr>
      <vt:lpstr>Practicing Poetry Presentations: Part 2</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3: Lesson 10 Teacher slide, before teaching.</dc:title>
  <dc:creator>nbravo</dc:creator>
  <cp:lastModifiedBy>Natalie Ivey</cp:lastModifiedBy>
  <cp:revision>6</cp:revision>
  <dcterms:modified xsi:type="dcterms:W3CDTF">2018-09-12T15:58:16Z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