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23.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D7BE091-E787-45BC-AC62-AA2E6C89C1D4}">
  <a:tblStyle styleId="{BD7BE091-E787-45BC-AC62-AA2E6C89C1D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7053AB4-4B36-4125-ACE0-4B396AD87D55}"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33" autoAdjust="0"/>
  </p:normalViewPr>
  <p:slideViewPr>
    <p:cSldViewPr snapToGrid="0">
      <p:cViewPr varScale="1">
        <p:scale>
          <a:sx n="116" d="100"/>
          <a:sy n="116" d="100"/>
        </p:scale>
        <p:origin x="-888" y="-104"/>
      </p:cViewPr>
      <p:guideLst>
        <p:guide orient="horz" pos="1620"/>
        <p:guide pos="2880"/>
      </p:guideLst>
    </p:cSldViewPr>
  </p:slideViewPr>
  <p:notesTextViewPr>
    <p:cViewPr>
      <p:scale>
        <a:sx n="1" d="1"/>
        <a:sy n="1" d="1"/>
      </p:scale>
      <p:origin x="0" y="18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589918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the Prompt and Introducing the Rubric (10-12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 for Gist and Analyzing the Content (15-18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the Structure of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(12-15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Assessing the Model against the Rubric (10-12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a:t>
            </a:r>
            <a:r>
              <a:rPr lang="en" sz="1200" b="1" dirty="0">
                <a:solidFill>
                  <a:schemeClr val="dk1"/>
                </a:solidFill>
                <a:latin typeface="Calibri"/>
                <a:ea typeface="Calibri"/>
                <a:cs typeface="Calibri"/>
                <a:sym typeface="Calibri"/>
              </a:rPr>
              <a:t>Quote Sandwich organizers</a:t>
            </a:r>
            <a:endParaRPr sz="1200" b="1"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5676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a630b7fd6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Reading the Model Position Paper for Gist and Analyzing the Content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B. On this slide, students will listen to a read aloud of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for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By providing a true read-aloud without stopping, the teacher provides a model of fluent reading and also allows students to hear the text in its entirety before processing and analyzing it at a deeper level.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while you read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aloud. Be sure to follow the read-aloud practice used in previous modules of reading the text all the way through without stopping.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a:t>
            </a:r>
            <a:r>
              <a:rPr lang="en" sz="1200" i="1" dirty="0">
                <a:solidFill>
                  <a:schemeClr val="dk1"/>
                </a:solidFill>
                <a:latin typeface="Calibri"/>
                <a:ea typeface="Calibri"/>
                <a:cs typeface="Calibri"/>
                <a:sym typeface="Calibri"/>
              </a:rPr>
              <a:t>What is this </a:t>
            </a:r>
            <a:r>
              <a:rPr lang="en" sz="1200" b="1" i="1" dirty="0">
                <a:solidFill>
                  <a:schemeClr val="dk1"/>
                </a:solidFill>
                <a:latin typeface="Calibri"/>
                <a:ea typeface="Calibri"/>
                <a:cs typeface="Calibri"/>
                <a:sym typeface="Calibri"/>
              </a:rPr>
              <a:t>model position paper </a:t>
            </a:r>
            <a:r>
              <a:rPr lang="en" sz="1200" i="1" dirty="0">
                <a:solidFill>
                  <a:schemeClr val="dk1"/>
                </a:solidFill>
                <a:latin typeface="Calibri"/>
                <a:ea typeface="Calibri"/>
                <a:cs typeface="Calibri"/>
                <a:sym typeface="Calibri"/>
              </a:rPr>
              <a:t>mostly about?”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using equity sticks to select students to share their responses with the whole group.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the position paper describes how the local sustainable food chain is the best of Michael Pollan’s food chains for the environment.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
        <p:nvSpPr>
          <p:cNvPr id="268" name="Google Shape;268;g4a630b7fd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1701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a630b7fd6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3) Reading the Model Position Paper for Gist and Analyzing the Content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B. On this slide, students will work with a partner to reread and annotate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for content.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document camera to display and annotate the </a:t>
            </a:r>
            <a:r>
              <a:rPr lang="en" sz="1200" b="1" dirty="0">
                <a:solidFill>
                  <a:schemeClr val="dk1"/>
                </a:solidFill>
                <a:latin typeface="Calibri"/>
                <a:ea typeface="Calibri"/>
                <a:cs typeface="Calibri"/>
                <a:sym typeface="Calibri"/>
              </a:rPr>
              <a:t>model essay </a:t>
            </a:r>
            <a:r>
              <a:rPr lang="en" sz="1200" dirty="0">
                <a:solidFill>
                  <a:schemeClr val="dk1"/>
                </a:solidFill>
                <a:latin typeface="Calibri"/>
                <a:ea typeface="Calibri"/>
                <a:cs typeface="Calibri"/>
                <a:sym typeface="Calibri"/>
              </a:rPr>
              <a:t>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now students will be working in pairs to reread and annotate each paragraph of the model position paper for the gist—to get an idea of what each of the paragraphs is mostly about. Remind students to discuss the gist of each paragraph with their partners before recording anything.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observe student annotations.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ask students to discuss with an elbow partner: “</a:t>
            </a:r>
            <a:r>
              <a:rPr lang="en" sz="1200" i="1" dirty="0">
                <a:solidFill>
                  <a:schemeClr val="dk1"/>
                </a:solidFill>
                <a:latin typeface="Calibri"/>
                <a:ea typeface="Calibri"/>
                <a:cs typeface="Calibri"/>
                <a:sym typeface="Calibri"/>
              </a:rPr>
              <a:t>What is the claim and the reasons for making that claim in the </a:t>
            </a:r>
            <a:r>
              <a:rPr lang="en" sz="1200" b="1" i="1" dirty="0">
                <a:solidFill>
                  <a:schemeClr val="dk1"/>
                </a:solidFill>
                <a:latin typeface="Calibri"/>
                <a:ea typeface="Calibri"/>
                <a:cs typeface="Calibri"/>
                <a:sym typeface="Calibri"/>
              </a:rPr>
              <a:t>model position paper</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partners to annotate the essay to identify the claim and reasons.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with the whole group. Ask</a:t>
            </a:r>
            <a:r>
              <a:rPr lang="en" sz="1200" i="1" dirty="0">
                <a:solidFill>
                  <a:schemeClr val="dk1"/>
                </a:solidFill>
                <a:latin typeface="Calibri"/>
                <a:ea typeface="Calibri"/>
                <a:cs typeface="Calibri"/>
                <a:sym typeface="Calibri"/>
              </a:rPr>
              <a:t>: “Where does the author get his or her evidence to prove the claim?”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sentence, “In nature, ‘birds follow and clean up after herbivores’ (Pollan 170)” in the first body paragraph. Remind students that the writer of this essay doesn’t just write a quote and leave it at that. The writer then explains his or her reasoning based on the quote.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with students that they have done this before whenever they have correctly use a </a:t>
            </a:r>
            <a:r>
              <a:rPr lang="en" sz="1200" b="1" dirty="0">
                <a:solidFill>
                  <a:schemeClr val="dk1"/>
                </a:solidFill>
                <a:latin typeface="Calibri"/>
                <a:ea typeface="Calibri"/>
                <a:cs typeface="Calibri"/>
                <a:sym typeface="Calibri"/>
              </a:rPr>
              <a:t>Quote Sandwich organizer</a:t>
            </a:r>
            <a:r>
              <a:rPr lang="en" sz="1200" dirty="0">
                <a:solidFill>
                  <a:schemeClr val="dk1"/>
                </a:solidFill>
                <a:latin typeface="Calibri"/>
                <a:ea typeface="Calibri"/>
                <a:cs typeface="Calibri"/>
                <a:sym typeface="Calibri"/>
              </a:rPr>
              <a:t> to help them write an essay. They will have a chance to use a </a:t>
            </a:r>
            <a:r>
              <a:rPr lang="en" sz="1200" b="1" dirty="0">
                <a:solidFill>
                  <a:schemeClr val="dk1"/>
                </a:solidFill>
                <a:latin typeface="Calibri"/>
                <a:ea typeface="Calibri"/>
                <a:cs typeface="Calibri"/>
                <a:sym typeface="Calibri"/>
              </a:rPr>
              <a:t>Quote Sandwich organizer</a:t>
            </a:r>
            <a:r>
              <a:rPr lang="en" sz="1200" dirty="0">
                <a:solidFill>
                  <a:schemeClr val="dk1"/>
                </a:solidFill>
                <a:latin typeface="Calibri"/>
                <a:ea typeface="Calibri"/>
                <a:cs typeface="Calibri"/>
                <a:sym typeface="Calibri"/>
              </a:rPr>
              <a:t> as they plan this essay as well.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accurately state the claim and the reasons for making that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recognize that the strongest evidence comes from proving the claim with quotes from the text.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who are struggling to say the gist aloud to you before recording it.</a:t>
            </a:r>
            <a:endParaRPr dirty="0"/>
          </a:p>
        </p:txBody>
      </p:sp>
      <p:sp>
        <p:nvSpPr>
          <p:cNvPr id="275" name="Google Shape;275;g4a630b7fd6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9103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8a69a4d13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Analyzing the Structure of the Model Position Paper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analyze the </a:t>
            </a:r>
            <a:r>
              <a:rPr lang="en" sz="1200" b="1" dirty="0">
                <a:solidFill>
                  <a:schemeClr val="dk1"/>
                </a:solidFill>
                <a:latin typeface="Calibri"/>
                <a:ea typeface="Calibri"/>
                <a:cs typeface="Calibri"/>
                <a:sym typeface="Calibri"/>
              </a:rPr>
              <a:t>model essay</a:t>
            </a:r>
            <a:r>
              <a:rPr lang="en" sz="1200" dirty="0">
                <a:solidFill>
                  <a:schemeClr val="dk1"/>
                </a:solidFill>
                <a:latin typeface="Calibri"/>
                <a:ea typeface="Calibri"/>
                <a:cs typeface="Calibri"/>
                <a:sym typeface="Calibri"/>
              </a:rPr>
              <a:t>, it is important to note that there is more than one way to organize a position paper, and this model is an example of one way. Students should be encouraged to find the organizational structure that will best suit their argument. For example, some students may decide to address the counterclaim earlier in their essay.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to add student responses to the </a:t>
            </a:r>
            <a:r>
              <a:rPr lang="en" sz="1200" b="1" dirty="0" smtClean="0">
                <a:solidFill>
                  <a:schemeClr val="dk1"/>
                </a:solidFill>
                <a:latin typeface="Calibri"/>
                <a:ea typeface="Calibri"/>
                <a:cs typeface="Calibri"/>
                <a:sym typeface="Calibri"/>
              </a:rPr>
              <a:t>Qualities </a:t>
            </a:r>
            <a:r>
              <a:rPr lang="en" sz="1200" b="1" dirty="0">
                <a:solidFill>
                  <a:schemeClr val="dk1"/>
                </a:solidFill>
                <a:latin typeface="Calibri"/>
                <a:ea typeface="Calibri"/>
                <a:cs typeface="Calibri"/>
                <a:sym typeface="Calibri"/>
              </a:rPr>
              <a:t>of a Strong Position </a:t>
            </a:r>
            <a:r>
              <a:rPr lang="en" sz="1200" b="1" dirty="0" smtClean="0">
                <a:solidFill>
                  <a:schemeClr val="dk1"/>
                </a:solidFill>
                <a:latin typeface="Calibri"/>
                <a:ea typeface="Calibri"/>
                <a:cs typeface="Calibri"/>
                <a:sym typeface="Calibri"/>
              </a:rPr>
              <a:t>Paper </a:t>
            </a:r>
            <a:r>
              <a:rPr lang="en" sz="1200" b="1" dirty="0">
                <a:solidFill>
                  <a:schemeClr val="dk1"/>
                </a:solidFill>
                <a:latin typeface="Calibri"/>
                <a:ea typeface="Calibri"/>
                <a:cs typeface="Calibri"/>
                <a:sym typeface="Calibri"/>
              </a:rPr>
              <a:t>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 elbow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structure of a strong position paper?”</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the qualities of a strong position paper?”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sheet of chart paper to begin the </a:t>
            </a:r>
            <a:r>
              <a:rPr lang="en" sz="1200" b="1" dirty="0">
                <a:solidFill>
                  <a:schemeClr val="dk1"/>
                </a:solidFill>
                <a:latin typeface="Calibri"/>
                <a:ea typeface="Calibri"/>
                <a:cs typeface="Calibri"/>
                <a:sym typeface="Calibri"/>
              </a:rPr>
              <a:t>Qualities of a Strong Position Paper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 structure and qualities they discussed that will make this a strong position paper.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the chart includes: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Introductory Paragraph: introduces the claim and the reasons why the author is making that claim</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Body Paragraph 1: provides evidence and reasoning for the first reason the author stated in the introduction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Body Paragraph 2: provides evidence and reasoning for the second reason the author stated in the introduction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Body Paragraph 3: provides and responds to a counterclaim with evidence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Concluding Paragraph: restates the position and restates own claim and leaves the reader with something to think about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anything students do not identify on their own, add it to the anchor chart and explain why you are doing so.</a:t>
            </a:r>
            <a:endParaRPr sz="1200" dirty="0">
              <a:latin typeface="Calibri"/>
              <a:ea typeface="Calibri"/>
              <a:cs typeface="Calibri"/>
              <a:sym typeface="Calibri"/>
            </a:endParaRPr>
          </a:p>
        </p:txBody>
      </p:sp>
      <p:sp>
        <p:nvSpPr>
          <p:cNvPr id="281" name="Google Shape;281;g48a69a4d13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7852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Assessing the Model against the Rubric</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Position Paper Rubric </a:t>
            </a:r>
            <a:r>
              <a:rPr lang="en" sz="1200" dirty="0">
                <a:solidFill>
                  <a:schemeClr val="dk1"/>
                </a:solidFill>
                <a:latin typeface="Calibri"/>
                <a:ea typeface="Calibri"/>
                <a:cs typeface="Calibri"/>
                <a:sym typeface="Calibri"/>
              </a:rPr>
              <a:t>will be used to assess the position paper. Students review the rubric briefly in this lesson, and will evaluate their own writing in later lessons in this unit. This rubric is nearly identical to the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Rubric </a:t>
            </a:r>
            <a:r>
              <a:rPr lang="en" sz="1200" dirty="0">
                <a:solidFill>
                  <a:schemeClr val="dk1"/>
                </a:solidFill>
                <a:latin typeface="Calibri"/>
                <a:ea typeface="Calibri"/>
                <a:cs typeface="Calibri"/>
                <a:sym typeface="Calibri"/>
              </a:rPr>
              <a:t>from Module 2A, as it assesses the same standard (W.8.1).</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now going to work in pairs to assess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using the first two rows of the </a:t>
            </a: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underline where on the rubric they think the model would score and to underline parts of the model that fulfill criteria on the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Ask guiding questions: “</a:t>
            </a:r>
            <a:r>
              <a:rPr lang="en" sz="1200" i="1" dirty="0">
                <a:solidFill>
                  <a:schemeClr val="dk1"/>
                </a:solidFill>
                <a:latin typeface="Calibri"/>
                <a:ea typeface="Calibri"/>
                <a:cs typeface="Calibri"/>
                <a:sym typeface="Calibri"/>
              </a:rPr>
              <a:t>Why did you underline that? Can you provide evidence of fulfilling that criteria in the model?”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Cold call students to share their assessment of the model and to justify their assessment with evidence on the rubric.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provide evidence of their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 essay reflects the cascading consequences thinking they have been doing in this module.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8" name="Google Shape;288;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2766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used the </a:t>
            </a:r>
            <a:r>
              <a:rPr lang="en" sz="1200" b="1" dirty="0">
                <a:solidFill>
                  <a:schemeClr val="dk1"/>
                </a:solidFill>
                <a:latin typeface="Calibri"/>
                <a:ea typeface="Calibri"/>
                <a:cs typeface="Calibri"/>
                <a:sym typeface="Calibri"/>
              </a:rPr>
              <a:t>Quote Sandwich organizer </a:t>
            </a:r>
            <a:r>
              <a:rPr lang="en" sz="1200" dirty="0">
                <a:solidFill>
                  <a:schemeClr val="dk1"/>
                </a:solidFill>
                <a:latin typeface="Calibri"/>
                <a:ea typeface="Calibri"/>
                <a:cs typeface="Calibri"/>
                <a:sym typeface="Calibri"/>
              </a:rPr>
              <a:t>before, and there are instructions on the organizer; however, if you are concerned that students may not be able to fill out the organizer without a review, please make time to do this in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complete the </a:t>
            </a:r>
            <a:r>
              <a:rPr lang="en" sz="1200" b="1" dirty="0">
                <a:solidFill>
                  <a:schemeClr val="dk1"/>
                </a:solidFill>
                <a:latin typeface="Calibri"/>
                <a:ea typeface="Calibri"/>
                <a:cs typeface="Calibri"/>
                <a:sym typeface="Calibri"/>
              </a:rPr>
              <a:t>Quote Sandwich organizer </a:t>
            </a:r>
            <a:r>
              <a:rPr lang="en" sz="1200" dirty="0">
                <a:solidFill>
                  <a:schemeClr val="dk1"/>
                </a:solidFill>
                <a:latin typeface="Calibri"/>
                <a:ea typeface="Calibri"/>
                <a:cs typeface="Calibri"/>
                <a:sym typeface="Calibri"/>
              </a:rPr>
              <a:t>for homework, students will need to take home their </a:t>
            </a:r>
            <a:r>
              <a:rPr lang="en" sz="1200" b="1" dirty="0">
                <a:solidFill>
                  <a:schemeClr val="dk1"/>
                </a:solidFill>
                <a:latin typeface="Calibri"/>
                <a:ea typeface="Calibri"/>
                <a:cs typeface="Calibri"/>
                <a:sym typeface="Calibri"/>
              </a:rPr>
              <a:t>Position Speech graphic organizer </a:t>
            </a:r>
            <a:r>
              <a:rPr lang="en" sz="1200" dirty="0">
                <a:solidFill>
                  <a:schemeClr val="dk1"/>
                </a:solidFill>
                <a:latin typeface="Calibri"/>
                <a:ea typeface="Calibri"/>
                <a:cs typeface="Calibri"/>
                <a:sym typeface="Calibri"/>
              </a:rPr>
              <a:t>and their position speech.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Quote Sandwich organizers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two per student. Remind students that they have used this organizer before to help them plan the body paragraphs of their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95" name="Google Shape;295;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92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3" name="Google Shape;303;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2846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3 Assessment: Position Paper Prompt</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Qualities of a Strong Position Paper anchor chart</a:t>
            </a:r>
            <a:r>
              <a:rPr lang="en" sz="1200" dirty="0">
                <a:solidFill>
                  <a:schemeClr val="dk1"/>
                </a:solidFill>
                <a:latin typeface="Calibri"/>
                <a:ea typeface="Calibri"/>
                <a:cs typeface="Calibri"/>
                <a:sym typeface="Calibri"/>
              </a:rPr>
              <a:t> (new; teacher-created; see Work Time 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Quote Sandwich organizers</a:t>
            </a:r>
            <a:r>
              <a:rPr lang="en" sz="1200" dirty="0">
                <a:solidFill>
                  <a:schemeClr val="dk1"/>
                </a:solidFill>
                <a:latin typeface="Calibri"/>
                <a:ea typeface="Calibri"/>
                <a:cs typeface="Calibri"/>
                <a:sym typeface="Calibri"/>
              </a:rPr>
              <a:t> (two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a:t>
            </a:r>
            <a:r>
              <a:rPr lang="en" sz="1200" dirty="0" smtClean="0">
                <a:solidFill>
                  <a:schemeClr val="dk1"/>
                </a:solidFill>
                <a:latin typeface="Calibri"/>
                <a:ea typeface="Calibri"/>
                <a:cs typeface="Calibri"/>
                <a:sym typeface="Calibri"/>
              </a:rPr>
              <a:t>Lessons: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equity </a:t>
            </a:r>
            <a:r>
              <a:rPr lang="en" sz="1200" dirty="0" smtClean="0">
                <a:solidFill>
                  <a:schemeClr val="dk1"/>
                </a:solidFill>
                <a:latin typeface="Calibri"/>
                <a:ea typeface="Calibri"/>
                <a:cs typeface="Calibri"/>
                <a:sym typeface="Calibri"/>
              </a:rPr>
              <a:t>sticks</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8739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(see supporting materials).</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6953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Analyzing a Model Position Paper </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0176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0818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Unpacking Learning Target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what finding the </a:t>
            </a:r>
            <a:r>
              <a:rPr lang="en" sz="1200" i="1" dirty="0">
                <a:solidFill>
                  <a:schemeClr val="dk1"/>
                </a:solidFill>
                <a:latin typeface="Calibri"/>
                <a:ea typeface="Calibri"/>
                <a:cs typeface="Calibri"/>
                <a:sym typeface="Calibri"/>
              </a:rPr>
              <a:t>gist</a:t>
            </a:r>
            <a:r>
              <a:rPr lang="en" sz="1200" dirty="0">
                <a:solidFill>
                  <a:schemeClr val="dk1"/>
                </a:solidFill>
                <a:latin typeface="Calibri"/>
                <a:ea typeface="Calibri"/>
                <a:cs typeface="Calibri"/>
                <a:sym typeface="Calibri"/>
              </a:rPr>
              <a:t>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 elbow partner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the structure?”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the structure is how something is put together or how it is organized and built, just like the structure of a building.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29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Unpacking the Prompt and Introducing the Rubric</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read through to understand what the </a:t>
            </a:r>
            <a:r>
              <a:rPr lang="en" sz="1200" b="1" dirty="0">
                <a:solidFill>
                  <a:schemeClr val="dk1"/>
                </a:solidFill>
                <a:latin typeface="Calibri"/>
                <a:ea typeface="Calibri"/>
                <a:cs typeface="Calibri"/>
                <a:sym typeface="Calibri"/>
              </a:rPr>
              <a:t>position paper prompt </a:t>
            </a:r>
            <a:r>
              <a:rPr lang="en" sz="1200" dirty="0">
                <a:solidFill>
                  <a:schemeClr val="dk1"/>
                </a:solidFill>
                <a:latin typeface="Calibri"/>
                <a:ea typeface="Calibri"/>
                <a:cs typeface="Calibri"/>
                <a:sym typeface="Calibri"/>
              </a:rPr>
              <a:t>is asking them to do on the 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End of Unit 3 Assessment: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Position Paper Prompt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silently as you read the prompt aloud. Ask students to circle any unfamiliar words. Clarify words as needed. Most of this vocabulary has already been addressed throughout the module, but students may need reminding of words like </a:t>
            </a:r>
            <a:r>
              <a:rPr lang="en" sz="1200" i="1" dirty="0">
                <a:solidFill>
                  <a:schemeClr val="dk1"/>
                </a:solidFill>
                <a:latin typeface="Calibri"/>
                <a:ea typeface="Calibri"/>
                <a:cs typeface="Calibri"/>
                <a:sym typeface="Calibri"/>
              </a:rPr>
              <a:t>stakeholders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consequences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close their eyes for a moment and envision themselves writing their position paper. Ask them to think about what the paper needs to include and what thinking they need to do in order to write.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have students open their eyes and discuss the following questions with an elbow partner: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is this focusing question or prompt asking you to do?”</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will your writing have to include to address the question?”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they will have to use the ideas they presented in their position speeches at the end of Unit 2 to write a position paper presenting their response to the question: Which of Michael Pollan’s four food chains would you choose to feed the United States?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1037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a4c3f255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Unpacking the Prompt and Introducing the Rubric</a:t>
            </a: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students will unpack sections of the </a:t>
            </a: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equity sticks provides equal opportunity for all students to be called upon and to participate in the class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a:t>
            </a:r>
            <a:r>
              <a:rPr lang="en" sz="1200" b="0" dirty="0">
                <a:solidFill>
                  <a:schemeClr val="dk1"/>
                </a:solidFill>
                <a:latin typeface="Calibri"/>
                <a:ea typeface="Calibri"/>
                <a:cs typeface="Calibri"/>
                <a:sym typeface="Calibri"/>
              </a:rPr>
              <a:t>iscuss with an elbow partner: “</a:t>
            </a:r>
            <a:r>
              <a:rPr lang="en" sz="1200" b="0" i="1" dirty="0">
                <a:solidFill>
                  <a:schemeClr val="dk1"/>
                </a:solidFill>
                <a:latin typeface="Calibri"/>
                <a:ea typeface="Calibri"/>
                <a:cs typeface="Calibri"/>
                <a:sym typeface="Calibri"/>
              </a:rPr>
              <a:t>What is the difference between a position speech and a position paper?</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Consider using equity sticks </a:t>
            </a:r>
            <a:r>
              <a:rPr lang="en" sz="1200" dirty="0">
                <a:solidFill>
                  <a:schemeClr val="dk1"/>
                </a:solidFill>
                <a:latin typeface="Calibri"/>
                <a:ea typeface="Calibri"/>
                <a:cs typeface="Calibri"/>
                <a:sym typeface="Calibri"/>
              </a:rPr>
              <a:t>to select students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Position Paper Rubric</a:t>
            </a:r>
            <a:r>
              <a:rPr lang="en" sz="1200" dirty="0">
                <a:solidFill>
                  <a:schemeClr val="dk1"/>
                </a:solidFill>
                <a:latin typeface="Calibri"/>
                <a:ea typeface="Calibri"/>
                <a:cs typeface="Calibri"/>
                <a:sym typeface="Calibri"/>
              </a:rPr>
              <a:t>, the content of which they are familiar with from previous modules. Remind students that they will be assessed on this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review the criteria of the rubric with you. Select volunteers to read each of the criteria for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an elbow partner.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Think about your position speech. Which criteria do you think is a strength for you? Why?”</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criteria do you think is a challenge for you? Why? How can you improve?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with the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a speech is to be spoken aloud, so when writing it they were thinking about speaking and how to make their ideas sound interesting and engaging to a listening audience of fellow students. A position paper requires a more formal tone and style because it is a written essay. It is important to note that sometimes a position paper is created first and then a speech is crafted based on the paper.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4" name="Google Shape;254;g4a4c3f255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3952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Reading the Model Position Paper for Gist and Analyzing the Content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B. On this slide, students will discuss the focus question for reading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model position paper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unpacking the </a:t>
            </a:r>
            <a:r>
              <a:rPr lang="en" sz="1200" b="1" dirty="0">
                <a:solidFill>
                  <a:schemeClr val="dk1"/>
                </a:solidFill>
                <a:latin typeface="Calibri"/>
                <a:ea typeface="Calibri"/>
                <a:cs typeface="Calibri"/>
                <a:sym typeface="Calibri"/>
              </a:rPr>
              <a:t>prompt for the end of 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now begin reading like a writer—studying a </a:t>
            </a:r>
            <a:r>
              <a:rPr lang="en" sz="1200" b="1" dirty="0">
                <a:solidFill>
                  <a:schemeClr val="dk1"/>
                </a:solidFill>
                <a:latin typeface="Calibri"/>
                <a:ea typeface="Calibri"/>
                <a:cs typeface="Calibri"/>
                <a:sym typeface="Calibri"/>
              </a:rPr>
              <a:t>model position paper </a:t>
            </a:r>
            <a:r>
              <a:rPr lang="en" sz="1200" dirty="0">
                <a:solidFill>
                  <a:schemeClr val="dk1"/>
                </a:solidFill>
                <a:latin typeface="Calibri"/>
                <a:ea typeface="Calibri"/>
                <a:cs typeface="Calibri"/>
                <a:sym typeface="Calibri"/>
              </a:rPr>
              <a:t>to see what they will be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focusing question on their prompt.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discuss in triads: </a:t>
            </a:r>
            <a:r>
              <a:rPr lang="en" sz="1200" i="1" dirty="0">
                <a:solidFill>
                  <a:schemeClr val="dk1"/>
                </a:solidFill>
                <a:latin typeface="Calibri"/>
                <a:ea typeface="Calibri"/>
                <a:cs typeface="Calibri"/>
                <a:sym typeface="Calibri"/>
              </a:rPr>
              <a:t>“What is the difference between the focusing question in your prompt and the focusing question in this model?”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their responses with the whole group.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the focusing questions are very similar, but instead of choosing one of Michael Pollan’s food chains to best feed the United States, the model chooses a food chain that is best for the environment.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 </a:t>
            </a:r>
            <a:r>
              <a:rPr lang="en" sz="1200" b="1" dirty="0">
                <a:latin typeface="Calibri"/>
                <a:ea typeface="Calibri"/>
                <a:cs typeface="Calibri"/>
                <a:sym typeface="Calibri"/>
              </a:rPr>
              <a:t>model essay </a:t>
            </a:r>
            <a:r>
              <a:rPr lang="en" sz="1200" dirty="0">
                <a:latin typeface="Calibri"/>
                <a:ea typeface="Calibri"/>
                <a:cs typeface="Calibri"/>
                <a:sym typeface="Calibri"/>
              </a:rPr>
              <a:t>provides both a scaffold and a goal for students. Consider working with small groups and chunking the </a:t>
            </a:r>
            <a:r>
              <a:rPr lang="en" sz="1200" b="1" dirty="0">
                <a:latin typeface="Calibri"/>
                <a:ea typeface="Calibri"/>
                <a:cs typeface="Calibri"/>
                <a:sym typeface="Calibri"/>
              </a:rPr>
              <a:t>model essay </a:t>
            </a:r>
            <a:r>
              <a:rPr lang="en" sz="1200" dirty="0">
                <a:latin typeface="Calibri"/>
                <a:ea typeface="Calibri"/>
                <a:cs typeface="Calibri"/>
                <a:sym typeface="Calibri"/>
              </a:rPr>
              <a:t>into introductory, body, and conclusion paragraphs for closer analysis with students who need it.</a:t>
            </a:r>
            <a:endParaRPr dirty="0"/>
          </a:p>
        </p:txBody>
      </p:sp>
      <p:sp>
        <p:nvSpPr>
          <p:cNvPr id="262" name="Google Shape;262;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4346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85932" y="239483"/>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85932" y="1109057"/>
            <a:ext cx="7886700" cy="3539143"/>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launch the </a:t>
            </a:r>
            <a:r>
              <a:rPr lang="en" sz="1600" b="1" dirty="0">
                <a:latin typeface="Century Gothic"/>
                <a:ea typeface="Century Gothic"/>
                <a:cs typeface="Century Gothic"/>
                <a:sym typeface="Century Gothic"/>
              </a:rPr>
              <a:t>end of unit assessment</a:t>
            </a:r>
            <a:r>
              <a:rPr lang="en" sz="1600" dirty="0">
                <a:latin typeface="Century Gothic"/>
                <a:ea typeface="Century Gothic"/>
                <a:cs typeface="Century Gothic"/>
                <a:sym typeface="Century Gothic"/>
              </a:rPr>
              <a:t>, in which students will write a position paper to answer the question: Which of Michael Pollan’s four food chains would you choose to feed the United States?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consider the difference between a position speech and a position paper and to analyze a </a:t>
            </a:r>
            <a:r>
              <a:rPr lang="en" sz="1600" b="1" dirty="0">
                <a:latin typeface="Century Gothic"/>
                <a:ea typeface="Century Gothic"/>
                <a:cs typeface="Century Gothic"/>
                <a:sym typeface="Century Gothic"/>
              </a:rPr>
              <a:t>model position paper </a:t>
            </a:r>
            <a:r>
              <a:rPr lang="en" sz="1600" dirty="0">
                <a:latin typeface="Century Gothic"/>
                <a:ea typeface="Century Gothic"/>
                <a:cs typeface="Century Gothic"/>
                <a:sym typeface="Century Gothic"/>
              </a:rPr>
              <a:t>to help them understand that difference.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use the evidence they gathered in Unit 2 to write their position paper.</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 for students today is:</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find the gist of the </a:t>
            </a:r>
            <a:r>
              <a:rPr lang="en" sz="1600" b="1" i="1" dirty="0">
                <a:latin typeface="Century Gothic"/>
                <a:ea typeface="Century Gothic"/>
                <a:cs typeface="Century Gothic"/>
                <a:sym typeface="Century Gothic"/>
              </a:rPr>
              <a:t>model position paper</a:t>
            </a:r>
            <a:r>
              <a:rPr lang="en" sz="1600" i="1" dirty="0">
                <a:latin typeface="Century Gothic"/>
                <a:ea typeface="Century Gothic"/>
                <a:cs typeface="Century Gothic"/>
                <a:sym typeface="Century Gothic"/>
              </a:rPr>
              <a:t>.</a:t>
            </a:r>
            <a:endParaRPr sz="1600" i="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a:t>
            </a:r>
            <a:r>
              <a:rPr lang="en" sz="1600" i="1" dirty="0">
                <a:latin typeface="Century Gothic"/>
                <a:ea typeface="Century Gothic"/>
                <a:cs typeface="Century Gothic"/>
                <a:sym typeface="Century Gothic"/>
              </a:rPr>
              <a:t> determine the main ideas of a </a:t>
            </a:r>
            <a:r>
              <a:rPr lang="en" sz="1600" b="1" i="1" dirty="0">
                <a:latin typeface="Century Gothic"/>
                <a:ea typeface="Century Gothic"/>
                <a:cs typeface="Century Gothic"/>
                <a:sym typeface="Century Gothic"/>
              </a:rPr>
              <a:t>model position paper</a:t>
            </a:r>
            <a:r>
              <a:rPr lang="en" sz="1600" i="1" dirty="0">
                <a:latin typeface="Century Gothic"/>
                <a:ea typeface="Century Gothic"/>
                <a:cs typeface="Century Gothic"/>
                <a:sym typeface="Century Gothic"/>
              </a:rPr>
              <a:t>.</a:t>
            </a:r>
            <a:endParaRPr sz="1600" i="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analyze the structure</a:t>
            </a:r>
            <a:r>
              <a:rPr lang="en" sz="1600" dirty="0">
                <a:latin typeface="Century Gothic"/>
                <a:ea typeface="Century Gothic"/>
                <a:cs typeface="Century Gothic"/>
                <a:sym typeface="Century Gothic"/>
              </a:rPr>
              <a:t> of a </a:t>
            </a:r>
            <a:r>
              <a:rPr lang="en" sz="1600" b="1" dirty="0">
                <a:latin typeface="Century Gothic"/>
                <a:ea typeface="Century Gothic"/>
                <a:cs typeface="Century Gothic"/>
                <a:sym typeface="Century Gothic"/>
              </a:rPr>
              <a:t>model literary essay</a:t>
            </a:r>
            <a:r>
              <a:rPr lang="en" sz="1600" dirty="0">
                <a:latin typeface="Century Gothic"/>
                <a:ea typeface="Century Gothic"/>
                <a:cs typeface="Century Gothic"/>
                <a:sym typeface="Century Gothic"/>
              </a:rPr>
              <a:t>.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6"/>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Read a </a:t>
            </a:r>
            <a:r>
              <a:rPr lang="en" b="1" dirty="0">
                <a:latin typeface="Century Gothic"/>
                <a:ea typeface="Century Gothic"/>
                <a:cs typeface="Century Gothic"/>
                <a:sym typeface="Century Gothic"/>
              </a:rPr>
              <a:t>Model </a:t>
            </a:r>
            <a:endParaRPr b="1"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Position Paper</a:t>
            </a:r>
            <a:r>
              <a:rPr lang="en" dirty="0">
                <a:latin typeface="Century Gothic"/>
                <a:ea typeface="Century Gothic"/>
                <a:cs typeface="Century Gothic"/>
                <a:sym typeface="Century Gothic"/>
              </a:rPr>
              <a:t> for Gist</a:t>
            </a:r>
            <a:endParaRPr sz="3300" i="0" u="none" strike="noStrike" cap="none" dirty="0">
              <a:solidFill>
                <a:schemeClr val="dk1"/>
              </a:solidFill>
              <a:latin typeface="Century Gothic"/>
              <a:ea typeface="Century Gothic"/>
              <a:cs typeface="Century Gothic"/>
              <a:sym typeface="Century Gothic"/>
            </a:endParaRPr>
          </a:p>
        </p:txBody>
      </p:sp>
      <p:sp>
        <p:nvSpPr>
          <p:cNvPr id="271" name="Google Shape;271;p46"/>
          <p:cNvSpPr txBox="1">
            <a:spLocks noGrp="1"/>
          </p:cNvSpPr>
          <p:nvPr>
            <p:ph type="body" idx="1"/>
          </p:nvPr>
        </p:nvSpPr>
        <p:spPr>
          <a:xfrm>
            <a:off x="628650" y="1273500"/>
            <a:ext cx="7886700" cy="25965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Follow along silently as your teacher reads the </a:t>
            </a:r>
            <a:r>
              <a:rPr lang="en" sz="2400" b="1" dirty="0">
                <a:latin typeface="Century Gothic"/>
                <a:ea typeface="Century Gothic"/>
                <a:cs typeface="Century Gothic"/>
                <a:sym typeface="Century Gothic"/>
              </a:rPr>
              <a:t>model position paper </a:t>
            </a:r>
            <a:r>
              <a:rPr lang="en" sz="2400" dirty="0">
                <a:latin typeface="Century Gothic"/>
                <a:ea typeface="Century Gothic"/>
                <a:cs typeface="Century Gothic"/>
                <a:sym typeface="Century Gothic"/>
              </a:rPr>
              <a:t>aloud. In preparation to discuss, think about this question:</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What is this </a:t>
            </a:r>
            <a:r>
              <a:rPr lang="en" sz="2400" b="1" dirty="0">
                <a:latin typeface="Century Gothic"/>
                <a:ea typeface="Century Gothic"/>
                <a:cs typeface="Century Gothic"/>
                <a:sym typeface="Century Gothic"/>
              </a:rPr>
              <a:t>model position paper </a:t>
            </a:r>
            <a:r>
              <a:rPr lang="en" sz="2400" dirty="0">
                <a:latin typeface="Century Gothic"/>
                <a:ea typeface="Century Gothic"/>
                <a:cs typeface="Century Gothic"/>
                <a:sym typeface="Century Gothic"/>
              </a:rPr>
              <a:t>mostly about?</a:t>
            </a:r>
            <a:endParaRPr sz="2400" dirty="0">
              <a:latin typeface="Century Gothic"/>
              <a:ea typeface="Century Gothic"/>
              <a:cs typeface="Century Gothic"/>
              <a:sym typeface="Century Gothic"/>
            </a:endParaRPr>
          </a:p>
        </p:txBody>
      </p:sp>
      <p:pic>
        <p:nvPicPr>
          <p:cNvPr id="272" name="Google Shape;272;p46"/>
          <p:cNvPicPr preferRelativeResize="0"/>
          <p:nvPr/>
        </p:nvPicPr>
        <p:blipFill>
          <a:blip r:embed="rId3">
            <a:alphaModFix/>
          </a:blip>
          <a:stretch>
            <a:fillRect/>
          </a:stretch>
        </p:blipFill>
        <p:spPr>
          <a:xfrm>
            <a:off x="8515350" y="4256314"/>
            <a:ext cx="491888" cy="68143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7"/>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Annotate the Content of the </a:t>
            </a:r>
            <a:r>
              <a:rPr lang="en" b="1" dirty="0">
                <a:latin typeface="Century Gothic"/>
                <a:ea typeface="Century Gothic"/>
                <a:cs typeface="Century Gothic"/>
                <a:sym typeface="Century Gothic"/>
              </a:rPr>
              <a:t>Model Position Paper</a:t>
            </a:r>
            <a:endParaRPr sz="3300" b="1" i="0" u="none" strike="noStrike" cap="none" dirty="0">
              <a:solidFill>
                <a:schemeClr val="dk1"/>
              </a:solidFill>
              <a:latin typeface="Century Gothic"/>
              <a:ea typeface="Century Gothic"/>
              <a:cs typeface="Century Gothic"/>
              <a:sym typeface="Century Gothic"/>
            </a:endParaRPr>
          </a:p>
        </p:txBody>
      </p:sp>
      <p:pic>
        <p:nvPicPr>
          <p:cNvPr id="278" name="Google Shape;278;p47"/>
          <p:cNvPicPr preferRelativeResize="0"/>
          <p:nvPr/>
        </p:nvPicPr>
        <p:blipFill>
          <a:blip r:embed="rId3">
            <a:alphaModFix/>
          </a:blip>
          <a:stretch>
            <a:fillRect/>
          </a:stretch>
        </p:blipFill>
        <p:spPr>
          <a:xfrm>
            <a:off x="1118375" y="1195200"/>
            <a:ext cx="6916074" cy="3523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8"/>
          <p:cNvSpPr txBox="1">
            <a:spLocks noGrp="1"/>
          </p:cNvSpPr>
          <p:nvPr>
            <p:ph type="title"/>
          </p:nvPr>
        </p:nvSpPr>
        <p:spPr>
          <a:xfrm>
            <a:off x="694175" y="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Analyze the Structure of a </a:t>
            </a:r>
            <a:endParaRPr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Model Position Paper</a:t>
            </a:r>
            <a:endParaRPr sz="3300" b="1" i="0" u="none" strike="noStrike" cap="none" dirty="0">
              <a:solidFill>
                <a:schemeClr val="dk1"/>
              </a:solidFill>
              <a:latin typeface="Century Gothic"/>
              <a:ea typeface="Century Gothic"/>
              <a:cs typeface="Century Gothic"/>
              <a:sym typeface="Century Gothic"/>
            </a:endParaRPr>
          </a:p>
        </p:txBody>
      </p:sp>
      <p:sp>
        <p:nvSpPr>
          <p:cNvPr id="284" name="Google Shape;284;p48"/>
          <p:cNvSpPr txBox="1">
            <a:spLocks noGrp="1"/>
          </p:cNvSpPr>
          <p:nvPr>
            <p:ph type="body" idx="1"/>
          </p:nvPr>
        </p:nvSpPr>
        <p:spPr>
          <a:xfrm>
            <a:off x="391450" y="865250"/>
            <a:ext cx="7886700" cy="659100"/>
          </a:xfrm>
          <a:prstGeom prst="rect">
            <a:avLst/>
          </a:prstGeom>
          <a:noFill/>
          <a:ln>
            <a:noFill/>
          </a:ln>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400">
                <a:latin typeface="Century Gothic"/>
                <a:ea typeface="Century Gothic"/>
                <a:cs typeface="Century Gothic"/>
                <a:sym typeface="Century Gothic"/>
              </a:rPr>
              <a:t>Qualities of a Strong Position Paper:</a:t>
            </a:r>
            <a:endParaRPr sz="2400">
              <a:latin typeface="Century Gothic"/>
              <a:ea typeface="Century Gothic"/>
              <a:cs typeface="Century Gothic"/>
              <a:sym typeface="Century Gothic"/>
            </a:endParaRPr>
          </a:p>
        </p:txBody>
      </p:sp>
      <p:graphicFrame>
        <p:nvGraphicFramePr>
          <p:cNvPr id="285" name="Google Shape;285;p48"/>
          <p:cNvGraphicFramePr/>
          <p:nvPr/>
        </p:nvGraphicFramePr>
        <p:xfrm>
          <a:off x="391450" y="1524350"/>
          <a:ext cx="8361100" cy="3417620"/>
        </p:xfrm>
        <a:graphic>
          <a:graphicData uri="http://schemas.openxmlformats.org/drawingml/2006/table">
            <a:tbl>
              <a:tblPr>
                <a:noFill/>
                <a:tableStyleId>{BD7BE091-E787-45BC-AC62-AA2E6C89C1D4}</a:tableStyleId>
              </a:tblPr>
              <a:tblGrid>
                <a:gridCol w="4180550"/>
                <a:gridCol w="4180550"/>
              </a:tblGrid>
              <a:tr h="420525">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Structure</a:t>
                      </a: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Qualities</a:t>
                      </a:r>
                      <a:endParaRPr sz="1800">
                        <a:latin typeface="Century Gothic"/>
                        <a:ea typeface="Century Gothic"/>
                        <a:cs typeface="Century Gothic"/>
                        <a:sym typeface="Century Gothic"/>
                      </a:endParaRPr>
                    </a:p>
                  </a:txBody>
                  <a:tcPr marL="91425" marR="91425" marT="91425" marB="91425">
                    <a:lnB w="9525" cap="flat" cmpd="sng">
                      <a:solidFill>
                        <a:srgbClr val="9E9E9E"/>
                      </a:solidFill>
                      <a:prstDash val="solid"/>
                      <a:round/>
                      <a:headEnd type="none" w="sm" len="sm"/>
                      <a:tailEnd type="none" w="sm" len="sm"/>
                    </a:lnB>
                  </a:tcPr>
                </a:tc>
              </a:tr>
              <a:tr h="4373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4205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r>
              <a:tr h="4205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4205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4205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4205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4205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9"/>
          <p:cNvSpPr txBox="1">
            <a:spLocks noGrp="1"/>
          </p:cNvSpPr>
          <p:nvPr>
            <p:ph type="title"/>
          </p:nvPr>
        </p:nvSpPr>
        <p:spPr>
          <a:xfrm>
            <a:off x="206925" y="313100"/>
            <a:ext cx="3486300" cy="27261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Assess the Model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Using the Rubric</a:t>
            </a:r>
            <a:endParaRPr sz="3300" i="0" u="none" strike="noStrike" cap="none">
              <a:solidFill>
                <a:schemeClr val="dk1"/>
              </a:solidFill>
              <a:latin typeface="Century Gothic"/>
              <a:ea typeface="Century Gothic"/>
              <a:cs typeface="Century Gothic"/>
              <a:sym typeface="Century Gothic"/>
            </a:endParaRPr>
          </a:p>
        </p:txBody>
      </p:sp>
      <p:pic>
        <p:nvPicPr>
          <p:cNvPr id="291" name="Google Shape;291;p49"/>
          <p:cNvPicPr preferRelativeResize="0"/>
          <p:nvPr/>
        </p:nvPicPr>
        <p:blipFill>
          <a:blip r:embed="rId3">
            <a:alphaModFix/>
          </a:blip>
          <a:stretch>
            <a:fillRect/>
          </a:stretch>
        </p:blipFill>
        <p:spPr>
          <a:xfrm>
            <a:off x="3693225" y="174525"/>
            <a:ext cx="4553724" cy="4457400"/>
          </a:xfrm>
          <a:prstGeom prst="rect">
            <a:avLst/>
          </a:prstGeom>
          <a:noFill/>
          <a:ln w="9525" cap="flat" cmpd="sng">
            <a:solidFill>
              <a:schemeClr val="dk2"/>
            </a:solidFill>
            <a:prstDash val="solid"/>
            <a:round/>
            <a:headEnd type="none" w="sm" len="sm"/>
            <a:tailEnd type="none" w="sm" len="sm"/>
          </a:ln>
        </p:spPr>
      </p:pic>
      <p:pic>
        <p:nvPicPr>
          <p:cNvPr id="292" name="Google Shape;292;p49"/>
          <p:cNvPicPr preferRelativeResize="0"/>
          <p:nvPr/>
        </p:nvPicPr>
        <p:blipFill>
          <a:blip r:embed="rId4">
            <a:alphaModFix/>
          </a:blip>
          <a:stretch>
            <a:fillRect/>
          </a:stretch>
        </p:blipFill>
        <p:spPr>
          <a:xfrm>
            <a:off x="8588831" y="4288972"/>
            <a:ext cx="471982" cy="6630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337650" y="-6"/>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98" name="Google Shape;298;p50"/>
          <p:cNvSpPr txBox="1">
            <a:spLocks noGrp="1"/>
          </p:cNvSpPr>
          <p:nvPr>
            <p:ph type="body" idx="1"/>
          </p:nvPr>
        </p:nvSpPr>
        <p:spPr>
          <a:xfrm>
            <a:off x="337650" y="857575"/>
            <a:ext cx="5103900" cy="3839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600" b="1" dirty="0">
                <a:latin typeface="Century Gothic"/>
                <a:ea typeface="Century Gothic"/>
                <a:cs typeface="Century Gothic"/>
                <a:sym typeface="Century Gothic"/>
              </a:rPr>
              <a:t>Quote Sandwich organizers</a:t>
            </a: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r>
              <a:rPr lang="en" sz="1600" dirty="0">
                <a:latin typeface="Century Gothic"/>
                <a:ea typeface="Century Gothic"/>
                <a:cs typeface="Century Gothic"/>
                <a:sym typeface="Century Gothic"/>
              </a:rPr>
              <a:t>To prepare to draft the first body paragraph of your position paper (in which you are going to provide evidence to support one of your reasons for making your choice of food chain), use the evidence on your </a:t>
            </a:r>
            <a:r>
              <a:rPr lang="en" sz="1600" b="1" dirty="0">
                <a:latin typeface="Century Gothic"/>
                <a:ea typeface="Century Gothic"/>
                <a:cs typeface="Century Gothic"/>
                <a:sym typeface="Century Gothic"/>
              </a:rPr>
              <a:t>Position Speech graphic organizer</a:t>
            </a:r>
            <a:r>
              <a:rPr lang="en" sz="1600" dirty="0">
                <a:latin typeface="Century Gothic"/>
                <a:ea typeface="Century Gothic"/>
                <a:cs typeface="Century Gothic"/>
                <a:sym typeface="Century Gothic"/>
              </a:rPr>
              <a:t> and in your position speech from Unit 2 to fill out two </a:t>
            </a:r>
            <a:r>
              <a:rPr lang="en" sz="1600" b="1" dirty="0">
                <a:latin typeface="Century Gothic"/>
                <a:ea typeface="Century Gothic"/>
                <a:cs typeface="Century Gothic"/>
                <a:sym typeface="Century Gothic"/>
              </a:rPr>
              <a:t>Quote Sandwich organizers</a:t>
            </a:r>
            <a:r>
              <a:rPr lang="en" sz="1600" dirty="0">
                <a:latin typeface="Century Gothic"/>
                <a:ea typeface="Century Gothic"/>
                <a:cs typeface="Century Gothic"/>
                <a:sym typeface="Century Gothic"/>
              </a:rPr>
              <a:t>. </a:t>
            </a:r>
            <a:endParaRPr sz="1600" dirty="0">
              <a:latin typeface="Century Gothic"/>
              <a:ea typeface="Century Gothic"/>
              <a:cs typeface="Century Gothic"/>
              <a:sym typeface="Century Gothic"/>
            </a:endParaRPr>
          </a:p>
          <a:p>
            <a:pPr marL="0" lvl="0" indent="0" algn="l" rtl="0">
              <a:lnSpc>
                <a:spcPct val="115000"/>
              </a:lnSpc>
              <a:spcBef>
                <a:spcPts val="1000"/>
              </a:spcBef>
              <a:spcAft>
                <a:spcPts val="1000"/>
              </a:spcAft>
              <a:buClr>
                <a:schemeClr val="dk1"/>
              </a:buClr>
              <a:buSzPts val="1100"/>
              <a:buFont typeface="Arial"/>
              <a:buNone/>
            </a:pPr>
            <a:r>
              <a:rPr lang="en" sz="1600" dirty="0">
                <a:latin typeface="Century Gothic"/>
                <a:ea typeface="Century Gothic"/>
                <a:cs typeface="Century Gothic"/>
                <a:sym typeface="Century Gothic"/>
              </a:rPr>
              <a:t>If you can remember how to cite your sources in MLA format, please do so at the bottom of your organizers, but if you can’t, leave it blank and we will review this in a later lesson.</a:t>
            </a:r>
            <a:endParaRPr sz="1600" dirty="0">
              <a:latin typeface="Century Gothic"/>
              <a:ea typeface="Century Gothic"/>
              <a:cs typeface="Century Gothic"/>
              <a:sym typeface="Century Gothic"/>
            </a:endParaRPr>
          </a:p>
        </p:txBody>
      </p:sp>
      <p:pic>
        <p:nvPicPr>
          <p:cNvPr id="299" name="Google Shape;299;p50"/>
          <p:cNvPicPr preferRelativeResize="0"/>
          <p:nvPr/>
        </p:nvPicPr>
        <p:blipFill>
          <a:blip r:embed="rId3">
            <a:alphaModFix/>
          </a:blip>
          <a:stretch>
            <a:fillRect/>
          </a:stretch>
        </p:blipFill>
        <p:spPr>
          <a:xfrm>
            <a:off x="5640025" y="162361"/>
            <a:ext cx="3262950" cy="44155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6" name="Google Shape;306;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7" name="Google Shape;307;p51"/>
          <p:cNvGraphicFramePr/>
          <p:nvPr/>
        </p:nvGraphicFramePr>
        <p:xfrm>
          <a:off x="577216" y="1385887"/>
          <a:ext cx="7989600" cy="3230175"/>
        </p:xfrm>
        <a:graphic>
          <a:graphicData uri="http://schemas.openxmlformats.org/drawingml/2006/table">
            <a:tbl>
              <a:tblPr firstRow="1" bandRow="1">
                <a:noFill/>
                <a:tableStyleId>{E7053AB4-4B36-4125-ACE0-4B396AD87D55}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70800" y="16328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3: Lesson 1</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70800" y="1215607"/>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prepare the following new materials: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End of Unit 3 Assessment: Position Paper Prompt</a:t>
            </a:r>
            <a:r>
              <a:rPr lang="en" sz="1600" dirty="0">
                <a:latin typeface="Century Gothic"/>
                <a:ea typeface="Century Gothic"/>
                <a:cs typeface="Century Gothic"/>
                <a:sym typeface="Century Gothic"/>
              </a:rPr>
              <a:t> (one per student and one to display)</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Position Paper Rubric</a:t>
            </a:r>
            <a:r>
              <a:rPr lang="en" sz="1600" dirty="0">
                <a:latin typeface="Century Gothic"/>
                <a:ea typeface="Century Gothic"/>
                <a:cs typeface="Century Gothic"/>
                <a:sym typeface="Century Gothic"/>
              </a:rPr>
              <a:t> (one per student and one to display)</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Model position paper</a:t>
            </a:r>
            <a:r>
              <a:rPr lang="en" sz="1600" dirty="0">
                <a:latin typeface="Century Gothic"/>
                <a:ea typeface="Century Gothic"/>
                <a:cs typeface="Century Gothic"/>
                <a:sym typeface="Century Gothic"/>
              </a:rPr>
              <a:t> (one per student and one to display)</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Qualities of a Strong Position Paper anchor chart</a:t>
            </a:r>
            <a:r>
              <a:rPr lang="en" sz="1600" dirty="0">
                <a:latin typeface="Century Gothic"/>
                <a:ea typeface="Century Gothic"/>
                <a:cs typeface="Century Gothic"/>
                <a:sym typeface="Century Gothic"/>
              </a:rPr>
              <a:t> (new; teacher-created; see Work Time C)</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Quote Sandwich organizers</a:t>
            </a:r>
            <a:r>
              <a:rPr lang="en" sz="1600" dirty="0">
                <a:latin typeface="Century Gothic"/>
                <a:ea typeface="Century Gothic"/>
                <a:cs typeface="Century Gothic"/>
                <a:sym typeface="Century Gothic"/>
              </a:rPr>
              <a:t> (two per student)</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3: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a:latin typeface="Century Gothic"/>
                <a:ea typeface="Century Gothic"/>
                <a:cs typeface="Century Gothic"/>
                <a:sym typeface="Century Gothic"/>
              </a:rPr>
              <a:t>Preparing for Lesson 1: </a:t>
            </a:r>
            <a:r>
              <a:rPr lang="en" sz="1600">
                <a:latin typeface="Century Gothic"/>
                <a:ea typeface="Century Gothic"/>
                <a:cs typeface="Century Gothic"/>
                <a:sym typeface="Century Gothic"/>
              </a:rPr>
              <a:t>Reading and protocols to read in preparation:</a:t>
            </a:r>
            <a:endParaRPr sz="1600">
              <a:latin typeface="Century Gothic"/>
              <a:ea typeface="Century Gothic"/>
              <a:cs typeface="Century Gothic"/>
              <a:sym typeface="Century Gothic"/>
            </a:endParaRPr>
          </a:p>
          <a:p>
            <a:pPr marL="0" lvl="0" indent="0" algn="l" rtl="0">
              <a:spcBef>
                <a:spcPts val="1000"/>
              </a:spcBef>
              <a:spcAft>
                <a:spcPts val="0"/>
              </a:spcAft>
              <a:buNone/>
            </a:pPr>
            <a:r>
              <a:rPr lang="en" sz="1600">
                <a:latin typeface="Century Gothic"/>
                <a:ea typeface="Century Gothic"/>
                <a:cs typeface="Century Gothic"/>
                <a:sym typeface="Century Gothic"/>
              </a:rPr>
              <a:t>In preparation for effectively facilitating today’s lesson,</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a:latin typeface="Century Gothic"/>
                <a:ea typeface="Century Gothic"/>
                <a:cs typeface="Century Gothic"/>
                <a:sym typeface="Century Gothic"/>
              </a:rPr>
              <a:t>Review and annotate the </a:t>
            </a:r>
            <a:r>
              <a:rPr lang="en" sz="1600" b="1">
                <a:latin typeface="Century Gothic"/>
                <a:ea typeface="Century Gothic"/>
                <a:cs typeface="Century Gothic"/>
                <a:sym typeface="Century Gothic"/>
              </a:rPr>
              <a:t>model position paper</a:t>
            </a:r>
            <a:r>
              <a:rPr lang="en" sz="1600">
                <a:latin typeface="Century Gothic"/>
                <a:ea typeface="Century Gothic"/>
                <a:cs typeface="Century Gothic"/>
                <a:sym typeface="Century Gothic"/>
              </a:rPr>
              <a:t> (see supporting materials).</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Review and annotate the</a:t>
            </a:r>
            <a:r>
              <a:rPr lang="en" sz="1600" b="1">
                <a:latin typeface="Century Gothic"/>
                <a:ea typeface="Century Gothic"/>
                <a:cs typeface="Century Gothic"/>
                <a:sym typeface="Century Gothic"/>
              </a:rPr>
              <a:t> Position Paper Rubric.</a:t>
            </a:r>
            <a:endParaRPr sz="1600" b="1">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1214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03486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begin the </a:t>
            </a:r>
            <a:r>
              <a:rPr lang="en" sz="1800" b="1" dirty="0">
                <a:latin typeface="Century Gothic"/>
                <a:ea typeface="Century Gothic"/>
                <a:cs typeface="Century Gothic"/>
                <a:sym typeface="Century Gothic"/>
              </a:rPr>
              <a:t>end of unit assessment</a:t>
            </a:r>
            <a:r>
              <a:rPr lang="en" sz="1800" dirty="0">
                <a:latin typeface="Century Gothic"/>
                <a:ea typeface="Century Gothic"/>
                <a:cs typeface="Century Gothic"/>
                <a:sym typeface="Century Gothic"/>
              </a:rPr>
              <a:t>, in which you will write a position paper to answer the focus question. You will consider the difference between a position speech and a position paper.  In addition, you will analyze a </a:t>
            </a:r>
            <a:r>
              <a:rPr lang="en" sz="1800" b="1" dirty="0">
                <a:latin typeface="Century Gothic"/>
                <a:ea typeface="Century Gothic"/>
                <a:cs typeface="Century Gothic"/>
                <a:sym typeface="Century Gothic"/>
              </a:rPr>
              <a:t>model position paper </a:t>
            </a:r>
            <a:r>
              <a:rPr lang="en" sz="1800" dirty="0">
                <a:latin typeface="Century Gothic"/>
                <a:ea typeface="Century Gothic"/>
                <a:cs typeface="Century Gothic"/>
                <a:sym typeface="Century Gothic"/>
              </a:rPr>
              <a:t>and use the evidence you  gathered in Unit 2 to write your  position paper.</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Look closely at the position paper prompt and rubric.</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a </a:t>
            </a:r>
            <a:r>
              <a:rPr lang="en" sz="1800" b="1" dirty="0">
                <a:latin typeface="Century Gothic"/>
                <a:ea typeface="Century Gothic"/>
                <a:cs typeface="Century Gothic"/>
                <a:sym typeface="Century Gothic"/>
              </a:rPr>
              <a:t>model position paper </a:t>
            </a:r>
            <a:r>
              <a:rPr lang="en" sz="1800" dirty="0">
                <a:latin typeface="Century Gothic"/>
                <a:ea typeface="Century Gothic"/>
                <a:cs typeface="Century Gothic"/>
                <a:sym typeface="Century Gothic"/>
              </a:rPr>
              <a:t>for gist.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the structure of a </a:t>
            </a:r>
            <a:r>
              <a:rPr lang="en" sz="1800" b="1" dirty="0">
                <a:latin typeface="Century Gothic"/>
                <a:ea typeface="Century Gothic"/>
                <a:cs typeface="Century Gothic"/>
                <a:sym typeface="Century Gothic"/>
              </a:rPr>
              <a:t>model position paper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Assess the model using the rubric.</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76"/>
            <a:ext cx="7886700" cy="2631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dirty="0">
                <a:latin typeface="Century Gothic"/>
                <a:ea typeface="Century Gothic"/>
                <a:cs typeface="Century Gothic"/>
                <a:sym typeface="Century Gothic"/>
              </a:rPr>
              <a:t>The Learning Target for today is:</a:t>
            </a:r>
            <a:endParaRPr sz="2400" dirty="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find the gist of the </a:t>
            </a:r>
            <a:r>
              <a:rPr lang="en" sz="2400" b="1" i="1" dirty="0">
                <a:latin typeface="Century Gothic"/>
                <a:ea typeface="Century Gothic"/>
                <a:cs typeface="Century Gothic"/>
                <a:sym typeface="Century Gothic"/>
              </a:rPr>
              <a:t>model position paper</a:t>
            </a:r>
            <a:r>
              <a:rPr lang="en" sz="2400" i="1" dirty="0">
                <a:latin typeface="Century Gothic"/>
                <a:ea typeface="Century Gothic"/>
                <a:cs typeface="Century Gothic"/>
                <a:sym typeface="Century Gothic"/>
              </a:rPr>
              <a:t>.</a:t>
            </a:r>
            <a:endParaRPr sz="2400" i="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a:t>
            </a:r>
            <a:r>
              <a:rPr lang="en" sz="2400" i="1" dirty="0">
                <a:latin typeface="Century Gothic"/>
                <a:ea typeface="Century Gothic"/>
                <a:cs typeface="Century Gothic"/>
                <a:sym typeface="Century Gothic"/>
              </a:rPr>
              <a:t> determine the main ideas of a </a:t>
            </a:r>
            <a:r>
              <a:rPr lang="en" sz="2400" b="1" i="1" dirty="0">
                <a:latin typeface="Century Gothic"/>
                <a:ea typeface="Century Gothic"/>
                <a:cs typeface="Century Gothic"/>
                <a:sym typeface="Century Gothic"/>
              </a:rPr>
              <a:t>model position paper.</a:t>
            </a:r>
            <a:endParaRPr sz="2400" b="1" i="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analyze the structure</a:t>
            </a:r>
            <a:r>
              <a:rPr lang="en" sz="2400" dirty="0">
                <a:latin typeface="Century Gothic"/>
                <a:ea typeface="Century Gothic"/>
                <a:cs typeface="Century Gothic"/>
                <a:sym typeface="Century Gothic"/>
              </a:rPr>
              <a:t> of a </a:t>
            </a:r>
            <a:r>
              <a:rPr lang="en" sz="2400" b="1" dirty="0">
                <a:latin typeface="Century Gothic"/>
                <a:ea typeface="Century Gothic"/>
                <a:cs typeface="Century Gothic"/>
                <a:sym typeface="Century Gothic"/>
              </a:rPr>
              <a:t>model literary essay. </a:t>
            </a:r>
            <a:br>
              <a:rPr lang="en" sz="2400" b="1" dirty="0">
                <a:latin typeface="Century Gothic"/>
                <a:ea typeface="Century Gothic"/>
                <a:cs typeface="Century Gothic"/>
                <a:sym typeface="Century Gothic"/>
              </a:rPr>
            </a:br>
            <a:endParaRPr sz="2400" b="1"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58893" y="4271356"/>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08625"/>
            <a:ext cx="7886700" cy="7686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Read and Understand the </a:t>
            </a:r>
            <a:r>
              <a:rPr lang="en" b="1" dirty="0">
                <a:latin typeface="Century Gothic"/>
                <a:ea typeface="Century Gothic"/>
                <a:cs typeface="Century Gothic"/>
                <a:sym typeface="Century Gothic"/>
              </a:rPr>
              <a:t>Position Paper Prompt</a:t>
            </a:r>
            <a:endParaRPr sz="3300" b="1" i="0" u="none" strike="noStrike" cap="none" dirty="0">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504750" y="1101450"/>
            <a:ext cx="8181000" cy="36198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latin typeface="Century Gothic"/>
                <a:ea typeface="Century Gothic"/>
                <a:cs typeface="Century Gothic"/>
                <a:sym typeface="Century Gothic"/>
              </a:rPr>
              <a:t>Focusing question: Which of Michael Pollan’s four food chains would you choose to feed the United States?</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dirty="0" smtClean="0">
                <a:latin typeface="Century Gothic"/>
                <a:ea typeface="Century Gothic"/>
                <a:cs typeface="Century Gothic"/>
                <a:sym typeface="Century Gothic"/>
              </a:rPr>
              <a:t>Throughout </a:t>
            </a:r>
            <a:r>
              <a:rPr lang="en" sz="1600" dirty="0">
                <a:latin typeface="Century Gothic"/>
                <a:ea typeface="Century Gothic"/>
                <a:cs typeface="Century Gothic"/>
                <a:sym typeface="Century Gothic"/>
              </a:rPr>
              <a:t>Unit 2 you identified the consequences and stakeholders of each of Michael Pollan’s four food chains in order to choose a food chain to answer the focus question. In this assessment, you will organize your ideas into a position paper. You have already done the thinking for this paper when writing your position speeches, so you should use your speech to help you write your paper.</a:t>
            </a: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u="sng" dirty="0">
                <a:latin typeface="Century Gothic"/>
                <a:ea typeface="Century Gothic"/>
                <a:cs typeface="Century Gothic"/>
                <a:sym typeface="Century Gothic"/>
              </a:rPr>
              <a:t>In your essay, be sure to</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State </a:t>
            </a:r>
            <a:r>
              <a:rPr lang="en" sz="1600" dirty="0">
                <a:latin typeface="Century Gothic"/>
                <a:ea typeface="Century Gothic"/>
                <a:cs typeface="Century Gothic"/>
                <a:sym typeface="Century Gothic"/>
              </a:rPr>
              <a:t>which food chain you would choose and at least two reasons </a:t>
            </a:r>
            <a:r>
              <a:rPr lang="en" sz="1600" dirty="0" smtClean="0">
                <a:latin typeface="Century Gothic"/>
                <a:ea typeface="Century Gothic"/>
                <a:cs typeface="Century Gothic"/>
                <a:sym typeface="Century Gothic"/>
              </a:rPr>
              <a:t>why.</a:t>
            </a:r>
            <a:endParaRPr lang="en"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Provide </a:t>
            </a:r>
            <a:r>
              <a:rPr lang="en" sz="1600" dirty="0">
                <a:latin typeface="Century Gothic"/>
                <a:ea typeface="Century Gothic"/>
                <a:cs typeface="Century Gothic"/>
                <a:sym typeface="Century Gothic"/>
              </a:rPr>
              <a:t>evidence and sound reasoning for each of the reasons you have </a:t>
            </a:r>
            <a:r>
              <a:rPr lang="en" sz="1600" dirty="0" smtClean="0">
                <a:latin typeface="Century Gothic"/>
                <a:ea typeface="Century Gothic"/>
                <a:cs typeface="Century Gothic"/>
                <a:sym typeface="Century Gothic"/>
              </a:rPr>
              <a:t>provided.</a:t>
            </a:r>
            <a:endParaRPr lang="en" sz="1600" dirty="0">
              <a:latin typeface="Century Gothic"/>
              <a:ea typeface="Century Gothic"/>
              <a:cs typeface="Century Gothic"/>
              <a:sym typeface="Century Gothic"/>
            </a:endParaRPr>
          </a:p>
          <a:p>
            <a:pPr marL="285750" indent="-285750">
              <a:buSzPct val="100000"/>
            </a:pPr>
            <a:r>
              <a:rPr lang="en" sz="1600" dirty="0" smtClean="0">
                <a:latin typeface="Century Gothic"/>
                <a:ea typeface="Century Gothic"/>
                <a:cs typeface="Century Gothic"/>
                <a:sym typeface="Century Gothic"/>
              </a:rPr>
              <a:t>Provide </a:t>
            </a:r>
            <a:r>
              <a:rPr lang="en" sz="1600" dirty="0">
                <a:latin typeface="Century Gothic"/>
                <a:ea typeface="Century Gothic"/>
                <a:cs typeface="Century Gothic"/>
                <a:sym typeface="Century Gothic"/>
              </a:rPr>
              <a:t>a counterclaim and respond to it.</a:t>
            </a:r>
            <a:endParaRPr sz="16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0" y="422025"/>
            <a:ext cx="3542400" cy="24948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Unpack the </a:t>
            </a:r>
            <a:endParaRPr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Position Paper Rubric</a:t>
            </a:r>
            <a:endParaRPr sz="3300" b="1" i="0" u="none" strike="noStrike" cap="none" dirty="0">
              <a:solidFill>
                <a:schemeClr val="dk1"/>
              </a:solidFill>
              <a:latin typeface="Century Gothic"/>
              <a:ea typeface="Century Gothic"/>
              <a:cs typeface="Century Gothic"/>
              <a:sym typeface="Century Gothic"/>
            </a:endParaRPr>
          </a:p>
        </p:txBody>
      </p:sp>
      <p:pic>
        <p:nvPicPr>
          <p:cNvPr id="257" name="Google Shape;257;p44"/>
          <p:cNvPicPr preferRelativeResize="0"/>
          <p:nvPr/>
        </p:nvPicPr>
        <p:blipFill>
          <a:blip r:embed="rId3">
            <a:alphaModFix/>
          </a:blip>
          <a:stretch>
            <a:fillRect/>
          </a:stretch>
        </p:blipFill>
        <p:spPr>
          <a:xfrm>
            <a:off x="3542300" y="186025"/>
            <a:ext cx="4553724" cy="4457400"/>
          </a:xfrm>
          <a:prstGeom prst="rect">
            <a:avLst/>
          </a:prstGeom>
          <a:noFill/>
          <a:ln w="9525" cap="flat" cmpd="sng">
            <a:solidFill>
              <a:schemeClr val="dk2"/>
            </a:solidFill>
            <a:prstDash val="solid"/>
            <a:round/>
            <a:headEnd type="none" w="sm" len="sm"/>
            <a:tailEnd type="none" w="sm" len="sm"/>
          </a:ln>
        </p:spPr>
      </p:pic>
      <p:pic>
        <p:nvPicPr>
          <p:cNvPr id="258" name="Google Shape;258;p44"/>
          <p:cNvPicPr preferRelativeResize="0"/>
          <p:nvPr/>
        </p:nvPicPr>
        <p:blipFill>
          <a:blip r:embed="rId4">
            <a:alphaModFix/>
          </a:blip>
          <a:stretch>
            <a:fillRect/>
          </a:stretch>
        </p:blipFill>
        <p:spPr>
          <a:xfrm>
            <a:off x="8595682" y="4226371"/>
            <a:ext cx="495164" cy="711642"/>
          </a:xfrm>
          <a:prstGeom prst="rect">
            <a:avLst/>
          </a:prstGeom>
          <a:noFill/>
          <a:ln>
            <a:noFill/>
          </a:ln>
        </p:spPr>
      </p:pic>
      <p:pic>
        <p:nvPicPr>
          <p:cNvPr id="259" name="Google Shape;259;p44"/>
          <p:cNvPicPr preferRelativeResize="0"/>
          <p:nvPr/>
        </p:nvPicPr>
        <p:blipFill>
          <a:blip r:embed="rId5">
            <a:alphaModFix/>
          </a:blip>
          <a:stretch>
            <a:fillRect/>
          </a:stretch>
        </p:blipFill>
        <p:spPr>
          <a:xfrm>
            <a:off x="8117797" y="4365172"/>
            <a:ext cx="553388" cy="51161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694175" y="205275"/>
            <a:ext cx="7886700" cy="12267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Discuss the Focus Question for the </a:t>
            </a:r>
            <a:r>
              <a:rPr lang="en" b="1" dirty="0">
                <a:latin typeface="Century Gothic"/>
                <a:ea typeface="Century Gothic"/>
                <a:cs typeface="Century Gothic"/>
                <a:sym typeface="Century Gothic"/>
              </a:rPr>
              <a:t>Model Position Paper</a:t>
            </a:r>
            <a:endParaRPr b="1"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endParaRPr dirty="0">
              <a:latin typeface="Century Gothic"/>
              <a:ea typeface="Century Gothic"/>
              <a:cs typeface="Century Gothic"/>
              <a:sym typeface="Century Gothic"/>
            </a:endParaRPr>
          </a:p>
        </p:txBody>
      </p:sp>
      <p:sp>
        <p:nvSpPr>
          <p:cNvPr id="265" name="Google Shape;265;p45"/>
          <p:cNvSpPr txBox="1">
            <a:spLocks noGrp="1"/>
          </p:cNvSpPr>
          <p:nvPr>
            <p:ph type="body" idx="1"/>
          </p:nvPr>
        </p:nvSpPr>
        <p:spPr>
          <a:xfrm>
            <a:off x="628650" y="1431975"/>
            <a:ext cx="7886700" cy="2925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800">
                <a:latin typeface="Century Gothic"/>
                <a:ea typeface="Century Gothic"/>
                <a:cs typeface="Century Gothic"/>
                <a:sym typeface="Century Gothic"/>
              </a:rPr>
              <a:t>Focus Question: Which of Michael Pollan’s four food chains is best for the environment?</a:t>
            </a:r>
            <a:endParaRPr sz="2800">
              <a:latin typeface="Century Gothic"/>
              <a:ea typeface="Century Gothic"/>
              <a:cs typeface="Century Gothic"/>
              <a:sym typeface="Century Gothic"/>
            </a:endParaRPr>
          </a:p>
          <a:p>
            <a:pPr marL="0" lvl="0" indent="0" algn="l" rtl="0">
              <a:spcBef>
                <a:spcPts val="800"/>
              </a:spcBef>
              <a:spcAft>
                <a:spcPts val="0"/>
              </a:spcAft>
              <a:buNone/>
            </a:pPr>
            <a:endParaRPr sz="2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800" i="1">
                <a:latin typeface="Century Gothic"/>
                <a:ea typeface="Century Gothic"/>
                <a:cs typeface="Century Gothic"/>
                <a:sym typeface="Century Gothic"/>
              </a:rPr>
              <a:t>What is the difference between the focusing question in your prompt and the focusing question in this model?</a:t>
            </a:r>
            <a:endParaRPr sz="28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2D247F-548A-4C1D-87DC-091D1719F4A4}"/>
</file>

<file path=customXml/itemProps2.xml><?xml version="1.0" encoding="utf-8"?>
<ds:datastoreItem xmlns:ds="http://schemas.openxmlformats.org/officeDocument/2006/customXml" ds:itemID="{34C2E871-DFD2-4D2E-A955-41297C9793F2}"/>
</file>

<file path=customXml/itemProps3.xml><?xml version="1.0" encoding="utf-8"?>
<ds:datastoreItem xmlns:ds="http://schemas.openxmlformats.org/officeDocument/2006/customXml" ds:itemID="{B98FFDF8-9981-4B17-8F48-E9D314F280FF}"/>
</file>

<file path=docProps/app.xml><?xml version="1.0" encoding="utf-8"?>
<Properties xmlns="http://schemas.openxmlformats.org/officeDocument/2006/extended-properties" xmlns:vt="http://schemas.openxmlformats.org/officeDocument/2006/docPropsVTypes">
  <TotalTime>36</TotalTime>
  <Words>3052</Words>
  <Application>Microsoft Macintosh PowerPoint</Application>
  <PresentationFormat>On-screen Show (16:9)</PresentationFormat>
  <Paragraphs>320</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Century Gothic</vt:lpstr>
      <vt:lpstr>Overlock</vt:lpstr>
      <vt:lpstr>Calibri</vt:lpstr>
      <vt:lpstr>Simple Light</vt:lpstr>
      <vt:lpstr>Office Theme</vt:lpstr>
      <vt:lpstr>Office Theme</vt:lpstr>
      <vt:lpstr> Grade 8: Module 4: Unit 3: Lesson 1 Teacher slide, before teaching. </vt:lpstr>
      <vt:lpstr>  Grade 8: Module 4: Unit 3: Lesson 1 Teacher slide, before teaching. </vt:lpstr>
      <vt:lpstr>  Grade 8: Module 4: Unit 3: Lesson 1 Teacher slide, before teaching. </vt:lpstr>
      <vt:lpstr>Grade 8: Module 4:  Unit 3: Lesson 1</vt:lpstr>
      <vt:lpstr>Hello, Students!</vt:lpstr>
      <vt:lpstr>Let’s Unpack the Learning Target</vt:lpstr>
      <vt:lpstr>Let’s Read and Understand the Position Paper Prompt</vt:lpstr>
      <vt:lpstr>Let’s Unpack the  Position Paper Rubric</vt:lpstr>
      <vt:lpstr>Let’s Discuss the Focus Question for the Model Position Paper </vt:lpstr>
      <vt:lpstr>Let’s Read a Model  Position Paper for Gist</vt:lpstr>
      <vt:lpstr>Let’s Annotate the Content of the Model Position Paper</vt:lpstr>
      <vt:lpstr>Let’s Analyze the Structure of a  Model Position Paper</vt:lpstr>
      <vt:lpstr>Let’s Assess the Model  Using the Rubric</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3: Lesson 1 Teacher slide, before teaching. </dc:title>
  <dc:creator>nbravo</dc:creator>
  <cp:lastModifiedBy>Alexander Specht</cp:lastModifiedBy>
  <cp:revision>4</cp:revision>
  <dcterms:modified xsi:type="dcterms:W3CDTF">2018-12-27T18:44:10Z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