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0CAC458-684E-47DE-8AC8-C59B3C35A32F}">
  <a:tblStyle styleId="{00CAC458-684E-47DE-8AC8-C59B3C35A32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249" autoAdjust="0"/>
  </p:normalViewPr>
  <p:slideViewPr>
    <p:cSldViewPr snapToGrid="0">
      <p:cViewPr varScale="1">
        <p:scale>
          <a:sx n="93" d="100"/>
          <a:sy n="93" d="100"/>
        </p:scale>
        <p:origin x="-1544" y="-96"/>
      </p:cViewPr>
      <p:guideLst>
        <p:guide orient="horz" pos="1620"/>
        <p:guide pos="2880"/>
      </p:guideLst>
    </p:cSldViewPr>
  </p:slideViewPr>
  <p:notesTextViewPr>
    <p:cViewPr>
      <p:scale>
        <a:sx n="1" d="1"/>
        <a:sy n="1" d="1"/>
      </p:scale>
      <p:origin x="0" y="108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47163683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Page 12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(6-8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for Gist and Unfamiliar Vocabulary: Pages 32-36 of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(18-20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Text-Dependent Questions: Pages 32-26 (15-18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Introducing Food Chain Graphic Organizer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Continue Filling Out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Chapter 3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Continue filling out your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for the industrial food chain. Remember to record any new vocabulary on your </a:t>
            </a:r>
            <a:r>
              <a:rPr lang="en" sz="1200" dirty="0" smtClean="0">
                <a:solidFill>
                  <a:schemeClr val="dk1"/>
                </a:solidFill>
                <a:latin typeface="Calibri"/>
                <a:ea typeface="Calibri"/>
                <a:cs typeface="Calibri"/>
                <a:sym typeface="Calibri"/>
              </a:rPr>
              <a:t>word-catcher</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2901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6fd52f136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3) Reading for Gist and Unfamiliar Vocabulary: Pages 32-36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 for Work Time A. On this slide, students will read the first paragraph for unfamiliar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before explicit teaching of vocabulary. After students have read for the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word-catcher</a:t>
            </a:r>
            <a:r>
              <a:rPr lang="en" sz="1200" dirty="0">
                <a:solidFill>
                  <a:schemeClr val="dk1"/>
                </a:solidFill>
                <a:latin typeface="Calibri"/>
                <a:ea typeface="Calibri"/>
                <a:cs typeface="Calibri"/>
                <a:sym typeface="Calibri"/>
              </a:rPr>
              <a:t>. Tell students that where possible you would like them to read around unfamiliar words, looking for context clues to figure out what they mean; however, if they can’t figure it out from the context, encourage them to use a </a:t>
            </a:r>
            <a:r>
              <a:rPr lang="en" sz="1200" b="0" dirty="0">
                <a:solidFill>
                  <a:schemeClr val="dk1"/>
                </a:solidFill>
                <a:latin typeface="Calibri"/>
                <a:ea typeface="Calibri"/>
                <a:cs typeface="Calibri"/>
                <a:sym typeface="Calibri"/>
              </a:rPr>
              <a:t>dictionary.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fill out the </a:t>
            </a:r>
            <a:r>
              <a:rPr lang="en" sz="1200" b="1" dirty="0">
                <a:solidFill>
                  <a:schemeClr val="dk1"/>
                </a:solidFill>
                <a:latin typeface="Calibri"/>
                <a:ea typeface="Calibri"/>
                <a:cs typeface="Calibri"/>
                <a:sym typeface="Calibri"/>
              </a:rPr>
              <a:t>word-catcher </a:t>
            </a:r>
            <a:r>
              <a:rPr lang="en" sz="1200" dirty="0">
                <a:solidFill>
                  <a:schemeClr val="dk1"/>
                </a:solidFill>
                <a:latin typeface="Calibri"/>
                <a:ea typeface="Calibri"/>
                <a:cs typeface="Calibri"/>
                <a:sym typeface="Calibri"/>
              </a:rPr>
              <a:t>using a dictionary with the word “processed,” paraphrasing the dictionary definition on the </a:t>
            </a:r>
            <a:r>
              <a:rPr lang="en" sz="1200" b="1" dirty="0">
                <a:solidFill>
                  <a:schemeClr val="dk1"/>
                </a:solidFill>
                <a:latin typeface="Calibri"/>
                <a:ea typeface="Calibri"/>
                <a:cs typeface="Calibri"/>
                <a:sym typeface="Calibri"/>
              </a:rPr>
              <a:t>word-catcher.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if they still aren’t sure what the word means after looking for context clues and looking in the dictionary, they should leave the Definition column blank to be discussed with the whole group later.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up and invite them to work together to find the gist and record unfamiliar words on their </a:t>
            </a:r>
            <a:r>
              <a:rPr lang="en" sz="1200" b="1" dirty="0">
                <a:solidFill>
                  <a:schemeClr val="dk1"/>
                </a:solidFill>
                <a:latin typeface="Calibri"/>
                <a:ea typeface="Calibri"/>
                <a:cs typeface="Calibri"/>
                <a:sym typeface="Calibri"/>
              </a:rPr>
              <a:t>word-catchers </a:t>
            </a:r>
            <a:r>
              <a:rPr lang="en" sz="1200" dirty="0">
                <a:solidFill>
                  <a:schemeClr val="dk1"/>
                </a:solidFill>
                <a:latin typeface="Calibri"/>
                <a:ea typeface="Calibri"/>
                <a:cs typeface="Calibri"/>
                <a:sym typeface="Calibri"/>
              </a:rPr>
              <a:t>for the rest of the paragraphs up to the end of page 36.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read.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add unfamiliar words to the word catcher.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in the </a:t>
            </a:r>
            <a:r>
              <a:rPr lang="en" sz="1200" dirty="0" smtClean="0">
                <a:solidFill>
                  <a:schemeClr val="dk1"/>
                </a:solidFill>
                <a:latin typeface="Calibri"/>
                <a:ea typeface="Calibri"/>
                <a:cs typeface="Calibri"/>
                <a:sym typeface="Calibri"/>
              </a:rPr>
              <a:t>margin</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270" name="Google Shape;270;g46fd52f136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0040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6efb2a2e8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4) Reading for Gist and Unfamiliar Vocabulary: Pages 32-36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4 for Work Time A. On this slide students share their responses and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Inviting students to say the gist aloud to a partner or the teacher before writing can give them the confidence to record their ideas and ensure they know what to write.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different student to compare what they wrote for their gist statements and to help each other with any unfamiliar vocabulary they haven’t been able to figure out the meaning of.</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and invite them to share any unfamiliar vocabulary words they found on pages 32-26 along with the definition. Where students were unable to work out the definition from the context or find it in a dictionary, encourage other students to assist them with the definition. Ensure that a student verifies that meaning in a dictionary. To keep things moving, if no one else knows what the word means, tell students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record new words on their </a:t>
            </a:r>
            <a:r>
              <a:rPr lang="en" sz="1200" b="1" dirty="0">
                <a:solidFill>
                  <a:schemeClr val="dk1"/>
                </a:solidFill>
                <a:latin typeface="Calibri"/>
                <a:ea typeface="Calibri"/>
                <a:cs typeface="Calibri"/>
                <a:sym typeface="Calibri"/>
              </a:rPr>
              <a:t>word-catcher.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many words we use today have Greek and Latin origins, either in the root of the word and/or in the affixes, and that becoming familiar with some of these can help us figure out the meaning of unfamiliar words. Ask students: </a:t>
            </a:r>
            <a:r>
              <a:rPr lang="en" sz="1200" i="1" dirty="0">
                <a:solidFill>
                  <a:schemeClr val="dk1"/>
                </a:solidFill>
                <a:latin typeface="Calibri"/>
                <a:ea typeface="Calibri"/>
                <a:cs typeface="Calibri"/>
                <a:sym typeface="Calibri"/>
              </a:rPr>
              <a:t>“What is an affix?”</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 with the whole group</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Provide </a:t>
            </a:r>
            <a:r>
              <a:rPr lang="en" sz="1200" dirty="0">
                <a:solidFill>
                  <a:schemeClr val="dk1"/>
                </a:solidFill>
                <a:latin typeface="Calibri"/>
                <a:ea typeface="Calibri"/>
                <a:cs typeface="Calibri"/>
                <a:sym typeface="Calibri"/>
              </a:rPr>
              <a:t>an example: The suffix “ant” means “a person who,” so the word “applicant” means “a person who applies.”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regular </a:t>
            </a:r>
            <a:r>
              <a:rPr lang="en" sz="1200" dirty="0">
                <a:solidFill>
                  <a:schemeClr val="dk1"/>
                </a:solidFill>
                <a:latin typeface="Calibri"/>
                <a:ea typeface="Calibri"/>
                <a:cs typeface="Calibri"/>
                <a:sym typeface="Calibri"/>
              </a:rPr>
              <a:t>on page 33. Explain that the “reg-” part of </a:t>
            </a:r>
            <a:r>
              <a:rPr lang="en" sz="1200" i="1" dirty="0">
                <a:solidFill>
                  <a:schemeClr val="dk1"/>
                </a:solidFill>
                <a:latin typeface="Calibri"/>
                <a:ea typeface="Calibri"/>
                <a:cs typeface="Calibri"/>
                <a:sym typeface="Calibri"/>
              </a:rPr>
              <a:t>regular</a:t>
            </a:r>
            <a:r>
              <a:rPr lang="en" sz="1200" dirty="0">
                <a:solidFill>
                  <a:schemeClr val="dk1"/>
                </a:solidFill>
                <a:latin typeface="Calibri"/>
                <a:ea typeface="Calibri"/>
                <a:cs typeface="Calibri"/>
                <a:sym typeface="Calibri"/>
              </a:rPr>
              <a:t> means straight. So when Michael Pollan says “regular kernels” on page 33, he means straight kernels or normal kernels, rather than something different or modified.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t>
            </a:r>
            <a:r>
              <a:rPr lang="en" sz="1200" i="1" dirty="0">
                <a:solidFill>
                  <a:schemeClr val="dk1"/>
                </a:solidFill>
                <a:latin typeface="Calibri"/>
                <a:ea typeface="Calibri"/>
                <a:cs typeface="Calibri"/>
                <a:sym typeface="Calibri"/>
              </a:rPr>
              <a:t>quadrupled</a:t>
            </a:r>
            <a:r>
              <a:rPr lang="en" sz="1200" dirty="0">
                <a:solidFill>
                  <a:schemeClr val="dk1"/>
                </a:solidFill>
                <a:latin typeface="Calibri"/>
                <a:ea typeface="Calibri"/>
                <a:cs typeface="Calibri"/>
                <a:sym typeface="Calibri"/>
              </a:rPr>
              <a:t> on page 34. Ask: </a:t>
            </a:r>
            <a:r>
              <a:rPr lang="en" sz="1200" i="1" dirty="0">
                <a:solidFill>
                  <a:schemeClr val="dk1"/>
                </a:solidFill>
                <a:latin typeface="Calibri"/>
                <a:ea typeface="Calibri"/>
                <a:cs typeface="Calibri"/>
                <a:sym typeface="Calibri"/>
              </a:rPr>
              <a:t>“Can you spot the root of this word? What does it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for the definition of an affix, listen for students to explain that an affix is something added to the beginning or end of a word to change the meaning.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last cold call, listen for students to explain that the root is “quad-</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which means four.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address these words, as students may struggle with them: kernels, Pioneer Hi-Bred 34H31, agribusiness, hybrid, traits, disease-resistant, bushel, quadrupled, yields, genetically, organism, genes, DNA, bonanza, patent, corporation, reckless.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7" name="Google Shape;277;g46efb2a2e8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9720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Triads (Teammates Consult Protocol)</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B. (Slide 1) Text-Dependent Questions: Pages 32-36</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 of 2. On this slide, students will review the Teammates Consult Protocol.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now they are going to dig deeper into this section of the text to understand it fully. Distribute </a:t>
            </a:r>
            <a:r>
              <a:rPr lang="en" sz="1200" b="1">
                <a:solidFill>
                  <a:schemeClr val="dk1"/>
                </a:solidFill>
                <a:latin typeface="Calibri"/>
                <a:ea typeface="Calibri"/>
                <a:cs typeface="Calibri"/>
                <a:sym typeface="Calibri"/>
              </a:rPr>
              <a:t>Text-Dependent Questions: Pages 32-36 of </a:t>
            </a:r>
            <a:r>
              <a:rPr lang="en" sz="1200" b="1" i="1">
                <a:solidFill>
                  <a:schemeClr val="dk1"/>
                </a:solidFill>
                <a:latin typeface="Calibri"/>
                <a:ea typeface="Calibri"/>
                <a:cs typeface="Calibri"/>
                <a:sym typeface="Calibri"/>
              </a:rPr>
              <a:t>The Omnivore’s Dilemma</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they are going to work through the questions on this handout.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get into the triads they worked with in the previous lesson.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Using the information on this slide,  review the Teammates Consult protocol from yesterday in which they spend time reading and discussing and coming to an agreement about an answer before they all pick up their pens to write.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Make it clear that it is now the responsibility of the triad to manage this protocol—you will not be telling them when to discuss and when to pick up their pens.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84" name="Google Shape;284;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6608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740b5bf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13-15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Text-Dependent Questions: Pages 32-36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B. On this slide, students will use the protocol to answer text-dependent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use details in the text by asking students to work through the first question with you. Refer to the answer on the </a:t>
            </a:r>
            <a:r>
              <a:rPr lang="en" sz="1200" b="1" dirty="0">
                <a:solidFill>
                  <a:schemeClr val="dk1"/>
                </a:solidFill>
                <a:latin typeface="Calibri"/>
                <a:ea typeface="Calibri"/>
                <a:cs typeface="Calibri"/>
                <a:sym typeface="Calibri"/>
              </a:rPr>
              <a:t>Text-Dependent Questions: Pages 32-36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someone from another triad to discuss and compare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answers if they think it is necessary based on what they see in the answers of the person they are working with.</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Teammates Consult Protocol to respond to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have responses that are accurate and directly from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Ask </a:t>
            </a:r>
            <a:r>
              <a:rPr lang="en" sz="1200" dirty="0">
                <a:solidFill>
                  <a:schemeClr val="dk1"/>
                </a:solidFill>
                <a:latin typeface="Calibri"/>
                <a:ea typeface="Calibri"/>
                <a:cs typeface="Calibri"/>
                <a:sym typeface="Calibri"/>
              </a:rPr>
              <a:t>questions to encourage them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to that answer in the text?”</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i="1" dirty="0"/>
          </a:p>
        </p:txBody>
      </p:sp>
      <p:sp>
        <p:nvSpPr>
          <p:cNvPr id="290" name="Google Shape;290;g4740b5bf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3438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5c3ec676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Introducing Food Chain Graphic Organizer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Food Chain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graphic organizer</a:t>
            </a:r>
            <a:r>
              <a:rPr lang="en" sz="1200" dirty="0">
                <a:solidFill>
                  <a:schemeClr val="dk1"/>
                </a:solidFill>
                <a:latin typeface="Calibri"/>
                <a:ea typeface="Calibri"/>
                <a:cs typeface="Calibri"/>
                <a:sym typeface="Calibri"/>
              </a:rPr>
              <a:t>. Remind students that Michael Pollan calls these “food chains.”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read through the descriptors for what they are to record in each link of the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a:t>
            </a:r>
            <a:r>
              <a:rPr lang="en" sz="1200" i="1" dirty="0">
                <a:solidFill>
                  <a:schemeClr val="dk1"/>
                </a:solidFill>
                <a:latin typeface="Calibri"/>
                <a:ea typeface="Calibri"/>
                <a:cs typeface="Calibri"/>
                <a:sym typeface="Calibri"/>
              </a:rPr>
              <a:t>“What do you think you are going to record in each link of the chain?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triad discussion with the whole group. Point to the first link on the displayed organizer, “Start.”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So in this lesson, we have started to look at the industrial food chain. From what you have read so far, where do you think this food chain begins?”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writing “Industrial” at the top of the handout and recording quick notes in the first link on the displayed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do the same. Tell students that they will continue filling this out as they read more about the industrial food chain.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Think-Pair-Share, listen for students to explain that it begins with corn seed, which the farmer buys from a seed company and then plants to grow.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7" name="Google Shape;297;g45c3ec676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4579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Continue Filling Out Food Chain Graphic Organizer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their triads using the Teammates Consult protocol to continue filling out more links on their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it clear that they still have a lot more to read about the industrial food chain, so they should not expect to finish the organizer until the beginning of Lesson 5.</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304" name="Google Shape;304;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676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311" name="Google Shape;311;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5954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8" name="Google Shape;318;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3703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Entrance Ticket: Meal and Food Chain Match</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Reading Closely: Guiding Questions handout</a:t>
            </a:r>
            <a:r>
              <a:rPr lang="en" sz="1200">
                <a:solidFill>
                  <a:schemeClr val="dk1"/>
                </a:solidFill>
                <a:latin typeface="Calibri"/>
                <a:ea typeface="Calibri"/>
                <a:cs typeface="Calibri"/>
                <a:sym typeface="Calibri"/>
              </a:rPr>
              <a:t> (one for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Word-catcher </a:t>
            </a:r>
            <a:r>
              <a:rPr lang="en" sz="1200">
                <a:solidFill>
                  <a:schemeClr val="dk1"/>
                </a:solidFill>
                <a:latin typeface="Calibri"/>
                <a:ea typeface="Calibri"/>
                <a:cs typeface="Calibri"/>
                <a:sym typeface="Calibri"/>
              </a:rPr>
              <a:t>(one per student and one for display; double sided)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Dictionaries (enough for students to be able to reference them quickly while reading)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Text-Dependent Questions: Pages 32-36 of </a:t>
            </a:r>
            <a:r>
              <a:rPr lang="en" sz="1200" b="1" i="1">
                <a:solidFill>
                  <a:schemeClr val="dk1"/>
                </a:solidFill>
                <a:latin typeface="Calibri"/>
                <a:ea typeface="Calibri"/>
                <a:cs typeface="Calibri"/>
                <a:sym typeface="Calibri"/>
              </a:rPr>
              <a:t>The Omnivore’s Dilemma</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Food Chain graphic organizer</a:t>
            </a:r>
            <a:r>
              <a:rPr lang="en" sz="1200">
                <a:solidFill>
                  <a:schemeClr val="dk1"/>
                </a:solidFill>
                <a:latin typeface="Calibri"/>
                <a:ea typeface="Calibri"/>
                <a:cs typeface="Calibri"/>
                <a:sym typeface="Calibri"/>
              </a:rPr>
              <a:t> (one per student and one for display)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The Omnivore’s Dilemma, </a:t>
            </a:r>
            <a:r>
              <a:rPr lang="en" sz="1200">
                <a:solidFill>
                  <a:schemeClr val="dk1"/>
                </a:solidFill>
                <a:latin typeface="Calibri"/>
                <a:ea typeface="Calibri"/>
                <a:cs typeface="Calibri"/>
                <a:sym typeface="Calibri"/>
              </a:rPr>
              <a:t>Young Readers Edition (book;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Specials Board meal charts </a:t>
            </a:r>
            <a:r>
              <a:rPr lang="en" sz="1200">
                <a:solidFill>
                  <a:schemeClr val="dk1"/>
                </a:solidFill>
                <a:latin typeface="Calibri"/>
                <a:ea typeface="Calibri"/>
                <a:cs typeface="Calibri"/>
                <a:sym typeface="Calibri"/>
              </a:rPr>
              <a:t>(from Lesson 1)</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Sticky notes (at least 10 per student)</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9503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pages 32-36. </a:t>
            </a:r>
            <a:r>
              <a:rPr lang="en" sz="1200" b="0" dirty="0">
                <a:solidFill>
                  <a:schemeClr val="dk1"/>
                </a:solidFill>
                <a:latin typeface="Calibri"/>
                <a:ea typeface="Calibri"/>
                <a:cs typeface="Calibri"/>
                <a:sym typeface="Calibri"/>
              </a:rPr>
              <a:t>Please Note: </a:t>
            </a:r>
            <a:r>
              <a:rPr lang="en" sz="1200" dirty="0">
                <a:solidFill>
                  <a:schemeClr val="dk1"/>
                </a:solidFill>
                <a:latin typeface="Calibri"/>
                <a:ea typeface="Calibri"/>
                <a:cs typeface="Calibri"/>
                <a:sym typeface="Calibri"/>
              </a:rPr>
              <a:t>There is a discrepancy in page numbers (only page numbers, not content) in the lessons in this Module depending on what path is used to access the lesson plans. If you are using the downloaded materials from the EL Education website, as opposed to the hyperlinked lesson title, the page numbers will align with these slides.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32-36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0" algn="l" rtl="0">
              <a:lnSpc>
                <a:spcPct val="9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 Consult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7112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Reading for Gist and Answering Text-Dependent Questions: Industrial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3750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2820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Pairings/Independent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Page 12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students accountable for completing homework. It also gives you the opportunity to monitor which children have not been completing their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entrance/exit tickets allows you to get a quick check for understanding of the learning target so that instruction can be adjusted or tailored to students’ needs during the lesson or before the next lesson. Pairing entrance tickets with exit tickets allows both teachers and students to track progress from the beginning to the end of the lesson.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The Omnivore’s Dilemma.</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 students that for homework they read pages 11-13 and 17-36. Remind the class of the four food chains that Michael Pollan introduces on page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the definitions of each of the food chains in the text, and remind them of the four meals on the</a:t>
            </a:r>
            <a:r>
              <a:rPr lang="en" sz="1200" b="1" dirty="0">
                <a:solidFill>
                  <a:schemeClr val="dk1"/>
                </a:solidFill>
                <a:latin typeface="Calibri"/>
                <a:ea typeface="Calibri"/>
                <a:cs typeface="Calibri"/>
                <a:sym typeface="Calibri"/>
              </a:rPr>
              <a:t> Specials Board meal charts </a:t>
            </a:r>
            <a:r>
              <a:rPr lang="en" sz="1200" dirty="0">
                <a:solidFill>
                  <a:schemeClr val="dk1"/>
                </a:solidFill>
                <a:latin typeface="Calibri"/>
                <a:ea typeface="Calibri"/>
                <a:cs typeface="Calibri"/>
                <a:sym typeface="Calibri"/>
              </a:rPr>
              <a:t>that they were introduced to at the beginning of the previous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Entrance Ticket: Meal and Food Chain Match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before recording their response to the following on their entrance ticket: “</a:t>
            </a:r>
            <a:r>
              <a:rPr lang="en" sz="1200" i="1" dirty="0">
                <a:solidFill>
                  <a:schemeClr val="dk1"/>
                </a:solidFill>
                <a:latin typeface="Calibri"/>
                <a:ea typeface="Calibri"/>
                <a:cs typeface="Calibri"/>
                <a:sym typeface="Calibri"/>
              </a:rPr>
              <a:t>Each of these meals comes from a different food chain. Based on the description of each food chain, how would you match them up? Which meal do you think comes from which food chain? Why do you think that?”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these entrance tickets and explain to students that they will revisit them at the end of the unit to see if they still agree with the way they have matched them up.</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accurately matching the food chains and menu items.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851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Unpacking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We have read to find the gist many times before. When you read to find the gist, what are you doing?”</a:t>
            </a:r>
            <a:endParaRPr sz="1200" i="1" dirty="0">
              <a:solidFill>
                <a:schemeClr val="dk1"/>
              </a:solidFill>
              <a:latin typeface="Calibri"/>
              <a:ea typeface="Calibri"/>
              <a:cs typeface="Calibri"/>
              <a:sym typeface="Calibri"/>
            </a:endParaRPr>
          </a:p>
          <a:p>
            <a:pPr marL="0" lvl="0" indent="457200" algn="l" rtl="0">
              <a:spcBef>
                <a:spcPts val="0"/>
              </a:spcBef>
              <a:spcAft>
                <a:spcPts val="0"/>
              </a:spcAft>
              <a:buNone/>
            </a:pPr>
            <a:r>
              <a:rPr lang="en" sz="1200" i="1" dirty="0">
                <a:solidFill>
                  <a:schemeClr val="dk1"/>
                </a:solidFill>
                <a:latin typeface="Calibri"/>
                <a:ea typeface="Calibri"/>
                <a:cs typeface="Calibri"/>
                <a:sym typeface="Calibri"/>
              </a:rPr>
              <a:t>“What is the purpose of reading closely to answer questions about a text?”</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question, listen for students to explain that they are reading to find out what the text is mostly about and to see how the text is structured.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question, listen for students to explain that it deepens their understanding of the meaning of the text.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498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Reading for Gist and Unfamiliar Vocabulary: Pages 32-36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4 for Work Time A. On this slide, students will begin to discuss the guiding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description of the industrial food chain on page 12. Invite students to read that food chain again, as that will be the focus of the next few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read pages 32-26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for the gist. Remind them that they should have already done a first read of these pages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Explain that the questions on this document can help students to read texts closely because by questioning a text using these questions, it will help them to gain a deeper understanding of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this lesson, they are going to look at the </a:t>
            </a:r>
            <a:r>
              <a:rPr lang="en" sz="1200" b="1" dirty="0">
                <a:solidFill>
                  <a:schemeClr val="dk1"/>
                </a:solidFill>
                <a:latin typeface="Calibri"/>
                <a:ea typeface="Calibri"/>
                <a:cs typeface="Calibri"/>
                <a:sym typeface="Calibri"/>
              </a:rPr>
              <a:t>Questioning Texts row of the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Which of these questions do you think will help guide our reading so we can get the gist of pages 32-26 of The Omnivore’s Dilemma?”</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and encourage students toward all the Topic, Information, and Ideas questions. (What is this text mainly about? What information or ideas does the text present? What details stand out to me as I read?)</a:t>
            </a:r>
            <a:r>
              <a:rPr lang="en" sz="1200" dirty="0">
                <a:solidFill>
                  <a:srgbClr val="626E7A"/>
                </a:solidFill>
                <a:latin typeface="Calibri"/>
                <a:ea typeface="Calibri"/>
                <a:cs typeface="Calibri"/>
                <a:sym typeface="Calibri"/>
              </a:rPr>
              <a:t> </a:t>
            </a:r>
            <a:r>
              <a:rPr lang="en" sz="1200" dirty="0">
                <a:solidFill>
                  <a:schemeClr val="dk1"/>
                </a:solidFill>
                <a:latin typeface="Calibri"/>
                <a:ea typeface="Calibri"/>
                <a:cs typeface="Calibri"/>
                <a:sym typeface="Calibri"/>
              </a:rPr>
              <a:t>Highlight/check-mark those questions on the displayed copy of the document.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6" name="Google Shape;256;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7798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740b5bf89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Reading for Gist and Unfamiliar Vocabulary: Pages 32-36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 for Work Time A. On this slide, students will read the first paragraph for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reread from the “I Plant Corn” section for the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read along silently as you read the first paragraph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with other read-alouds, remember that the purpose is to read the text slowly, fluently, and without interruption. Don’t stop to address comprehension or vocabulary issues, as these will be addressed later and stopping would interrupt the flow of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is the gist of this first paragraph? What is this paragraph mostly about?”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annotating the paragraph on a </a:t>
            </a:r>
            <a:r>
              <a:rPr lang="en" sz="1200" b="0" dirty="0">
                <a:solidFill>
                  <a:schemeClr val="dk1"/>
                </a:solidFill>
                <a:latin typeface="Calibri"/>
                <a:ea typeface="Calibri"/>
                <a:cs typeface="Calibri"/>
                <a:sym typeface="Calibri"/>
              </a:rPr>
              <a:t>sticky note </a:t>
            </a:r>
            <a:r>
              <a:rPr lang="en" sz="1200" dirty="0">
                <a:solidFill>
                  <a:schemeClr val="dk1"/>
                </a:solidFill>
                <a:latin typeface="Calibri"/>
                <a:ea typeface="Calibri"/>
                <a:cs typeface="Calibri"/>
                <a:sym typeface="Calibri"/>
              </a:rPr>
              <a:t>and sticking it in the margin.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it is mostly about soybeans and how they are a big crop in the industrial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follow along during the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3" name="Google Shape;263;g4740b5bf8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997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29475" y="280240"/>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29475" y="1192075"/>
            <a:ext cx="7886700" cy="33045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This lesson will take approximately 50-60 minutes to complete. </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a:latin typeface="Century Gothic"/>
                <a:ea typeface="Century Gothic"/>
                <a:cs typeface="Century Gothic"/>
                <a:sym typeface="Century Gothic"/>
              </a:rPr>
              <a:t>The purpose of today’s lesson is to read closely for gist and to answer questions as students begin to study the industrial food chain suggested by Michael Pollan.</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a:latin typeface="Century Gothic"/>
                <a:ea typeface="Century Gothic"/>
                <a:cs typeface="Century Gothic"/>
                <a:sym typeface="Century Gothic"/>
              </a:rPr>
              <a:t>The Learning Targets for students today are:</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find the gist of pages 32-36 </a:t>
            </a:r>
            <a:r>
              <a:rPr lang="en" sz="1800">
                <a:latin typeface="Century Gothic"/>
                <a:ea typeface="Century Gothic"/>
                <a:cs typeface="Century Gothic"/>
                <a:sym typeface="Century Gothic"/>
              </a:rPr>
              <a:t>of </a:t>
            </a:r>
            <a:r>
              <a:rPr lang="en" sz="1800" i="1">
                <a:latin typeface="Century Gothic"/>
                <a:ea typeface="Century Gothic"/>
                <a:cs typeface="Century Gothic"/>
                <a:sym typeface="Century Gothic"/>
              </a:rPr>
              <a:t>The Omnivore’s Dilemma</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read closely to answer questions about pages 32-36</a:t>
            </a:r>
            <a:r>
              <a:rPr lang="en" sz="1800">
                <a:latin typeface="Century Gothic"/>
                <a:ea typeface="Century Gothic"/>
                <a:cs typeface="Century Gothic"/>
                <a:sym typeface="Century Gothic"/>
              </a:rPr>
              <a:t> of </a:t>
            </a:r>
            <a:r>
              <a:rPr lang="en" sz="1800" i="1">
                <a:latin typeface="Century Gothic"/>
                <a:ea typeface="Century Gothic"/>
                <a:cs typeface="Century Gothic"/>
                <a:sym typeface="Century Gothic"/>
              </a:rPr>
              <a:t>The Omnivore’s Dilemma</a:t>
            </a:r>
            <a:r>
              <a:rPr lang="en" sz="1800">
                <a:latin typeface="Century Gothic"/>
                <a:ea typeface="Century Gothic"/>
                <a:cs typeface="Century Gothic"/>
                <a:sym typeface="Century Gothic"/>
              </a:rPr>
              <a: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1394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the First Paragraph for Gist and Unfamiliar Vocabulary  </a:t>
            </a:r>
            <a:endParaRPr sz="3300" i="0" u="none" strike="noStrike" cap="none">
              <a:solidFill>
                <a:schemeClr val="dk1"/>
              </a:solidFill>
              <a:latin typeface="Century Gothic"/>
              <a:ea typeface="Century Gothic"/>
              <a:cs typeface="Century Gothic"/>
              <a:sym typeface="Century Gothic"/>
            </a:endParaRPr>
          </a:p>
        </p:txBody>
      </p:sp>
      <p:pic>
        <p:nvPicPr>
          <p:cNvPr id="273" name="Google Shape;273;p46"/>
          <p:cNvPicPr preferRelativeResize="0"/>
          <p:nvPr/>
        </p:nvPicPr>
        <p:blipFill>
          <a:blip r:embed="rId3">
            <a:alphaModFix/>
          </a:blip>
          <a:stretch>
            <a:fillRect/>
          </a:stretch>
        </p:blipFill>
        <p:spPr>
          <a:xfrm>
            <a:off x="768162" y="1151525"/>
            <a:ext cx="7607675" cy="3424200"/>
          </a:xfrm>
          <a:prstGeom prst="rect">
            <a:avLst/>
          </a:prstGeom>
          <a:noFill/>
          <a:ln w="19050" cap="flat" cmpd="sng">
            <a:solidFill>
              <a:schemeClr val="dk2"/>
            </a:solidFill>
            <a:prstDash val="solid"/>
            <a:round/>
            <a:headEnd type="none" w="sm" len="sm"/>
            <a:tailEnd type="none" w="sm" len="sm"/>
          </a:ln>
        </p:spPr>
      </p:pic>
      <p:pic>
        <p:nvPicPr>
          <p:cNvPr id="5" name="Google Shape;245;p42"/>
          <p:cNvPicPr preferRelativeResize="0"/>
          <p:nvPr/>
        </p:nvPicPr>
        <p:blipFill>
          <a:blip r:embed="rId4">
            <a:alphaModFix/>
          </a:blip>
          <a:stretch>
            <a:fillRect/>
          </a:stretch>
        </p:blipFill>
        <p:spPr>
          <a:xfrm>
            <a:off x="8447316" y="4299858"/>
            <a:ext cx="620346" cy="63940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Understanding of Unfamiliar Vocabulary </a:t>
            </a:r>
            <a:endParaRPr sz="3300" i="0" u="none" strike="noStrike" cap="none">
              <a:solidFill>
                <a:schemeClr val="dk1"/>
              </a:solidFill>
              <a:latin typeface="Century Gothic"/>
              <a:ea typeface="Century Gothic"/>
              <a:cs typeface="Century Gothic"/>
              <a:sym typeface="Century Gothic"/>
            </a:endParaRPr>
          </a:p>
        </p:txBody>
      </p:sp>
      <p:sp>
        <p:nvSpPr>
          <p:cNvPr id="280" name="Google Shape;280;p47"/>
          <p:cNvSpPr txBox="1">
            <a:spLocks noGrp="1"/>
          </p:cNvSpPr>
          <p:nvPr>
            <p:ph type="body" idx="1"/>
          </p:nvPr>
        </p:nvSpPr>
        <p:spPr>
          <a:xfrm>
            <a:off x="628650" y="1573375"/>
            <a:ext cx="7886700" cy="2649000"/>
          </a:xfrm>
          <a:prstGeom prst="rect">
            <a:avLst/>
          </a:prstGeom>
          <a:noFill/>
          <a:ln>
            <a:noFill/>
          </a:ln>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Affix</a:t>
            </a:r>
            <a:endParaRPr sz="3000">
              <a:latin typeface="Century Gothic"/>
              <a:ea typeface="Century Gothic"/>
              <a:cs typeface="Century Gothic"/>
              <a:sym typeface="Century Gothic"/>
            </a:endParaRPr>
          </a:p>
          <a:p>
            <a:pPr marL="0" lvl="0" indent="0" algn="ctr" rtl="0">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Suffix</a:t>
            </a:r>
            <a:endParaRPr sz="3000">
              <a:latin typeface="Century Gothic"/>
              <a:ea typeface="Century Gothic"/>
              <a:cs typeface="Century Gothic"/>
              <a:sym typeface="Century Gothic"/>
            </a:endParaRPr>
          </a:p>
          <a:p>
            <a:pPr marL="0" lvl="0" indent="0" algn="ctr" rtl="0">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Regular</a:t>
            </a:r>
            <a:endParaRPr sz="3000">
              <a:latin typeface="Century Gothic"/>
              <a:ea typeface="Century Gothic"/>
              <a:cs typeface="Century Gothic"/>
              <a:sym typeface="Century Gothic"/>
            </a:endParaRPr>
          </a:p>
          <a:p>
            <a:pPr marL="0" lvl="0" indent="0" algn="ctr" rtl="0">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Quadrupled</a:t>
            </a:r>
            <a:endParaRPr sz="3000">
              <a:latin typeface="Century Gothic"/>
              <a:ea typeface="Century Gothic"/>
              <a:cs typeface="Century Gothic"/>
              <a:sym typeface="Century Gothic"/>
            </a:endParaRPr>
          </a:p>
        </p:txBody>
      </p:sp>
      <p:pic>
        <p:nvPicPr>
          <p:cNvPr id="281" name="Google Shape;281;p47"/>
          <p:cNvPicPr preferRelativeResize="0"/>
          <p:nvPr/>
        </p:nvPicPr>
        <p:blipFill>
          <a:blip r:embed="rId3">
            <a:alphaModFix/>
          </a:blip>
          <a:stretch>
            <a:fillRect/>
          </a:stretch>
        </p:blipFill>
        <p:spPr>
          <a:xfrm>
            <a:off x="8558894" y="4299856"/>
            <a:ext cx="494041" cy="6485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8"/>
          <p:cNvSpPr txBox="1">
            <a:spLocks noGrp="1"/>
          </p:cNvSpPr>
          <p:nvPr>
            <p:ph type="title"/>
          </p:nvPr>
        </p:nvSpPr>
        <p:spPr>
          <a:xfrm>
            <a:off x="628650" y="81924"/>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Teammates Consult Protocol </a:t>
            </a:r>
            <a:endParaRPr sz="3300" i="0" u="none" strike="noStrike" cap="none">
              <a:solidFill>
                <a:schemeClr val="dk1"/>
              </a:solidFill>
              <a:latin typeface="Century Gothic"/>
              <a:ea typeface="Century Gothic"/>
              <a:cs typeface="Century Gothic"/>
              <a:sym typeface="Century Gothic"/>
            </a:endParaRPr>
          </a:p>
        </p:txBody>
      </p:sp>
      <p:sp>
        <p:nvSpPr>
          <p:cNvPr id="287" name="Google Shape;287;p48"/>
          <p:cNvSpPr txBox="1">
            <a:spLocks noGrp="1"/>
          </p:cNvSpPr>
          <p:nvPr>
            <p:ph type="body" idx="1"/>
          </p:nvPr>
        </p:nvSpPr>
        <p:spPr>
          <a:xfrm>
            <a:off x="568100" y="1034350"/>
            <a:ext cx="7886700" cy="37620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The purpose of this protocol is: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To share ideas before writing.</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To make sure that everyone in the group contributes ideas.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To  hold all group members accountable for answering the questions.</a:t>
            </a:r>
            <a:endParaRPr sz="1800">
              <a:latin typeface="Century Gothic"/>
              <a:ea typeface="Century Gothic"/>
              <a:cs typeface="Century Gothic"/>
              <a:sym typeface="Century Gothic"/>
            </a:endParaRPr>
          </a:p>
          <a:p>
            <a:pPr marL="45720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For this protocol, all group members will:</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leave pencils in the pot on the table until signaled to write.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reread the appropriate section of the text.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think about the answer to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discuss with the group for 3 minutes to come to an agreement about how to best answer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Write the answer when given the signal.</a:t>
            </a:r>
            <a:endParaRPr sz="1800">
              <a:latin typeface="Century Gothic"/>
              <a:ea typeface="Century Gothic"/>
              <a:cs typeface="Century Gothic"/>
              <a:sym typeface="Century Gothic"/>
            </a:endParaRPr>
          </a:p>
          <a:p>
            <a:pPr marL="76200" lvl="0" indent="0" algn="l" rtl="0">
              <a:lnSpc>
                <a:spcPct val="150000"/>
              </a:lnSpc>
              <a:spcBef>
                <a:spcPts val="0"/>
              </a:spcBef>
              <a:spcAft>
                <a:spcPts val="0"/>
              </a:spcAft>
              <a:buClr>
                <a:srgbClr val="000000"/>
              </a:buClr>
              <a:buSzPts val="1100"/>
              <a:buFont typeface="Arial"/>
              <a:buNone/>
            </a:pPr>
            <a:endParaRPr sz="18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9"/>
          <p:cNvSpPr txBox="1">
            <a:spLocks noGrp="1"/>
          </p:cNvSpPr>
          <p:nvPr>
            <p:ph type="title"/>
          </p:nvPr>
        </p:nvSpPr>
        <p:spPr>
          <a:xfrm>
            <a:off x="628649" y="273850"/>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Respond to Text-Dependent Questions </a:t>
            </a:r>
            <a:endParaRPr sz="3300" i="0" u="none" strike="noStrike" cap="none" dirty="0">
              <a:solidFill>
                <a:schemeClr val="dk1"/>
              </a:solidFill>
              <a:latin typeface="Century Gothic"/>
              <a:ea typeface="Century Gothic"/>
              <a:cs typeface="Century Gothic"/>
              <a:sym typeface="Century Gothic"/>
            </a:endParaRPr>
          </a:p>
        </p:txBody>
      </p:sp>
      <p:sp>
        <p:nvSpPr>
          <p:cNvPr id="293" name="Google Shape;293;p49"/>
          <p:cNvSpPr txBox="1">
            <a:spLocks noGrp="1"/>
          </p:cNvSpPr>
          <p:nvPr>
            <p:ph type="body" idx="1"/>
          </p:nvPr>
        </p:nvSpPr>
        <p:spPr>
          <a:xfrm>
            <a:off x="373314" y="1230293"/>
            <a:ext cx="8397371" cy="3762000"/>
          </a:xfrm>
          <a:prstGeom prst="rect">
            <a:avLst/>
          </a:prstGeom>
          <a:noFill/>
          <a:ln>
            <a:noFill/>
          </a:ln>
        </p:spPr>
        <p:txBody>
          <a:bodyPr spcFirstLastPara="1" wrap="square" lIns="68575" tIns="34275" rIns="68575" bIns="34275" anchor="t" anchorCtr="0">
            <a:noAutofit/>
          </a:bodyPr>
          <a:lstStyle/>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What </a:t>
            </a:r>
            <a:r>
              <a:rPr lang="en" sz="1600" dirty="0">
                <a:latin typeface="Century Gothic"/>
                <a:ea typeface="Century Gothic"/>
                <a:cs typeface="Century Gothic"/>
                <a:sym typeface="Century Gothic"/>
              </a:rPr>
              <a:t>reasons does Pollan give for his claim that corn “succeeded so </a:t>
            </a:r>
            <a:r>
              <a:rPr lang="en" sz="1600" dirty="0" smtClean="0">
                <a:latin typeface="Century Gothic"/>
                <a:ea typeface="Century Gothic"/>
                <a:cs typeface="Century Gothic"/>
                <a:sym typeface="Century Gothic"/>
              </a:rPr>
              <a:t>well?</a:t>
            </a:r>
            <a:r>
              <a:rPr lang="en-US" sz="1600" dirty="0" smtClean="0">
                <a:latin typeface="Century Gothic"/>
                <a:ea typeface="Century Gothic"/>
                <a:cs typeface="Century Gothic"/>
                <a:sym typeface="Century Gothic"/>
              </a:rPr>
              <a:t>”</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How </a:t>
            </a:r>
            <a:r>
              <a:rPr lang="en" sz="1600" dirty="0">
                <a:latin typeface="Century Gothic"/>
                <a:ea typeface="Century Gothic"/>
                <a:cs typeface="Century Gothic"/>
                <a:sym typeface="Century Gothic"/>
              </a:rPr>
              <a:t>did farmers like George Naylor’s grandfather get their </a:t>
            </a:r>
            <a:r>
              <a:rPr lang="en" sz="1600" dirty="0" smtClean="0">
                <a:latin typeface="Century Gothic"/>
                <a:ea typeface="Century Gothic"/>
                <a:cs typeface="Century Gothic"/>
                <a:sym typeface="Century Gothic"/>
              </a:rPr>
              <a:t>seed?</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Why </a:t>
            </a:r>
            <a:r>
              <a:rPr lang="en" sz="1600" dirty="0">
                <a:latin typeface="Century Gothic"/>
                <a:ea typeface="Century Gothic"/>
                <a:cs typeface="Century Gothic"/>
                <a:sym typeface="Century Gothic"/>
              </a:rPr>
              <a:t>don’t they do that </a:t>
            </a:r>
            <a:r>
              <a:rPr lang="en" sz="1600" dirty="0" smtClean="0">
                <a:latin typeface="Century Gothic"/>
                <a:ea typeface="Century Gothic"/>
                <a:cs typeface="Century Gothic"/>
                <a:sym typeface="Century Gothic"/>
              </a:rPr>
              <a:t>anymore?</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What </a:t>
            </a:r>
            <a:r>
              <a:rPr lang="en" sz="1600" dirty="0">
                <a:latin typeface="Century Gothic"/>
                <a:ea typeface="Century Gothic"/>
                <a:cs typeface="Century Gothic"/>
                <a:sym typeface="Century Gothic"/>
              </a:rPr>
              <a:t>is so great about these new hybrid seeds? How do they help the </a:t>
            </a:r>
            <a:r>
              <a:rPr lang="en" sz="1600" dirty="0" smtClean="0">
                <a:latin typeface="Century Gothic"/>
                <a:ea typeface="Century Gothic"/>
                <a:cs typeface="Century Gothic"/>
                <a:sym typeface="Century Gothic"/>
              </a:rPr>
              <a:t>farmer?</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How </a:t>
            </a:r>
            <a:r>
              <a:rPr lang="en" sz="1600" dirty="0">
                <a:latin typeface="Century Gothic"/>
                <a:ea typeface="Century Gothic"/>
                <a:cs typeface="Century Gothic"/>
                <a:sym typeface="Century Gothic"/>
              </a:rPr>
              <a:t>is genetically modified corn seed created? Why is it better than the hybrid </a:t>
            </a:r>
            <a:r>
              <a:rPr lang="en" sz="1600" dirty="0" smtClean="0">
                <a:latin typeface="Century Gothic"/>
                <a:ea typeface="Century Gothic"/>
                <a:cs typeface="Century Gothic"/>
                <a:sym typeface="Century Gothic"/>
              </a:rPr>
              <a:t>seed?</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Why </a:t>
            </a:r>
            <a:r>
              <a:rPr lang="en" sz="1600" dirty="0">
                <a:latin typeface="Century Gothic"/>
                <a:ea typeface="Century Gothic"/>
                <a:cs typeface="Century Gothic"/>
                <a:sym typeface="Century Gothic"/>
              </a:rPr>
              <a:t>do farmers like George Naylor refuse to grow GMO </a:t>
            </a:r>
            <a:r>
              <a:rPr lang="en" sz="1600" dirty="0" smtClean="0">
                <a:latin typeface="Century Gothic"/>
                <a:ea typeface="Century Gothic"/>
                <a:cs typeface="Century Gothic"/>
                <a:sym typeface="Century Gothic"/>
              </a:rPr>
              <a:t>crops?</a:t>
            </a:r>
            <a:endParaRPr lang="en" sz="1600" dirty="0">
              <a:latin typeface="Century Gothic"/>
              <a:ea typeface="Century Gothic"/>
              <a:cs typeface="Century Gothic"/>
              <a:sym typeface="Century Gothic"/>
            </a:endParaRPr>
          </a:p>
          <a:p>
            <a:pPr marL="419100" lvl="0" indent="-342900" algn="l" rtl="0">
              <a:lnSpc>
                <a:spcPct val="150000"/>
              </a:lnSpc>
              <a:spcBef>
                <a:spcPts val="0"/>
              </a:spcBef>
              <a:spcAft>
                <a:spcPts val="0"/>
              </a:spcAft>
              <a:buClr>
                <a:srgbClr val="000000"/>
              </a:buClr>
              <a:buSzPct val="100000"/>
              <a:buFont typeface="+mj-lt"/>
              <a:buAutoNum type="arabicPeriod"/>
            </a:pPr>
            <a:r>
              <a:rPr lang="en" sz="1600" dirty="0" smtClean="0">
                <a:latin typeface="Century Gothic"/>
                <a:ea typeface="Century Gothic"/>
                <a:cs typeface="Century Gothic"/>
                <a:sym typeface="Century Gothic"/>
              </a:rPr>
              <a:t>What </a:t>
            </a:r>
            <a:r>
              <a:rPr lang="en" sz="1600" dirty="0">
                <a:latin typeface="Century Gothic"/>
                <a:ea typeface="Century Gothic"/>
                <a:cs typeface="Century Gothic"/>
                <a:sym typeface="Century Gothic"/>
              </a:rPr>
              <a:t>do you think “GMOs are a reckless experiment with the natural order of things” means?</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600" dirty="0">
              <a:latin typeface="Century Gothic"/>
              <a:ea typeface="Century Gothic"/>
              <a:cs typeface="Century Gothic"/>
              <a:sym typeface="Century Gothic"/>
            </a:endParaRPr>
          </a:p>
        </p:txBody>
      </p:sp>
      <p:pic>
        <p:nvPicPr>
          <p:cNvPr id="294" name="Google Shape;294;p49"/>
          <p:cNvPicPr preferRelativeResize="0"/>
          <p:nvPr/>
        </p:nvPicPr>
        <p:blipFill>
          <a:blip r:embed="rId3">
            <a:alphaModFix/>
          </a:blip>
          <a:stretch>
            <a:fillRect/>
          </a:stretch>
        </p:blipFill>
        <p:spPr>
          <a:xfrm>
            <a:off x="8273142" y="4343400"/>
            <a:ext cx="759404" cy="56180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50"/>
          <p:cNvSpPr txBox="1">
            <a:spLocks noGrp="1"/>
          </p:cNvSpPr>
          <p:nvPr>
            <p:ph type="title"/>
          </p:nvPr>
        </p:nvSpPr>
        <p:spPr>
          <a:xfrm>
            <a:off x="135150" y="580700"/>
            <a:ext cx="3472800" cy="26193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Record Key Information about Each Food Chain </a:t>
            </a:r>
            <a:endParaRPr sz="3300" i="0" u="none" strike="noStrike" cap="none">
              <a:solidFill>
                <a:schemeClr val="dk1"/>
              </a:solidFill>
              <a:latin typeface="Century Gothic"/>
              <a:ea typeface="Century Gothic"/>
              <a:cs typeface="Century Gothic"/>
              <a:sym typeface="Century Gothic"/>
            </a:endParaRPr>
          </a:p>
        </p:txBody>
      </p:sp>
      <p:pic>
        <p:nvPicPr>
          <p:cNvPr id="300" name="Google Shape;300;p50"/>
          <p:cNvPicPr preferRelativeResize="0"/>
          <p:nvPr/>
        </p:nvPicPr>
        <p:blipFill>
          <a:blip r:embed="rId3">
            <a:alphaModFix/>
          </a:blip>
          <a:stretch>
            <a:fillRect/>
          </a:stretch>
        </p:blipFill>
        <p:spPr>
          <a:xfrm>
            <a:off x="3923288" y="134350"/>
            <a:ext cx="4137200" cy="4529450"/>
          </a:xfrm>
          <a:prstGeom prst="rect">
            <a:avLst/>
          </a:prstGeom>
          <a:noFill/>
          <a:ln w="19050" cap="flat" cmpd="sng">
            <a:solidFill>
              <a:schemeClr val="dk2"/>
            </a:solidFill>
            <a:prstDash val="solid"/>
            <a:round/>
            <a:headEnd type="none" w="sm" len="sm"/>
            <a:tailEnd type="none" w="sm" len="sm"/>
          </a:ln>
        </p:spPr>
      </p:pic>
      <p:pic>
        <p:nvPicPr>
          <p:cNvPr id="5" name="Google Shape;245;p42"/>
          <p:cNvPicPr preferRelativeResize="0"/>
          <p:nvPr/>
        </p:nvPicPr>
        <p:blipFill>
          <a:blip r:embed="rId4">
            <a:alphaModFix/>
          </a:blip>
          <a:stretch>
            <a:fillRect/>
          </a:stretch>
        </p:blipFill>
        <p:spPr>
          <a:xfrm>
            <a:off x="8447316" y="4299858"/>
            <a:ext cx="620346" cy="63940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1"/>
          <p:cNvSpPr txBox="1">
            <a:spLocks noGrp="1"/>
          </p:cNvSpPr>
          <p:nvPr>
            <p:ph type="title"/>
          </p:nvPr>
        </p:nvSpPr>
        <p:spPr>
          <a:xfrm>
            <a:off x="234200" y="803425"/>
            <a:ext cx="3661800" cy="24240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Record Key Information about Each Food Chain  </a:t>
            </a:r>
            <a:endParaRPr sz="3300" i="0" u="none" strike="noStrike" cap="none">
              <a:solidFill>
                <a:schemeClr val="dk1"/>
              </a:solidFill>
              <a:latin typeface="Century Gothic"/>
              <a:ea typeface="Century Gothic"/>
              <a:cs typeface="Century Gothic"/>
              <a:sym typeface="Century Gothic"/>
            </a:endParaRPr>
          </a:p>
        </p:txBody>
      </p:sp>
      <p:pic>
        <p:nvPicPr>
          <p:cNvPr id="307" name="Google Shape;307;p51"/>
          <p:cNvPicPr preferRelativeResize="0"/>
          <p:nvPr/>
        </p:nvPicPr>
        <p:blipFill>
          <a:blip r:embed="rId3">
            <a:alphaModFix/>
          </a:blip>
          <a:stretch>
            <a:fillRect/>
          </a:stretch>
        </p:blipFill>
        <p:spPr>
          <a:xfrm>
            <a:off x="3984425" y="153550"/>
            <a:ext cx="4084325" cy="4471557"/>
          </a:xfrm>
          <a:prstGeom prst="rect">
            <a:avLst/>
          </a:prstGeom>
          <a:noFill/>
          <a:ln w="19050" cap="flat" cmpd="sng">
            <a:solidFill>
              <a:schemeClr val="dk2"/>
            </a:solidFill>
            <a:prstDash val="solid"/>
            <a:round/>
            <a:headEnd type="none" w="sm" len="sm"/>
            <a:tailEnd type="none" w="sm" len="sm"/>
          </a:ln>
        </p:spPr>
      </p:pic>
      <p:pic>
        <p:nvPicPr>
          <p:cNvPr id="5" name="Google Shape;245;p42"/>
          <p:cNvPicPr preferRelativeResize="0"/>
          <p:nvPr/>
        </p:nvPicPr>
        <p:blipFill>
          <a:blip r:embed="rId4">
            <a:alphaModFix/>
          </a:blip>
          <a:stretch>
            <a:fillRect/>
          </a:stretch>
        </p:blipFill>
        <p:spPr>
          <a:xfrm>
            <a:off x="8447316" y="4299858"/>
            <a:ext cx="620346" cy="63940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4" name="Google Shape;314;p52"/>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dirty="0">
                <a:latin typeface="Century Gothic"/>
                <a:ea typeface="Century Gothic"/>
                <a:cs typeface="Century Gothic"/>
                <a:sym typeface="Century Gothic"/>
              </a:rPr>
              <a:t>Read Chapter 3 of </a:t>
            </a:r>
            <a:r>
              <a:rPr lang="en" sz="2400" i="1" dirty="0">
                <a:latin typeface="Century Gothic"/>
                <a:ea typeface="Century Gothic"/>
                <a:cs typeface="Century Gothic"/>
                <a:sym typeface="Century Gothic"/>
              </a:rPr>
              <a:t>The Omnivore’s Dilemma.</a:t>
            </a:r>
            <a:r>
              <a:rPr lang="en" sz="2400" dirty="0">
                <a:latin typeface="Century Gothic"/>
                <a:ea typeface="Century Gothic"/>
                <a:cs typeface="Century Gothic"/>
                <a:sym typeface="Century Gothic"/>
              </a:rPr>
              <a:t> Continue filling out your </a:t>
            </a:r>
            <a:r>
              <a:rPr lang="en" sz="2400" b="1" dirty="0">
                <a:latin typeface="Century Gothic"/>
                <a:ea typeface="Century Gothic"/>
                <a:cs typeface="Century Gothic"/>
                <a:sym typeface="Century Gothic"/>
              </a:rPr>
              <a:t>Food Chain graphic organizer </a:t>
            </a:r>
            <a:r>
              <a:rPr lang="en" sz="2400" dirty="0">
                <a:latin typeface="Century Gothic"/>
                <a:ea typeface="Century Gothic"/>
                <a:cs typeface="Century Gothic"/>
                <a:sym typeface="Century Gothic"/>
              </a:rPr>
              <a:t>for the industrial food chain. Remember to record any new vocabulary on your </a:t>
            </a:r>
            <a:r>
              <a:rPr lang="en" sz="2400" b="1" dirty="0">
                <a:latin typeface="Century Gothic"/>
                <a:ea typeface="Century Gothic"/>
                <a:cs typeface="Century Gothic"/>
                <a:sym typeface="Century Gothic"/>
              </a:rPr>
              <a:t>word-catcher</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1" name="Google Shape;321;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2" name="Google Shape;322;p53"/>
          <p:cNvGraphicFramePr/>
          <p:nvPr/>
        </p:nvGraphicFramePr>
        <p:xfrm>
          <a:off x="577216" y="1385887"/>
          <a:ext cx="7989600" cy="3230175"/>
        </p:xfrm>
        <a:graphic>
          <a:graphicData uri="http://schemas.openxmlformats.org/drawingml/2006/table">
            <a:tbl>
              <a:tblPr firstRow="1" bandRow="1">
                <a:noFill/>
                <a:tableStyleId>{00CAC458-684E-47DE-8AC8-C59B3C35A32F}</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10935" y="295619"/>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10934" y="1369225"/>
            <a:ext cx="8317365"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a:t>
            </a:r>
            <a:r>
              <a:rPr lang="en" sz="1800" b="1" dirty="0">
                <a:latin typeface="Century Gothic"/>
                <a:ea typeface="Century Gothic"/>
                <a:cs typeface="Century Gothic"/>
                <a:sym typeface="Century Gothic"/>
              </a:rPr>
              <a:t>reparing for Lesson 2: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 prepare the following new materials: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Entrance Ticket: Meal and Food Chain Match</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Reading Closely: Guiding Questions handout</a:t>
            </a:r>
            <a:r>
              <a:rPr lang="en" sz="1800" dirty="0">
                <a:latin typeface="Century Gothic"/>
                <a:ea typeface="Century Gothic"/>
                <a:cs typeface="Century Gothic"/>
                <a:sym typeface="Century Gothic"/>
              </a:rPr>
              <a:t> (one for display)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Word-catcher </a:t>
            </a:r>
            <a:r>
              <a:rPr lang="en" sz="1800" dirty="0">
                <a:latin typeface="Century Gothic"/>
                <a:ea typeface="Century Gothic"/>
                <a:cs typeface="Century Gothic"/>
                <a:sym typeface="Century Gothic"/>
              </a:rPr>
              <a:t>(one per student and one for display; double sided)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Dictionaries (enough for students to be able to reference them quickly while reading)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Text-Dependent Questions: Pages 32-36 of </a:t>
            </a:r>
            <a:r>
              <a:rPr lang="en" sz="1800" b="1" i="1" dirty="0">
                <a:latin typeface="Century Gothic"/>
                <a:ea typeface="Century Gothic"/>
                <a:cs typeface="Century Gothic"/>
                <a:sym typeface="Century Gothic"/>
              </a:rPr>
              <a:t>The Omnivore’s Dilemma</a:t>
            </a:r>
            <a:r>
              <a:rPr lang="en" sz="1800" b="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Food Chain graphic organizer</a:t>
            </a:r>
            <a:r>
              <a:rPr lang="en" sz="1800" dirty="0">
                <a:latin typeface="Century Gothic"/>
                <a:ea typeface="Century Gothic"/>
                <a:cs typeface="Century Gothic"/>
                <a:sym typeface="Century Gothic"/>
              </a:rPr>
              <a:t> (one per student and one for display)</a:t>
            </a:r>
            <a:endParaRPr sz="1800" dirty="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2: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of discussion and facilitation during this lesson, review and annotate the following, as needed: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i="1" dirty="0">
                <a:latin typeface="Century Gothic"/>
                <a:ea typeface="Century Gothic"/>
                <a:cs typeface="Century Gothic"/>
                <a:sym typeface="Century Gothic"/>
              </a:rPr>
              <a:t>The Omnivore’s Dilemma, </a:t>
            </a:r>
            <a:r>
              <a:rPr lang="en" sz="1800" dirty="0">
                <a:latin typeface="Century Gothic"/>
                <a:ea typeface="Century Gothic"/>
                <a:cs typeface="Century Gothic"/>
                <a:sym typeface="Century Gothic"/>
              </a:rPr>
              <a:t>Young Readers Edition, pages 32-36</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Text-Dependent Questions: Pages 32-36 of </a:t>
            </a:r>
            <a:r>
              <a:rPr lang="en" sz="1800" b="1"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(answers, for teacher reference)</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132330"/>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68049"/>
            <a:ext cx="7886700" cy="28578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read closely for the gist and to answer questions as you begin to study the industrial food chain suggested by Michael Pollan.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Match the menu items with the food chains.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pages 32-36 for gist and unfamiliar vocabulary.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Closely read pages 32-36 to answer text dependent questions.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Start using the </a:t>
            </a:r>
            <a:r>
              <a:rPr lang="en" sz="1800" b="1" dirty="0">
                <a:latin typeface="Century Gothic"/>
                <a:ea typeface="Century Gothic"/>
                <a:cs typeface="Century Gothic"/>
                <a:sym typeface="Century Gothic"/>
              </a:rPr>
              <a:t>Food Chain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Match the Menu Items with the Food Chains</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1781175" y="1268050"/>
            <a:ext cx="5581650" cy="3486150"/>
          </a:xfrm>
          <a:prstGeom prst="rect">
            <a:avLst/>
          </a:prstGeom>
          <a:noFill/>
          <a:ln>
            <a:noFill/>
          </a:ln>
        </p:spPr>
      </p:pic>
      <p:pic>
        <p:nvPicPr>
          <p:cNvPr id="245" name="Google Shape;245;p42"/>
          <p:cNvPicPr preferRelativeResize="0"/>
          <p:nvPr/>
        </p:nvPicPr>
        <p:blipFill>
          <a:blip r:embed="rId4">
            <a:alphaModFix/>
          </a:blip>
          <a:stretch>
            <a:fillRect/>
          </a:stretch>
        </p:blipFill>
        <p:spPr>
          <a:xfrm>
            <a:off x="8447316" y="4299858"/>
            <a:ext cx="620346" cy="63940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529486"/>
            <a:ext cx="7886700" cy="2360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Targets for students today are:</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find the gist of pages 32-36 </a:t>
            </a:r>
            <a:r>
              <a:rPr lang="en" sz="2400">
                <a:latin typeface="Century Gothic"/>
                <a:ea typeface="Century Gothic"/>
                <a:cs typeface="Century Gothic"/>
                <a:sym typeface="Century Gothic"/>
              </a:rPr>
              <a:t>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read closely to answer questions about pages 32-36</a:t>
            </a:r>
            <a:r>
              <a:rPr lang="en" sz="2400">
                <a:latin typeface="Century Gothic"/>
                <a:ea typeface="Century Gothic"/>
                <a:cs typeface="Century Gothic"/>
                <a:sym typeface="Century Gothic"/>
              </a:rPr>
              <a:t>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6" name="Google Shape;245;p42"/>
          <p:cNvPicPr preferRelativeResize="0"/>
          <p:nvPr/>
        </p:nvPicPr>
        <p:blipFill>
          <a:blip r:embed="rId3">
            <a:alphaModFix/>
          </a:blip>
          <a:stretch>
            <a:fillRect/>
          </a:stretch>
        </p:blipFill>
        <p:spPr>
          <a:xfrm>
            <a:off x="8447316" y="4299858"/>
            <a:ext cx="620346" cy="639404"/>
          </a:xfrm>
          <a:prstGeom prst="rect">
            <a:avLst/>
          </a:prstGeom>
          <a:noFill/>
          <a:ln>
            <a:noFill/>
          </a:ln>
        </p:spPr>
      </p:pic>
      <p:pic>
        <p:nvPicPr>
          <p:cNvPr id="252" name="Google Shape;252;p43"/>
          <p:cNvPicPr preferRelativeResize="0"/>
          <p:nvPr/>
        </p:nvPicPr>
        <p:blipFill>
          <a:blip r:embed="rId4">
            <a:alphaModFix/>
          </a:blip>
          <a:stretch>
            <a:fillRect/>
          </a:stretch>
        </p:blipFill>
        <p:spPr>
          <a:xfrm>
            <a:off x="7875615" y="4273287"/>
            <a:ext cx="665975" cy="665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0" y="520750"/>
            <a:ext cx="3803400" cy="2873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Questioning Text Row of the Guiding Questions </a:t>
            </a:r>
            <a:endParaRPr sz="3300" i="0" u="none" strike="noStrike" cap="none">
              <a:solidFill>
                <a:schemeClr val="dk1"/>
              </a:solidFill>
              <a:latin typeface="Century Gothic"/>
              <a:ea typeface="Century Gothic"/>
              <a:cs typeface="Century Gothic"/>
              <a:sym typeface="Century Gothic"/>
            </a:endParaRPr>
          </a:p>
        </p:txBody>
      </p:sp>
      <p:pic>
        <p:nvPicPr>
          <p:cNvPr id="259" name="Google Shape;259;p44"/>
          <p:cNvPicPr preferRelativeResize="0"/>
          <p:nvPr/>
        </p:nvPicPr>
        <p:blipFill rotWithShape="1">
          <a:blip r:embed="rId3">
            <a:alphaModFix/>
          </a:blip>
          <a:srcRect b="1336"/>
          <a:stretch/>
        </p:blipFill>
        <p:spPr>
          <a:xfrm>
            <a:off x="3668975" y="304800"/>
            <a:ext cx="4669482" cy="4354286"/>
          </a:xfrm>
          <a:prstGeom prst="rect">
            <a:avLst/>
          </a:prstGeom>
          <a:noFill/>
          <a:ln>
            <a:noFill/>
          </a:ln>
        </p:spPr>
      </p:pic>
      <p:pic>
        <p:nvPicPr>
          <p:cNvPr id="5" name="Google Shape;245;p42"/>
          <p:cNvPicPr preferRelativeResize="0"/>
          <p:nvPr/>
        </p:nvPicPr>
        <p:blipFill>
          <a:blip r:embed="rId4">
            <a:alphaModFix/>
          </a:blip>
          <a:stretch>
            <a:fillRect/>
          </a:stretch>
        </p:blipFill>
        <p:spPr>
          <a:xfrm>
            <a:off x="8447316" y="4299858"/>
            <a:ext cx="620346" cy="63940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1394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the First Paragraph for Gist  </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p:nvPr/>
        </p:nvSpPr>
        <p:spPr>
          <a:xfrm>
            <a:off x="628650" y="1268025"/>
            <a:ext cx="7886700" cy="2369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Follow along silently as your teacher rereads the section “I Plant Corn” aloud.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Think-Pair-Share: What is the gist of this first paragraph? What is this paragraph mostly about?</a:t>
            </a:r>
            <a:endParaRPr sz="2400" dirty="0">
              <a:solidFill>
                <a:schemeClr val="dk1"/>
              </a:solidFill>
              <a:latin typeface="Century Gothic"/>
              <a:ea typeface="Century Gothic"/>
              <a:cs typeface="Century Gothic"/>
              <a:sym typeface="Century Gothic"/>
            </a:endParaRPr>
          </a:p>
        </p:txBody>
      </p:sp>
      <p:pic>
        <p:nvPicPr>
          <p:cNvPr id="5" name="Google Shape;245;p42"/>
          <p:cNvPicPr preferRelativeResize="0"/>
          <p:nvPr/>
        </p:nvPicPr>
        <p:blipFill>
          <a:blip r:embed="rId3">
            <a:alphaModFix/>
          </a:blip>
          <a:stretch>
            <a:fillRect/>
          </a:stretch>
        </p:blipFill>
        <p:spPr>
          <a:xfrm>
            <a:off x="8447316" y="4299858"/>
            <a:ext cx="620346" cy="63940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A47F78-8706-4C8B-ADAF-A479FBF80201}"/>
</file>

<file path=customXml/itemProps2.xml><?xml version="1.0" encoding="utf-8"?>
<ds:datastoreItem xmlns:ds="http://schemas.openxmlformats.org/officeDocument/2006/customXml" ds:itemID="{46D0CAA6-9EC8-407C-8399-48209E48FCE9}"/>
</file>

<file path=customXml/itemProps3.xml><?xml version="1.0" encoding="utf-8"?>
<ds:datastoreItem xmlns:ds="http://schemas.openxmlformats.org/officeDocument/2006/customXml" ds:itemID="{D9F015D5-3B88-464C-9FA8-99743AE454A0}"/>
</file>

<file path=docProps/app.xml><?xml version="1.0" encoding="utf-8"?>
<Properties xmlns="http://schemas.openxmlformats.org/officeDocument/2006/extended-properties" xmlns:vt="http://schemas.openxmlformats.org/officeDocument/2006/docPropsVTypes">
  <TotalTime>13</TotalTime>
  <Words>3461</Words>
  <Application>Microsoft Macintosh PowerPoint</Application>
  <PresentationFormat>On-screen Show (16:9)</PresentationFormat>
  <Paragraphs>358</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Calibri</vt:lpstr>
      <vt:lpstr>Century Gothic</vt:lpstr>
      <vt:lpstr>Overlock</vt:lpstr>
      <vt:lpstr>Simple Light</vt:lpstr>
      <vt:lpstr>Office Theme</vt:lpstr>
      <vt:lpstr>Office Theme</vt:lpstr>
      <vt:lpstr> Grade 8: Module 4: Unit 1: Lesson 2 Teacher slide, before teaching. </vt:lpstr>
      <vt:lpstr>  Grade 8: Module 4: Unit 1: Lesson 2 Teacher slide, before teaching. </vt:lpstr>
      <vt:lpstr>  Grade 8: Module 4: Unit 1: Lesson 2 Teacher slide, before teaching. </vt:lpstr>
      <vt:lpstr>Grade 8: Module 4:  Unit 1: Lesson 2</vt:lpstr>
      <vt:lpstr>Hello, Students!</vt:lpstr>
      <vt:lpstr>Let’s Match the Menu Items with the Food Chains</vt:lpstr>
      <vt:lpstr>Let’s Unpack the Learning Targets</vt:lpstr>
      <vt:lpstr>Let’s Discuss the Questioning Text Row of the Guiding Questions </vt:lpstr>
      <vt:lpstr>Let’s Read the First Paragraph for Gist  </vt:lpstr>
      <vt:lpstr>Let’s Read the First Paragraph for Gist and Unfamiliar Vocabulary  </vt:lpstr>
      <vt:lpstr>Let’s Share Our Understanding of Unfamiliar Vocabulary </vt:lpstr>
      <vt:lpstr>Let’s Review the  Teammates Consult Protocol </vt:lpstr>
      <vt:lpstr>Let’s Respond to Text-Dependent Questions </vt:lpstr>
      <vt:lpstr>Let’s Record Key Information about Each Food Chain </vt:lpstr>
      <vt:lpstr>Let’s Record Key Information about Each Food Chain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2 Teacher slide, before teaching. </dc:title>
  <dc:creator>nbravo</dc:creator>
  <cp:lastModifiedBy>Alexander Specht</cp:lastModifiedBy>
  <cp:revision>3</cp:revision>
  <dcterms:modified xsi:type="dcterms:W3CDTF">2018-12-04T00:07:36Z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