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4.xml" ContentType="application/vnd.openxmlformats-officedocument.presentationml.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slideMasters/slideMaster2.xml" ContentType="application/vnd.openxmlformats-officedocument.presentationml.slideMaster+xml"/>
  <Override PartName="/ppt/notesSlides/notesSlide7.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12.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Override PartName="/ppt/tableStyles.xml" ContentType="application/vnd.openxmlformats-officedocument.presentationml.tableStyle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4C65BED-9553-42C3-9713-263F70C28EF0}">
  <a:tblStyle styleId="{24C65BED-9553-42C3-9713-263F70C28EF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1856990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includes two instructional practices: Words Rule Review and Interactive Writing. Students who used the Grade 1 curriculum will be familiar with Interactive Writing, though the Grade 2 version includes new, unfamiliar components. Model and support students as necessary as they familiarize themselves with this routine.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addresses the spelling patterns and high frequency words that have been used throughout this cycle (to decode in isolation, read in a text, and spell words). All these skills will be used to construct a shared sentence. The chosen sentence also reinforces words from the decodable text.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engage in the shorter Opening version of the Words Rule instructional practice (used first as a Work Time instructional practice for the first lesson of the cycle). In this practice, students discover spelling patterns for long /ō/ (“ow” and “oa”) in words and apply their knowledge of syllable types to identify when each pattern is applied (in the middle or at the end of the syllable). This knowledge supports students’ ability to decode and encode words by generalizing familiar spelling patterns.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will first brainstorm a list of words with the vowel team spelling/sound patterns for long /ō/: “ow” and “oa” </a:t>
            </a:r>
            <a:r>
              <a:rPr lang="en" sz="1200" dirty="0" smtClean="0">
                <a:latin typeface="Calibri"/>
                <a:ea typeface="Calibri"/>
                <a:cs typeface="Calibri"/>
                <a:sym typeface="Calibri"/>
              </a:rPr>
              <a:t>and </a:t>
            </a:r>
            <a:r>
              <a:rPr lang="en" sz="1200" dirty="0">
                <a:latin typeface="Calibri"/>
                <a:ea typeface="Calibri"/>
                <a:cs typeface="Calibri"/>
                <a:sym typeface="Calibri"/>
              </a:rPr>
              <a:t>write the words on a T-chart on white boards. Student generated words will be checked with class to ensure correct spelling. Then, the teacher and class will work together to compose and write a silly sentence using some of the words. Students will be prompted to use words from the Interactive Word Wall to complete the sentence. </a:t>
            </a:r>
            <a:r>
              <a:rPr lang="en" sz="1200" dirty="0">
                <a:solidFill>
                  <a:schemeClr val="dk1"/>
                </a:solidFill>
                <a:latin typeface="Calibri"/>
                <a:ea typeface="Calibri"/>
                <a:cs typeface="Calibri"/>
                <a:sym typeface="Calibri"/>
              </a:rPr>
              <a:t> Because these words are familiar, spelling should be accurate, not invented.  Encourage students to recall the specific graphemes (letters) representing the sounds a word.  </a:t>
            </a:r>
            <a:r>
              <a:rPr lang="en" sz="1200" dirty="0">
                <a:latin typeface="Calibri"/>
                <a:ea typeface="Calibri"/>
                <a:cs typeface="Calibri"/>
                <a:sym typeface="Calibri"/>
              </a:rPr>
              <a:t>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444514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4017707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Interactive Writing lessons in EL Education’s Grade 1, Modules 1 and 2 for additional guidance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a:t>
            </a:r>
            <a:r>
              <a:rPr lang="en" sz="1200" b="1" dirty="0">
                <a:solidFill>
                  <a:schemeClr val="dk1"/>
                </a:solidFill>
                <a:latin typeface="Calibri"/>
                <a:ea typeface="Calibri"/>
                <a:cs typeface="Calibri"/>
                <a:sym typeface="Calibri"/>
              </a:rPr>
              <a:t>whiteboard, whiteboard markers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“ow” and “oa” drawn/posted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a:t>
            </a:r>
            <a:r>
              <a:rPr lang="en" sz="1200" b="1" dirty="0">
                <a:solidFill>
                  <a:schemeClr val="dk1"/>
                </a:solidFill>
                <a:latin typeface="Calibri"/>
                <a:ea typeface="Calibri"/>
                <a:cs typeface="Calibri"/>
                <a:sym typeface="Calibri"/>
              </a:rPr>
              <a:t>index cards</a:t>
            </a:r>
            <a:r>
              <a:rPr lang="en" sz="1200" dirty="0">
                <a:solidFill>
                  <a:schemeClr val="dk1"/>
                </a:solidFill>
                <a:latin typeface="Calibri"/>
                <a:ea typeface="Calibri"/>
                <a:cs typeface="Calibri"/>
                <a:sym typeface="Calibri"/>
              </a:rPr>
              <a:t>,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words with the ‘ow’ and ‘oa’ pattern. Let’s think of words we can use!”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with an ‘ow’ or ‘oa’ pattern?”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responses will vary, like </a:t>
            </a:r>
            <a:r>
              <a:rPr lang="en" sz="1200" i="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float</a:t>
            </a:r>
            <a:r>
              <a:rPr lang="en" sz="1200" i="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a T-chart (refer to Teacher Notes) on the board (“ow” and “oa”), write the word (for example, ‘float’) in the correct column, and repeat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‘float’ fits the pattern!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 word? Why did I put it in the ‘oa’ column?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has an ‘oa’ in the middle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Great job! Now it’s time to use your white boards to record the words with me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draw the same T-chart on their own </a:t>
            </a:r>
            <a:r>
              <a:rPr lang="en" sz="1200" b="1" dirty="0">
                <a:solidFill>
                  <a:schemeClr val="dk1"/>
                </a:solidFill>
                <a:latin typeface="Calibri"/>
                <a:ea typeface="Calibri"/>
                <a:cs typeface="Calibri"/>
                <a:sym typeface="Calibri"/>
              </a:rPr>
              <a:t>white 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After we make our list, we will be writing a silly sentence together. The sentence has to have at least one ‘ow’ and one ‘oa’ word in it. If we want our sentence to be really silly, we want to have lots of words to choose from. So, we are going to work together to think of as many words as we can. You will think of as many ‘ow’ and ‘oa’ words as you can and write them on your white board in the correct column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write words individually or in pairs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volunteers to share out words from their list, specifying which column the word should go under in the T-chart. If a student identifies the incorrect column or incorrectly spells the word, guide student to correct the mistake.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Example, if </a:t>
            </a:r>
            <a:r>
              <a:rPr lang="en" sz="1200" dirty="0">
                <a:solidFill>
                  <a:schemeClr val="dk1"/>
                </a:solidFill>
                <a:latin typeface="Calibri"/>
                <a:ea typeface="Calibri"/>
                <a:cs typeface="Calibri"/>
                <a:sym typeface="Calibri"/>
              </a:rPr>
              <a:t>a student spelled “row” as “roa,” say:  “</a:t>
            </a:r>
            <a:r>
              <a:rPr lang="en" sz="1200" i="1" dirty="0">
                <a:solidFill>
                  <a:schemeClr val="dk1"/>
                </a:solidFill>
                <a:latin typeface="Calibri"/>
                <a:ea typeface="Calibri"/>
                <a:cs typeface="Calibri"/>
                <a:sym typeface="Calibri"/>
              </a:rPr>
              <a:t>Great word! Remember the rule: ‘ow’ is at the end of the syllable and ‘oa’ is in the middle. So how would you spell this word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make corrections and add the words to the board in the correct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several more words or enough from which to choose to create a silly sentence. Students follow along by circling words on their own white board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come up with that match our pattern!”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we are ready to write a silly sentence! We need a few high-frequency words to make our sentence, too. So I will be looking at the Interactive High Frequency Word Wall to find some more words to finish our sentence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or that give us a funny picture in our head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using student-generated words. For example: “</a:t>
            </a:r>
            <a:r>
              <a:rPr lang="en" sz="1200" i="1" dirty="0">
                <a:solidFill>
                  <a:schemeClr val="dk1"/>
                </a:solidFill>
                <a:latin typeface="Calibri"/>
                <a:ea typeface="Calibri"/>
                <a:cs typeface="Calibri"/>
                <a:sym typeface="Calibri"/>
              </a:rPr>
              <a:t>My coach is sure to own a toaster that throws oats at windows.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13</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 will write a thirteen-word sentence together.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and take turns interactively writing the sentence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sentence is finished, say: “</a:t>
            </a:r>
            <a:r>
              <a:rPr lang="en" sz="1200" i="1" dirty="0">
                <a:solidFill>
                  <a:schemeClr val="dk1"/>
                </a:solidFill>
                <a:latin typeface="Calibri"/>
                <a:ea typeface="Calibri"/>
                <a:cs typeface="Calibri"/>
                <a:sym typeface="Calibri"/>
              </a:rPr>
              <a:t>Let’s read our silly sentence we came up with from the words we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“ow” and “oa.”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a:t>
            </a:r>
            <a:r>
              <a:rPr lang="en" sz="1200" dirty="0" smtClean="0">
                <a:solidFill>
                  <a:schemeClr val="dk1"/>
                </a:solidFill>
                <a:latin typeface="Calibri"/>
                <a:ea typeface="Calibri"/>
                <a:cs typeface="Calibri"/>
                <a:sym typeface="Calibri"/>
              </a:rPr>
              <a:t>guidance </a:t>
            </a:r>
            <a:r>
              <a:rPr lang="en" sz="1200" dirty="0">
                <a:solidFill>
                  <a:schemeClr val="dk1"/>
                </a:solidFill>
                <a:latin typeface="Calibri"/>
                <a:ea typeface="Calibri"/>
                <a:cs typeface="Calibri"/>
                <a:sym typeface="Calibri"/>
              </a:rPr>
              <a:t>instead of having them write words down on </a:t>
            </a:r>
            <a:r>
              <a:rPr lang="en" sz="1200" b="1" dirty="0">
                <a:solidFill>
                  <a:schemeClr val="dk1"/>
                </a:solidFill>
                <a:latin typeface="Calibri"/>
                <a:ea typeface="Calibri"/>
                <a:cs typeface="Calibri"/>
                <a:sym typeface="Calibri"/>
              </a:rPr>
              <a:t>white boards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 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promote regular analysis of morphemes, invite students to identify the base word and suffix in any words with a suffix (example: “roads”) and articulate the effect the suffix has on the base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concept of homophones (two words with the same pronunciation but different sound) may present itself in the course of this lesson (example: “rode” and “road”). When it does, acknowledge it and consider collecting examples on an </a:t>
            </a:r>
            <a:r>
              <a:rPr lang="en" sz="1200" b="1" dirty="0">
                <a:solidFill>
                  <a:schemeClr val="dk1"/>
                </a:solidFill>
                <a:latin typeface="Calibri"/>
                <a:ea typeface="Calibri"/>
                <a:cs typeface="Calibri"/>
                <a:sym typeface="Calibri"/>
              </a:rPr>
              <a:t>anchor </a:t>
            </a:r>
            <a:r>
              <a:rPr lang="en" sz="1200" b="1" dirty="0" smtClean="0">
                <a:solidFill>
                  <a:schemeClr val="dk1"/>
                </a:solidFill>
                <a:latin typeface="Calibri"/>
                <a:ea typeface="Calibri"/>
                <a:cs typeface="Calibri"/>
                <a:sym typeface="Calibri"/>
              </a:rPr>
              <a:t>chart</a:t>
            </a:r>
            <a:r>
              <a:rPr lang="en" sz="1200" b="1"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be displayed in the room and added to over time.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652901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9" name="Google Shape;269;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5-10</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901700" marR="0" lvl="2" indent="0" algn="l" rtl="0">
              <a:spcBef>
                <a:spcPts val="0"/>
              </a:spcBef>
              <a:spcAft>
                <a:spcPts val="0"/>
              </a:spcAft>
              <a:buNone/>
            </a:pPr>
            <a:endParaRPr sz="120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a:solidFill>
                  <a:schemeClr val="dk1"/>
                </a:solidFill>
                <a:latin typeface="Calibri"/>
                <a:ea typeface="Calibri"/>
                <a:cs typeface="Calibri"/>
                <a:sym typeface="Calibri"/>
              </a:rPr>
              <a:t>Teacher </a:t>
            </a:r>
            <a:r>
              <a:rPr lang="en" sz="1200">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ctions:</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respond to the reflection question and share with a partner. </a:t>
            </a:r>
            <a:endParaRPr sz="120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Responses will vary. Example: “</a:t>
            </a:r>
            <a:r>
              <a:rPr lang="en" sz="1200" b="1">
                <a:solidFill>
                  <a:schemeClr val="dk1"/>
                </a:solidFill>
                <a:latin typeface="Calibri"/>
                <a:ea typeface="Calibri"/>
                <a:cs typeface="Calibri"/>
                <a:sym typeface="Calibri"/>
              </a:rPr>
              <a:t>I wrote all the words in the sentence on my paper</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I had to fix the spelling of one word ‘road’.</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Provide sentence frames. Examples: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“When I spelled  _____, I _____.”</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“When I thought of the silly sentence, I _____.”</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spcBef>
                <a:spcPts val="0"/>
              </a:spcBef>
              <a:spcAft>
                <a:spcPts val="0"/>
              </a:spcAft>
              <a:buNone/>
            </a:pPr>
            <a:endParaRPr sz="1200" i="0" u="none" strike="noStrike" cap="none">
              <a:solidFill>
                <a:schemeClr val="dk1"/>
              </a:solidFill>
              <a:latin typeface="Calibri"/>
              <a:ea typeface="Calibri"/>
              <a:cs typeface="Calibri"/>
              <a:sym typeface="Calibri"/>
            </a:endParaRPr>
          </a:p>
        </p:txBody>
      </p:sp>
      <p:sp>
        <p:nvSpPr>
          <p:cNvPr id="270" name="Google Shape;270;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1" name="Google Shape;271;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6587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Song sung to the tune of “The Farmer and the Dell.”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silly sentences in a teacher group or with a partner or individually.</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Sing transition song to get students prepared for the lesson.  If you would rather chant than sing this will work as well. </a:t>
            </a:r>
            <a:endParaRPr sz="120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sing the transition song and move into position for learning.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27248561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4666cc5b89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4666cc5b89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write silly sentences to practice the long /ō/ spelling patterns “ow” and “oa” and using high frequency words from the Interactive Word Wall. </a:t>
            </a:r>
            <a:r>
              <a:rPr lang="en" sz="1200">
                <a:solidFill>
                  <a:schemeClr val="dk1"/>
                </a:solidFill>
                <a:highlight>
                  <a:srgbClr val="FFFFFF"/>
                </a:highlight>
                <a:latin typeface="Calibri"/>
                <a:ea typeface="Calibri"/>
                <a:cs typeface="Calibri"/>
                <a:sym typeface="Calibri"/>
              </a:rPr>
              <a:t> </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8238533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666cc5b89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1" name="Google Shape;291;g4666cc5b89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Module 1 Teacher Guide.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and pencils 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33744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 teacher set prepared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a:t>
            </a:r>
            <a:r>
              <a:rPr lang="en" sz="1200" dirty="0" smtClean="0">
                <a:solidFill>
                  <a:schemeClr val="dk1"/>
                </a:solidFill>
                <a:latin typeface="Calibri"/>
                <a:ea typeface="Calibri"/>
                <a:cs typeface="Calibri"/>
                <a:sym typeface="Calibri"/>
              </a:rPr>
              <a:t>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set of Words Rule Cards or list - copied and cut out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copied and page placed in transparent sleeve, a set per student pair;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Words Rule Cards posted on board </a:t>
            </a:r>
            <a:r>
              <a:rPr lang="en" sz="1200" b="1" i="1" dirty="0">
                <a:solidFill>
                  <a:schemeClr val="dk1"/>
                </a:solidFill>
                <a:latin typeface="Calibri"/>
                <a:ea typeface="Calibri"/>
                <a:cs typeface="Calibri"/>
                <a:sym typeface="Calibri"/>
              </a:rPr>
              <a:t>or </a:t>
            </a:r>
            <a:r>
              <a:rPr lang="en" sz="1200" dirty="0">
                <a:solidFill>
                  <a:schemeClr val="dk1"/>
                </a:solidFill>
                <a:latin typeface="Calibri"/>
                <a:ea typeface="Calibri"/>
                <a:cs typeface="Calibri"/>
                <a:sym typeface="Calibri"/>
              </a:rPr>
              <a:t>projected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“My coach is sure to own a toaster that throws oats at windows.” or “The wind blows snow on slow roads when a yellow goat and crow row a boat to school.”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or paper and pencils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planning to use copied Words Rule page placed in sheet protectors, predetermine student writing surface (white cardboard placed in sleeve with page; clipboards or table/desk)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76796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200">
                <a:solidFill>
                  <a:schemeClr val="dk1"/>
                </a:solidFill>
                <a:latin typeface="Calibri"/>
                <a:ea typeface="Calibri"/>
                <a:cs typeface="Calibri"/>
                <a:sym typeface="Calibri"/>
              </a:rPr>
              <a:t>Materials to read and review in preparation: </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Handwriting Guidance Document (found in the K-2 Reading Foundations Skills Block Resource Manual)</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Syllable Guidance Document (pages 27-29 in Skills Block Resource Manual) </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Interactive Writing lessons in EL Education’s Grade 1, Modules 1 and 2 for additional guidance as needed.</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 watch the video on the Interactive Writing Instructional Practice.</a:t>
            </a:r>
            <a:endParaRPr sz="1200">
              <a:solidFill>
                <a:schemeClr val="dk1"/>
              </a:solidFill>
              <a:latin typeface="Calibri"/>
              <a:ea typeface="Calibri"/>
              <a:cs typeface="Calibri"/>
              <a:sym typeface="Calibri"/>
            </a:endParaRPr>
          </a:p>
          <a:p>
            <a:pPr marL="457200" lvl="0" indent="0" algn="l" rtl="0">
              <a:lnSpc>
                <a:spcPct val="12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p:txBody>
      </p:sp>
    </p:spTree>
    <p:extLst>
      <p:ext uri="{BB962C8B-B14F-4D97-AF65-F5344CB8AC3E}">
        <p14:creationId xmlns:p14="http://schemas.microsoft.com/office/powerpoint/2010/main" val="31695538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666cc5b89_0_1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666cc5b89_0_1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Module 1 Teacher Guide. To differentiate further, consider changing the difficulty of words based on the ability of the student.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94620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smtClean="0">
                <a:solidFill>
                  <a:schemeClr val="dk1"/>
                </a:solidFill>
                <a:latin typeface="Calibri"/>
                <a:ea typeface="Calibri"/>
                <a:cs typeface="Calibri"/>
                <a:sym typeface="Calibri"/>
              </a:rPr>
              <a:t>Building </a:t>
            </a:r>
            <a:r>
              <a:rPr lang="en" sz="1200" dirty="0">
                <a:solidFill>
                  <a:schemeClr val="dk1"/>
                </a:solidFill>
                <a:latin typeface="Calibri"/>
                <a:ea typeface="Calibri"/>
                <a:cs typeface="Calibri"/>
                <a:sym typeface="Calibri"/>
              </a:rPr>
              <a:t>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from this cycle, to decode in isolation, read in a text, and spell words. Students will apply these skills to construct a shared sentence, which will also reinforce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a sentence and follow basic concepts of print, such as directionality and spacing.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spelling patterns in writing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 interactive, proficient, pattern </a:t>
            </a:r>
            <a:endParaRPr sz="1200" dirty="0">
              <a:latin typeface="Calibri"/>
              <a:ea typeface="Calibri"/>
              <a:cs typeface="Calibri"/>
              <a:sym typeface="Calibri"/>
            </a:endParaRPr>
          </a:p>
        </p:txBody>
      </p:sp>
    </p:spTree>
    <p:extLst>
      <p:ext uri="{BB962C8B-B14F-4D97-AF65-F5344CB8AC3E}">
        <p14:creationId xmlns:p14="http://schemas.microsoft.com/office/powerpoint/2010/main" val="2412711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‘take a closer look to group words.’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24475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grouping and writing words the vowel sounds they hear /oa/ and /ow/.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5692950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4-6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t>
            </a:r>
            <a:r>
              <a:rPr lang="en" sz="1200" b="1" dirty="0">
                <a:solidFill>
                  <a:schemeClr val="dk1"/>
                </a:solidFill>
                <a:latin typeface="Calibri"/>
                <a:ea typeface="Calibri"/>
                <a:cs typeface="Calibri"/>
                <a:sym typeface="Calibri"/>
              </a:rPr>
              <a:t>Words Rule Word Cards </a:t>
            </a:r>
            <a:r>
              <a:rPr lang="en" sz="1200" dirty="0">
                <a:solidFill>
                  <a:schemeClr val="dk1"/>
                </a:solidFill>
                <a:latin typeface="Calibri"/>
                <a:ea typeface="Calibri"/>
                <a:cs typeface="Calibri"/>
                <a:sym typeface="Calibri"/>
              </a:rPr>
              <a:t>or list of </a:t>
            </a:r>
            <a:r>
              <a:rPr lang="en" sz="1200" b="1" dirty="0">
                <a:solidFill>
                  <a:schemeClr val="dk1"/>
                </a:solidFill>
                <a:latin typeface="Calibri"/>
                <a:ea typeface="Calibri"/>
                <a:cs typeface="Calibri"/>
                <a:sym typeface="Calibri"/>
              </a:rPr>
              <a:t>Words Rule Words on index cards</a:t>
            </a:r>
            <a:r>
              <a:rPr lang="en" sz="1200" dirty="0">
                <a:solidFill>
                  <a:schemeClr val="dk1"/>
                </a:solidFill>
                <a:latin typeface="Calibri"/>
                <a:ea typeface="Calibri"/>
                <a:cs typeface="Calibri"/>
                <a:sym typeface="Calibri"/>
              </a:rPr>
              <a:t>,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“blows,” “float,” “shadow,” “moan.” Offer student-friendly definitions for less familiar words as you read the words or demonstrate the meaning/show an action. For example, blow like you are blowing out candles when you read the word “blows.” Point to a shadow when reading “shadow.” Consider saying </a:t>
            </a:r>
            <a:r>
              <a:rPr lang="en" sz="1200" dirty="0" smtClean="0">
                <a:solidFill>
                  <a:schemeClr val="dk1"/>
                </a:solidFill>
                <a:latin typeface="Calibri"/>
                <a:ea typeface="Calibri"/>
                <a:cs typeface="Calibri"/>
                <a:sym typeface="Calibri"/>
              </a:rPr>
              <a:t>“float</a:t>
            </a:r>
            <a:r>
              <a:rPr lang="en" sz="1200" dirty="0">
                <a:solidFill>
                  <a:schemeClr val="dk1"/>
                </a:solidFill>
                <a:latin typeface="Calibri"/>
                <a:ea typeface="Calibri"/>
                <a:cs typeface="Calibri"/>
                <a:sym typeface="Calibri"/>
              </a:rPr>
              <a:t>” means when something does not sink in water.  A ship floats on the water.  “Moan” is a sound people can make when they are upset (make a moaning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Talk </a:t>
            </a:r>
            <a:r>
              <a:rPr lang="en" sz="1200" i="1" dirty="0">
                <a:solidFill>
                  <a:schemeClr val="dk1"/>
                </a:solidFill>
                <a:latin typeface="Calibri"/>
                <a:ea typeface="Calibri"/>
                <a:cs typeface="Calibri"/>
                <a:sym typeface="Calibri"/>
              </a:rPr>
              <a:t>to an elbow partner about the rule we have learned about the vowel teams “ow” and “oa”  for /ō/ sound.” (</a:t>
            </a:r>
            <a:r>
              <a:rPr lang="en" sz="1200" b="1" dirty="0">
                <a:solidFill>
                  <a:schemeClr val="dk1"/>
                </a:solidFill>
                <a:latin typeface="Calibri"/>
                <a:ea typeface="Calibri"/>
                <a:cs typeface="Calibri"/>
                <a:sym typeface="Calibri"/>
              </a:rPr>
              <a:t>“ow” is at the end of the syllable; “oa” is in the middle of the syllable</a:t>
            </a:r>
            <a:r>
              <a:rPr lang="en" sz="1200" i="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We know that the vowel team ‘ow’ makes the /ō/ sound at the end of a syllable. Like ‘blows’ and ‘shadow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“ow” in “blows” and “shadow” and invite students to notice how it is at the end of the syllable most of the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although </a:t>
            </a:r>
            <a:r>
              <a:rPr lang="en" sz="1200" dirty="0" smtClean="0">
                <a:solidFill>
                  <a:schemeClr val="dk1"/>
                </a:solidFill>
                <a:latin typeface="Calibri"/>
                <a:ea typeface="Calibri"/>
                <a:cs typeface="Calibri"/>
                <a:sym typeface="Calibri"/>
              </a:rPr>
              <a:t>suffix </a:t>
            </a:r>
            <a:r>
              <a:rPr lang="en" sz="1200" dirty="0">
                <a:solidFill>
                  <a:schemeClr val="dk1"/>
                </a:solidFill>
                <a:latin typeface="Calibri"/>
                <a:ea typeface="Calibri"/>
                <a:cs typeface="Calibri"/>
                <a:sym typeface="Calibri"/>
              </a:rPr>
              <a:t>“-s” is added to “blows”, that the base word still contains the vowel team “ow” at the end (“blow”).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know that the vowel team ‘oa’ spells the /ō/ sound when it is in the middle of the syllable, like ‘float’ and ‘moan.’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“oa” in “float” and “moan” and invite students to notice its position in the middle.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you will partner up and practice more /ō/ words that are spelled with ‘ow’ or ‘oa’. Each partner will take turns reading the words then writing the words they hear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Word Rules Word Cards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white boards, white board markers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erasers </a:t>
            </a:r>
            <a:r>
              <a:rPr lang="en" sz="1200" dirty="0">
                <a:solidFill>
                  <a:schemeClr val="dk1"/>
                </a:solidFill>
                <a:latin typeface="Calibri"/>
                <a:ea typeface="Calibri"/>
                <a:cs typeface="Calibri"/>
                <a:sym typeface="Calibri"/>
              </a:rPr>
              <a:t>to paired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a:t>
            </a:r>
            <a:r>
              <a:rPr lang="en" sz="1200" b="1" dirty="0">
                <a:solidFill>
                  <a:schemeClr val="dk1"/>
                </a:solidFill>
                <a:latin typeface="Calibri"/>
                <a:ea typeface="Calibri"/>
                <a:cs typeface="Calibri"/>
                <a:sym typeface="Calibri"/>
              </a:rPr>
              <a:t>Word Rules Word Cards </a:t>
            </a:r>
            <a:r>
              <a:rPr lang="en" sz="1200" dirty="0">
                <a:solidFill>
                  <a:schemeClr val="dk1"/>
                </a:solidFill>
                <a:latin typeface="Calibri"/>
                <a:ea typeface="Calibri"/>
                <a:cs typeface="Calibri"/>
                <a:sym typeface="Calibri"/>
              </a:rPr>
              <a:t>equally with a partner and take turns reading “ow” and “oa” words: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A reads word. (if students are working from posted list or list projected on slide, Student A will read words from board while Student B keeps eyes on whiteboard.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identifies each word as “ow” or “oa” vowel team spelling and writes </a:t>
            </a:r>
            <a:r>
              <a:rPr lang="en" sz="1200" dirty="0" smtClean="0">
                <a:solidFill>
                  <a:schemeClr val="dk1"/>
                </a:solidFill>
                <a:latin typeface="Calibri"/>
                <a:ea typeface="Calibri"/>
                <a:cs typeface="Calibri"/>
                <a:sym typeface="Calibri"/>
              </a:rPr>
              <a:t>the</a:t>
            </a:r>
            <a:r>
              <a:rPr lang="en"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word </a:t>
            </a:r>
            <a:r>
              <a:rPr lang="en" sz="1200" dirty="0">
                <a:solidFill>
                  <a:schemeClr val="dk1"/>
                </a:solidFill>
                <a:latin typeface="Calibri"/>
                <a:ea typeface="Calibri"/>
                <a:cs typeface="Calibri"/>
                <a:sym typeface="Calibri"/>
              </a:rPr>
              <a:t>on his or her white board. (if students are working from posted list or list projected on slide, Student B will look at white board and not at posted/projected list)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B reads all words written.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switch roles.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grouping and reading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t>
            </a:r>
            <a:r>
              <a:rPr lang="en" sz="1200" dirty="0" smtClean="0">
                <a:solidFill>
                  <a:schemeClr val="dk1"/>
                </a:solidFill>
                <a:latin typeface="Calibri"/>
                <a:ea typeface="Calibri"/>
                <a:cs typeface="Calibri"/>
                <a:sym typeface="Calibri"/>
              </a:rPr>
              <a:t>needed, </a:t>
            </a:r>
            <a:r>
              <a:rPr lang="en" sz="1200" dirty="0">
                <a:solidFill>
                  <a:schemeClr val="dk1"/>
                </a:solidFill>
                <a:latin typeface="Calibri"/>
                <a:ea typeface="Calibri"/>
                <a:cs typeface="Calibri"/>
                <a:sym typeface="Calibri"/>
              </a:rPr>
              <a:t>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sentence frames for students to make connections between the spelling pattern and the syllable type.  For example, “I notice the word ‘</a:t>
            </a:r>
            <a:r>
              <a:rPr lang="en" sz="1200" u="sng" dirty="0">
                <a:solidFill>
                  <a:schemeClr val="dk1"/>
                </a:solidFill>
                <a:latin typeface="Calibri"/>
                <a:ea typeface="Calibri"/>
                <a:cs typeface="Calibri"/>
                <a:sym typeface="Calibri"/>
              </a:rPr>
              <a:t>______’</a:t>
            </a:r>
            <a:r>
              <a:rPr lang="en" sz="1200" dirty="0">
                <a:solidFill>
                  <a:schemeClr val="dk1"/>
                </a:solidFill>
                <a:latin typeface="Calibri"/>
                <a:ea typeface="Calibri"/>
                <a:cs typeface="Calibri"/>
                <a:sym typeface="Calibri"/>
              </a:rPr>
              <a:t> is a </a:t>
            </a:r>
            <a:r>
              <a:rPr lang="en" sz="1200" u="sng" dirty="0">
                <a:solidFill>
                  <a:schemeClr val="dk1"/>
                </a:solidFill>
                <a:latin typeface="Calibri"/>
                <a:ea typeface="Calibri"/>
                <a:cs typeface="Calibri"/>
                <a:sym typeface="Calibri"/>
              </a:rPr>
              <a:t>________ </a:t>
            </a:r>
            <a:r>
              <a:rPr lang="en" sz="1200" dirty="0">
                <a:solidFill>
                  <a:schemeClr val="dk1"/>
                </a:solidFill>
                <a:latin typeface="Calibri"/>
                <a:ea typeface="Calibri"/>
                <a:cs typeface="Calibri"/>
                <a:sym typeface="Calibri"/>
              </a:rPr>
              <a:t>syllable word.” (I notice the word ‘blow’ is a vowel team syllable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generalization that the vowel team “ow” makes the long “o” sound at the end of the syllable may be confusing to some students when they see the suffix “-s” added to a base word ending in “ow” (eg. “show” vs. “shows”) They may think the vowel team is in the middle. Students need to understand that despite the fact that the suffix is added, the base word itself still contains the vowel team “ow” at the end. Consider adding the suffix “-s” to other “ow” words if need “blows” is on the modeled list and “boats” is on the practice list. Invite students to identify the base words and see that the “ow” is still at the end of the base word. In addition, there are exceptions to this generalization with “-own” (as with “grown”, “shown”, and “own”).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06706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a:t>
            </a:r>
            <a:r>
              <a:rPr lang="en" sz="1200" dirty="0" smtClean="0">
                <a:solidFill>
                  <a:schemeClr val="dk1"/>
                </a:solidFill>
                <a:latin typeface="Calibri"/>
                <a:ea typeface="Calibri"/>
                <a:cs typeface="Calibri"/>
                <a:sym typeface="Calibri"/>
              </a:rPr>
              <a:t>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6236382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5: Lesson 23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0" name="Google Shape;180;p27"/>
          <p:cNvSpPr txBox="1">
            <a:spLocks noGrp="1"/>
          </p:cNvSpPr>
          <p:nvPr>
            <p:ph type="body" idx="1"/>
          </p:nvPr>
        </p:nvSpPr>
        <p:spPr>
          <a:xfrm>
            <a:off x="311700" y="1059275"/>
            <a:ext cx="8520600" cy="3578039"/>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800" i="1" dirty="0">
                <a:solidFill>
                  <a:schemeClr val="dk1"/>
                </a:solidFill>
              </a:rPr>
              <a:t>This lesson </a:t>
            </a:r>
            <a:r>
              <a:rPr lang="en" sz="1800" i="1" dirty="0"/>
              <a:t>includes two instructional practices: Words Rule Review and Interactive Writing.  Students will work with words with /ō/ sound spelled “ow” and “oa” in Words Rule Review in this lesson and spelling words based on if the /ō/ sound is at the end or in the middle of the </a:t>
            </a:r>
            <a:r>
              <a:rPr lang="en" sz="1800" i="1" dirty="0" smtClean="0"/>
              <a:t>syllable. </a:t>
            </a:r>
            <a:r>
              <a:rPr lang="en" sz="1800" i="1" dirty="0"/>
              <a:t>Then, students will brainstorm a list of words with “ow” and “oa” spelling patterns for the /ō/ sound in preparation for interactive writing of a silly sentence.</a:t>
            </a:r>
            <a:endParaRPr sz="1800" i="1" dirty="0"/>
          </a:p>
          <a:p>
            <a:pPr marL="0" lvl="0" indent="0" algn="l" rtl="0">
              <a:lnSpc>
                <a:spcPct val="70000"/>
              </a:lnSpc>
              <a:spcBef>
                <a:spcPts val="1000"/>
              </a:spcBef>
              <a:spcAft>
                <a:spcPts val="0"/>
              </a:spcAft>
              <a:buClr>
                <a:schemeClr val="dk1"/>
              </a:buClr>
              <a:buSzPts val="1100"/>
              <a:buFont typeface="Arial"/>
              <a:buNone/>
            </a:pPr>
            <a:r>
              <a:rPr lang="en" sz="1600" b="1" i="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42900" algn="l" rtl="0">
              <a:lnSpc>
                <a:spcPct val="70000"/>
              </a:lnSpc>
              <a:spcBef>
                <a:spcPts val="1000"/>
              </a:spcBef>
              <a:spcAft>
                <a:spcPts val="0"/>
              </a:spcAft>
              <a:buClr>
                <a:schemeClr val="dk1"/>
              </a:buClr>
              <a:buSzPts val="1800"/>
              <a:buFont typeface="Arial"/>
              <a:buChar char="•"/>
            </a:pPr>
            <a:r>
              <a:rPr lang="en" sz="1800" dirty="0"/>
              <a:t>Using familiar spelling patterns “ow” and “oa” when encoding and decoding words </a:t>
            </a:r>
            <a:endParaRPr sz="1800" dirty="0"/>
          </a:p>
          <a:p>
            <a:pPr marL="457200" lvl="0" indent="-342900" algn="l" rtl="0">
              <a:lnSpc>
                <a:spcPct val="70000"/>
              </a:lnSpc>
              <a:spcBef>
                <a:spcPts val="1000"/>
              </a:spcBef>
              <a:spcAft>
                <a:spcPts val="0"/>
              </a:spcAft>
              <a:buClr>
                <a:schemeClr val="dk1"/>
              </a:buClr>
              <a:buSzPts val="1800"/>
              <a:buFont typeface="Arial"/>
              <a:buChar char="•"/>
            </a:pPr>
            <a:r>
              <a:rPr lang="en" sz="1800" dirty="0"/>
              <a:t>Spelling patterns based on syllable type</a:t>
            </a:r>
            <a:endParaRPr sz="1800" dirty="0"/>
          </a:p>
          <a:p>
            <a:pPr marL="457200" lvl="0" indent="-330200" algn="l" rtl="0">
              <a:lnSpc>
                <a:spcPct val="70000"/>
              </a:lnSpc>
              <a:spcBef>
                <a:spcPts val="1000"/>
              </a:spcBef>
              <a:spcAft>
                <a:spcPts val="0"/>
              </a:spcAft>
              <a:buClr>
                <a:schemeClr val="dk1"/>
              </a:buClr>
              <a:buSzPts val="1600"/>
              <a:buFont typeface="Arial"/>
              <a:buChar char="•"/>
            </a:pPr>
            <a:r>
              <a:rPr lang="en" sz="1800" dirty="0"/>
              <a:t>Words dictated in a sentence</a:t>
            </a:r>
            <a:r>
              <a:rPr lang="en" sz="1600" dirty="0"/>
              <a:t/>
            </a:r>
            <a:br>
              <a:rPr lang="en" sz="1600" dirty="0"/>
            </a:br>
            <a:endParaRPr sz="16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57" name="Google Shape;257;p36"/>
          <p:cNvSpPr txBox="1">
            <a:spLocks noGrp="1"/>
          </p:cNvSpPr>
          <p:nvPr>
            <p:ph type="body" idx="1"/>
          </p:nvPr>
        </p:nvSpPr>
        <p:spPr>
          <a:xfrm>
            <a:off x="239649" y="965175"/>
            <a:ext cx="8799479"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silly sentence with “ow” and  “oa” words.</a:t>
            </a:r>
            <a:endParaRPr sz="2400" dirty="0"/>
          </a:p>
          <a:p>
            <a:pPr marL="457200" lvl="0" indent="-381000" algn="l" rtl="0">
              <a:lnSpc>
                <a:spcPct val="115000"/>
              </a:lnSpc>
              <a:spcBef>
                <a:spcPts val="0"/>
              </a:spcBef>
              <a:spcAft>
                <a:spcPts val="0"/>
              </a:spcAft>
              <a:buSzPts val="2400"/>
              <a:buChar char="•"/>
            </a:pPr>
            <a:r>
              <a:rPr lang="en" sz="2400" dirty="0"/>
              <a:t>I can use what I know about spelling patterns to correctly spell words.</a:t>
            </a:r>
            <a:endParaRPr sz="2400" dirty="0"/>
          </a:p>
          <a:p>
            <a:pPr marL="457200" lvl="0" indent="-381000" algn="l" rtl="0">
              <a:lnSpc>
                <a:spcPct val="115000"/>
              </a:lnSpc>
              <a:spcBef>
                <a:spcPts val="0"/>
              </a:spcBef>
              <a:spcAft>
                <a:spcPts val="0"/>
              </a:spcAft>
              <a:buSzPts val="2400"/>
              <a:buChar char="•"/>
            </a:pPr>
            <a:r>
              <a:rPr lang="en" sz="2400" dirty="0"/>
              <a:t>I 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258" name="Google Shape;258;p36"/>
          <p:cNvPicPr preferRelativeResize="0"/>
          <p:nvPr/>
        </p:nvPicPr>
        <p:blipFill>
          <a:blip r:embed="rId3">
            <a:alphaModFix/>
          </a:blip>
          <a:stretch>
            <a:fillRect/>
          </a:stretch>
        </p:blipFill>
        <p:spPr>
          <a:xfrm>
            <a:off x="8251372" y="4256314"/>
            <a:ext cx="787757" cy="607932"/>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264" name="Google Shape;264;p37"/>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265" name="Google Shape;265;p37"/>
          <p:cNvPicPr preferRelativeResize="0"/>
          <p:nvPr/>
        </p:nvPicPr>
        <p:blipFill>
          <a:blip r:embed="rId3">
            <a:alphaModFix/>
          </a:blip>
          <a:stretch>
            <a:fillRect/>
          </a:stretch>
        </p:blipFill>
        <p:spPr>
          <a:xfrm>
            <a:off x="5684051" y="1291900"/>
            <a:ext cx="2285425" cy="3124200"/>
          </a:xfrm>
          <a:prstGeom prst="rect">
            <a:avLst/>
          </a:prstGeom>
          <a:noFill/>
          <a:ln>
            <a:noFill/>
          </a:ln>
        </p:spPr>
      </p:pic>
      <p:pic>
        <p:nvPicPr>
          <p:cNvPr id="266" name="Google Shape;266;p37"/>
          <p:cNvPicPr preferRelativeResize="0"/>
          <p:nvPr/>
        </p:nvPicPr>
        <p:blipFill>
          <a:blip r:embed="rId4">
            <a:alphaModFix/>
          </a:blip>
          <a:stretch>
            <a:fillRect/>
          </a:stretch>
        </p:blipFill>
        <p:spPr>
          <a:xfrm rot="-1428834">
            <a:off x="4426992" y="321511"/>
            <a:ext cx="1880891" cy="136740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74" name="Google Shape;274;p3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2800" dirty="0">
                <a:latin typeface="Century Gothic"/>
                <a:ea typeface="Century Gothic"/>
                <a:cs typeface="Century Gothic"/>
                <a:sym typeface="Century Gothic"/>
              </a:rPr>
              <a:t>What did you do today that is helping you become a more proficient reader?</a:t>
            </a:r>
            <a:endParaRPr sz="2800" dirty="0">
              <a:latin typeface="Century Gothic"/>
              <a:ea typeface="Century Gothic"/>
              <a:cs typeface="Century Gothic"/>
              <a:sym typeface="Century Gothic"/>
            </a:endParaRPr>
          </a:p>
        </p:txBody>
      </p:sp>
      <p:pic>
        <p:nvPicPr>
          <p:cNvPr id="275" name="Google Shape;275;p38"/>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81" name="Google Shape;281;p39"/>
          <p:cNvSpPr txBox="1">
            <a:spLocks noGrp="1"/>
          </p:cNvSpPr>
          <p:nvPr>
            <p:ph type="body" idx="1"/>
          </p:nvPr>
        </p:nvSpPr>
        <p:spPr>
          <a:xfrm>
            <a:off x="311700" y="998363"/>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2600" i="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87" name="Google Shape;287;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Clr>
                <a:schemeClr val="dk1"/>
              </a:buClr>
              <a:buSzPts val="2600"/>
              <a:buChar char="•"/>
            </a:pPr>
            <a:r>
              <a:rPr lang="en" sz="2600">
                <a:solidFill>
                  <a:schemeClr val="dk1"/>
                </a:solidFill>
              </a:rPr>
              <a:t>I can</a:t>
            </a:r>
            <a:r>
              <a:rPr lang="en" sz="2600"/>
              <a:t> create and write a silly sentence using high frequency words and words with the /ō/ spelling patterns “ow” and “oa.”</a:t>
            </a:r>
            <a:endParaRPr sz="2600"/>
          </a:p>
          <a:p>
            <a:pPr marL="177800" lvl="0" indent="0" algn="l" rtl="0">
              <a:spcBef>
                <a:spcPts val="800"/>
              </a:spcBef>
              <a:spcAft>
                <a:spcPts val="0"/>
              </a:spcAft>
              <a:buNone/>
            </a:pPr>
            <a:endParaRPr sz="2600"/>
          </a:p>
          <a:p>
            <a:pPr marL="457200" lvl="0" indent="-393700" algn="l" rtl="0">
              <a:spcBef>
                <a:spcPts val="8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800"/>
              </a:spcBef>
              <a:spcAft>
                <a:spcPts val="500"/>
              </a:spcAft>
              <a:buNone/>
            </a:pPr>
            <a:endParaRPr sz="2000"/>
          </a:p>
        </p:txBody>
      </p:sp>
      <p:pic>
        <p:nvPicPr>
          <p:cNvPr id="288" name="Google Shape;288;p40"/>
          <p:cNvPicPr preferRelativeResize="0"/>
          <p:nvPr/>
        </p:nvPicPr>
        <p:blipFill>
          <a:blip r:embed="rId3">
            <a:alphaModFix/>
          </a:blip>
          <a:stretch>
            <a:fillRect/>
          </a:stretch>
        </p:blipFill>
        <p:spPr>
          <a:xfrm>
            <a:off x="8316686" y="4281237"/>
            <a:ext cx="711557" cy="5752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graphicFrame>
        <p:nvGraphicFramePr>
          <p:cNvPr id="293" name="Google Shape;293;p41"/>
          <p:cNvGraphicFramePr/>
          <p:nvPr>
            <p:extLst>
              <p:ext uri="{D42A27DB-BD31-4B8C-83A1-F6EECF244321}">
                <p14:modId xmlns:p14="http://schemas.microsoft.com/office/powerpoint/2010/main" val="3911140854"/>
              </p:ext>
            </p:extLst>
          </p:nvPr>
        </p:nvGraphicFramePr>
        <p:xfrm>
          <a:off x="0" y="0"/>
          <a:ext cx="9144000" cy="5345555"/>
        </p:xfrm>
        <a:graphic>
          <a:graphicData uri="http://schemas.openxmlformats.org/drawingml/2006/table">
            <a:tbl>
              <a:tblPr>
                <a:noFill/>
                <a:tableStyleId>{24C65BED-9553-42C3-9713-263F70C28EF0}</a:tableStyleId>
              </a:tblPr>
              <a:tblGrid>
                <a:gridCol w="3038700"/>
                <a:gridCol w="3050000"/>
                <a:gridCol w="3055300"/>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panose="020B0502020202020204" pitchFamily="34" charset="0"/>
                        </a:rPr>
                        <a:t>Teacher Silly Sentence </a:t>
                      </a:r>
                      <a:endParaRPr sz="2000" b="1" dirty="0">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panose="020B0502020202020204" pitchFamily="34" charset="0"/>
                        </a:rPr>
                        <a:t>Writing Pairs </a:t>
                      </a:r>
                      <a:endParaRPr sz="2000" b="1">
                        <a:latin typeface="Century Gothic" panose="020B0502020202020204" pitchFamily="34" charset="0"/>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panose="020B0502020202020204" pitchFamily="34" charset="0"/>
                        </a:rPr>
                        <a:t>  </a:t>
                      </a:r>
                      <a:r>
                        <a:rPr lang="en" sz="2000" b="1">
                          <a:solidFill>
                            <a:schemeClr val="dk1"/>
                          </a:solidFill>
                          <a:latin typeface="Century Gothic" panose="020B0502020202020204" pitchFamily="34" charset="0"/>
                        </a:rPr>
                        <a:t>Independent Writing</a:t>
                      </a:r>
                      <a:endParaRPr sz="2000" b="1">
                        <a:latin typeface="Century Gothic" panose="020B0502020202020204" pitchFamily="34" charset="0"/>
                      </a:endParaRPr>
                    </a:p>
                  </a:txBody>
                  <a:tcPr marL="91425" marR="91425" marT="91425" marB="91425"/>
                </a:tc>
              </a:tr>
              <a:tr h="4583275">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Create </a:t>
                      </a:r>
                      <a:r>
                        <a:rPr lang="en" sz="1500" dirty="0">
                          <a:solidFill>
                            <a:schemeClr val="dk1"/>
                          </a:solidFill>
                          <a:latin typeface="Century Gothic" panose="020B0502020202020204" pitchFamily="34" charset="0"/>
                        </a:rPr>
                        <a:t>another silly sentence with a </a:t>
                      </a:r>
                      <a:r>
                        <a:rPr lang="en" sz="1500" dirty="0" smtClean="0">
                          <a:solidFill>
                            <a:schemeClr val="dk1"/>
                          </a:solidFill>
                          <a:latin typeface="Century Gothic" panose="020B0502020202020204" pitchFamily="34" charset="0"/>
                        </a:rPr>
                        <a:t>group.</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Use </a:t>
                      </a:r>
                      <a:r>
                        <a:rPr lang="en" sz="1500" dirty="0">
                          <a:solidFill>
                            <a:schemeClr val="dk1"/>
                          </a:solidFill>
                          <a:latin typeface="Century Gothic" panose="020B0502020202020204" pitchFamily="34" charset="0"/>
                        </a:rPr>
                        <a:t>words with the /ō/ spelling patterns “ow” &amp; “oa” &amp; high frequency </a:t>
                      </a:r>
                      <a:r>
                        <a:rPr lang="en" sz="1500" dirty="0" smtClean="0">
                          <a:solidFill>
                            <a:schemeClr val="dk1"/>
                          </a:solidFill>
                          <a:latin typeface="Century Gothic" panose="020B0502020202020204" pitchFamily="34" charset="0"/>
                        </a:rPr>
                        <a:t>words.</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We’ll </a:t>
                      </a:r>
                      <a:r>
                        <a:rPr lang="en" sz="1500" dirty="0">
                          <a:solidFill>
                            <a:schemeClr val="dk1"/>
                          </a:solidFill>
                          <a:latin typeface="Century Gothic" panose="020B0502020202020204" pitchFamily="34" charset="0"/>
                        </a:rPr>
                        <a:t>talk about our sentence until we agree on the sentence we will write. </a:t>
                      </a:r>
                      <a:endParaRPr lang="en" sz="1500" dirty="0" smtClean="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We </a:t>
                      </a:r>
                      <a:r>
                        <a:rPr lang="en" sz="1500" dirty="0">
                          <a:solidFill>
                            <a:schemeClr val="dk1"/>
                          </a:solidFill>
                          <a:latin typeface="Century Gothic" panose="020B0502020202020204" pitchFamily="34" charset="0"/>
                        </a:rPr>
                        <a:t>will write our sentence together. We will check our sentence for spelling, capitalization and punctuation. We will make corrections as </a:t>
                      </a:r>
                      <a:r>
                        <a:rPr lang="en" sz="1500" dirty="0" smtClean="0">
                          <a:solidFill>
                            <a:schemeClr val="dk1"/>
                          </a:solidFill>
                          <a:latin typeface="Century Gothic" panose="020B0502020202020204" pitchFamily="34" charset="0"/>
                        </a:rPr>
                        <a:t>needed.</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We </a:t>
                      </a:r>
                      <a:r>
                        <a:rPr lang="en" sz="1500" dirty="0">
                          <a:solidFill>
                            <a:schemeClr val="dk1"/>
                          </a:solidFill>
                          <a:latin typeface="Century Gothic" panose="020B0502020202020204" pitchFamily="34" charset="0"/>
                        </a:rPr>
                        <a:t>will read our silly sentence together.</a:t>
                      </a:r>
                      <a:endParaRPr sz="15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700" dirty="0">
                        <a:solidFill>
                          <a:schemeClr val="dk1"/>
                        </a:solidFill>
                        <a:latin typeface="Century Gothic" panose="020B0502020202020204" pitchFamily="34" charset="0"/>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Create </a:t>
                      </a:r>
                      <a:r>
                        <a:rPr lang="en" sz="1500" dirty="0">
                          <a:solidFill>
                            <a:schemeClr val="dk1"/>
                          </a:solidFill>
                          <a:latin typeface="Century Gothic" panose="020B0502020202020204" pitchFamily="34" charset="0"/>
                        </a:rPr>
                        <a:t>a new silly sentence with a </a:t>
                      </a:r>
                      <a:r>
                        <a:rPr lang="en" sz="1500" dirty="0" smtClean="0">
                          <a:solidFill>
                            <a:schemeClr val="dk1"/>
                          </a:solidFill>
                          <a:latin typeface="Century Gothic" panose="020B0502020202020204" pitchFamily="34" charset="0"/>
                        </a:rPr>
                        <a:t>partner.</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smtClean="0">
                          <a:solidFill>
                            <a:schemeClr val="dk1"/>
                          </a:solidFill>
                          <a:latin typeface="Century Gothic" panose="020B0502020202020204" pitchFamily="34" charset="0"/>
                        </a:rPr>
                        <a:t>Use words </a:t>
                      </a:r>
                      <a:r>
                        <a:rPr lang="en" sz="1500" dirty="0">
                          <a:solidFill>
                            <a:schemeClr val="dk1"/>
                          </a:solidFill>
                          <a:latin typeface="Century Gothic" panose="020B0502020202020204" pitchFamily="34" charset="0"/>
                        </a:rPr>
                        <a:t>with the /ō/ spelling patterns “ow” &amp; </a:t>
                      </a:r>
                      <a:r>
                        <a:rPr lang="en" sz="1500">
                          <a:solidFill>
                            <a:schemeClr val="dk1"/>
                          </a:solidFill>
                          <a:latin typeface="Century Gothic" panose="020B0502020202020204" pitchFamily="34" charset="0"/>
                        </a:rPr>
                        <a:t>“</a:t>
                      </a:r>
                      <a:r>
                        <a:rPr lang="en" sz="1500" smtClean="0">
                          <a:solidFill>
                            <a:schemeClr val="dk1"/>
                          </a:solidFill>
                          <a:latin typeface="Century Gothic" panose="020B0502020202020204" pitchFamily="34" charset="0"/>
                        </a:rPr>
                        <a:t>oa”</a:t>
                      </a:r>
                      <a:r>
                        <a:rPr lang="en" sz="1500" baseline="0" dirty="0">
                          <a:solidFill>
                            <a:schemeClr val="dk1"/>
                          </a:solidFill>
                          <a:latin typeface="Century Gothic" panose="020B0502020202020204" pitchFamily="34" charset="0"/>
                        </a:rPr>
                        <a:t> </a:t>
                      </a:r>
                      <a:r>
                        <a:rPr lang="en" sz="1500" smtClean="0">
                          <a:solidFill>
                            <a:schemeClr val="dk1"/>
                          </a:solidFill>
                          <a:latin typeface="Century Gothic" panose="020B0502020202020204" pitchFamily="34" charset="0"/>
                        </a:rPr>
                        <a:t>and </a:t>
                      </a:r>
                      <a:r>
                        <a:rPr lang="en" sz="1500" dirty="0">
                          <a:solidFill>
                            <a:schemeClr val="dk1"/>
                          </a:solidFill>
                          <a:latin typeface="Century Gothic" panose="020B0502020202020204" pitchFamily="34" charset="0"/>
                        </a:rPr>
                        <a:t>high </a:t>
                      </a:r>
                      <a:r>
                        <a:rPr lang="en" sz="1500">
                          <a:solidFill>
                            <a:schemeClr val="dk1"/>
                          </a:solidFill>
                          <a:latin typeface="Century Gothic" panose="020B0502020202020204" pitchFamily="34" charset="0"/>
                        </a:rPr>
                        <a:t>frequency </a:t>
                      </a:r>
                      <a:r>
                        <a:rPr lang="en" sz="1500" smtClean="0">
                          <a:solidFill>
                            <a:schemeClr val="dk1"/>
                          </a:solidFill>
                          <a:latin typeface="Century Gothic" panose="020B0502020202020204" pitchFamily="34" charset="0"/>
                        </a:rPr>
                        <a:t>words.</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smtClean="0">
                          <a:solidFill>
                            <a:schemeClr val="dk1"/>
                          </a:solidFill>
                          <a:latin typeface="Century Gothic" panose="020B0502020202020204" pitchFamily="34" charset="0"/>
                        </a:rPr>
                        <a:t>Talk </a:t>
                      </a:r>
                      <a:r>
                        <a:rPr lang="en" sz="1500" dirty="0">
                          <a:solidFill>
                            <a:schemeClr val="dk1"/>
                          </a:solidFill>
                          <a:latin typeface="Century Gothic" panose="020B0502020202020204" pitchFamily="34" charset="0"/>
                        </a:rPr>
                        <a:t>about your sentence until you agree on the sentence you will write on your paper.  Write the sentence on </a:t>
                      </a:r>
                      <a:r>
                        <a:rPr lang="en" sz="1500">
                          <a:solidFill>
                            <a:schemeClr val="dk1"/>
                          </a:solidFill>
                          <a:latin typeface="Century Gothic" panose="020B0502020202020204" pitchFamily="34" charset="0"/>
                        </a:rPr>
                        <a:t>your </a:t>
                      </a:r>
                      <a:r>
                        <a:rPr lang="en" sz="1500" smtClean="0">
                          <a:solidFill>
                            <a:schemeClr val="dk1"/>
                          </a:solidFill>
                          <a:latin typeface="Century Gothic" panose="020B0502020202020204" pitchFamily="34" charset="0"/>
                        </a:rPr>
                        <a:t>paper.</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smtClean="0">
                          <a:solidFill>
                            <a:schemeClr val="dk1"/>
                          </a:solidFill>
                          <a:latin typeface="Century Gothic" panose="020B0502020202020204" pitchFamily="34" charset="0"/>
                        </a:rPr>
                        <a:t>Check </a:t>
                      </a:r>
                      <a:r>
                        <a:rPr lang="en" sz="1500" dirty="0">
                          <a:solidFill>
                            <a:schemeClr val="dk1"/>
                          </a:solidFill>
                          <a:latin typeface="Century Gothic" panose="020B0502020202020204" pitchFamily="34" charset="0"/>
                        </a:rPr>
                        <a:t>your sentence for spelling, capitalization and punctuation. Make edits and corrections </a:t>
                      </a:r>
                      <a:r>
                        <a:rPr lang="en" sz="1500">
                          <a:solidFill>
                            <a:schemeClr val="dk1"/>
                          </a:solidFill>
                          <a:latin typeface="Century Gothic" panose="020B0502020202020204" pitchFamily="34" charset="0"/>
                        </a:rPr>
                        <a:t>as </a:t>
                      </a:r>
                      <a:r>
                        <a:rPr lang="en" sz="1500" smtClean="0">
                          <a:solidFill>
                            <a:schemeClr val="dk1"/>
                          </a:solidFill>
                          <a:latin typeface="Century Gothic" panose="020B0502020202020204" pitchFamily="34" charset="0"/>
                        </a:rPr>
                        <a:t>needed.</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smtClean="0">
                          <a:solidFill>
                            <a:schemeClr val="dk1"/>
                          </a:solidFill>
                          <a:latin typeface="Century Gothic" panose="020B0502020202020204" pitchFamily="34" charset="0"/>
                        </a:rPr>
                        <a:t>Share </a:t>
                      </a:r>
                      <a:r>
                        <a:rPr lang="en" sz="1500" dirty="0">
                          <a:solidFill>
                            <a:schemeClr val="dk1"/>
                          </a:solidFill>
                          <a:latin typeface="Century Gothic" panose="020B0502020202020204" pitchFamily="34" charset="0"/>
                        </a:rPr>
                        <a:t>your sentence with another writing pair.</a:t>
                      </a:r>
                      <a:endParaRPr sz="1500" dirty="0">
                        <a:solidFill>
                          <a:schemeClr val="dk1"/>
                        </a:solidFill>
                        <a:latin typeface="Century Gothic" panose="020B0502020202020204" pitchFamily="34" charset="0"/>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Create </a:t>
                      </a:r>
                      <a:r>
                        <a:rPr lang="en" sz="1500" dirty="0">
                          <a:solidFill>
                            <a:schemeClr val="dk1"/>
                          </a:solidFill>
                          <a:latin typeface="Century Gothic" panose="020B0502020202020204" pitchFamily="34" charset="0"/>
                        </a:rPr>
                        <a:t>a new silly sentence </a:t>
                      </a:r>
                      <a:r>
                        <a:rPr lang="en" sz="1500" dirty="0" smtClean="0">
                          <a:solidFill>
                            <a:schemeClr val="dk1"/>
                          </a:solidFill>
                          <a:latin typeface="Century Gothic" panose="020B0502020202020204" pitchFamily="34" charset="0"/>
                        </a:rPr>
                        <a:t>independently.</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Use words </a:t>
                      </a:r>
                      <a:r>
                        <a:rPr lang="en" sz="1500" dirty="0">
                          <a:solidFill>
                            <a:schemeClr val="dk1"/>
                          </a:solidFill>
                          <a:latin typeface="Century Gothic" panose="020B0502020202020204" pitchFamily="34" charset="0"/>
                        </a:rPr>
                        <a:t>with the /ō/ spelling patterns “ow” &amp; “</a:t>
                      </a:r>
                      <a:r>
                        <a:rPr lang="en" sz="1500" dirty="0" smtClean="0">
                          <a:solidFill>
                            <a:schemeClr val="dk1"/>
                          </a:solidFill>
                          <a:latin typeface="Century Gothic" panose="020B0502020202020204" pitchFamily="34" charset="0"/>
                        </a:rPr>
                        <a:t>oa”</a:t>
                      </a:r>
                      <a:r>
                        <a:rPr lang="en" sz="1500" baseline="0" dirty="0">
                          <a:solidFill>
                            <a:schemeClr val="dk1"/>
                          </a:solidFill>
                          <a:latin typeface="Century Gothic" panose="020B0502020202020204" pitchFamily="34" charset="0"/>
                        </a:rPr>
                        <a:t> </a:t>
                      </a:r>
                      <a:r>
                        <a:rPr lang="en" sz="1500" dirty="0" smtClean="0">
                          <a:solidFill>
                            <a:schemeClr val="dk1"/>
                          </a:solidFill>
                          <a:latin typeface="Century Gothic" panose="020B0502020202020204" pitchFamily="34" charset="0"/>
                        </a:rPr>
                        <a:t>and </a:t>
                      </a:r>
                      <a:r>
                        <a:rPr lang="en" sz="1500" dirty="0">
                          <a:solidFill>
                            <a:schemeClr val="dk1"/>
                          </a:solidFill>
                          <a:latin typeface="Century Gothic" panose="020B0502020202020204" pitchFamily="34" charset="0"/>
                        </a:rPr>
                        <a:t>high frequency </a:t>
                      </a:r>
                      <a:r>
                        <a:rPr lang="en" sz="1500" dirty="0" smtClean="0">
                          <a:solidFill>
                            <a:schemeClr val="dk1"/>
                          </a:solidFill>
                          <a:latin typeface="Century Gothic" panose="020B0502020202020204" pitchFamily="34" charset="0"/>
                        </a:rPr>
                        <a:t>words.</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Write </a:t>
                      </a:r>
                      <a:r>
                        <a:rPr lang="en" sz="1500" dirty="0">
                          <a:solidFill>
                            <a:schemeClr val="dk1"/>
                          </a:solidFill>
                          <a:latin typeface="Century Gothic" panose="020B0502020202020204" pitchFamily="34" charset="0"/>
                        </a:rPr>
                        <a:t>your silly sentence on your </a:t>
                      </a:r>
                      <a:r>
                        <a:rPr lang="en" sz="1500" dirty="0" smtClean="0">
                          <a:solidFill>
                            <a:schemeClr val="dk1"/>
                          </a:solidFill>
                          <a:latin typeface="Century Gothic" panose="020B0502020202020204" pitchFamily="34" charset="0"/>
                        </a:rPr>
                        <a:t>paper.</a:t>
                      </a:r>
                      <a:endParaRPr lang="en" sz="1500" dirty="0">
                        <a:solidFill>
                          <a:schemeClr val="dk1"/>
                        </a:solidFill>
                        <a:latin typeface="Century Gothic" panose="020B0502020202020204" pitchFamily="34" charset="0"/>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rPr>
                        <a:t>Check </a:t>
                      </a:r>
                      <a:r>
                        <a:rPr lang="en" sz="1500" dirty="0">
                          <a:solidFill>
                            <a:schemeClr val="dk1"/>
                          </a:solidFill>
                          <a:latin typeface="Century Gothic" panose="020B0502020202020204" pitchFamily="34" charset="0"/>
                        </a:rPr>
                        <a:t>your sentence for spelling, capitalization and punctuation. Make edits and corrections as </a:t>
                      </a:r>
                      <a:r>
                        <a:rPr lang="en" sz="1500" dirty="0" smtClean="0">
                          <a:solidFill>
                            <a:schemeClr val="dk1"/>
                          </a:solidFill>
                          <a:latin typeface="Century Gothic" panose="020B0502020202020204" pitchFamily="34" charset="0"/>
                        </a:rPr>
                        <a:t>needed.</a:t>
                      </a:r>
                      <a:r>
                        <a:rPr lang="en-US" sz="1500" dirty="0" smtClean="0">
                          <a:solidFill>
                            <a:schemeClr val="dk1"/>
                          </a:solidFill>
                          <a:latin typeface="Century Gothic" panose="020B0502020202020204" pitchFamily="34" charset="0"/>
                        </a:rPr>
                        <a:t> 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US" sz="1500" dirty="0" smtClean="0">
                          <a:solidFill>
                            <a:schemeClr val="dk1"/>
                          </a:solidFill>
                          <a:latin typeface="Century Gothic" panose="020B0502020202020204" pitchFamily="34" charset="0"/>
                        </a:rPr>
                        <a:t>Check each other’s sentences and make any corrections needed.</a:t>
                      </a:r>
                    </a:p>
                    <a:p>
                      <a:pPr marL="342900" lvl="0" indent="-342900" algn="l" rtl="0">
                        <a:spcBef>
                          <a:spcPts val="0"/>
                        </a:spcBef>
                        <a:spcAft>
                          <a:spcPts val="0"/>
                        </a:spcAft>
                        <a:buClr>
                          <a:schemeClr val="dk1"/>
                        </a:buClr>
                        <a:buSzPct val="100000"/>
                        <a:buFont typeface="+mj-lt"/>
                        <a:buAutoNum type="arabicPeriod"/>
                      </a:pPr>
                      <a:endParaRPr lang="en" sz="15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endParaRPr sz="1700" dirty="0">
                        <a:solidFill>
                          <a:schemeClr val="dk1"/>
                        </a:solidFill>
                        <a:latin typeface="Century Gothic" panose="020B0502020202020204" pitchFamily="34" charset="0"/>
                      </a:endParaRPr>
                    </a:p>
                  </a:txBody>
                  <a:tcPr marL="91425" marR="91425" marT="91425" marB="91425"/>
                </a:tc>
              </a:tr>
            </a:tbl>
          </a:graphicData>
        </a:graphic>
      </p:graphicFrame>
      <p:pic>
        <p:nvPicPr>
          <p:cNvPr id="294" name="Google Shape;294;p41"/>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295" name="Google Shape;295;p41"/>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 </a:t>
            </a:r>
            <a:r>
              <a:rPr lang="en"/>
              <a:t>23</a:t>
            </a:r>
            <a:endParaRPr>
              <a:solidFill>
                <a:schemeClr val="dk1"/>
              </a:solidFill>
            </a:endParaRPr>
          </a:p>
          <a:p>
            <a:pPr marL="0" lvl="0" indent="0" algn="l" rtl="0">
              <a:spcBef>
                <a:spcPts val="800"/>
              </a:spcBef>
              <a:spcAft>
                <a:spcPts val="0"/>
              </a:spcAft>
              <a:buNone/>
            </a:pPr>
            <a:r>
              <a:rPr lang="en" sz="1800" b="1">
                <a:solidFill>
                  <a:schemeClr val="dk1"/>
                </a:solidFill>
              </a:rPr>
              <a:t>New Materials to Prepare in Advance: </a:t>
            </a:r>
            <a:endParaRPr sz="1800" b="1">
              <a:solidFill>
                <a:schemeClr val="dk1"/>
              </a:solidFill>
            </a:endParaRPr>
          </a:p>
          <a:p>
            <a:pPr marL="457200" lvl="0" indent="-342900" algn="l" rtl="0">
              <a:spcBef>
                <a:spcPts val="800"/>
              </a:spcBef>
              <a:spcAft>
                <a:spcPts val="0"/>
              </a:spcAft>
              <a:buClr>
                <a:schemeClr val="dk1"/>
              </a:buClr>
              <a:buSzPts val="1800"/>
              <a:buChar char="•"/>
            </a:pPr>
            <a:r>
              <a:rPr lang="en" sz="1800"/>
              <a:t>Words Rule Word Cards or Word List (see notes)</a:t>
            </a:r>
            <a:endParaRPr sz="1800"/>
          </a:p>
          <a:p>
            <a:pPr marL="457200" lvl="0" indent="-342900" algn="l" rtl="0">
              <a:spcBef>
                <a:spcPts val="1000"/>
              </a:spcBef>
              <a:spcAft>
                <a:spcPts val="0"/>
              </a:spcAft>
              <a:buClr>
                <a:schemeClr val="dk1"/>
              </a:buClr>
              <a:buSzPts val="1800"/>
              <a:buChar char="•"/>
            </a:pPr>
            <a:r>
              <a:rPr lang="en" sz="1800"/>
              <a:t>Silly sentence examples (optional)</a:t>
            </a:r>
            <a:endParaRPr sz="1800"/>
          </a:p>
          <a:p>
            <a:pPr marL="0" lvl="0" indent="0" algn="l" rtl="0">
              <a:spcBef>
                <a:spcPts val="1000"/>
              </a:spcBef>
              <a:spcAft>
                <a:spcPts val="0"/>
              </a:spcAft>
              <a:buNone/>
            </a:pPr>
            <a:r>
              <a:rPr lang="en" sz="1800" b="1">
                <a:solidFill>
                  <a:schemeClr val="dk1"/>
                </a:solidFill>
              </a:rPr>
              <a:t>Materials to Gather from Previous Lessons:</a:t>
            </a:r>
            <a:endParaRPr sz="1800">
              <a:solidFill>
                <a:schemeClr val="dk1"/>
              </a:solidFill>
            </a:endParaRPr>
          </a:p>
          <a:p>
            <a:pPr marL="457200" lvl="0" indent="-342900" algn="l" rtl="0">
              <a:spcBef>
                <a:spcPts val="1000"/>
              </a:spcBef>
              <a:spcAft>
                <a:spcPts val="0"/>
              </a:spcAft>
              <a:buClr>
                <a:schemeClr val="dk1"/>
              </a:buClr>
              <a:buSzPts val="1800"/>
              <a:buChar char="•"/>
            </a:pPr>
            <a:r>
              <a:rPr lang="en" sz="1800"/>
              <a:t>White boards, white board markers and erasers or paper and pencils</a:t>
            </a:r>
            <a:endParaRPr sz="1800">
              <a:solidFill>
                <a:schemeClr val="dk1"/>
              </a:solidFill>
            </a:endParaRPr>
          </a:p>
          <a:p>
            <a:pPr marL="0" lvl="0" indent="0" algn="l" rtl="0">
              <a:spcBef>
                <a:spcPts val="1000"/>
              </a:spcBef>
              <a:spcAft>
                <a:spcPts val="0"/>
              </a:spcAft>
              <a:buNone/>
            </a:pPr>
            <a:endParaRPr sz="2200">
              <a:solidFill>
                <a:schemeClr val="dk1"/>
              </a:solidFill>
            </a:endParaRPr>
          </a:p>
          <a:p>
            <a:pPr marL="0" lvl="0" indent="0" algn="l" rtl="0">
              <a:lnSpc>
                <a:spcPct val="90000"/>
              </a:lnSpc>
              <a:spcBef>
                <a:spcPts val="1000"/>
              </a:spcBef>
              <a:spcAft>
                <a:spcPts val="0"/>
              </a:spcAft>
              <a:buNone/>
            </a:pPr>
            <a:endParaRPr>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5: Lesson 23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400" b="1">
                <a:solidFill>
                  <a:schemeClr val="dk1"/>
                </a:solidFill>
              </a:rPr>
              <a:t>Preparing for Lesson #: </a:t>
            </a:r>
            <a:r>
              <a:rPr lang="en" sz="2400"/>
              <a:t>23</a:t>
            </a:r>
            <a:endParaRPr sz="240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600">
                <a:solidFill>
                  <a:schemeClr val="dk1"/>
                </a:solidFill>
              </a:rPr>
              <a:t>Reading and protocols to read in preparation:</a:t>
            </a:r>
            <a:endParaRPr sz="1600">
              <a:solidFill>
                <a:schemeClr val="dk1"/>
              </a:solidFill>
            </a:endParaRPr>
          </a:p>
          <a:p>
            <a:pPr marL="457200" lvl="0" indent="-330200" algn="l" rtl="0">
              <a:lnSpc>
                <a:spcPct val="120000"/>
              </a:lnSpc>
              <a:spcBef>
                <a:spcPts val="800"/>
              </a:spcBef>
              <a:spcAft>
                <a:spcPts val="0"/>
              </a:spcAft>
              <a:buClr>
                <a:schemeClr val="dk1"/>
              </a:buClr>
              <a:buSzPts val="1600"/>
              <a:buChar char="•"/>
            </a:pPr>
            <a:r>
              <a:rPr lang="en" sz="1600">
                <a:solidFill>
                  <a:schemeClr val="dk1"/>
                </a:solidFill>
              </a:rPr>
              <a:t>Handwriting Guidance Document (found in the K-2 Reading Foundations Skills Block Resource Manual)</a:t>
            </a:r>
            <a:endParaRPr sz="1600">
              <a:solidFill>
                <a:schemeClr val="dk1"/>
              </a:solidFill>
            </a:endParaRPr>
          </a:p>
          <a:p>
            <a:pPr marL="457200" lvl="0" indent="-330200" algn="l" rtl="0">
              <a:lnSpc>
                <a:spcPct val="120000"/>
              </a:lnSpc>
              <a:spcBef>
                <a:spcPts val="0"/>
              </a:spcBef>
              <a:spcAft>
                <a:spcPts val="0"/>
              </a:spcAft>
              <a:buSzPts val="1600"/>
              <a:buChar char="•"/>
            </a:pPr>
            <a:r>
              <a:rPr lang="en" sz="1600"/>
              <a:t>Review the Syllable Guidance Document (pages 27-29 in Skills Block Resource Manual)</a:t>
            </a:r>
            <a:endParaRPr sz="1600"/>
          </a:p>
          <a:p>
            <a:pPr marL="457200" lvl="0" indent="-330200" algn="l" rtl="0">
              <a:lnSpc>
                <a:spcPct val="120000"/>
              </a:lnSpc>
              <a:spcBef>
                <a:spcPts val="0"/>
              </a:spcBef>
              <a:spcAft>
                <a:spcPts val="0"/>
              </a:spcAft>
              <a:buSzPts val="1600"/>
              <a:buChar char="•"/>
            </a:pPr>
            <a:r>
              <a:rPr lang="en" sz="1600"/>
              <a:t>Review Independent and Small Group Work guidance (Skills Block Resource Manual)</a:t>
            </a:r>
            <a:endParaRPr sz="1600"/>
          </a:p>
          <a:p>
            <a:pPr marL="0" lvl="0" indent="0" algn="l" rtl="0">
              <a:lnSpc>
                <a:spcPct val="120000"/>
              </a:lnSpc>
              <a:spcBef>
                <a:spcPts val="800"/>
              </a:spcBef>
              <a:spcAft>
                <a:spcPts val="0"/>
              </a:spcAft>
              <a:buClr>
                <a:schemeClr val="dk1"/>
              </a:buClr>
              <a:buSzPts val="1100"/>
              <a:buFont typeface="Arial"/>
              <a:buNone/>
            </a:pPr>
            <a:r>
              <a:rPr lang="en" sz="1600">
                <a:solidFill>
                  <a:srgbClr val="333333"/>
                </a:solidFill>
                <a:highlight>
                  <a:srgbClr val="FFFFFF"/>
                </a:highlight>
              </a:rPr>
              <a:t>See the Video, Interactive Writing:</a:t>
            </a:r>
            <a:r>
              <a:rPr lang="en" sz="1600">
                <a:solidFill>
                  <a:srgbClr val="333333"/>
                </a:solidFill>
                <a:highlight>
                  <a:srgbClr val="FFFFFF"/>
                </a:highlight>
                <a:uFill>
                  <a:noFill/>
                </a:uFill>
                <a:hlinkClick r:id="rId3"/>
              </a:rPr>
              <a:t> </a:t>
            </a:r>
            <a:r>
              <a:rPr lang="en" sz="1600" u="sng">
                <a:solidFill>
                  <a:srgbClr val="0563C1"/>
                </a:solidFill>
                <a:highlight>
                  <a:srgbClr val="FFFFFF"/>
                </a:highlight>
                <a:hlinkClick r:id="rId3"/>
              </a:rPr>
              <a:t>https://vimeo.com/168991757</a:t>
            </a:r>
            <a:endParaRPr sz="1600" u="sng">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a:solidFill>
                <a:srgbClr val="0563C1"/>
              </a:solidFill>
              <a:highlight>
                <a:srgbClr val="FFFFFF"/>
              </a:highlight>
              <a:hlinkClick r:id="rId3"/>
            </a:endParaRPr>
          </a:p>
          <a:p>
            <a:pPr marL="0" lvl="0" indent="0" algn="l" rtl="0">
              <a:spcBef>
                <a:spcPts val="800"/>
              </a:spcBef>
              <a:spcAft>
                <a:spcPts val="0"/>
              </a:spcAft>
              <a:buNone/>
            </a:pPr>
            <a:endParaRPr/>
          </a:p>
        </p:txBody>
      </p:sp>
      <p:sp>
        <p:nvSpPr>
          <p:cNvPr id="5"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2: Cycle 5: Lesson 23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98" name="Google Shape;19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1: Part 1: Cycle 5: Lesson 23</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4" name="Google Shape;20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05" name="Google Shape;205;p31"/>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1: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5: Lesson 23</a:t>
            </a:r>
            <a:endParaRPr sz="3200" b="1">
              <a:solidFill>
                <a:srgbClr val="404040"/>
              </a:solidFill>
              <a:latin typeface="Century Gothic"/>
              <a:ea typeface="Century Gothic"/>
              <a:cs typeface="Century Gothic"/>
              <a:sym typeface="Century Gothic"/>
            </a:endParaRPr>
          </a:p>
        </p:txBody>
      </p:sp>
      <p:pic>
        <p:nvPicPr>
          <p:cNvPr id="206" name="Google Shape;20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7" name="Google Shape;20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13" name="Google Shape;213;p32"/>
          <p:cNvSpPr txBox="1">
            <a:spLocks noGrp="1"/>
          </p:cNvSpPr>
          <p:nvPr>
            <p:ph type="body" idx="1"/>
          </p:nvPr>
        </p:nvSpPr>
        <p:spPr>
          <a:xfrm>
            <a:off x="311700" y="528100"/>
            <a:ext cx="8520600" cy="38535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a:t>
            </a:r>
            <a:r>
              <a:rPr lang="en" sz="2400" i="1">
                <a:solidFill>
                  <a:srgbClr val="FF0000"/>
                </a:solidFill>
              </a:rPr>
              <a:t> “Can you take a closer look, a closer look, a closer look? Can you take a closer look at some words today?</a:t>
            </a:r>
            <a:endParaRPr sz="2400" i="1">
              <a:solidFill>
                <a:srgbClr val="FF0000"/>
              </a:solidFill>
            </a:endParaRPr>
          </a:p>
          <a:p>
            <a:pPr marL="0" lvl="0" indent="0" algn="l" rtl="0">
              <a:lnSpc>
                <a:spcPct val="150000"/>
              </a:lnSpc>
              <a:spcBef>
                <a:spcPts val="1000"/>
              </a:spcBef>
              <a:spcAft>
                <a:spcPts val="0"/>
              </a:spcAft>
              <a:buNone/>
            </a:pPr>
            <a:r>
              <a:rPr lang="en" sz="2400" b="1">
                <a:solidFill>
                  <a:srgbClr val="FF0000"/>
                </a:solidFill>
              </a:rPr>
              <a:t>Students:</a:t>
            </a:r>
            <a:r>
              <a:rPr lang="en" sz="2400" i="1">
                <a:solidFill>
                  <a:srgbClr val="FF0000"/>
                </a:solidFill>
              </a:rPr>
              <a:t> “Yes, we’ll take a closer look, a closer look, a closer look. Yes, we’ll take a closer look to group the words today.”</a:t>
            </a:r>
            <a:endParaRPr sz="2400" i="1">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9" name="Google Shape;219;p3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read words with the long “o” sound spelled with vowel teams “ow” and “oa.”</a:t>
            </a: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identify spelling patterns based on the sounds I hear. </a:t>
            </a:r>
            <a:endParaRPr sz="2800"/>
          </a:p>
        </p:txBody>
      </p:sp>
      <p:pic>
        <p:nvPicPr>
          <p:cNvPr id="220" name="Google Shape;220;p33"/>
          <p:cNvPicPr preferRelativeResize="0"/>
          <p:nvPr/>
        </p:nvPicPr>
        <p:blipFill>
          <a:blip r:embed="rId3">
            <a:alphaModFix/>
          </a:blip>
          <a:stretch>
            <a:fillRect/>
          </a:stretch>
        </p:blipFill>
        <p:spPr>
          <a:xfrm>
            <a:off x="8305800" y="4313222"/>
            <a:ext cx="727300" cy="55255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205725" y="332669"/>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dirty="0">
                <a:solidFill>
                  <a:schemeClr val="tx1"/>
                </a:solidFill>
              </a:rPr>
              <a:t>Words Rule! </a:t>
            </a:r>
            <a:endParaRPr sz="3000" b="1" dirty="0">
              <a:solidFill>
                <a:schemeClr val="tx1"/>
              </a:solidFill>
            </a:endParaRPr>
          </a:p>
        </p:txBody>
      </p:sp>
      <p:sp>
        <p:nvSpPr>
          <p:cNvPr id="226" name="Google Shape;226;p34"/>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28" name="Google Shape;228;p34"/>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29" name="Google Shape;229;p34"/>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0" name="Google Shape;230;p34"/>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32" name="Google Shape;232;p34"/>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33" name="Google Shape;233;p34"/>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4" name="Google Shape;234;p34"/>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5" name="Google Shape;235;p34"/>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6" name="Google Shape;236;p34"/>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37" name="Google Shape;237;p34"/>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8" name="Google Shape;238;p34"/>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39" name="Google Shape;239;p34"/>
          <p:cNvSpPr txBox="1"/>
          <p:nvPr/>
        </p:nvSpPr>
        <p:spPr>
          <a:xfrm>
            <a:off x="4519925" y="104827"/>
            <a:ext cx="2147700" cy="169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  </a:t>
            </a:r>
            <a:r>
              <a:rPr lang="en" sz="3000" b="1" u="sng" dirty="0" smtClean="0">
                <a:latin typeface="Century Gothic"/>
                <a:ea typeface="Century Gothic"/>
                <a:cs typeface="Century Gothic"/>
                <a:sym typeface="Century Gothic"/>
              </a:rPr>
              <a:t>ow</a:t>
            </a:r>
            <a:r>
              <a:rPr lang="en" sz="3000" dirty="0">
                <a:latin typeface="Century Gothic"/>
                <a:ea typeface="Century Gothic"/>
                <a:cs typeface="Century Gothic"/>
                <a:sym typeface="Century Gothic"/>
              </a:rPr>
              <a:t>	</a:t>
            </a:r>
            <a:endParaRPr lang="en" sz="3000" dirty="0" smtClean="0">
              <a:latin typeface="Century Gothic"/>
              <a:ea typeface="Century Gothic"/>
              <a:cs typeface="Century Gothic"/>
              <a:sym typeface="Century Gothic"/>
            </a:endParaRPr>
          </a:p>
          <a:p>
            <a:pPr marL="0" lvl="0" indent="0" algn="l" rtl="0">
              <a:spcBef>
                <a:spcPts val="0"/>
              </a:spcBef>
              <a:spcAft>
                <a:spcPts val="0"/>
              </a:spcAft>
              <a:buNone/>
            </a:pPr>
            <a:r>
              <a:rPr lang="en" sz="3000" dirty="0">
                <a:latin typeface="Century Gothic"/>
                <a:ea typeface="Century Gothic"/>
                <a:cs typeface="Century Gothic"/>
                <a:sym typeface="Century Gothic"/>
              </a:rPr>
              <a:t> </a:t>
            </a:r>
            <a:r>
              <a:rPr lang="en" sz="3000" dirty="0" smtClean="0">
                <a:latin typeface="Century Gothic"/>
                <a:ea typeface="Century Gothic"/>
                <a:cs typeface="Century Gothic"/>
                <a:sym typeface="Century Gothic"/>
              </a:rPr>
              <a:t> </a:t>
            </a:r>
            <a:r>
              <a:rPr lang="en" sz="2600" dirty="0" smtClean="0">
                <a:latin typeface="Century Gothic"/>
                <a:ea typeface="Century Gothic"/>
                <a:cs typeface="Century Gothic"/>
                <a:sym typeface="Century Gothic"/>
              </a:rPr>
              <a:t>bl</a:t>
            </a:r>
            <a:r>
              <a:rPr lang="en" sz="2600" u="sng" dirty="0" smtClean="0">
                <a:latin typeface="Century Gothic"/>
                <a:ea typeface="Century Gothic"/>
                <a:cs typeface="Century Gothic"/>
                <a:sym typeface="Century Gothic"/>
              </a:rPr>
              <a:t>ow</a:t>
            </a:r>
            <a:r>
              <a:rPr lang="en" sz="2600" dirty="0" smtClean="0">
                <a:latin typeface="Century Gothic"/>
                <a:ea typeface="Century Gothic"/>
                <a:cs typeface="Century Gothic"/>
                <a:sym typeface="Century Gothic"/>
              </a:rPr>
              <a:t>s</a:t>
            </a:r>
            <a:endParaRPr lang="en" sz="3000" dirty="0">
              <a:latin typeface="Century Gothic"/>
              <a:ea typeface="Century Gothic"/>
              <a:cs typeface="Century Gothic"/>
              <a:sym typeface="Century Gothic"/>
            </a:endParaRPr>
          </a:p>
          <a:p>
            <a:pPr marL="0" lvl="0" indent="0" algn="l" rtl="0">
              <a:spcBef>
                <a:spcPts val="0"/>
              </a:spcBef>
              <a:spcAft>
                <a:spcPts val="0"/>
              </a:spcAft>
              <a:buNone/>
            </a:pPr>
            <a:r>
              <a:rPr lang="en" sz="2600" dirty="0" smtClean="0">
                <a:latin typeface="Century Gothic"/>
                <a:ea typeface="Century Gothic"/>
                <a:cs typeface="Century Gothic"/>
                <a:sym typeface="Century Gothic"/>
              </a:rPr>
              <a:t>  shad</a:t>
            </a:r>
            <a:r>
              <a:rPr lang="en" sz="2600" u="sng" dirty="0" smtClean="0">
                <a:latin typeface="Century Gothic"/>
                <a:ea typeface="Century Gothic"/>
                <a:cs typeface="Century Gothic"/>
                <a:sym typeface="Century Gothic"/>
              </a:rPr>
              <a:t>ow</a:t>
            </a:r>
            <a:r>
              <a:rPr lang="en" sz="2600" dirty="0">
                <a:latin typeface="Century Gothic"/>
                <a:ea typeface="Century Gothic"/>
                <a:cs typeface="Century Gothic"/>
                <a:sym typeface="Century Gothic"/>
              </a:rPr>
              <a:t>		</a:t>
            </a:r>
            <a:endParaRPr sz="2600" dirty="0">
              <a:latin typeface="Century Gothic"/>
              <a:ea typeface="Century Gothic"/>
              <a:cs typeface="Century Gothic"/>
              <a:sym typeface="Century Gothic"/>
            </a:endParaRPr>
          </a:p>
        </p:txBody>
      </p:sp>
      <p:sp>
        <p:nvSpPr>
          <p:cNvPr id="240" name="Google Shape;240;p34"/>
          <p:cNvSpPr txBox="1"/>
          <p:nvPr/>
        </p:nvSpPr>
        <p:spPr>
          <a:xfrm>
            <a:off x="4745100" y="1592615"/>
            <a:ext cx="3977400" cy="292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grow		</a:t>
            </a:r>
            <a:r>
              <a:rPr lang="en" sz="2600" dirty="0" smtClean="0">
                <a:solidFill>
                  <a:schemeClr val="dk1"/>
                </a:solidFill>
                <a:latin typeface="Century Gothic"/>
                <a:ea typeface="Century Gothic"/>
                <a:cs typeface="Century Gothic"/>
                <a:sym typeface="Century Gothic"/>
              </a:rPr>
              <a:t>    coach</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snow		 </a:t>
            </a:r>
            <a:r>
              <a:rPr lang="en" sz="2600" dirty="0" smtClean="0">
                <a:solidFill>
                  <a:schemeClr val="dk1"/>
                </a:solidFill>
                <a:latin typeface="Century Gothic"/>
                <a:ea typeface="Century Gothic"/>
                <a:cs typeface="Century Gothic"/>
                <a:sym typeface="Century Gothic"/>
              </a:rPr>
              <a:t>   boats</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yellow	 </a:t>
            </a:r>
            <a:r>
              <a:rPr lang="en" sz="2600" dirty="0" smtClean="0">
                <a:solidFill>
                  <a:schemeClr val="dk1"/>
                </a:solidFill>
                <a:latin typeface="Century Gothic"/>
                <a:ea typeface="Century Gothic"/>
                <a:cs typeface="Century Gothic"/>
                <a:sym typeface="Century Gothic"/>
              </a:rPr>
              <a:t>   toast</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3000" dirty="0">
              <a:solidFill>
                <a:schemeClr val="dk1"/>
              </a:solidFill>
            </a:endParaRPr>
          </a:p>
        </p:txBody>
      </p:sp>
      <p:sp>
        <p:nvSpPr>
          <p:cNvPr id="241" name="Google Shape;241;p34"/>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2" name="Google Shape;242;p34"/>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3" name="Google Shape;243;p34"/>
          <p:cNvSpPr txBox="1"/>
          <p:nvPr/>
        </p:nvSpPr>
        <p:spPr>
          <a:xfrm>
            <a:off x="205725" y="994387"/>
            <a:ext cx="1943400" cy="261797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rPr>
              <a:t>blows</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float</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shadow</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moan</a:t>
            </a:r>
            <a:endParaRPr sz="3000" dirty="0">
              <a:solidFill>
                <a:schemeClr val="dk1"/>
              </a:solidFill>
              <a:latin typeface="Century Gothic" panose="020B0502020202020204" pitchFamily="34" charset="0"/>
            </a:endParaRPr>
          </a:p>
        </p:txBody>
      </p:sp>
      <p:sp>
        <p:nvSpPr>
          <p:cNvPr id="244" name="Google Shape;244;p34"/>
          <p:cNvSpPr txBox="1"/>
          <p:nvPr/>
        </p:nvSpPr>
        <p:spPr>
          <a:xfrm>
            <a:off x="6916975" y="116175"/>
            <a:ext cx="1943400" cy="147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u="sng" dirty="0">
                <a:solidFill>
                  <a:schemeClr val="dk1"/>
                </a:solidFill>
                <a:latin typeface="Century Gothic"/>
                <a:ea typeface="Century Gothic"/>
                <a:cs typeface="Century Gothic"/>
                <a:sym typeface="Century Gothic"/>
              </a:rPr>
              <a:t>oa</a:t>
            </a:r>
            <a:endParaRPr sz="3000" b="1" u="sng"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600" dirty="0">
                <a:solidFill>
                  <a:schemeClr val="dk1"/>
                </a:solidFill>
                <a:latin typeface="Century Gothic"/>
                <a:ea typeface="Century Gothic"/>
                <a:cs typeface="Century Gothic"/>
                <a:sym typeface="Century Gothic"/>
              </a:rPr>
              <a:t>fl</a:t>
            </a:r>
            <a:r>
              <a:rPr lang="en" sz="2600" u="sng" dirty="0">
                <a:solidFill>
                  <a:schemeClr val="dk1"/>
                </a:solidFill>
                <a:latin typeface="Century Gothic"/>
                <a:ea typeface="Century Gothic"/>
                <a:cs typeface="Century Gothic"/>
                <a:sym typeface="Century Gothic"/>
              </a:rPr>
              <a:t>oa</a:t>
            </a:r>
            <a:r>
              <a:rPr lang="en" sz="2600" dirty="0">
                <a:solidFill>
                  <a:schemeClr val="dk1"/>
                </a:solidFill>
                <a:latin typeface="Century Gothic"/>
                <a:ea typeface="Century Gothic"/>
                <a:cs typeface="Century Gothic"/>
                <a:sym typeface="Century Gothic"/>
              </a:rPr>
              <a:t>t</a:t>
            </a:r>
            <a:endParaRPr sz="26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600" dirty="0">
                <a:solidFill>
                  <a:schemeClr val="dk1"/>
                </a:solidFill>
                <a:latin typeface="Century Gothic"/>
                <a:ea typeface="Century Gothic"/>
                <a:cs typeface="Century Gothic"/>
                <a:sym typeface="Century Gothic"/>
              </a:rPr>
              <a:t>m</a:t>
            </a:r>
            <a:r>
              <a:rPr lang="en" sz="2600" u="sng" dirty="0">
                <a:solidFill>
                  <a:schemeClr val="dk1"/>
                </a:solidFill>
                <a:latin typeface="Century Gothic"/>
                <a:ea typeface="Century Gothic"/>
                <a:cs typeface="Century Gothic"/>
                <a:sym typeface="Century Gothic"/>
              </a:rPr>
              <a:t>oa</a:t>
            </a:r>
            <a:r>
              <a:rPr lang="en" sz="2600" dirty="0">
                <a:solidFill>
                  <a:schemeClr val="dk1"/>
                </a:solidFill>
                <a:latin typeface="Century Gothic"/>
                <a:ea typeface="Century Gothic"/>
                <a:cs typeface="Century Gothic"/>
                <a:sym typeface="Century Gothic"/>
              </a:rPr>
              <a:t>n</a:t>
            </a:r>
            <a:endParaRPr sz="2600" dirty="0">
              <a:solidFill>
                <a:schemeClr val="dk1"/>
              </a:solidFill>
              <a:latin typeface="Century Gothic"/>
              <a:ea typeface="Century Gothic"/>
              <a:cs typeface="Century Gothic"/>
              <a:sym typeface="Century Gothic"/>
            </a:endParaRPr>
          </a:p>
        </p:txBody>
      </p:sp>
      <p:sp>
        <p:nvSpPr>
          <p:cNvPr id="245" name="Google Shape;245;p34"/>
          <p:cNvSpPr txBox="1"/>
          <p:nvPr/>
        </p:nvSpPr>
        <p:spPr>
          <a:xfrm>
            <a:off x="2059500" y="983586"/>
            <a:ext cx="1510200" cy="2967075"/>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solidFill>
                  <a:schemeClr val="dk1"/>
                </a:solidFill>
                <a:latin typeface="Century Gothic" panose="020B0502020202020204" pitchFamily="34" charset="0"/>
              </a:rPr>
              <a:t>grow</a:t>
            </a:r>
            <a:endParaRPr sz="3000" dirty="0">
              <a:solidFill>
                <a:schemeClr val="dk1"/>
              </a:solidFill>
              <a:latin typeface="Century Gothic" panose="020B0502020202020204" pitchFamily="34" charset="0"/>
            </a:endParaRPr>
          </a:p>
          <a:p>
            <a:pPr marL="0" lvl="0" indent="0" algn="l" rtl="0">
              <a:spcBef>
                <a:spcPts val="0"/>
              </a:spcBef>
              <a:spcAft>
                <a:spcPts val="0"/>
              </a:spcAft>
              <a:buNone/>
            </a:pPr>
            <a:r>
              <a:rPr lang="en" sz="3000" dirty="0">
                <a:solidFill>
                  <a:schemeClr val="dk1"/>
                </a:solidFill>
                <a:latin typeface="Century Gothic" panose="020B0502020202020204" pitchFamily="34" charset="0"/>
              </a:rPr>
              <a:t>snow</a:t>
            </a:r>
            <a:endParaRPr sz="3000" dirty="0">
              <a:solidFill>
                <a:schemeClr val="dk1"/>
              </a:solidFill>
              <a:latin typeface="Century Gothic" panose="020B0502020202020204" pitchFamily="34" charset="0"/>
            </a:endParaRPr>
          </a:p>
          <a:p>
            <a:pPr marL="0" lvl="0" indent="0" algn="l" rtl="0">
              <a:spcBef>
                <a:spcPts val="0"/>
              </a:spcBef>
              <a:spcAft>
                <a:spcPts val="0"/>
              </a:spcAft>
              <a:buNone/>
            </a:pPr>
            <a:r>
              <a:rPr lang="en" sz="3000" dirty="0">
                <a:solidFill>
                  <a:schemeClr val="dk1"/>
                </a:solidFill>
                <a:latin typeface="Century Gothic" panose="020B0502020202020204" pitchFamily="34" charset="0"/>
              </a:rPr>
              <a:t>coach</a:t>
            </a:r>
            <a:endParaRPr sz="3000" dirty="0">
              <a:solidFill>
                <a:schemeClr val="dk1"/>
              </a:solidFill>
              <a:latin typeface="Century Gothic" panose="020B0502020202020204" pitchFamily="34" charset="0"/>
            </a:endParaRPr>
          </a:p>
          <a:p>
            <a:pPr marL="0" lvl="0" indent="0" algn="l" rtl="0">
              <a:spcBef>
                <a:spcPts val="0"/>
              </a:spcBef>
              <a:spcAft>
                <a:spcPts val="0"/>
              </a:spcAft>
              <a:buNone/>
            </a:pPr>
            <a:r>
              <a:rPr lang="en" sz="3000" dirty="0">
                <a:solidFill>
                  <a:schemeClr val="dk1"/>
                </a:solidFill>
                <a:latin typeface="Century Gothic" panose="020B0502020202020204" pitchFamily="34" charset="0"/>
              </a:rPr>
              <a:t>boats</a:t>
            </a:r>
            <a:endParaRPr sz="3000" dirty="0">
              <a:solidFill>
                <a:schemeClr val="dk1"/>
              </a:solidFill>
              <a:latin typeface="Century Gothic" panose="020B0502020202020204" pitchFamily="34" charset="0"/>
            </a:endParaRPr>
          </a:p>
          <a:p>
            <a:pPr marL="0" lvl="0" indent="0" algn="l" rtl="0">
              <a:spcBef>
                <a:spcPts val="0"/>
              </a:spcBef>
              <a:spcAft>
                <a:spcPts val="0"/>
              </a:spcAft>
              <a:buNone/>
            </a:pPr>
            <a:r>
              <a:rPr lang="en" sz="3000" dirty="0">
                <a:solidFill>
                  <a:schemeClr val="dk1"/>
                </a:solidFill>
                <a:latin typeface="Century Gothic" panose="020B0502020202020204" pitchFamily="34" charset="0"/>
              </a:rPr>
              <a:t>yellow</a:t>
            </a: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toast</a:t>
            </a:r>
            <a:endParaRPr sz="3000" dirty="0">
              <a:solidFill>
                <a:schemeClr val="dk1"/>
              </a:solidFill>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39"/>
                                        </p:tgtEl>
                                        <p:attrNameLst>
                                          <p:attrName>style.visibility</p:attrName>
                                        </p:attrNameLst>
                                      </p:cBhvr>
                                      <p:to>
                                        <p:strVal val="visible"/>
                                      </p:to>
                                    </p:set>
                                    <p:animEffect transition="in" filter="fade">
                                      <p:cBhvr>
                                        <p:cTn id="7" dur="1000"/>
                                        <p:tgtEl>
                                          <p:spTgt spid="23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4"/>
                                        </p:tgtEl>
                                        <p:attrNameLst>
                                          <p:attrName>style.visibility</p:attrName>
                                        </p:attrNameLst>
                                      </p:cBhvr>
                                      <p:to>
                                        <p:strVal val="visible"/>
                                      </p:to>
                                    </p:set>
                                    <p:animEffect transition="in" filter="fade">
                                      <p:cBhvr>
                                        <p:cTn id="12" dur="1000"/>
                                        <p:tgtEl>
                                          <p:spTgt spid="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1" name="Google Shape;251;p35"/>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i="1" dirty="0">
                <a:solidFill>
                  <a:srgbClr val="FF0000"/>
                </a:solidFill>
              </a:rPr>
              <a:t>Teacher: </a:t>
            </a:r>
            <a:r>
              <a:rPr lang="en" sz="2200" i="1" dirty="0">
                <a:solidFill>
                  <a:srgbClr val="FF0000"/>
                </a:solidFill>
              </a:rPr>
              <a:t>“Do you know the words we’ll write, the words we’ll write, the words we’ll write? Do you know the words we’ll write on our boards today? </a:t>
            </a:r>
            <a:endParaRPr sz="2200" i="1" dirty="0">
              <a:solidFill>
                <a:srgbClr val="FF0000"/>
              </a:solidFill>
            </a:endParaRPr>
          </a:p>
          <a:p>
            <a:pPr marL="0" lvl="0" indent="0" algn="l" rtl="0">
              <a:lnSpc>
                <a:spcPct val="150000"/>
              </a:lnSpc>
              <a:spcBef>
                <a:spcPts val="1000"/>
              </a:spcBef>
              <a:spcAft>
                <a:spcPts val="0"/>
              </a:spcAft>
              <a:buNone/>
            </a:pPr>
            <a:r>
              <a:rPr lang="en" sz="2200" b="1" i="1" dirty="0" smtClean="0">
                <a:solidFill>
                  <a:srgbClr val="FF0000"/>
                </a:solidFill>
              </a:rPr>
              <a:t>Students: </a:t>
            </a:r>
            <a:r>
              <a:rPr lang="en" sz="2200" i="1" dirty="0" smtClean="0">
                <a:solidFill>
                  <a:srgbClr val="FF0000"/>
                </a:solidFill>
              </a:rPr>
              <a:t>“Yes</a:t>
            </a:r>
            <a:r>
              <a:rPr lang="en" sz="2200" i="1" dirty="0">
                <a:solidFill>
                  <a:srgbClr val="FF0000"/>
                </a:solidFill>
              </a:rPr>
              <a:t>, we know the words we’ll write, the words we’ll write, the words we’ll write. Yes, we know the words we’ll write on our boards today!”</a:t>
            </a:r>
            <a:endParaRPr sz="2200" i="1"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0A57BB2-6FD4-4E29-93F3-776A3DDB352F}"/>
</file>

<file path=customXml/itemProps2.xml><?xml version="1.0" encoding="utf-8"?>
<ds:datastoreItem xmlns:ds="http://schemas.openxmlformats.org/officeDocument/2006/customXml" ds:itemID="{003B53F1-D03E-4C03-A02F-11D63F14E421}"/>
</file>

<file path=customXml/itemProps3.xml><?xml version="1.0" encoding="utf-8"?>
<ds:datastoreItem xmlns:ds="http://schemas.openxmlformats.org/officeDocument/2006/customXml" ds:itemID="{022BA232-7698-44F9-AD8C-55F2FAAEA12E}"/>
</file>

<file path=docProps/app.xml><?xml version="1.0" encoding="utf-8"?>
<Properties xmlns="http://schemas.openxmlformats.org/officeDocument/2006/extended-properties" xmlns:vt="http://schemas.openxmlformats.org/officeDocument/2006/docPropsVTypes">
  <TotalTime>14</TotalTime>
  <Words>4905</Words>
  <Application>Microsoft Office PowerPoint</Application>
  <PresentationFormat>On-screen Show (16:9)</PresentationFormat>
  <Paragraphs>345</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Calibri</vt:lpstr>
      <vt:lpstr>Century Gothic</vt:lpstr>
      <vt:lpstr>Times New Roman</vt:lpstr>
      <vt:lpstr>Arial</vt:lpstr>
      <vt:lpstr>Office Theme</vt:lpstr>
      <vt:lpstr>Office Theme</vt:lpstr>
      <vt:lpstr>Grade 2: Module 1: Part 2: Cycle 5: Lesson 23 Teacher slide, before teaching.</vt:lpstr>
      <vt:lpstr>Grade 2: Module 1: Part 2: Cycle 5: Lesson 23 Teacher slide, before teaching.</vt:lpstr>
      <vt:lpstr>Grade 2: Module 1: Part 2: Cycle 5: Lesson 23 Teacher slide, before teaching.</vt:lpstr>
      <vt:lpstr>Grade 2: Module 1: Part 1: Cycle 5: Lesson 23 Teacher slide, before teaching.</vt:lpstr>
      <vt:lpstr>PowerPoint Presentation</vt:lpstr>
      <vt:lpstr>Transition Song</vt:lpstr>
      <vt:lpstr>Opening: Learning Targets</vt:lpstr>
      <vt:lpstr>Words Rule! </vt:lpstr>
      <vt:lpstr>Transition Song</vt:lpstr>
      <vt:lpstr>Work Time: Learning Targets</vt:lpstr>
      <vt:lpstr>Interactive Writing</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1: Part 2: Cycle 5: Lesson 23 Teacher slide, before teaching.</dc:title>
  <dc:creator>nbravo</dc:creator>
  <cp:lastModifiedBy>Nicole Bravo</cp:lastModifiedBy>
  <cp:revision>3</cp:revision>
  <dcterms:modified xsi:type="dcterms:W3CDTF">2018-11-07T15:06:43Z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