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9"/>
  </p:notesMasterIdLst>
  <p:sldIdLst>
    <p:sldId id="256" r:id="rId5"/>
    <p:sldId id="257" r:id="rId6"/>
    <p:sldId id="258" r:id="rId7"/>
    <p:sldId id="279"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80" r:id="rId28"/>
  </p:sldIdLst>
  <p:sldSz cx="12192000" cy="6858000"/>
  <p:notesSz cx="6858000" cy="2238375"/>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
      <p:font typeface="Overlock"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943A6B-91E0-47CA-A8C2-C17787A4C21F}" v="23" dt="2018-09-02T13:40:18.321"/>
  </p1510:revLst>
</p1510:revInfo>
</file>

<file path=ppt/tableStyles.xml><?xml version="1.0" encoding="utf-8"?>
<a:tblStyleLst xmlns:a="http://schemas.openxmlformats.org/drawingml/2006/main" def="{2818D24A-016C-4893-AF52-C06F4CFA1E83}">
  <a:tblStyle styleId="{2818D24A-016C-4893-AF52-C06F4CFA1E8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431" autoAdjust="0"/>
  </p:normalViewPr>
  <p:slideViewPr>
    <p:cSldViewPr snapToGrid="0">
      <p:cViewPr varScale="1">
        <p:scale>
          <a:sx n="61" d="100"/>
          <a:sy n="61" d="100"/>
        </p:scale>
        <p:origin x="85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0.fntdata"/><Relationship Id="rId21" Type="http://schemas.openxmlformats.org/officeDocument/2006/relationships/slide" Target="slides/slide17.xml"/><Relationship Id="rId34" Type="http://schemas.openxmlformats.org/officeDocument/2006/relationships/font" Target="fonts/font5.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19017F37-AC1A-EAB7-5409-5DCC27D40A5C}"/>
    <pc:docChg chg="addSld">
      <pc:chgData name="April Imperio" userId="S::april.imperio@detroitk12.org::016b43d7-eba5-4d9b-8296-c2a9482fb2a0" providerId="AD" clId="Web-{19017F37-AC1A-EAB7-5409-5DCC27D40A5C}" dt="2019-03-26T00:32:34.619" v="0"/>
      <pc:docMkLst>
        <pc:docMk/>
      </pc:docMkLst>
      <pc:sldChg chg="add">
        <pc:chgData name="April Imperio" userId="S::april.imperio@detroitk12.org::016b43d7-eba5-4d9b-8296-c2a9482fb2a0" providerId="AD" clId="Web-{19017F37-AC1A-EAB7-5409-5DCC27D40A5C}" dt="2019-03-26T00:32:34.619" v="0"/>
        <pc:sldMkLst>
          <pc:docMk/>
          <pc:sldMk cId="3404876784" sldId="280"/>
        </pc:sldMkLst>
      </pc:sldChg>
    </pc:docChg>
  </pc:docChgLst>
  <pc:docChgLst>
    <pc:chgData name="Natalie Ivey" userId="2c81a4b0-7596-4a42-b4da-e7aac4dfeff9" providerId="ADAL" clId="{69943A6B-91E0-47CA-A8C2-C17787A4C21F}"/>
    <pc:docChg chg="modSld modMainMaster">
      <pc:chgData name="Natalie Ivey" userId="2c81a4b0-7596-4a42-b4da-e7aac4dfeff9" providerId="ADAL" clId="{69943A6B-91E0-47CA-A8C2-C17787A4C21F}" dt="2018-09-02T13:40:18.321" v="22" actId="1076"/>
      <pc:docMkLst>
        <pc:docMk/>
      </pc:docMkLst>
      <pc:sldChg chg="addSp modSp">
        <pc:chgData name="Natalie Ivey" userId="2c81a4b0-7596-4a42-b4da-e7aac4dfeff9" providerId="ADAL" clId="{69943A6B-91E0-47CA-A8C2-C17787A4C21F}" dt="2018-09-02T13:39:22.297" v="13" actId="1076"/>
        <pc:sldMkLst>
          <pc:docMk/>
          <pc:sldMk cId="0" sldId="259"/>
        </pc:sldMkLst>
        <pc:picChg chg="add mod">
          <ac:chgData name="Natalie Ivey" userId="2c81a4b0-7596-4a42-b4da-e7aac4dfeff9" providerId="ADAL" clId="{69943A6B-91E0-47CA-A8C2-C17787A4C21F}" dt="2018-09-02T13:39:22.297" v="13" actId="1076"/>
          <ac:picMkLst>
            <pc:docMk/>
            <pc:sldMk cId="0" sldId="259"/>
            <ac:picMk id="3" creationId="{8D44C6BA-5965-4B62-8116-FD8BD66E23BB}"/>
          </ac:picMkLst>
        </pc:picChg>
      </pc:sldChg>
      <pc:sldChg chg="addSp modSp">
        <pc:chgData name="Natalie Ivey" userId="2c81a4b0-7596-4a42-b4da-e7aac4dfeff9" providerId="ADAL" clId="{69943A6B-91E0-47CA-A8C2-C17787A4C21F}" dt="2018-09-02T13:40:18.321" v="22" actId="1076"/>
        <pc:sldMkLst>
          <pc:docMk/>
          <pc:sldMk cId="0" sldId="270"/>
        </pc:sldMkLst>
        <pc:spChg chg="mod">
          <ac:chgData name="Natalie Ivey" userId="2c81a4b0-7596-4a42-b4da-e7aac4dfeff9" providerId="ADAL" clId="{69943A6B-91E0-47CA-A8C2-C17787A4C21F}" dt="2018-09-02T13:39:52.164" v="17" actId="14100"/>
          <ac:spMkLst>
            <pc:docMk/>
            <pc:sldMk cId="0" sldId="270"/>
            <ac:spMk id="202" creationId="{00000000-0000-0000-0000-000000000000}"/>
          </ac:spMkLst>
        </pc:spChg>
        <pc:spChg chg="mod">
          <ac:chgData name="Natalie Ivey" userId="2c81a4b0-7596-4a42-b4da-e7aac4dfeff9" providerId="ADAL" clId="{69943A6B-91E0-47CA-A8C2-C17787A4C21F}" dt="2018-09-02T13:39:44.751" v="15" actId="14100"/>
          <ac:spMkLst>
            <pc:docMk/>
            <pc:sldMk cId="0" sldId="270"/>
            <ac:spMk id="203" creationId="{00000000-0000-0000-0000-000000000000}"/>
          </ac:spMkLst>
        </pc:spChg>
        <pc:picChg chg="add mod">
          <ac:chgData name="Natalie Ivey" userId="2c81a4b0-7596-4a42-b4da-e7aac4dfeff9" providerId="ADAL" clId="{69943A6B-91E0-47CA-A8C2-C17787A4C21F}" dt="2018-09-02T13:40:18.321" v="22" actId="1076"/>
          <ac:picMkLst>
            <pc:docMk/>
            <pc:sldMk cId="0" sldId="270"/>
            <ac:picMk id="3" creationId="{00F69E99-2F1B-4398-89DE-06BF6A7020F8}"/>
          </ac:picMkLst>
        </pc:picChg>
      </pc:sldChg>
      <pc:sldMasterChg chg="addSp modSp">
        <pc:chgData name="Natalie Ivey" userId="2c81a4b0-7596-4a42-b4da-e7aac4dfeff9" providerId="ADAL" clId="{69943A6B-91E0-47CA-A8C2-C17787A4C21F}" dt="2018-09-02T13:38:45.540" v="7" actId="1076"/>
        <pc:sldMasterMkLst>
          <pc:docMk/>
          <pc:sldMasterMk cId="0" sldId="2147483659"/>
        </pc:sldMasterMkLst>
        <pc:spChg chg="mod">
          <ac:chgData name="Natalie Ivey" userId="2c81a4b0-7596-4a42-b4da-e7aac4dfeff9" providerId="ADAL" clId="{69943A6B-91E0-47CA-A8C2-C17787A4C21F}" dt="2018-09-02T13:38:33.308" v="5" actId="1076"/>
          <ac:spMkLst>
            <pc:docMk/>
            <pc:sldMasterMk cId="0" sldId="2147483659"/>
            <ac:spMk id="11" creationId="{00000000-0000-0000-0000-000000000000}"/>
          </ac:spMkLst>
        </pc:spChg>
        <pc:picChg chg="add mod">
          <ac:chgData name="Natalie Ivey" userId="2c81a4b0-7596-4a42-b4da-e7aac4dfeff9" providerId="ADAL" clId="{69943A6B-91E0-47CA-A8C2-C17787A4C21F}" dt="2018-09-02T13:38:12.689" v="1" actId="1076"/>
          <ac:picMkLst>
            <pc:docMk/>
            <pc:sldMasterMk cId="0" sldId="2147483659"/>
            <ac:picMk id="3" creationId="{63784D60-4D6E-44AD-9820-1CB6F0FA03EA}"/>
          </ac:picMkLst>
        </pc:picChg>
        <pc:picChg chg="add mod">
          <ac:chgData name="Natalie Ivey" userId="2c81a4b0-7596-4a42-b4da-e7aac4dfeff9" providerId="ADAL" clId="{69943A6B-91E0-47CA-A8C2-C17787A4C21F}" dt="2018-09-02T13:38:32.692" v="4" actId="1076"/>
          <ac:picMkLst>
            <pc:docMk/>
            <pc:sldMasterMk cId="0" sldId="2147483659"/>
            <ac:picMk id="5" creationId="{BCA78015-5398-429C-AA46-AFB68C829F60}"/>
          </ac:picMkLst>
        </pc:picChg>
        <pc:picChg chg="add mod">
          <ac:chgData name="Natalie Ivey" userId="2c81a4b0-7596-4a42-b4da-e7aac4dfeff9" providerId="ADAL" clId="{69943A6B-91E0-47CA-A8C2-C17787A4C21F}" dt="2018-09-02T13:38:45.540" v="7" actId="1076"/>
          <ac:picMkLst>
            <pc:docMk/>
            <pc:sldMasterMk cId="0" sldId="2147483659"/>
            <ac:picMk id="7" creationId="{5C63725C-8FEF-46F7-BD2D-462AB143C763}"/>
          </ac:picMkLst>
        </pc:picChg>
      </pc:sldMasterChg>
    </pc:docChg>
  </pc:docChgLst>
  <pc:docChgLst>
    <pc:chgData clId="Web-{B7BFD219-6CFC-40AD-BE24-DD50CC5B9DED}"/>
    <pc:docChg chg="modSld">
      <pc:chgData name="" userId="" providerId="" clId="Web-{B7BFD219-6CFC-40AD-BE24-DD50CC5B9DED}" dt="2018-08-08T05:52:37.561" v="10" actId="1076"/>
      <pc:docMkLst>
        <pc:docMk/>
      </pc:docMkLst>
      <pc:sldChg chg="addSp modSp">
        <pc:chgData name="" userId="" providerId="" clId="Web-{B7BFD219-6CFC-40AD-BE24-DD50CC5B9DED}" dt="2018-08-08T05:51:54.855" v="4" actId="14100"/>
        <pc:sldMkLst>
          <pc:docMk/>
          <pc:sldMk cId="0" sldId="265"/>
        </pc:sldMkLst>
        <pc:picChg chg="add mod">
          <ac:chgData name="" userId="" providerId="" clId="Web-{B7BFD219-6CFC-40AD-BE24-DD50CC5B9DED}" dt="2018-08-08T05:51:54.855" v="4" actId="14100"/>
          <ac:picMkLst>
            <pc:docMk/>
            <pc:sldMk cId="0" sldId="265"/>
            <ac:picMk id="2" creationId="{15860C14-D04C-4B7B-9BF1-86A081A53069}"/>
          </ac:picMkLst>
        </pc:picChg>
      </pc:sldChg>
      <pc:sldChg chg="addSp modSp">
        <pc:chgData name="" userId="" providerId="" clId="Web-{B7BFD219-6CFC-40AD-BE24-DD50CC5B9DED}" dt="2018-08-08T05:52:37.561" v="10" actId="1076"/>
        <pc:sldMkLst>
          <pc:docMk/>
          <pc:sldMk cId="0" sldId="266"/>
        </pc:sldMkLst>
        <pc:picChg chg="add mod">
          <ac:chgData name="" userId="" providerId="" clId="Web-{B7BFD219-6CFC-40AD-BE24-DD50CC5B9DED}" dt="2018-08-08T05:52:37.561" v="10" actId="1076"/>
          <ac:picMkLst>
            <pc:docMk/>
            <pc:sldMk cId="0" sldId="266"/>
            <ac:picMk id="2" creationId="{79D0DA88-889E-40E0-BC91-6558D713540C}"/>
          </ac:picMkLst>
        </pc:picChg>
        <pc:picChg chg="mod">
          <ac:chgData name="" userId="" providerId="" clId="Web-{B7BFD219-6CFC-40AD-BE24-DD50CC5B9DED}" dt="2018-08-08T05:52:28.514" v="7" actId="14100"/>
          <ac:picMkLst>
            <pc:docMk/>
            <pc:sldMk cId="0" sldId="266"/>
            <ac:picMk id="170" creationId="{00000000-0000-0000-0000-000000000000}"/>
          </ac:picMkLst>
        </pc:picChg>
      </pc:sldChg>
    </pc:docChg>
  </pc:docChgLst>
  <pc:docChgLst>
    <pc:chgData clId="Web-{F72C8C88-DC05-45CE-8366-272F5B611F05}"/>
    <pc:docChg chg="modSld">
      <pc:chgData name="" userId="" providerId="" clId="Web-{F72C8C88-DC05-45CE-8366-272F5B611F05}" dt="2018-08-08T18:11:47.836" v="19" actId="14100"/>
      <pc:docMkLst>
        <pc:docMk/>
      </pc:docMkLst>
      <pc:sldChg chg="addSp delSp modSp">
        <pc:chgData name="" userId="" providerId="" clId="Web-{F72C8C88-DC05-45CE-8366-272F5B611F05}" dt="2018-08-08T17:58:07.359" v="7" actId="14100"/>
        <pc:sldMkLst>
          <pc:docMk/>
          <pc:sldMk cId="0" sldId="261"/>
        </pc:sldMkLst>
        <pc:picChg chg="add del mod">
          <ac:chgData name="" userId="" providerId="" clId="Web-{F72C8C88-DC05-45CE-8366-272F5B611F05}" dt="2018-08-08T17:57:46.546" v="2"/>
          <ac:picMkLst>
            <pc:docMk/>
            <pc:sldMk cId="0" sldId="261"/>
            <ac:picMk id="2" creationId="{7572CBFB-2A48-43D0-8916-3A4CACC3BC35}"/>
          </ac:picMkLst>
        </pc:picChg>
        <pc:picChg chg="add mod">
          <ac:chgData name="" userId="" providerId="" clId="Web-{F72C8C88-DC05-45CE-8366-272F5B611F05}" dt="2018-08-08T17:58:07.359" v="7" actId="14100"/>
          <ac:picMkLst>
            <pc:docMk/>
            <pc:sldMk cId="0" sldId="261"/>
            <ac:picMk id="4" creationId="{6D30DFDC-802C-469A-9775-3D8145513EF6}"/>
          </ac:picMkLst>
        </pc:picChg>
      </pc:sldChg>
      <pc:sldChg chg="modSp">
        <pc:chgData name="" userId="" providerId="" clId="Web-{F72C8C88-DC05-45CE-8366-272F5B611F05}" dt="2018-08-08T18:00:38.047" v="8" actId="14100"/>
        <pc:sldMkLst>
          <pc:docMk/>
          <pc:sldMk cId="0" sldId="265"/>
        </pc:sldMkLst>
        <pc:picChg chg="mod">
          <ac:chgData name="" userId="" providerId="" clId="Web-{F72C8C88-DC05-45CE-8366-272F5B611F05}" dt="2018-08-08T18:00:38.047" v="8" actId="14100"/>
          <ac:picMkLst>
            <pc:docMk/>
            <pc:sldMk cId="0" sldId="265"/>
            <ac:picMk id="2" creationId="{15860C14-D04C-4B7B-9BF1-86A081A53069}"/>
          </ac:picMkLst>
        </pc:picChg>
      </pc:sldChg>
      <pc:sldChg chg="modSp">
        <pc:chgData name="" userId="" providerId="" clId="Web-{F72C8C88-DC05-45CE-8366-272F5B611F05}" dt="2018-08-08T18:00:44.547" v="9" actId="14100"/>
        <pc:sldMkLst>
          <pc:docMk/>
          <pc:sldMk cId="0" sldId="266"/>
        </pc:sldMkLst>
        <pc:picChg chg="mod">
          <ac:chgData name="" userId="" providerId="" clId="Web-{F72C8C88-DC05-45CE-8366-272F5B611F05}" dt="2018-08-08T18:00:44.547" v="9" actId="14100"/>
          <ac:picMkLst>
            <pc:docMk/>
            <pc:sldMk cId="0" sldId="266"/>
            <ac:picMk id="2" creationId="{79D0DA88-889E-40E0-BC91-6558D713540C}"/>
          </ac:picMkLst>
        </pc:picChg>
      </pc:sldChg>
      <pc:sldChg chg="addSp modSp">
        <pc:chgData name="" userId="" providerId="" clId="Web-{F72C8C88-DC05-45CE-8366-272F5B611F05}" dt="2018-08-08T18:11:47.836" v="19" actId="14100"/>
        <pc:sldMkLst>
          <pc:docMk/>
          <pc:sldMk cId="0" sldId="267"/>
        </pc:sldMkLst>
        <pc:picChg chg="add mod">
          <ac:chgData name="" userId="" providerId="" clId="Web-{F72C8C88-DC05-45CE-8366-272F5B611F05}" dt="2018-08-08T18:11:47.836" v="19" actId="14100"/>
          <ac:picMkLst>
            <pc:docMk/>
            <pc:sldMk cId="0" sldId="267"/>
            <ac:picMk id="2" creationId="{912378E7-59EB-4B1B-973B-A214EBF9E4FE}"/>
          </ac:picMkLst>
        </pc:picChg>
      </pc:sldChg>
      <pc:sldChg chg="addSp modSp">
        <pc:chgData name="" userId="" providerId="" clId="Web-{F72C8C88-DC05-45CE-8366-272F5B611F05}" dt="2018-08-08T18:05:19.364" v="12" actId="14100"/>
        <pc:sldMkLst>
          <pc:docMk/>
          <pc:sldMk cId="0" sldId="273"/>
        </pc:sldMkLst>
        <pc:picChg chg="add mod">
          <ac:chgData name="" userId="" providerId="" clId="Web-{F72C8C88-DC05-45CE-8366-272F5B611F05}" dt="2018-08-08T18:05:19.364" v="12" actId="14100"/>
          <ac:picMkLst>
            <pc:docMk/>
            <pc:sldMk cId="0" sldId="273"/>
            <ac:picMk id="2" creationId="{F8147AFB-B964-4B77-820C-6278AE2B5308}"/>
          </ac:picMkLst>
        </pc:picChg>
      </pc:sldChg>
      <pc:sldChg chg="addSp modSp">
        <pc:chgData name="" userId="" providerId="" clId="Web-{F72C8C88-DC05-45CE-8366-272F5B611F05}" dt="2018-08-08T18:06:10.145" v="15" actId="14100"/>
        <pc:sldMkLst>
          <pc:docMk/>
          <pc:sldMk cId="0" sldId="275"/>
        </pc:sldMkLst>
        <pc:picChg chg="add mod">
          <ac:chgData name="" userId="" providerId="" clId="Web-{F72C8C88-DC05-45CE-8366-272F5B611F05}" dt="2018-08-08T18:06:10.145" v="15" actId="14100"/>
          <ac:picMkLst>
            <pc:docMk/>
            <pc:sldMk cId="0" sldId="275"/>
            <ac:picMk id="2" creationId="{EEDD7F3E-C356-467F-BDC8-9991AD63BF5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221969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readwritethink.org/files/resources/lesson_images/lesson290/Template.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US" dirty="0"/>
              <a:t>Today’s informal vocabulary instruction is intended to model for students the process of focusing on specific words. This means that when the words are referred to during the lesson, you will direct students to the word and offer a quick explanation in context. The process of learning new vocabulary words will be more formally developed and explained in later lessons.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8207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Shape 14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10-15</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Work Time  A. </a:t>
            </a:r>
            <a:r>
              <a:rPr lang="en-US" b="1" dirty="0"/>
              <a:t>Reading for the Gist: Chapter 1 of </a:t>
            </a:r>
            <a:r>
              <a:rPr lang="en-US" b="1" i="1" dirty="0"/>
              <a:t>A Long Walk to Water</a:t>
            </a:r>
            <a:endParaRPr sz="1200" b="0" i="1" u="none" strike="noStrike" cap="none" dirty="0">
              <a:solidFill>
                <a:schemeClr val="dk1"/>
              </a:solidFill>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Reading aloud while students read in their heads helps develop fluency. </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Ha</a:t>
            </a:r>
            <a:r>
              <a:rPr lang="en-US" i="0" u="none" strike="noStrike" cap="none" dirty="0">
                <a:solidFill>
                  <a:schemeClr val="dk1"/>
                </a:solidFill>
              </a:rPr>
              <a:t>nd out copies of </a:t>
            </a:r>
            <a:r>
              <a:rPr lang="en-US" i="1" u="none" strike="noStrike" cap="none" dirty="0">
                <a:solidFill>
                  <a:schemeClr val="dk1"/>
                </a:solidFill>
              </a:rPr>
              <a:t>A Long Walk to Water.</a:t>
            </a:r>
            <a:endParaRPr i="1"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Make sure students have their </a:t>
            </a:r>
            <a:r>
              <a:rPr lang="en-US" b="1" dirty="0"/>
              <a:t>Readers’ Notes</a:t>
            </a:r>
            <a:r>
              <a:rPr lang="en-US" dirty="0"/>
              <a:t>, begun yesterday.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directions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the first section of Chapter 1 (Nya’s story). Read just this section aloud and ask students to add ideas to Columns 3 and 5. Keep this brief.</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Direct students to the second section of Chapter 1 and read the title and date: </a:t>
            </a:r>
            <a:r>
              <a:rPr lang="en-US" i="1" dirty="0"/>
              <a:t>“Southern Sudan 1985.” </a:t>
            </a:r>
            <a:r>
              <a:rPr lang="en-US" dirty="0"/>
              <a:t>Ask students to look at “text features”: what makes Section 1 different from Section 2?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rest of Chapter 1 aloud. Do not stop to explain or discuss. Simply read slowly and fluently.</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write in Columns 2 and 4 to show their ideas of what this first chapter is about.</a:t>
            </a:r>
            <a:endParaRPr dirty="0"/>
          </a:p>
          <a:p>
            <a:pPr marL="171450" marR="0" lvl="0" indent="-9525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a:t>
            </a:r>
            <a:r>
              <a:rPr lang="en-US" sz="1200" b="0" i="0" u="none" strike="noStrike" cap="none" dirty="0">
                <a:solidFill>
                  <a:schemeClr val="dk1"/>
                </a:solidFill>
                <a:latin typeface="Calibri"/>
                <a:ea typeface="Calibri"/>
                <a:cs typeface="Calibri"/>
                <a:sym typeface="Calibri"/>
              </a:rPr>
              <a:t>tudents should be </a:t>
            </a:r>
            <a:r>
              <a:rPr lang="en-US" dirty="0"/>
              <a:t>focused on their text while you read.</a:t>
            </a:r>
            <a:endParaRPr dirty="0"/>
          </a:p>
          <a:p>
            <a:pPr marL="457200" marR="0" lvl="0" indent="-304800" algn="l" rtl="0">
              <a:lnSpc>
                <a:spcPct val="100000"/>
              </a:lnSpc>
              <a:spcBef>
                <a:spcPts val="0"/>
              </a:spcBef>
              <a:spcAft>
                <a:spcPts val="0"/>
              </a:spcAft>
              <a:buSzPts val="1200"/>
              <a:buFont typeface="Calibri"/>
              <a:buChar char="●"/>
            </a:pPr>
            <a:r>
              <a:rPr lang="en-US" dirty="0"/>
              <a:t>Students should add ideas to their </a:t>
            </a:r>
            <a:r>
              <a:rPr lang="en-US" b="1" dirty="0"/>
              <a:t>Reader’s Notes</a:t>
            </a:r>
            <a:r>
              <a:rPr lang="en-US" dirty="0"/>
              <a:t>.</a:t>
            </a:r>
            <a:endParaRPr dirty="0"/>
          </a:p>
          <a:p>
            <a:pPr marL="457200" lvl="0" indent="-304800" rtl="0">
              <a:spcBef>
                <a:spcPts val="0"/>
              </a:spcBef>
              <a:spcAft>
                <a:spcPts val="0"/>
              </a:spcAft>
              <a:buClr>
                <a:schemeClr val="dk1"/>
              </a:buClr>
              <a:buSzPts val="1200"/>
              <a:buFont typeface="Arial"/>
              <a:buChar char="●"/>
            </a:pPr>
            <a:r>
              <a:rPr lang="en-US" dirty="0"/>
              <a:t>Look for students to note that between Section 1 and Section 2:</a:t>
            </a:r>
            <a:endParaRPr dirty="0"/>
          </a:p>
          <a:p>
            <a:pPr marL="914400" lvl="1" indent="-304800" rtl="0">
              <a:spcBef>
                <a:spcPts val="0"/>
              </a:spcBef>
              <a:spcAft>
                <a:spcPts val="0"/>
              </a:spcAft>
              <a:buClr>
                <a:schemeClr val="dk1"/>
              </a:buClr>
              <a:buSzPts val="1200"/>
              <a:buChar char="○"/>
            </a:pPr>
            <a:r>
              <a:rPr lang="en-US" dirty="0"/>
              <a:t>Section 1 is dated in the present and </a:t>
            </a:r>
            <a:r>
              <a:rPr lang="en-US" i="1" dirty="0"/>
              <a:t>is italicize</a:t>
            </a:r>
            <a:r>
              <a:rPr lang="en-US" dirty="0"/>
              <a:t>d, and the text is in a different color and is relatively short. </a:t>
            </a:r>
            <a:endParaRPr dirty="0"/>
          </a:p>
          <a:p>
            <a:pPr marL="914400" lvl="1" indent="-304800" rtl="0">
              <a:spcBef>
                <a:spcPts val="0"/>
              </a:spcBef>
              <a:spcAft>
                <a:spcPts val="0"/>
              </a:spcAft>
              <a:buClr>
                <a:schemeClr val="dk1"/>
              </a:buClr>
              <a:buSzPts val="1200"/>
              <a:buChar char="○"/>
            </a:pPr>
            <a:r>
              <a:rPr lang="en-US" dirty="0"/>
              <a:t>Section 2 is dated in the past, has standard type, and is quite a bit longer. (Explain that each chapter follows this pattern.)</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lnSpc>
                <a:spcPct val="100000"/>
              </a:lnSpc>
              <a:spcBef>
                <a:spcPts val="0"/>
              </a:spcBef>
              <a:spcAft>
                <a:spcPts val="0"/>
              </a:spcAft>
              <a:buSzPts val="1200"/>
              <a:buFont typeface="Calibri"/>
              <a:buChar char="●"/>
            </a:pPr>
            <a:r>
              <a:rPr lang="en-US" dirty="0"/>
              <a:t>Provide students with sticky notes to write unfamiliar words and ideas about “the gist” on the text.</a:t>
            </a:r>
            <a:endParaRPr dirty="0"/>
          </a:p>
          <a:p>
            <a:pPr marL="457200" lvl="0" indent="-304800" rtl="0">
              <a:lnSpc>
                <a:spcPct val="100000"/>
              </a:lnSpc>
              <a:spcBef>
                <a:spcPts val="0"/>
              </a:spcBef>
              <a:spcAft>
                <a:spcPts val="0"/>
              </a:spcAft>
              <a:buSzPts val="1200"/>
              <a:buFont typeface="Calibri"/>
              <a:buChar char="●"/>
            </a:pPr>
            <a:r>
              <a:rPr lang="en-US" dirty="0"/>
              <a:t>Consider pairing struggling readers with a stronger reader for this task.</a:t>
            </a:r>
            <a:endParaRPr dirty="0"/>
          </a:p>
        </p:txBody>
      </p:sp>
      <p:sp>
        <p:nvSpPr>
          <p:cNvPr id="148" name="Shape 14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4139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Shape 15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10-15</a:t>
            </a:r>
            <a:r>
              <a:rPr lang="en-US"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Work Time  A. Reading for the Gist: Chapter 1 of </a:t>
            </a:r>
            <a:r>
              <a:rPr lang="en-US" b="1" i="1" dirty="0"/>
              <a:t>A Long Walk to Water</a:t>
            </a:r>
            <a:r>
              <a:rPr lang="en-US" sz="1200" b="1"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While introducing new vocabulary words, simply make students aware of the word and explain its use in context as you discuss Column 4 responses.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first two statements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three students to share what they wrote for Column 4.</a:t>
            </a:r>
            <a:endParaRPr dirty="0"/>
          </a:p>
          <a:p>
            <a:pPr marL="457200" marR="0" lvl="0" indent="-304800" algn="l" rtl="0">
              <a:lnSpc>
                <a:spcPct val="100000"/>
              </a:lnSpc>
              <a:spcBef>
                <a:spcPts val="0"/>
              </a:spcBef>
              <a:spcAft>
                <a:spcPts val="0"/>
              </a:spcAft>
              <a:buSzPts val="1200"/>
              <a:buFont typeface="Calibri"/>
              <a:buAutoNum type="arabicPeriod"/>
            </a:pPr>
            <a:r>
              <a:rPr lang="en-US" dirty="0"/>
              <a:t>After these three students have shared, give feedback so that all students have these statements in Column 4. As you go, clarify the vocabulary words in bold, pointing out to students that those words are also displayed on the slide and that the best way to learn new vocabulary is to learn about it in “meaningful context,” as the words are used in a real text:</a:t>
            </a:r>
            <a:endParaRPr dirty="0"/>
          </a:p>
          <a:p>
            <a:pPr marL="914400" lvl="1" indent="-317500" rtl="0">
              <a:spcBef>
                <a:spcPts val="0"/>
              </a:spcBef>
              <a:spcAft>
                <a:spcPts val="0"/>
              </a:spcAft>
              <a:buClr>
                <a:schemeClr val="dk1"/>
              </a:buClr>
              <a:buSzPct val="100000"/>
              <a:buChar char="○"/>
            </a:pPr>
            <a:r>
              <a:rPr lang="en-US" i="1" dirty="0" err="1"/>
              <a:t>Salva</a:t>
            </a:r>
            <a:r>
              <a:rPr lang="en-US" i="1" dirty="0"/>
              <a:t> is an 11-year-old boy in South Sudan.</a:t>
            </a:r>
            <a:endParaRPr i="1" dirty="0"/>
          </a:p>
          <a:p>
            <a:pPr marL="914400" lvl="1" indent="-317500" rtl="0">
              <a:spcBef>
                <a:spcPts val="0"/>
              </a:spcBef>
              <a:spcAft>
                <a:spcPts val="0"/>
              </a:spcAft>
              <a:buClr>
                <a:schemeClr val="dk1"/>
              </a:buClr>
              <a:buSzPct val="100000"/>
              <a:buChar char="○"/>
            </a:pPr>
            <a:r>
              <a:rPr lang="en-US" i="1" dirty="0" err="1"/>
              <a:t>Salva</a:t>
            </a:r>
            <a:r>
              <a:rPr lang="en-US" i="1" dirty="0"/>
              <a:t> attends school. </a:t>
            </a:r>
            <a:endParaRPr i="1" dirty="0"/>
          </a:p>
          <a:p>
            <a:pPr marL="914400" lvl="1" indent="-317500" rtl="0">
              <a:spcBef>
                <a:spcPts val="0"/>
              </a:spcBef>
              <a:spcAft>
                <a:spcPts val="0"/>
              </a:spcAft>
              <a:buClr>
                <a:schemeClr val="dk1"/>
              </a:buClr>
              <a:buSzPct val="100000"/>
              <a:buChar char="○"/>
            </a:pPr>
            <a:r>
              <a:rPr lang="en-US" i="1" dirty="0" err="1"/>
              <a:t>Salva’s</a:t>
            </a:r>
            <a:r>
              <a:rPr lang="en-US" i="1" dirty="0"/>
              <a:t> father is important.</a:t>
            </a:r>
            <a:endParaRPr i="1" dirty="0"/>
          </a:p>
          <a:p>
            <a:pPr marL="914400" lvl="1" indent="-317500" rtl="0">
              <a:spcBef>
                <a:spcPts val="0"/>
              </a:spcBef>
              <a:spcAft>
                <a:spcPts val="0"/>
              </a:spcAft>
              <a:buClr>
                <a:schemeClr val="dk1"/>
              </a:buClr>
              <a:buSzPct val="100000"/>
              <a:buChar char="○"/>
            </a:pPr>
            <a:r>
              <a:rPr lang="en-US" i="1" dirty="0" err="1"/>
              <a:t>Salva</a:t>
            </a:r>
            <a:r>
              <a:rPr lang="en-US" i="1" dirty="0"/>
              <a:t> </a:t>
            </a:r>
            <a:r>
              <a:rPr lang="en-US" b="1" i="1" dirty="0"/>
              <a:t>herds</a:t>
            </a:r>
            <a:r>
              <a:rPr lang="en-US" i="1" dirty="0"/>
              <a:t> cattle with other boys. Sometimes they play (note that </a:t>
            </a:r>
            <a:r>
              <a:rPr lang="en-US" b="1" i="1" dirty="0"/>
              <a:t>aimless</a:t>
            </a:r>
            <a:r>
              <a:rPr lang="en-US" i="1" dirty="0"/>
              <a:t> means without aim or purpose; in this context, it means “without a goal”: just playing).</a:t>
            </a:r>
            <a:endParaRPr i="1" dirty="0"/>
          </a:p>
          <a:p>
            <a:pPr marL="914400" lvl="1" indent="-317500" rtl="0">
              <a:spcBef>
                <a:spcPts val="0"/>
              </a:spcBef>
              <a:spcAft>
                <a:spcPts val="0"/>
              </a:spcAft>
              <a:buClr>
                <a:schemeClr val="dk1"/>
              </a:buClr>
              <a:buSzPct val="100000"/>
              <a:buChar char="○"/>
            </a:pPr>
            <a:r>
              <a:rPr lang="en-US" i="1" dirty="0" err="1"/>
              <a:t>Salva</a:t>
            </a:r>
            <a:r>
              <a:rPr lang="en-US" i="1" dirty="0"/>
              <a:t> is daydreaming (the teacher </a:t>
            </a:r>
            <a:r>
              <a:rPr lang="en-US" b="1" i="1" dirty="0"/>
              <a:t>droned</a:t>
            </a:r>
            <a:r>
              <a:rPr lang="en-US" i="1" dirty="0"/>
              <a:t> on, which means he was talking and talking).</a:t>
            </a:r>
            <a:endParaRPr i="1" dirty="0"/>
          </a:p>
          <a:p>
            <a:pPr marL="914400" lvl="1" indent="-317500" rtl="0">
              <a:spcBef>
                <a:spcPts val="0"/>
              </a:spcBef>
              <a:spcAft>
                <a:spcPts val="0"/>
              </a:spcAft>
              <a:buClr>
                <a:schemeClr val="dk1"/>
              </a:buClr>
              <a:buSzPct val="100000"/>
              <a:buChar char="○"/>
            </a:pPr>
            <a:r>
              <a:rPr lang="en-US" i="1" dirty="0"/>
              <a:t>While </a:t>
            </a:r>
            <a:r>
              <a:rPr lang="en-US" i="1" dirty="0" err="1"/>
              <a:t>Salva</a:t>
            </a:r>
            <a:r>
              <a:rPr lang="en-US" i="1" dirty="0"/>
              <a:t> is at school one day, fighting breaks out in his village, and the teacher tells all of the students to run away from the village into the “bush.” (Clarify that in the novel, </a:t>
            </a:r>
            <a:r>
              <a:rPr lang="en-US" b="1" i="1" dirty="0"/>
              <a:t>bush</a:t>
            </a:r>
            <a:r>
              <a:rPr lang="en-US" i="1" dirty="0"/>
              <a:t> refers to unsettled land, not one type of plant.)</a:t>
            </a:r>
            <a:endParaRPr i="1" dirty="0"/>
          </a:p>
          <a:p>
            <a:pPr marL="914400" lvl="1" indent="-304800" rtl="0">
              <a:spcBef>
                <a:spcPts val="0"/>
              </a:spcBef>
              <a:spcAft>
                <a:spcPts val="0"/>
              </a:spcAft>
              <a:buClr>
                <a:schemeClr val="dk1"/>
              </a:buClr>
              <a:buSzPts val="1200"/>
              <a:buChar char="○"/>
            </a:pPr>
            <a:r>
              <a:rPr lang="en-US" i="1" dirty="0" err="1"/>
              <a:t>Salva’s</a:t>
            </a:r>
            <a:r>
              <a:rPr lang="en-US" i="1" dirty="0"/>
              <a:t> country, Sudan, is in the midst of a war. (The </a:t>
            </a:r>
            <a:r>
              <a:rPr lang="en-US" b="1" i="1" dirty="0"/>
              <a:t>rebels</a:t>
            </a:r>
            <a:r>
              <a:rPr lang="en-US" i="1" dirty="0"/>
              <a:t> are fighting against the government.)</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add to Column 5 any new ideas about what Chapter 1 was about.</a:t>
            </a:r>
            <a:endParaRPr dirty="0"/>
          </a:p>
          <a:p>
            <a:pPr marL="457200" marR="0" lvl="0" indent="-304800" algn="l" rtl="0">
              <a:lnSpc>
                <a:spcPct val="100000"/>
              </a:lnSpc>
              <a:spcBef>
                <a:spcPts val="0"/>
              </a:spcBef>
              <a:spcAft>
                <a:spcPts val="0"/>
              </a:spcAft>
              <a:buSzPts val="1200"/>
              <a:buFont typeface="Calibri"/>
              <a:buAutoNum type="arabicPeriod"/>
            </a:pPr>
            <a:r>
              <a:rPr lang="en-US" dirty="0"/>
              <a:t>Focus students on page 6. Ask them to put a star next to the two paragraphs that begin with “The war had started two years earlier” through the top of page 7 “….now the war had come to where </a:t>
            </a:r>
            <a:r>
              <a:rPr lang="en-US" dirty="0" err="1"/>
              <a:t>Salva</a:t>
            </a:r>
            <a:r>
              <a:rPr lang="en-US" dirty="0"/>
              <a:t> lived.” Tell them this is key background information; in a few days, they will read some informational text that gives more background information about this war.</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students to recognize that there wasn’t just one “gist” statement for Chapter 1, and point out that some text can have a lot of information in it.</a:t>
            </a:r>
            <a:endParaRPr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Arial"/>
              <a:buChar char="●"/>
            </a:pPr>
            <a:r>
              <a:rPr lang="en-US" dirty="0"/>
              <a:t>Students should note several, if not all, of the Column 4 statements in Step 3 above.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Consider pairing struggling readers with a stronger reader for the Think-Pair-Share.</a:t>
            </a:r>
            <a:endParaRPr dirty="0"/>
          </a:p>
          <a:p>
            <a:pPr marL="457200" lvl="0" indent="-304800" rtl="0">
              <a:spcBef>
                <a:spcPts val="0"/>
              </a:spcBef>
              <a:spcAft>
                <a:spcPts val="0"/>
              </a:spcAft>
              <a:buClr>
                <a:schemeClr val="dk1"/>
              </a:buClr>
              <a:buSzPts val="1200"/>
              <a:buFont typeface="Calibri"/>
              <a:buChar char="●"/>
            </a:pPr>
            <a:r>
              <a:rPr lang="en-US" dirty="0"/>
              <a:t>If it will not add too much distraction, consider  adding physical movement to the Think-Pair-Share: an exaggerated gesture of finger on the forehead and eyes closed for thinking and putting bodies knee to knee when pairing up.</a:t>
            </a:r>
            <a:endParaRPr dirty="0"/>
          </a:p>
          <a:p>
            <a:pPr marL="457200" lvl="0" indent="-304800" rtl="0">
              <a:spcBef>
                <a:spcPts val="0"/>
              </a:spcBef>
              <a:spcAft>
                <a:spcPts val="0"/>
              </a:spcAft>
              <a:buClr>
                <a:schemeClr val="dk1"/>
              </a:buClr>
              <a:buSzPts val="1200"/>
              <a:buFont typeface="Calibri"/>
              <a:buChar char="●"/>
            </a:pPr>
            <a:r>
              <a:rPr lang="en-US" dirty="0"/>
              <a:t>Some students may benefit from Think-Pair-Share sentence starters. </a:t>
            </a:r>
            <a:endParaRPr dirty="0"/>
          </a:p>
        </p:txBody>
      </p:sp>
      <p:sp>
        <p:nvSpPr>
          <p:cNvPr id="157" name="Shape 15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5198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Shape 16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b="1" dirty="0"/>
              <a:t>Closing and Assessment A</a:t>
            </a:r>
            <a:r>
              <a:rPr lang="en-US" sz="1200" b="1" i="0" u="none" strike="noStrike" cap="none" dirty="0">
                <a:solidFill>
                  <a:schemeClr val="dk1"/>
                </a:solidFill>
                <a:latin typeface="Calibri"/>
                <a:ea typeface="Calibri"/>
                <a:cs typeface="Calibri"/>
                <a:sym typeface="Calibri"/>
              </a:rPr>
              <a:t>. Re</a:t>
            </a:r>
            <a:r>
              <a:rPr lang="en-US" b="1" dirty="0"/>
              <a:t>visit Learning Targets with Exit Ticket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Explicitly discussing and reviewing Learning Targets offers students valuable opportunities to self-assess and monitor their growth.</a:t>
            </a:r>
            <a:endParaRPr sz="1200" b="0" i="0" u="none" strike="noStrike" cap="none" dirty="0">
              <a:solidFill>
                <a:schemeClr val="dk1"/>
              </a:solidFill>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learning targets.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that Lesson 1 and today’s lesson gave them lots of practice with the learning targets.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Focus students on each target, one at a time, and ask students to use the ‘Fist to Five’ protocol to demonstrate how they feel about their ability to meet that learning target.</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Describe to the students any patterns that you notice in this self-assessment. (Ex. </a:t>
            </a:r>
            <a:r>
              <a:rPr lang="en-US" i="1" dirty="0"/>
              <a:t>“I see that a lot of you feel confident that you can participate well during discussions. I noticed a lot of you listening respectfully during partner talk today. We will keep practicing these skills.”</a:t>
            </a:r>
            <a:r>
              <a:rPr lang="en-US" dirty="0"/>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Most students should show 3-5 fingers for each learning target.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If possible, make a mental note of students who show fewer than three fingers for multiple learning targets. Consider pairing these students with a skilled reader during lessons and/or checking in with these students as time allows to assess their level of confusion.</a:t>
            </a:r>
            <a:endParaRPr dirty="0"/>
          </a:p>
        </p:txBody>
      </p:sp>
      <p:sp>
        <p:nvSpPr>
          <p:cNvPr id="165" name="Shape 16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7785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Shape 17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5-8</a:t>
            </a:r>
            <a:r>
              <a:rPr lang="en-US"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 then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b="1" dirty="0"/>
              <a:t>Closing and Assessment A. Revisit Learning Targets with Exit Ticket</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When directing students to fill out the exit ticket, it’s important to set an expectation that they will work very quietly and independently.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dirty="0"/>
              <a:t>Read the first sentence on the slide.</a:t>
            </a:r>
            <a:endParaRPr dirty="0"/>
          </a:p>
          <a:p>
            <a:pPr marL="457200" marR="0" lvl="0" indent="-304800" algn="l" rtl="0">
              <a:lnSpc>
                <a:spcPct val="100000"/>
              </a:lnSpc>
              <a:spcBef>
                <a:spcPts val="0"/>
              </a:spcBef>
              <a:spcAft>
                <a:spcPts val="0"/>
              </a:spcAft>
              <a:buSzPts val="1200"/>
              <a:buFont typeface="+mj-lt"/>
              <a:buAutoNum type="arabicPeriod"/>
            </a:pPr>
            <a:r>
              <a:rPr lang="en-US" dirty="0"/>
              <a:t>Reread the Scenarios with students.</a:t>
            </a:r>
            <a:endParaRPr dirty="0"/>
          </a:p>
          <a:p>
            <a:pPr marL="457200" marR="0" lvl="0" indent="-304800" algn="l" rtl="0">
              <a:lnSpc>
                <a:spcPct val="100000"/>
              </a:lnSpc>
              <a:spcBef>
                <a:spcPts val="0"/>
              </a:spcBef>
              <a:spcAft>
                <a:spcPts val="0"/>
              </a:spcAft>
              <a:buSzPts val="1200"/>
              <a:buFont typeface="+mj-lt"/>
              <a:buAutoNum type="arabicPeriod"/>
            </a:pPr>
            <a:r>
              <a:rPr lang="en-US" dirty="0"/>
              <a:t>Give students a minute to talk in their pairs, then ask them to share their ideas about how the scenarios connect to the novel.</a:t>
            </a:r>
            <a:endParaRPr dirty="0"/>
          </a:p>
          <a:p>
            <a:pPr marL="457200" marR="0" lvl="0" indent="-304800" algn="l" rtl="0">
              <a:lnSpc>
                <a:spcPct val="100000"/>
              </a:lnSpc>
              <a:spcBef>
                <a:spcPts val="0"/>
              </a:spcBef>
              <a:spcAft>
                <a:spcPts val="0"/>
              </a:spcAft>
              <a:buSzPts val="1200"/>
              <a:buFont typeface="+mj-lt"/>
              <a:buAutoNum type="arabicPeriod"/>
            </a:pPr>
            <a:r>
              <a:rPr lang="en-US" dirty="0"/>
              <a:t>Distribute the exit ticket and read it aloud with students.</a:t>
            </a:r>
          </a:p>
          <a:p>
            <a:pPr marL="457200" marR="0" lvl="0" indent="-304800" algn="l" rtl="0">
              <a:lnSpc>
                <a:spcPct val="100000"/>
              </a:lnSpc>
              <a:spcBef>
                <a:spcPts val="0"/>
              </a:spcBef>
              <a:spcAft>
                <a:spcPts val="0"/>
              </a:spcAft>
              <a:buSzPts val="1200"/>
              <a:buFont typeface="+mj-lt"/>
              <a:buAutoNum type="arabicPeriod"/>
            </a:pPr>
            <a:r>
              <a:rPr lang="en-US" dirty="0"/>
              <a:t>Direct students to work on the exit ticket.</a:t>
            </a:r>
          </a:p>
          <a:p>
            <a:pPr marL="457200" marR="0" lvl="0" indent="-304800" algn="l" rtl="0">
              <a:lnSpc>
                <a:spcPct val="100000"/>
              </a:lnSpc>
              <a:spcBef>
                <a:spcPts val="0"/>
              </a:spcBef>
              <a:spcAft>
                <a:spcPts val="0"/>
              </a:spcAft>
              <a:buSzPts val="1200"/>
              <a:buFont typeface="+mj-lt"/>
              <a:buAutoNum type="arabicPeriod"/>
            </a:pPr>
            <a:r>
              <a:rPr lang="en-US" dirty="0"/>
              <a:t>Remind them to work independently. You can say: </a:t>
            </a:r>
            <a:r>
              <a:rPr lang="en-US" i="1" dirty="0"/>
              <a:t>“I need you to do this work silently and independently so that I can see what each of you is thinking right now. This work is not for a grade, but it gives me really important information about what you learned today. It is critical that you don’t interrupt others while they are working. Work on this exit ticket silently, and then remain silently at your desk until all students have finished.”</a:t>
            </a:r>
          </a:p>
          <a:p>
            <a:pPr marL="457200" marR="0" lvl="0" indent="-304800" algn="l" rtl="0">
              <a:lnSpc>
                <a:spcPct val="100000"/>
              </a:lnSpc>
              <a:spcBef>
                <a:spcPts val="0"/>
              </a:spcBef>
              <a:spcAft>
                <a:spcPts val="0"/>
              </a:spcAft>
              <a:buSzPts val="1200"/>
              <a:buFont typeface="+mj-lt"/>
              <a:buAutoNum type="arabicPeriod"/>
            </a:pPr>
            <a:r>
              <a:rPr lang="en-US" dirty="0"/>
              <a:t>Collect exit tickets.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While sharing ideas about scenarios, students will likely connect Scenario 1 with </a:t>
            </a:r>
            <a:r>
              <a:rPr lang="en-US" dirty="0" err="1"/>
              <a:t>Salva</a:t>
            </a:r>
            <a:r>
              <a:rPr lang="en-US" dirty="0"/>
              <a:t> and Scenario 2 with Nya. If not, ask a few questions to help students make these connections (</a:t>
            </a:r>
            <a:r>
              <a:rPr lang="en-US" i="1" dirty="0"/>
              <a:t>“In Chapter 1 when we read Nya’s part, it mentioned Nya carried a plastic container. This makes me think that her situation is described in Scenario 2. What about Scenario 1?”</a:t>
            </a:r>
            <a:r>
              <a:rPr lang="en-US" dirty="0"/>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r>
              <a:rPr lang="en-US" baseline="0" dirty="0"/>
              <a:t> </a:t>
            </a:r>
            <a:r>
              <a:rPr lang="en-US" dirty="0"/>
              <a:t>None</a:t>
            </a:r>
            <a:endParaRPr dirty="0"/>
          </a:p>
        </p:txBody>
      </p:sp>
      <p:sp>
        <p:nvSpPr>
          <p:cNvPr id="174" name="Shape 17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2256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Shape 1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US" b="1" dirty="0"/>
              <a:t>Suggested slide pacing: 3-5 minutes</a:t>
            </a:r>
            <a:endParaRPr dirty="0"/>
          </a:p>
          <a:p>
            <a:pPr marL="0" lvl="0" indent="0" rtl="0">
              <a:spcBef>
                <a:spcPts val="0"/>
              </a:spcBef>
              <a:spcAft>
                <a:spcPts val="0"/>
              </a:spcAft>
              <a:buClr>
                <a:schemeClr val="dk1"/>
              </a:buClr>
              <a:buSzPts val="1400"/>
              <a:buFont typeface="Arial"/>
              <a:buNone/>
            </a:pPr>
            <a:r>
              <a:rPr lang="en-US" b="1" dirty="0"/>
              <a:t>Student Grouping: Whole Group, then Student Pairs</a:t>
            </a:r>
            <a:endParaRPr dirty="0"/>
          </a:p>
          <a:p>
            <a:pPr marL="0" lvl="0" indent="0" rtl="0">
              <a:spcBef>
                <a:spcPts val="0"/>
              </a:spcBef>
              <a:spcAft>
                <a:spcPts val="0"/>
              </a:spcAft>
              <a:buClr>
                <a:schemeClr val="dk1"/>
              </a:buClr>
              <a:buSzPts val="1400"/>
              <a:buFont typeface="Arial"/>
              <a:buNone/>
            </a:pPr>
            <a:endParaRPr b="1" dirty="0"/>
          </a:p>
          <a:p>
            <a:pPr marL="0" lvl="0" indent="0" rtl="0">
              <a:spcBef>
                <a:spcPts val="0"/>
              </a:spcBef>
              <a:spcAft>
                <a:spcPts val="0"/>
              </a:spcAft>
              <a:buClr>
                <a:schemeClr val="dk1"/>
              </a:buClr>
              <a:buSzPts val="1400"/>
              <a:buFont typeface="Arial"/>
              <a:buNone/>
            </a:pPr>
            <a:r>
              <a:rPr lang="en-US" b="1" dirty="0"/>
              <a:t>Closing and Assessment A. Revisit Learning Targets with Exit Ticket</a:t>
            </a:r>
            <a:endParaRPr dirty="0"/>
          </a:p>
          <a:p>
            <a:pPr marL="0" lvl="0" indent="0" rtl="0">
              <a:spcBef>
                <a:spcPts val="0"/>
              </a:spcBef>
              <a:spcAft>
                <a:spcPts val="0"/>
              </a:spcAft>
              <a:buClr>
                <a:schemeClr val="dk1"/>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Asking students to write about their own response to the violence described in Chapter 1 will provide a framework to help them discuss the book at home. </a:t>
            </a:r>
            <a:endParaRPr dirty="0"/>
          </a:p>
          <a:p>
            <a:pPr marL="0" lvl="0" indent="0" rtl="0">
              <a:spcBef>
                <a:spcPts val="0"/>
              </a:spcBef>
              <a:spcAft>
                <a:spcPts val="0"/>
              </a:spcAft>
              <a:buClr>
                <a:schemeClr val="dk1"/>
              </a:buClr>
              <a:buSzPts val="1400"/>
              <a:buFont typeface="Arial"/>
              <a:buNone/>
            </a:pPr>
            <a:endParaRPr dirty="0"/>
          </a:p>
          <a:p>
            <a:pPr marL="0" lvl="0" indent="0" rtl="0">
              <a:spcBef>
                <a:spcPts val="0"/>
              </a:spcBef>
              <a:spcAft>
                <a:spcPts val="0"/>
              </a:spcAft>
              <a:buClr>
                <a:schemeClr val="dk1"/>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mj-lt"/>
              <a:buAutoNum type="arabicPeriod"/>
            </a:pPr>
            <a:r>
              <a:rPr lang="en-US" dirty="0"/>
              <a:t>Distribute the Letter to Families.</a:t>
            </a:r>
            <a:endParaRPr dirty="0"/>
          </a:p>
          <a:p>
            <a:pPr marL="457200" lvl="0" indent="-304800" rtl="0">
              <a:spcBef>
                <a:spcPts val="0"/>
              </a:spcBef>
              <a:spcAft>
                <a:spcPts val="0"/>
              </a:spcAft>
              <a:buClr>
                <a:schemeClr val="dk1"/>
              </a:buClr>
              <a:buSzPts val="1200"/>
              <a:buFont typeface="+mj-lt"/>
              <a:buAutoNum type="arabicPeriod"/>
            </a:pPr>
            <a:r>
              <a:rPr lang="en-US" dirty="0"/>
              <a:t>Read the directions on the slide.</a:t>
            </a:r>
            <a:endParaRPr dirty="0"/>
          </a:p>
          <a:p>
            <a:pPr marL="457200" lvl="0" indent="-304800" rtl="0">
              <a:spcBef>
                <a:spcPts val="0"/>
              </a:spcBef>
              <a:spcAft>
                <a:spcPts val="0"/>
              </a:spcAft>
              <a:buClr>
                <a:schemeClr val="dk1"/>
              </a:buClr>
              <a:buSzPts val="1200"/>
              <a:buFont typeface="+mj-lt"/>
              <a:buAutoNum type="arabicPeriod"/>
            </a:pPr>
            <a:r>
              <a:rPr lang="en-US" dirty="0"/>
              <a:t>Read the Letter to Families with students. Ask students to follow along as you read aloud.</a:t>
            </a:r>
          </a:p>
          <a:p>
            <a:pPr marL="457200" lvl="0" indent="-304800" rtl="0">
              <a:spcBef>
                <a:spcPts val="0"/>
              </a:spcBef>
              <a:spcAft>
                <a:spcPts val="0"/>
              </a:spcAft>
              <a:buClr>
                <a:schemeClr val="dk1"/>
              </a:buClr>
              <a:buSzPts val="1200"/>
              <a:buFont typeface="+mj-lt"/>
              <a:buAutoNum type="arabicPeriod"/>
            </a:pPr>
            <a:r>
              <a:rPr lang="en-US" dirty="0"/>
              <a:t>Explain to students that they should feel free to write a note on the letter explaining their response to the violence described in Chapter 1.</a:t>
            </a:r>
          </a:p>
          <a:p>
            <a:pPr marL="457200" lvl="0" indent="-304800" rtl="0">
              <a:spcBef>
                <a:spcPts val="0"/>
              </a:spcBef>
              <a:spcAft>
                <a:spcPts val="0"/>
              </a:spcAft>
              <a:buClr>
                <a:schemeClr val="dk1"/>
              </a:buClr>
              <a:buSzPts val="1200"/>
              <a:buFont typeface="+mj-lt"/>
              <a:buAutoNum type="arabicPeriod"/>
            </a:pPr>
            <a:r>
              <a:rPr lang="en-US" dirty="0"/>
              <a:t>Direct students to put the Letter to Families in their bags for tonight’s homework and return it to class tomorrow.</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follow along as you read aloud. </a:t>
            </a:r>
            <a:endParaRPr dirty="0"/>
          </a:p>
          <a:p>
            <a:pPr marL="457200" lvl="0" indent="-304800" rtl="0">
              <a:spcBef>
                <a:spcPts val="0"/>
              </a:spcBef>
              <a:spcAft>
                <a:spcPts val="0"/>
              </a:spcAft>
              <a:buClr>
                <a:schemeClr val="dk1"/>
              </a:buClr>
              <a:buSzPts val="1200"/>
              <a:buChar char="●"/>
            </a:pPr>
            <a:r>
              <a:rPr lang="en-US" dirty="0"/>
              <a:t>Most students should take the opportunity to add their own responses to the letter.</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171450" marR="0" lvl="0" indent="-95250" algn="l" rtl="0">
              <a:lnSpc>
                <a:spcPct val="100000"/>
              </a:lnSpc>
              <a:spcBef>
                <a:spcPts val="0"/>
              </a:spcBef>
              <a:spcAft>
                <a:spcPts val="0"/>
              </a:spcAft>
              <a:buClr>
                <a:schemeClr val="dk1"/>
              </a:buClr>
              <a:buSzPts val="1200"/>
              <a:buFont typeface="Arial"/>
              <a:buNone/>
            </a:pPr>
            <a:endParaRPr b="1" dirty="0"/>
          </a:p>
        </p:txBody>
      </p:sp>
      <p:sp>
        <p:nvSpPr>
          <p:cNvPr id="183" name="Shape 1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0680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Student Grouping: Whole Group</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b="1" dirty="0"/>
              <a:t>Closing and Assessment A. Revisit Learning Targets with Exit Ticket</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Some students may choose to read ahead in this novel, which is fine. But encourage them to focus on Chapter 2. Tell them that in the next class they will add to Column 5 in their </a:t>
            </a:r>
            <a:r>
              <a:rPr lang="en-US" b="1" dirty="0"/>
              <a:t>Reader’s Notes </a:t>
            </a:r>
            <a:r>
              <a:rPr lang="en-US" dirty="0"/>
              <a:t>when they share their notes from the homework.</a:t>
            </a:r>
            <a:endParaRPr dirty="0"/>
          </a:p>
          <a:p>
            <a:pPr marL="0" lvl="0" indent="0" rtl="0">
              <a:spcBef>
                <a:spcPts val="0"/>
              </a:spcBef>
              <a:spcAft>
                <a:spcPts val="0"/>
              </a:spcAft>
              <a:buNone/>
            </a:pPr>
            <a:endParaRPr dirty="0"/>
          </a:p>
          <a:p>
            <a:pPr marL="0" lvl="0" indent="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mj-lt"/>
              <a:buAutoNum type="arabicPeriod"/>
            </a:pPr>
            <a:r>
              <a:rPr lang="en-US" dirty="0"/>
              <a:t>Read the slide aloud.</a:t>
            </a:r>
            <a:endParaRPr dirty="0"/>
          </a:p>
          <a:p>
            <a:pPr marL="0" lvl="0" indent="0">
              <a:spcBef>
                <a:spcPts val="0"/>
              </a:spcBef>
              <a:spcAft>
                <a:spcPts val="0"/>
              </a:spcAft>
              <a:buNone/>
            </a:pPr>
            <a:endParaRPr dirty="0"/>
          </a:p>
          <a:p>
            <a:pPr marL="0" lvl="0" indent="0" rtl="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follow along as you read aloud. </a:t>
            </a:r>
            <a:endParaRPr dirty="0"/>
          </a:p>
          <a:p>
            <a:pPr marL="457200" lvl="0" indent="-304800" rtl="0">
              <a:spcBef>
                <a:spcPts val="0"/>
              </a:spcBef>
              <a:spcAft>
                <a:spcPts val="0"/>
              </a:spcAft>
              <a:buClr>
                <a:schemeClr val="dk1"/>
              </a:buClr>
              <a:buSzPts val="1200"/>
              <a:buChar char="●"/>
            </a:pPr>
            <a:r>
              <a:rPr lang="en-US" dirty="0"/>
              <a:t>Most students should take the opportunity to add their own responses to the letter.</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lvl="0" indent="0" rtl="0">
              <a:spcBef>
                <a:spcPts val="0"/>
              </a:spcBef>
              <a:spcAft>
                <a:spcPts val="0"/>
              </a:spcAft>
              <a:buNone/>
            </a:pPr>
            <a:endParaRPr dirty="0"/>
          </a:p>
        </p:txBody>
      </p:sp>
      <p:sp>
        <p:nvSpPr>
          <p:cNvPr id="192" name="Shape 19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1170680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Shape 19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00" name="Shape 20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3113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Shape 20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5-7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Smooth reading work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aloud a short familiar passage, projected on the screen.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Help students understand that fluency involves accuracy, knowing the words without having to sound them out, expression.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Explain that when we read fluently, we have space in our heads to think about meaning.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Most important, fluency can be improved with practice ( see next slide).</a:t>
            </a:r>
            <a:endParaRPr dirty="0"/>
          </a:p>
          <a:p>
            <a:pPr marL="171450" marR="0" lvl="0" indent="-8255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a:t>
            </a:r>
            <a:r>
              <a:rPr lang="en-US" dirty="0"/>
              <a:t>e</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207" name="Shape 20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8608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1-2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Smooth reading work.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aloud the slide.</a:t>
            </a:r>
          </a:p>
          <a:p>
            <a:pPr marL="15240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a:t>
            </a:r>
            <a:r>
              <a:rPr lang="en-US" dirty="0"/>
              <a:t>e</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6861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Shape 22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a:t>
            </a:r>
            <a:r>
              <a:rPr lang="en-US" b="1" dirty="0"/>
              <a:t>-</a:t>
            </a:r>
            <a:r>
              <a:rPr lang="en-US" sz="1200" b="1" i="0" u="none" strike="noStrike" cap="none" dirty="0">
                <a:solidFill>
                  <a:schemeClr val="dk1"/>
                </a:solidFill>
                <a:latin typeface="Calibri"/>
                <a:ea typeface="Calibri"/>
                <a:cs typeface="Calibri"/>
                <a:sym typeface="Calibri"/>
              </a:rPr>
              <a:t> 14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 and Partnered Work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Fluent reading work</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she read  before  stopping at two or three points in the text.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aloud excerpt from the core text as students follow along.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Use Dot Procedure to make sure everyone is following along. Stop once in the beginning, once in middle and once toward the end. (After a brief time students will learn to follow along and will generally find it satisfying, then the dot procedure can be dropped.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After reading, cold call on students to share some of the words they placed dots above.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Remind students: </a:t>
            </a:r>
            <a:r>
              <a:rPr lang="en-US" sz="1200" b="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Repeat dot procedure, then ask students to do a “Think Pair Share” about the gist of the excerpt.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Tell students to: </a:t>
            </a:r>
            <a:r>
              <a:rPr lang="en-US" sz="1200" b="0" i="1" u="none" strike="noStrike" cap="none" dirty="0">
                <a:solidFill>
                  <a:schemeClr val="dk1"/>
                </a:solidFill>
                <a:latin typeface="Calibri"/>
                <a:ea typeface="Calibri"/>
                <a:cs typeface="Calibri"/>
                <a:sym typeface="Calibri"/>
              </a:rPr>
              <a:t>“Erase the dots at the end of the lesson.”</a:t>
            </a:r>
            <a:endParaRPr i="1" dirty="0"/>
          </a:p>
          <a:p>
            <a:pPr marL="171450" marR="0" lvl="0" indent="-8255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None</a:t>
            </a: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rgbClr val="000000"/>
              </a:buClr>
              <a:buSzPts val="1400"/>
              <a:buFont typeface="Arial"/>
              <a:buNone/>
            </a:pPr>
            <a:endParaRPr dirty="0"/>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223" name="Shape 22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965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200" dirty="0">
                <a:latin typeface="Calibri" panose="020F0502020204030204" pitchFamily="34" charset="0"/>
              </a:rPr>
              <a:t>New Materials to Prepare in Advance: </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panose="020F0502020204030204" pitchFamily="34" charset="0"/>
              </a:rPr>
              <a:t>Document camera if available</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latin typeface="Calibri" panose="020F0502020204030204" pitchFamily="34" charset="0"/>
              </a:rPr>
              <a:t>Sticky notes or notebook</a:t>
            </a:r>
            <a:endParaRPr sz="1200" i="0" u="none" strike="noStrike" cap="none" dirty="0">
              <a:solidFill>
                <a:schemeClr val="dk1"/>
              </a:solidFill>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Example of Partially Completed Close Read Recording Form for Reading </a:t>
            </a:r>
            <a:r>
              <a:rPr lang="en-US" sz="1200" b="1" i="1" dirty="0">
                <a:latin typeface="Calibri" panose="020F0502020204030204" pitchFamily="34" charset="0"/>
              </a:rPr>
              <a:t>A Long Walk to Water</a:t>
            </a:r>
            <a:r>
              <a:rPr lang="en-US" sz="1200" i="1" dirty="0">
                <a:latin typeface="Calibri" panose="020F0502020204030204" pitchFamily="34" charset="0"/>
              </a:rPr>
              <a:t> </a:t>
            </a:r>
            <a:r>
              <a:rPr lang="en-US" sz="1200" dirty="0">
                <a:latin typeface="Calibri" panose="020F0502020204030204" pitchFamily="34" charset="0"/>
              </a:rPr>
              <a:t>(for teacher reference)</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Example of Close Reading Routine Chart with Nonlinguistic Representations</a:t>
            </a:r>
            <a:r>
              <a:rPr lang="en-US" sz="1200" dirty="0">
                <a:latin typeface="Calibri" panose="020F0502020204030204" pitchFamily="34" charset="0"/>
              </a:rPr>
              <a:t> (for teacher reference)</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Examples of Non-Linguistic Representations of Learning Target Vocabulary in This Lesson </a:t>
            </a:r>
            <a:r>
              <a:rPr lang="en-US" sz="1200" dirty="0">
                <a:latin typeface="Calibri" panose="020F0502020204030204" pitchFamily="34" charset="0"/>
              </a:rPr>
              <a:t>(for teacher reference)</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Examples of Sentence Starters for Think-Pair-Share </a:t>
            </a:r>
            <a:r>
              <a:rPr lang="en-US" sz="1200" dirty="0">
                <a:latin typeface="Calibri" panose="020F0502020204030204" pitchFamily="34" charset="0"/>
              </a:rPr>
              <a:t>(for teacher reference)</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Close Readers Do These Things anchor chart </a:t>
            </a:r>
            <a:r>
              <a:rPr lang="en-US" sz="1200" dirty="0">
                <a:latin typeface="Calibri" panose="020F0502020204030204" pitchFamily="34" charset="0"/>
              </a:rPr>
              <a:t>(new; teacher-created; consider a large piece of chart paper, also posted on slides)</a:t>
            </a: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Letter to Families (one per student)</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Exit ticket (one per student)</a:t>
            </a:r>
            <a:endParaRPr sz="1200" dirty="0">
              <a:latin typeface="Calibri" panose="020F0502020204030204" pitchFamily="34" charset="0"/>
            </a:endParaRPr>
          </a:p>
          <a:p>
            <a:pPr marL="457200" marR="0" lvl="1"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US" sz="1200" dirty="0">
                <a:latin typeface="Calibri" panose="020F0502020204030204" pitchFamily="34" charset="0"/>
              </a:rPr>
              <a:t>Materials to Gather from Previous Lessons:</a:t>
            </a:r>
            <a:endParaRPr sz="1200" dirty="0">
              <a:latin typeface="Calibri" panose="020F0502020204030204" pitchFamily="34" charset="0"/>
            </a:endParaRPr>
          </a:p>
          <a:p>
            <a:pPr marL="457200" lvl="0" indent="-304800" rtl="0">
              <a:spcBef>
                <a:spcPts val="0"/>
              </a:spcBef>
              <a:spcAft>
                <a:spcPts val="0"/>
              </a:spcAft>
              <a:buClr>
                <a:schemeClr val="dk1"/>
              </a:buClr>
              <a:buSzPts val="1200"/>
              <a:buFont typeface="Calibri"/>
              <a:buChar char="●"/>
            </a:pPr>
            <a:r>
              <a:rPr lang="en-US" sz="1200" i="1" dirty="0">
                <a:latin typeface="Calibri" panose="020F0502020204030204" pitchFamily="34" charset="0"/>
              </a:rPr>
              <a:t>A Long Walk to Water </a:t>
            </a:r>
            <a:r>
              <a:rPr lang="en-US" sz="1200" dirty="0">
                <a:latin typeface="Calibri" panose="020F0502020204030204" pitchFamily="34" charset="0"/>
              </a:rPr>
              <a:t>(book; one per student)</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Readers’ Notes</a:t>
            </a:r>
            <a:r>
              <a:rPr lang="en-US" sz="1200" dirty="0">
                <a:latin typeface="Calibri" panose="020F0502020204030204" pitchFamily="34" charset="0"/>
              </a:rPr>
              <a:t> students started in Lesson 1</a:t>
            </a:r>
          </a:p>
          <a:p>
            <a:pPr marL="457200" marR="0" lvl="0" indent="-304800" algn="l" rtl="0">
              <a:lnSpc>
                <a:spcPct val="100000"/>
              </a:lnSpc>
              <a:spcBef>
                <a:spcPts val="0"/>
              </a:spcBef>
              <a:spcAft>
                <a:spcPts val="0"/>
              </a:spcAft>
              <a:buClr>
                <a:schemeClr val="dk1"/>
              </a:buClr>
              <a:buSzPts val="1200"/>
              <a:buFont typeface="Calibri"/>
              <a:buChar char="●"/>
            </a:pPr>
            <a:r>
              <a:rPr lang="en-US" sz="1200" b="1" dirty="0">
                <a:latin typeface="Calibri" panose="020F0502020204030204" pitchFamily="34" charset="0"/>
              </a:rPr>
              <a:t>Review Partner Talk Expectations Anchor Chart </a:t>
            </a:r>
            <a:r>
              <a:rPr lang="en-US" sz="1200" dirty="0">
                <a:latin typeface="Calibri" panose="020F0502020204030204" pitchFamily="34" charset="0"/>
              </a:rPr>
              <a:t>from Lesson 1</a:t>
            </a:r>
            <a:endParaRPr sz="1200" dirty="0">
              <a:latin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panose="020F0502020204030204" pitchFamily="34" charset="0"/>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panose="020F0502020204030204" pitchFamily="34" charset="0"/>
                <a:ea typeface="Calibri"/>
                <a:cs typeface="Calibri"/>
                <a:sym typeface="Calibri"/>
              </a:rPr>
              <a:t>Prepare classroom systems for active learning:</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ea typeface="Arial"/>
                <a:cs typeface="Arial"/>
                <a:sym typeface="Arial"/>
              </a:rPr>
              <a:t>Review the Letter to Families with regard to the violence described in Chapter 1, and consider how you might adapt this letter or your presentation of this violence to the needs of your community and your classroom culture.</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Make sure your </a:t>
            </a:r>
            <a:r>
              <a:rPr lang="en-US" sz="1200" b="0" i="0" u="none" strike="noStrike" cap="none" dirty="0">
                <a:solidFill>
                  <a:schemeClr val="dk1"/>
                </a:solidFill>
                <a:latin typeface="Calibri" panose="020F0502020204030204" pitchFamily="34" charset="0"/>
                <a:ea typeface="Calibri"/>
                <a:cs typeface="Calibri"/>
                <a:sym typeface="Calibri"/>
              </a:rPr>
              <a:t>seating chart for A-Day </a:t>
            </a:r>
            <a:r>
              <a:rPr lang="en-US" sz="1200" dirty="0">
                <a:latin typeface="Calibri" panose="020F0502020204030204" pitchFamily="34" charset="0"/>
              </a:rPr>
              <a:t>allows pairs of students to interact easily</a:t>
            </a:r>
            <a:r>
              <a:rPr lang="en-US" sz="1200" b="0" i="0" u="none" strike="noStrike" cap="none" dirty="0">
                <a:solidFill>
                  <a:schemeClr val="dk1"/>
                </a:solidFill>
                <a:latin typeface="Calibri" panose="020F0502020204030204" pitchFamily="34" charset="0"/>
                <a:ea typeface="Calibri"/>
                <a:cs typeface="Calibri"/>
                <a:sym typeface="Calibri"/>
              </a:rPr>
              <a:t>.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panose="020F0502020204030204" pitchFamily="34" charset="0"/>
                <a:ea typeface="Calibri"/>
                <a:cs typeface="Calibri"/>
                <a:sym typeface="Calibri"/>
              </a:rPr>
              <a:t>After you know your students, make intentional groupings that support students in discussing texts and answering questions about text. Remember, heterogeneous groupings support students in discussing texts and answering questions about text.</a:t>
            </a:r>
            <a:endParaRPr sz="1200" b="0" i="0" u="none" strike="noStrike" cap="none" dirty="0">
              <a:solidFill>
                <a:schemeClr val="dk1"/>
              </a:solidFill>
              <a:latin typeface="Calibri" panose="020F0502020204030204" pitchFamily="34" charset="0"/>
              <a:ea typeface="Calibri"/>
              <a:cs typeface="Calibri"/>
              <a:sym typeface="Calibri"/>
            </a:endParaRPr>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0546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Shape 2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a:t>
            </a:r>
            <a:r>
              <a:rPr lang="en-US" b="1" dirty="0"/>
              <a:t>-</a:t>
            </a:r>
            <a:r>
              <a:rPr lang="en-US" sz="1200" b="1" i="0" u="none" strike="noStrike" cap="none" dirty="0">
                <a:solidFill>
                  <a:schemeClr val="dk1"/>
                </a:solidFill>
                <a:latin typeface="Calibri"/>
                <a:ea typeface="Calibri"/>
                <a:cs typeface="Calibri"/>
                <a:sym typeface="Calibri"/>
              </a:rPr>
              <a:t>12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100"/>
              <a:buFont typeface="Arial"/>
              <a:buNone/>
            </a:pPr>
            <a:r>
              <a:rPr lang="en-US" dirty="0"/>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reads aloud – an effective path to fluency!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p>
          <a:p>
            <a:pPr marL="457200" marR="0" lvl="0" indent="-304800" algn="l" rtl="0">
              <a:lnSpc>
                <a:spcPct val="100000"/>
              </a:lnSpc>
              <a:spcBef>
                <a:spcPts val="0"/>
              </a:spcBef>
              <a:spcAft>
                <a:spcPts val="0"/>
              </a:spcAft>
              <a:buClr>
                <a:schemeClr val="dk1"/>
              </a:buClr>
              <a:buSzPts val="1200"/>
              <a:buFont typeface="Calibri"/>
              <a:buChar char="●"/>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Teacher Actions: None</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a:t>
            </a:r>
            <a:r>
              <a:rPr lang="en-US" dirty="0"/>
              <a:t>e</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230" name="Shape 2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3274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Shape 23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5-8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Teaching Notes: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will use a </a:t>
            </a:r>
            <a:r>
              <a:rPr lang="en-US" sz="1200" b="1" i="0" u="none" strike="noStrike" cap="none" dirty="0">
                <a:solidFill>
                  <a:schemeClr val="dk1"/>
                </a:solidFill>
                <a:latin typeface="Calibri"/>
                <a:ea typeface="Calibri"/>
                <a:cs typeface="Calibri"/>
                <a:sym typeface="Calibri"/>
              </a:rPr>
              <a:t>Fluency Note-catcher </a:t>
            </a:r>
            <a:r>
              <a:rPr lang="en-US" sz="1200" b="0" i="0" u="none" strike="noStrike" cap="none" dirty="0">
                <a:solidFill>
                  <a:schemeClr val="dk1"/>
                </a:solidFill>
                <a:latin typeface="Calibri"/>
                <a:ea typeface="Calibri"/>
                <a:cs typeface="Calibri"/>
                <a:sym typeface="Calibri"/>
              </a:rPr>
              <a:t>to capture the gist. This is beginning to establish a routine – first fluency, then gist.</a:t>
            </a:r>
          </a:p>
          <a:p>
            <a:pPr marL="457200" marR="0" lvl="0" indent="-304800" algn="l" rtl="0">
              <a:lnSpc>
                <a:spcPct val="100000"/>
              </a:lnSpc>
              <a:spcBef>
                <a:spcPts val="0"/>
              </a:spcBef>
              <a:spcAft>
                <a:spcPts val="0"/>
              </a:spcAft>
              <a:buClr>
                <a:schemeClr val="dk1"/>
              </a:buClr>
              <a:buSzPts val="1200"/>
              <a:buFont typeface="Calibri"/>
              <a:buChar char="●"/>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Teacher Actions: None</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 Non</a:t>
            </a:r>
            <a:r>
              <a:rPr lang="en-US" dirty="0"/>
              <a:t>e</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237" name="Shape 23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5777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Shape 24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10-14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Student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US" dirty="0"/>
              <a:t>Teaching Notes: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It may be helpful to practice “whisper reading” before students read aloud. This is important in a big class so it doesn’t get too noisy.</a:t>
            </a:r>
          </a:p>
          <a:p>
            <a:pPr marL="457200" marR="0" lvl="0" indent="-304800" algn="l" rtl="0">
              <a:lnSpc>
                <a:spcPct val="100000"/>
              </a:lnSpc>
              <a:spcBef>
                <a:spcPts val="0"/>
              </a:spcBef>
              <a:spcAft>
                <a:spcPts val="0"/>
              </a:spcAft>
              <a:buClr>
                <a:schemeClr val="dk1"/>
              </a:buClr>
              <a:buSzPts val="1200"/>
              <a:buFont typeface="Calibri"/>
              <a:buChar char="●"/>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Teacher Actions: None</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 Non</a:t>
            </a:r>
            <a:r>
              <a:rPr lang="en-US" dirty="0"/>
              <a:t>e</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244" name="Shape 24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6098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Shape 25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1-3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Teaching </a:t>
            </a:r>
            <a:r>
              <a:rPr lang="en-US" dirty="0"/>
              <a:t>N</a:t>
            </a:r>
            <a:r>
              <a:rPr lang="en-US" sz="1200" i="0" u="none" strike="noStrike" cap="none" dirty="0">
                <a:solidFill>
                  <a:schemeClr val="dk1"/>
                </a:solidFill>
              </a:rPr>
              <a:t>otes: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Fluency is NOT connected to intelligence. Fluency happens in a whole other part of the brain than thinking and problem solving. So not being fluent has NOTHING to do with how smart you are. This should help prove that to you! You can’t get smarter by practicing for 5 minutes, but you CAN get more fluent!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r>
              <a:rPr lang="en-US" sz="1200" i="0" u="none" strike="noStrike" cap="none" baseline="0" dirty="0">
                <a:solidFill>
                  <a:schemeClr val="dk1"/>
                </a:solidFill>
              </a:rPr>
              <a:t> None</a:t>
            </a:r>
            <a:endParaRPr lang="en-US"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be volunteering things they noticed. </a:t>
            </a:r>
          </a:p>
          <a:p>
            <a:pPr marL="457200" marR="0" lvl="0" indent="-304800" algn="l" rtl="0">
              <a:lnSpc>
                <a:spcPct val="100000"/>
              </a:lnSpc>
              <a:spcBef>
                <a:spcPts val="0"/>
              </a:spcBef>
              <a:spcAft>
                <a:spcPts val="0"/>
              </a:spcAft>
              <a:buClr>
                <a:schemeClr val="dk1"/>
              </a:buClr>
              <a:buSzPts val="1200"/>
              <a:buFont typeface="Calibri"/>
              <a:buChar char="●"/>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Support for Any Students Who Need It:</a:t>
            </a:r>
            <a:r>
              <a:rPr lang="en-US" baseline="0" dirty="0"/>
              <a:t> </a:t>
            </a:r>
            <a:r>
              <a:rPr lang="en-US" dirty="0"/>
              <a:t>None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251" name="Shape 25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6324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Shape 9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Review these protocols before teaching:</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Fist-to-Five chart </a:t>
            </a:r>
            <a:r>
              <a:rPr lang="en-US" sz="1200" b="0" i="0" u="none" strike="noStrike" cap="none" dirty="0">
                <a:solidFill>
                  <a:schemeClr val="dk1"/>
                </a:solidFill>
                <a:latin typeface="Calibri"/>
                <a:ea typeface="Calibri"/>
                <a:cs typeface="Calibri"/>
                <a:sym typeface="Calibri"/>
              </a:rPr>
              <a:t>(Teacher Reference)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Reader’s Notes </a:t>
            </a:r>
            <a:r>
              <a:rPr lang="en-US" sz="1200" b="0" i="0" u="none" strike="noStrike" cap="none" dirty="0">
                <a:solidFill>
                  <a:schemeClr val="dk1"/>
                </a:solidFill>
                <a:latin typeface="Calibri"/>
                <a:ea typeface="Calibri"/>
                <a:cs typeface="Calibri"/>
                <a:sym typeface="Calibri"/>
              </a:rPr>
              <a:t>(one per student and one to display) SAMPLE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Nonlinguistic Representations of Learning Target Vocabulary </a:t>
            </a:r>
            <a:r>
              <a:rPr lang="en-US" sz="1200" b="0" i="0" u="none" strike="noStrike" cap="none" dirty="0">
                <a:solidFill>
                  <a:schemeClr val="dk1"/>
                </a:solidFill>
                <a:latin typeface="Calibri"/>
                <a:ea typeface="Calibri"/>
                <a:cs typeface="Calibri"/>
                <a:sym typeface="Calibri"/>
              </a:rPr>
              <a:t>(Teacher Reference)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1" i="0" u="none" strike="noStrike" cap="none" dirty="0">
                <a:solidFill>
                  <a:schemeClr val="dk1"/>
                </a:solidFill>
                <a:latin typeface="Calibri"/>
                <a:ea typeface="Calibri"/>
                <a:cs typeface="Calibri"/>
                <a:sym typeface="Calibri"/>
              </a:rPr>
              <a:t>Examples of sentence starters for Think-Pair-Share </a:t>
            </a:r>
            <a:r>
              <a:rPr lang="en-US" sz="1200" b="0" i="0" u="none" strike="noStrike" cap="none" dirty="0">
                <a:solidFill>
                  <a:schemeClr val="dk1"/>
                </a:solidFill>
                <a:latin typeface="Calibri"/>
                <a:ea typeface="Calibri"/>
                <a:cs typeface="Calibri"/>
                <a:sym typeface="Calibri"/>
              </a:rPr>
              <a:t>(Teacher Reference)</a:t>
            </a:r>
            <a:endParaRPr dirty="0"/>
          </a:p>
          <a:p>
            <a:pPr marL="0" marR="0" lvl="0" indent="0" algn="l" rtl="0">
              <a:lnSpc>
                <a:spcPct val="100000"/>
              </a:lnSpc>
              <a:spcBef>
                <a:spcPts val="0"/>
              </a:spcBef>
              <a:spcAft>
                <a:spcPts val="0"/>
              </a:spcAft>
              <a:buNone/>
            </a:pPr>
            <a:endParaRPr dirty="0"/>
          </a:p>
        </p:txBody>
      </p:sp>
      <p:sp>
        <p:nvSpPr>
          <p:cNvPr id="100" name="Shape 10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340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7477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7" name="Shape 10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296483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Shape 11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Before the lesson: be sure that you have divided students into two different sets of partners, which they’ll use on A days and B days. This is an A-Day lesson.</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dirty="0"/>
          </a:p>
        </p:txBody>
      </p:sp>
      <p:sp>
        <p:nvSpPr>
          <p:cNvPr id="113" name="Shape 11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5705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Shape 12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 </a:t>
            </a:r>
            <a:r>
              <a:rPr lang="en-US" sz="1200" b="1" i="0" u="none" strike="noStrike" cap="none" dirty="0">
                <a:solidFill>
                  <a:schemeClr val="dk1"/>
                </a:solidFill>
                <a:latin typeface="Calibri"/>
                <a:ea typeface="Calibri"/>
                <a:cs typeface="Calibri"/>
                <a:sym typeface="Calibri"/>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Student Pairs </a:t>
            </a:r>
            <a:r>
              <a:rPr lang="en-US" b="1" dirty="0"/>
              <a:t>(A-Day)</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Opening  A. </a:t>
            </a:r>
            <a:r>
              <a:rPr lang="en-US" b="1" dirty="0"/>
              <a:t>Introducing the Learning Targets</a:t>
            </a:r>
            <a:r>
              <a:rPr lang="en-US" sz="1200" b="1"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Make sure you have two sets of pairs for your class as part of your planning.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Consider this day’s seating chart to be an A Day (see Teaching Notes). If you did not pre-plan, have your students pair up with a student next to them.</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Group students in pairs, if you have not already done so.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Post the </a:t>
            </a:r>
            <a:r>
              <a:rPr lang="en-US" dirty="0"/>
              <a:t>learning targets</a:t>
            </a:r>
            <a:r>
              <a:rPr lang="en-US" sz="1200" b="0" i="0" u="none" strike="noStrike" cap="none" dirty="0">
                <a:solidFill>
                  <a:schemeClr val="dk1"/>
                </a:solidFill>
                <a:latin typeface="Calibri"/>
                <a:ea typeface="Calibri"/>
                <a:cs typeface="Calibri"/>
                <a:sym typeface="Calibri"/>
              </a:rPr>
              <a:t> on the wall.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Emphasize that it is important for every student to improve their discussion skills and remind students of the “Partner Talk Expectations” from Lesson 1.</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Explain that </a:t>
            </a:r>
            <a:r>
              <a:rPr lang="en-US" b="1" dirty="0"/>
              <a:t>Reader’s Notes </a:t>
            </a:r>
            <a:r>
              <a:rPr lang="en-US" dirty="0"/>
              <a:t>act as evidence of students’ progression with the second learning target.</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for the final learning target, students will do an “exit ticket” to demonstrate their progress.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notice these learning targets are the same or similar to the learning targets from Lesson 1.</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dirty="0"/>
          </a:p>
        </p:txBody>
      </p:sp>
      <p:sp>
        <p:nvSpPr>
          <p:cNvPr id="121" name="Shape 12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9861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Shape 12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dirty="0">
                <a:latin typeface="Calibri" panose="020F0502020204030204" pitchFamily="34" charset="0"/>
              </a:rPr>
              <a:t>Suggested slide pacing</a:t>
            </a:r>
            <a:r>
              <a:rPr lang="en-US" sz="1200" b="1" i="0" u="none" strike="noStrike" cap="none" dirty="0">
                <a:solidFill>
                  <a:schemeClr val="dk1"/>
                </a:solidFill>
                <a:latin typeface="Calibri" panose="020F0502020204030204" pitchFamily="34" charset="0"/>
                <a:ea typeface="Calibri"/>
                <a:cs typeface="Calibri"/>
                <a:sym typeface="Calibri"/>
              </a:rPr>
              <a:t>: </a:t>
            </a:r>
            <a:r>
              <a:rPr lang="en-US" sz="1200" b="1" dirty="0">
                <a:latin typeface="Calibri" panose="020F0502020204030204" pitchFamily="34" charset="0"/>
              </a:rPr>
              <a:t>2-4</a:t>
            </a:r>
            <a:r>
              <a:rPr lang="en-US" sz="1200" b="1" i="0" u="none" strike="noStrike" cap="none" dirty="0">
                <a:solidFill>
                  <a:schemeClr val="dk1"/>
                </a:solidFill>
                <a:latin typeface="Calibri" panose="020F0502020204030204" pitchFamily="34" charset="0"/>
                <a:ea typeface="Calibri"/>
                <a:cs typeface="Calibri"/>
                <a:sym typeface="Calibri"/>
              </a:rPr>
              <a:t> minutes</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panose="020F0502020204030204" pitchFamily="34" charset="0"/>
                <a:ea typeface="Calibri"/>
                <a:cs typeface="Calibri"/>
                <a:sym typeface="Calibri"/>
              </a:rPr>
              <a:t>Student Grouping: Student Pairs</a:t>
            </a:r>
            <a:endParaRPr sz="1200" b="1"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panose="020F0502020204030204" pitchFamily="34" charset="0"/>
                <a:ea typeface="Calibri"/>
                <a:cs typeface="Calibri"/>
                <a:sym typeface="Calibri"/>
              </a:rPr>
              <a:t>Opening  </a:t>
            </a:r>
            <a:r>
              <a:rPr lang="en-US" sz="1200" b="1" dirty="0">
                <a:latin typeface="Calibri" panose="020F0502020204030204" pitchFamily="34" charset="0"/>
              </a:rPr>
              <a:t>B</a:t>
            </a:r>
            <a:r>
              <a:rPr lang="en-US" sz="1200" b="1" i="0" u="none" strike="noStrike" cap="none" dirty="0">
                <a:solidFill>
                  <a:schemeClr val="dk1"/>
                </a:solidFill>
                <a:latin typeface="Calibri" panose="020F0502020204030204" pitchFamily="34" charset="0"/>
                <a:ea typeface="Calibri"/>
                <a:cs typeface="Calibri"/>
                <a:sym typeface="Calibri"/>
              </a:rPr>
              <a:t>. </a:t>
            </a:r>
            <a:r>
              <a:rPr lang="en-US" sz="1200" b="1" dirty="0">
                <a:latin typeface="Calibri" panose="020F0502020204030204" pitchFamily="34" charset="0"/>
              </a:rPr>
              <a:t>Getting Started: Preparing for ‘Difficult’ Reading of </a:t>
            </a:r>
            <a:r>
              <a:rPr lang="en-US" sz="1200" b="1" i="1" dirty="0">
                <a:latin typeface="Calibri" panose="020F0502020204030204" pitchFamily="34" charset="0"/>
              </a:rPr>
              <a:t>A Long Walk to Water</a:t>
            </a:r>
            <a:r>
              <a:rPr lang="en-US" sz="1200" b="1" i="0" u="none" strike="noStrike" cap="none" dirty="0">
                <a:solidFill>
                  <a:schemeClr val="dk1"/>
                </a:solidFill>
                <a:latin typeface="Calibri" panose="020F0502020204030204" pitchFamily="34" charset="0"/>
                <a:ea typeface="Calibri"/>
                <a:cs typeface="Calibri"/>
                <a:sym typeface="Calibri"/>
              </a:rPr>
              <a:t> </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dirty="0">
                <a:latin typeface="Calibri" panose="020F0502020204030204" pitchFamily="34" charset="0"/>
              </a:rPr>
              <a:t>Teaching Notes</a:t>
            </a:r>
            <a:r>
              <a:rPr lang="en-US" sz="1200" i="0" u="none" strike="noStrike" cap="none" dirty="0">
                <a:solidFill>
                  <a:schemeClr val="dk1"/>
                </a:solidFill>
                <a:latin typeface="Calibri" panose="020F0502020204030204" pitchFamily="34" charset="0"/>
              </a:rPr>
              <a:t>:</a:t>
            </a:r>
            <a:endParaRPr sz="1200" dirty="0">
              <a:latin typeface="Calibri" panose="020F0502020204030204" pitchFamily="34" charset="0"/>
            </a:endParaRPr>
          </a:p>
          <a:p>
            <a:pPr marL="457200" marR="0" lvl="0" indent="-304800" algn="l" rtl="0">
              <a:lnSpc>
                <a:spcPct val="100000"/>
              </a:lnSpc>
              <a:spcBef>
                <a:spcPts val="0"/>
              </a:spcBef>
              <a:spcAft>
                <a:spcPts val="0"/>
              </a:spcAft>
              <a:buSzPts val="1200"/>
              <a:buFont typeface="Calibri"/>
              <a:buChar char="●"/>
            </a:pPr>
            <a:r>
              <a:rPr lang="en-US" sz="1200" dirty="0">
                <a:latin typeface="Calibri" panose="020F0502020204030204" pitchFamily="34" charset="0"/>
              </a:rPr>
              <a:t>Building the </a:t>
            </a:r>
            <a:r>
              <a:rPr lang="en-US" sz="1200" b="1" dirty="0">
                <a:latin typeface="Calibri" panose="020F0502020204030204" pitchFamily="34" charset="0"/>
              </a:rPr>
              <a:t>Things Close Readers Do Anchor Chart </a:t>
            </a:r>
            <a:r>
              <a:rPr lang="en-US" sz="1200" dirty="0">
                <a:latin typeface="Calibri" panose="020F0502020204030204" pitchFamily="34" charset="0"/>
              </a:rPr>
              <a:t>with students will help all students understand the process of close reading. You will add to this chart in Lessons 2-6 as you introduce new practices.</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latin typeface="Calibri" panose="020F0502020204030204" pitchFamily="34" charset="0"/>
              </a:rPr>
              <a:t>Teacher Actions:</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rPr>
              <a:t>Remind students that we met Nya yesterday, and today we will meet another major character: </a:t>
            </a:r>
            <a:r>
              <a:rPr lang="en-US" sz="1200" dirty="0" err="1">
                <a:latin typeface="Calibri" panose="020F0502020204030204" pitchFamily="34" charset="0"/>
              </a:rPr>
              <a:t>Salva</a:t>
            </a:r>
            <a:r>
              <a:rPr lang="en-US" sz="1200" dirty="0">
                <a:latin typeface="Calibri" panose="020F0502020204030204" pitchFamily="34" charset="0"/>
              </a:rPr>
              <a:t>.</a:t>
            </a:r>
            <a:endParaRPr sz="1200" b="0" i="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rPr>
              <a:t>Tell students that when we “get the gist” of what a text is about, we are working on our learning target: “I can determine the central ideas of Chapter 1 in </a:t>
            </a:r>
            <a:r>
              <a:rPr lang="en-US" sz="1200" i="1" dirty="0">
                <a:latin typeface="Calibri" panose="020F0502020204030204" pitchFamily="34" charset="0"/>
              </a:rPr>
              <a:t>A Long Walk to Water.</a:t>
            </a:r>
            <a:r>
              <a:rPr lang="en-US" sz="1200" dirty="0">
                <a:latin typeface="Calibri" panose="020F0502020204030204" pitchFamily="34" charset="0"/>
              </a:rPr>
              <a:t>”</a:t>
            </a:r>
            <a:endParaRPr sz="1200" b="0" u="none" strike="noStrike" cap="none" dirty="0">
              <a:solidFill>
                <a:schemeClr val="dk1"/>
              </a:solidFill>
              <a:latin typeface="Calibri" panose="020F0502020204030204" pitchFamily="34" charset="0"/>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rPr>
              <a:t>Read the explanation of Close Reading and point students to the </a:t>
            </a:r>
            <a:r>
              <a:rPr lang="en-US" sz="1200" b="1" dirty="0">
                <a:latin typeface="Calibri" panose="020F0502020204030204" pitchFamily="34" charset="0"/>
              </a:rPr>
              <a:t>Things Close Readers Do Anchor Chart</a:t>
            </a:r>
            <a:r>
              <a:rPr lang="en-US" sz="1200" dirty="0">
                <a:latin typeface="Calibri" panose="020F0502020204030204" pitchFamily="34" charset="0"/>
              </a:rPr>
              <a:t>.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rPr>
              <a:t>Add “Get the gist of what a text is about” to the Anchor Chart. Close readers try to “get the gist” of what they are reading. Tell students this is only one thing close readers do, and we will be focusing on it today.</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latin typeface="Calibri" panose="020F0502020204030204" pitchFamily="34" charset="0"/>
              </a:rPr>
              <a:t>Student Look-</a:t>
            </a:r>
            <a:r>
              <a:rPr lang="en-US" sz="1200" i="0" u="none" strike="noStrike" cap="none" dirty="0" err="1">
                <a:solidFill>
                  <a:schemeClr val="dk1"/>
                </a:solidFill>
                <a:latin typeface="Calibri" panose="020F0502020204030204" pitchFamily="34" charset="0"/>
              </a:rPr>
              <a:t>Fors</a:t>
            </a:r>
            <a:r>
              <a:rPr lang="en-US" sz="1200" i="0" u="none" strike="noStrike" cap="none" dirty="0">
                <a:solidFill>
                  <a:schemeClr val="dk1"/>
                </a:solidFill>
                <a:latin typeface="Calibri" panose="020F0502020204030204" pitchFamily="34" charset="0"/>
              </a:rPr>
              <a:t>/Listen-</a:t>
            </a:r>
            <a:r>
              <a:rPr lang="en-US" sz="1200" i="0" u="none" strike="noStrike" cap="none" dirty="0" err="1">
                <a:solidFill>
                  <a:schemeClr val="dk1"/>
                </a:solidFill>
                <a:latin typeface="Calibri" panose="020F0502020204030204" pitchFamily="34" charset="0"/>
              </a:rPr>
              <a:t>Fors</a:t>
            </a:r>
            <a:r>
              <a:rPr lang="en-US" sz="1200" i="0" u="none" strike="noStrike" cap="none" dirty="0">
                <a:solidFill>
                  <a:schemeClr val="dk1"/>
                </a:solidFill>
                <a:latin typeface="Calibri" panose="020F0502020204030204" pitchFamily="34" charset="0"/>
              </a:rPr>
              <a:t>:</a:t>
            </a:r>
            <a:endParaRPr sz="1200" i="0" u="none" strike="noStrike" cap="none" dirty="0">
              <a:solidFill>
                <a:schemeClr val="dk1"/>
              </a:solidFill>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Students will remember reading about Nya yesterday.</a:t>
            </a:r>
            <a:endParaRPr sz="1200" b="0" i="0" u="none" strike="noStrike" cap="none" dirty="0">
              <a:solidFill>
                <a:schemeClr val="dk1"/>
              </a:solidFill>
              <a:latin typeface="Calibri" panose="020F0502020204030204" pitchFamily="34" charset="0"/>
              <a:ea typeface="Calibri"/>
              <a:cs typeface="Calibri"/>
              <a:sym typeface="Calibri"/>
            </a:endParaRPr>
          </a:p>
          <a:p>
            <a:pPr marL="0" marR="0" lvl="0" indent="0" algn="l" rtl="0">
              <a:lnSpc>
                <a:spcPct val="100000"/>
              </a:lnSpc>
              <a:spcBef>
                <a:spcPts val="0"/>
              </a:spcBef>
              <a:spcAft>
                <a:spcPts val="0"/>
              </a:spcAft>
              <a:buNone/>
            </a:pPr>
            <a:endParaRPr sz="1200" dirty="0">
              <a:latin typeface="Calibri" panose="020F0502020204030204" pitchFamily="34" charset="0"/>
            </a:endParaRPr>
          </a:p>
          <a:p>
            <a:pPr marL="0" lvl="0" indent="0" rtl="0">
              <a:spcBef>
                <a:spcPts val="0"/>
              </a:spcBef>
              <a:spcAft>
                <a:spcPts val="0"/>
              </a:spcAft>
              <a:buNone/>
            </a:pPr>
            <a:r>
              <a:rPr lang="en-US" sz="1200" dirty="0">
                <a:latin typeface="Calibri" panose="020F0502020204030204" pitchFamily="34" charset="0"/>
              </a:rPr>
              <a:t>Support for Any Students Who Need It:</a:t>
            </a:r>
            <a:endParaRPr sz="1200" dirty="0">
              <a:latin typeface="Calibri" panose="020F0502020204030204" pitchFamily="34" charset="0"/>
            </a:endParaRPr>
          </a:p>
          <a:p>
            <a:pPr marL="457200" lvl="0" indent="-304800" rtl="0">
              <a:lnSpc>
                <a:spcPct val="100000"/>
              </a:lnSpc>
              <a:spcBef>
                <a:spcPts val="0"/>
              </a:spcBef>
              <a:spcAft>
                <a:spcPts val="0"/>
              </a:spcAft>
              <a:buSzPts val="1200"/>
              <a:buChar char="●"/>
            </a:pPr>
            <a:r>
              <a:rPr lang="en-US" sz="1200" dirty="0">
                <a:latin typeface="Calibri" panose="020F0502020204030204" pitchFamily="34" charset="0"/>
              </a:rPr>
              <a:t>Consider posting the </a:t>
            </a:r>
            <a:r>
              <a:rPr lang="en-US" sz="1200" b="1" dirty="0">
                <a:latin typeface="Calibri" panose="020F0502020204030204" pitchFamily="34" charset="0"/>
              </a:rPr>
              <a:t>Things Close Readers Do Anchor Chart </a:t>
            </a:r>
            <a:r>
              <a:rPr lang="en-US" sz="1200" dirty="0">
                <a:latin typeface="Calibri" panose="020F0502020204030204" pitchFamily="34" charset="0"/>
              </a:rPr>
              <a:t>on large chart paper on the wall of your classroom in order to give students a constant visual reminder.</a:t>
            </a:r>
          </a:p>
          <a:p>
            <a:pPr marL="457200" lvl="0" indent="-304800" rtl="0">
              <a:lnSpc>
                <a:spcPct val="100000"/>
              </a:lnSpc>
              <a:spcBef>
                <a:spcPts val="0"/>
              </a:spcBef>
              <a:spcAft>
                <a:spcPts val="0"/>
              </a:spcAft>
              <a:buSzPts val="1200"/>
              <a:buChar char="●"/>
            </a:pPr>
            <a:r>
              <a:rPr lang="en-US" sz="1200" dirty="0">
                <a:latin typeface="Calibri" panose="020F0502020204030204" pitchFamily="34" charset="0"/>
              </a:rPr>
              <a:t>For students who have trouble understanding the concept of “gist,” this </a:t>
            </a:r>
            <a:r>
              <a:rPr lang="en-US" sz="1200" dirty="0" err="1">
                <a:latin typeface="Calibri" panose="020F0502020204030204" pitchFamily="34" charset="0"/>
              </a:rPr>
              <a:t>ReadWriteThink</a:t>
            </a:r>
            <a:r>
              <a:rPr lang="en-US" sz="1200" dirty="0">
                <a:latin typeface="Calibri" panose="020F0502020204030204" pitchFamily="34" charset="0"/>
              </a:rPr>
              <a:t> template could be helpful: </a:t>
            </a:r>
            <a:r>
              <a:rPr lang="en-US" sz="1200" dirty="0">
                <a:solidFill>
                  <a:srgbClr val="6611CC"/>
                </a:solidFill>
                <a:uFill>
                  <a:noFill/>
                </a:uFill>
                <a:latin typeface="Calibri" panose="020F0502020204030204" pitchFamily="34" charset="0"/>
                <a:ea typeface="Arial"/>
                <a:cs typeface="Arial"/>
                <a:sym typeface="Arial"/>
                <a:hlinkClick r:id="rId3"/>
              </a:rPr>
              <a:t>http://www.readwritethink.org/files/resources/lesson_images/lesson290/Template.pdf</a:t>
            </a:r>
            <a:endParaRPr sz="1200" dirty="0">
              <a:latin typeface="Calibri" panose="020F0502020204030204" pitchFamily="34" charset="0"/>
            </a:endParaRPr>
          </a:p>
        </p:txBody>
      </p:sp>
      <p:sp>
        <p:nvSpPr>
          <p:cNvPr id="129" name="Shape 12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0460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Shape 13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Opening  B. Getting Started: Preparing for ‘Difficult’ Reading of </a:t>
            </a:r>
            <a:r>
              <a:rPr lang="en-US" b="1" i="1" dirty="0"/>
              <a:t>A Long Walk to Water</a:t>
            </a:r>
            <a:endParaRPr sz="1200" b="0" i="0" u="none" strike="noStrike" cap="none" dirty="0">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topic will be revisited in the closing when students receive the Letter to Families.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slide. Explain to students that the violence is not necessarily graphic or gruesome, but that when we read about these difficult subjects, it is important that everyone feels safe.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think about why it can be important to sometimes read or study scenes of violence. Explain that books like this can help us understand our world and the difficulties people have to go through.</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Elicit student responses to the question of what they can do to feel safe when they read about difficult topics. Record those responses.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Responses to what students can do while reading difficult scenes: “Take a break from reading.” “Talk to an adult.” “Talk to a friend.” “Write in a journal.” “Write a note to the teacher.” Etc.</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Students Who Need It:</a:t>
            </a:r>
            <a:endParaRPr dirty="0"/>
          </a:p>
          <a:p>
            <a:pPr marL="457200" lvl="0" indent="-304800" rtl="0">
              <a:spcBef>
                <a:spcPts val="0"/>
              </a:spcBef>
              <a:spcAft>
                <a:spcPts val="0"/>
              </a:spcAft>
              <a:buClr>
                <a:schemeClr val="dk1"/>
              </a:buClr>
              <a:buSzPts val="1200"/>
              <a:buFont typeface="Arial"/>
              <a:buChar char="●"/>
            </a:pPr>
            <a:r>
              <a:rPr lang="en-US" dirty="0"/>
              <a:t>Consider posting the </a:t>
            </a:r>
            <a:r>
              <a:rPr lang="en-US" b="1" dirty="0"/>
              <a:t>Things Close Readers Do Anchor Chart </a:t>
            </a:r>
            <a:r>
              <a:rPr lang="en-US" dirty="0"/>
              <a:t>on large chart paper on the wall of your classroom in order to give students a constant visual reminder.</a:t>
            </a:r>
            <a:endParaRPr dirty="0"/>
          </a:p>
        </p:txBody>
      </p:sp>
      <p:sp>
        <p:nvSpPr>
          <p:cNvPr id="138" name="Shape 13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2583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445567"/>
            <a:ext cx="11360800" cy="763600"/>
          </a:xfrm>
          <a:prstGeom prst="rect">
            <a:avLst/>
          </a:prstGeom>
        </p:spPr>
        <p:txBody>
          <a:bodyPr spcFirstLastPara="1" wrap="square" lIns="91425" tIns="91425" rIns="91425" bIns="91425" anchor="t" anchorCtr="0"/>
          <a:lstStyle>
            <a:lvl1pPr lvl="0">
              <a:spcBef>
                <a:spcPts val="0"/>
              </a:spcBef>
              <a:spcAft>
                <a:spcPts val="0"/>
              </a:spcAft>
              <a:buSzPts val="3400"/>
              <a:buNone/>
              <a:defRPr sz="4533"/>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lstStyle>
            <a:lvl1pPr marL="609585" lvl="0" indent="-457189">
              <a:lnSpc>
                <a:spcPct val="100000"/>
              </a:lnSpc>
              <a:spcBef>
                <a:spcPts val="0"/>
              </a:spcBef>
              <a:spcAft>
                <a:spcPts val="0"/>
              </a:spcAft>
              <a:buSzPts val="1800"/>
              <a:buChar char="●"/>
              <a:defRPr/>
            </a:lvl1pPr>
            <a:lvl2pPr marL="1219170" lvl="1" indent="-423323">
              <a:lnSpc>
                <a:spcPct val="100000"/>
              </a:lnSpc>
              <a:spcBef>
                <a:spcPts val="0"/>
              </a:spcBef>
              <a:spcAft>
                <a:spcPts val="0"/>
              </a:spcAft>
              <a:buSzPts val="1400"/>
              <a:buChar char="○"/>
              <a:defRPr/>
            </a:lvl2pPr>
            <a:lvl3pPr marL="1828754" lvl="2" indent="-423323">
              <a:lnSpc>
                <a:spcPct val="100000"/>
              </a:lnSpc>
              <a:spcBef>
                <a:spcPts val="0"/>
              </a:spcBef>
              <a:spcAft>
                <a:spcPts val="0"/>
              </a:spcAft>
              <a:buSzPts val="1400"/>
              <a:buChar char="■"/>
              <a:defRPr/>
            </a:lvl3pPr>
            <a:lvl4pPr marL="2438339" lvl="3" indent="-423323">
              <a:lnSpc>
                <a:spcPct val="100000"/>
              </a:lnSpc>
              <a:spcBef>
                <a:spcPts val="0"/>
              </a:spcBef>
              <a:spcAft>
                <a:spcPts val="0"/>
              </a:spcAft>
              <a:buSzPts val="1400"/>
              <a:buChar char="●"/>
              <a:defRPr/>
            </a:lvl4pPr>
            <a:lvl5pPr marL="3047924" lvl="4" indent="-423323">
              <a:lnSpc>
                <a:spcPct val="100000"/>
              </a:lnSpc>
              <a:spcBef>
                <a:spcPts val="0"/>
              </a:spcBef>
              <a:spcAft>
                <a:spcPts val="0"/>
              </a:spcAft>
              <a:buSzPts val="1400"/>
              <a:buChar char="○"/>
              <a:defRPr/>
            </a:lvl5pPr>
            <a:lvl6pPr marL="3657509" lvl="5" indent="-423323">
              <a:lnSpc>
                <a:spcPct val="100000"/>
              </a:lnSpc>
              <a:spcBef>
                <a:spcPts val="0"/>
              </a:spcBef>
              <a:spcAft>
                <a:spcPts val="0"/>
              </a:spcAft>
              <a:buSzPts val="1400"/>
              <a:buChar char="■"/>
              <a:defRPr/>
            </a:lvl6pPr>
            <a:lvl7pPr marL="4267093" lvl="6" indent="-423323">
              <a:lnSpc>
                <a:spcPct val="100000"/>
              </a:lnSpc>
              <a:spcBef>
                <a:spcPts val="0"/>
              </a:spcBef>
              <a:spcAft>
                <a:spcPts val="0"/>
              </a:spcAft>
              <a:buSzPts val="1400"/>
              <a:buChar char="●"/>
              <a:defRPr/>
            </a:lvl7pPr>
            <a:lvl8pPr marL="4876678" lvl="7" indent="-423323">
              <a:lnSpc>
                <a:spcPct val="100000"/>
              </a:lnSpc>
              <a:spcBef>
                <a:spcPts val="0"/>
              </a:spcBef>
              <a:spcAft>
                <a:spcPts val="0"/>
              </a:spcAft>
              <a:buSzPts val="1400"/>
              <a:buChar char="○"/>
              <a:defRPr/>
            </a:lvl8pPr>
            <a:lvl9pPr marL="5486263" lvl="8" indent="-423323">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15611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Shape 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4063"/>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63784D60-4D6E-44AD-9820-1CB6F0FA03EA}"/>
              </a:ext>
            </a:extLst>
          </p:cNvPr>
          <p:cNvPicPr>
            <a:picLocks noChangeAspect="1"/>
          </p:cNvPicPr>
          <p:nvPr userDrawn="1"/>
        </p:nvPicPr>
        <p:blipFill>
          <a:blip r:embed="rId14"/>
          <a:stretch>
            <a:fillRect/>
          </a:stretch>
        </p:blipFill>
        <p:spPr>
          <a:xfrm>
            <a:off x="10736705" y="6649803"/>
            <a:ext cx="762000" cy="142875"/>
          </a:xfrm>
          <a:prstGeom prst="rect">
            <a:avLst/>
          </a:prstGeom>
        </p:spPr>
      </p:pic>
      <p:pic>
        <p:nvPicPr>
          <p:cNvPr id="5" name="Picture 4">
            <a:extLst>
              <a:ext uri="{FF2B5EF4-FFF2-40B4-BE49-F238E27FC236}">
                <a16:creationId xmlns:a16="http://schemas.microsoft.com/office/drawing/2014/main" id="{BCA78015-5398-429C-AA46-AFB68C829F60}"/>
              </a:ext>
            </a:extLst>
          </p:cNvPr>
          <p:cNvPicPr>
            <a:picLocks noChangeAspect="1"/>
          </p:cNvPicPr>
          <p:nvPr userDrawn="1"/>
        </p:nvPicPr>
        <p:blipFill>
          <a:blip r:embed="rId15"/>
          <a:stretch>
            <a:fillRect/>
          </a:stretch>
        </p:blipFill>
        <p:spPr>
          <a:xfrm>
            <a:off x="5617064" y="5994452"/>
            <a:ext cx="957871" cy="798226"/>
          </a:xfrm>
          <a:prstGeom prst="rect">
            <a:avLst/>
          </a:prstGeom>
        </p:spPr>
      </p:pic>
      <p:pic>
        <p:nvPicPr>
          <p:cNvPr id="7" name="Picture 6">
            <a:extLst>
              <a:ext uri="{FF2B5EF4-FFF2-40B4-BE49-F238E27FC236}">
                <a16:creationId xmlns:a16="http://schemas.microsoft.com/office/drawing/2014/main" id="{5C63725C-8FEF-46F7-BD2D-462AB143C763}"/>
              </a:ext>
            </a:extLst>
          </p:cNvPr>
          <p:cNvPicPr>
            <a:picLocks noChangeAspect="1"/>
          </p:cNvPicPr>
          <p:nvPr userDrawn="1"/>
        </p:nvPicPr>
        <p:blipFill>
          <a:blip r:embed="rId16"/>
          <a:stretch>
            <a:fillRect/>
          </a:stretch>
        </p:blipFill>
        <p:spPr>
          <a:xfrm>
            <a:off x="0" y="621548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t>
            </a:r>
            <a:r>
              <a:rPr lang="en-US" sz="2000" i="0" u="none" strike="noStrike" cap="none">
                <a:solidFill>
                  <a:schemeClr val="dk1"/>
                </a:solidFill>
                <a:latin typeface="Century Gothic"/>
                <a:ea typeface="Century Gothic"/>
                <a:cs typeface="Century Gothic"/>
                <a:sym typeface="Century Gothic"/>
              </a:rPr>
              <a:t>approximately </a:t>
            </a:r>
            <a:r>
              <a:rPr lang="en-US" sz="2000">
                <a:latin typeface="Century Gothic"/>
                <a:ea typeface="Century Gothic"/>
                <a:cs typeface="Century Gothic"/>
                <a:sym typeface="Century Gothic"/>
              </a:rPr>
              <a:t>50-60</a:t>
            </a:r>
            <a:r>
              <a:rPr lang="en-US" sz="2000" i="0" u="none" strike="noStrike" cap="none">
                <a:solidFill>
                  <a:schemeClr val="dk1"/>
                </a:solidFill>
                <a:latin typeface="Century Gothic"/>
                <a:ea typeface="Century Gothic"/>
                <a:cs typeface="Century Gothic"/>
                <a:sym typeface="Century Gothic"/>
              </a:rPr>
              <a:t> </a:t>
            </a:r>
            <a:r>
              <a:rPr lang="en-US" sz="2000" i="0" u="none" strike="noStrike" cap="none" dirty="0">
                <a:solidFill>
                  <a:schemeClr val="dk1"/>
                </a:solidFill>
                <a:latin typeface="Century Gothic"/>
                <a:ea typeface="Century Gothic"/>
                <a:cs typeface="Century Gothic"/>
                <a:sym typeface="Century Gothic"/>
              </a:rPr>
              <a:t>minutes to complete. </a:t>
            </a:r>
            <a:endParaRPr sz="200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a:t>
            </a:r>
            <a:r>
              <a:rPr lang="en-US" sz="2000" dirty="0">
                <a:latin typeface="Century Gothic"/>
                <a:ea typeface="Century Gothic"/>
                <a:cs typeface="Century Gothic"/>
                <a:sym typeface="Century Gothic"/>
              </a:rPr>
              <a:t>s</a:t>
            </a:r>
            <a:r>
              <a:rPr lang="en-US" sz="2000" i="0" u="none" strike="noStrike" cap="none" dirty="0">
                <a:solidFill>
                  <a:schemeClr val="dk1"/>
                </a:solidFill>
                <a:latin typeface="Century Gothic"/>
                <a:ea typeface="Century Gothic"/>
                <a:cs typeface="Century Gothic"/>
                <a:sym typeface="Century Gothic"/>
              </a:rPr>
              <a:t> to </a:t>
            </a:r>
            <a:r>
              <a:rPr lang="en-US" sz="2000" dirty="0">
                <a:latin typeface="Century Gothic"/>
                <a:ea typeface="Century Gothic"/>
                <a:cs typeface="Century Gothic"/>
                <a:sym typeface="Century Gothic"/>
              </a:rPr>
              <a:t>continue the routine of reading to “get the gist” while building an understanding of “close reading.” Students will also continue reading Chapter 1 of </a:t>
            </a:r>
            <a:r>
              <a:rPr lang="en-US" sz="2000" i="1" dirty="0">
                <a:latin typeface="Century Gothic"/>
                <a:ea typeface="Century Gothic"/>
                <a:cs typeface="Century Gothic"/>
                <a:sym typeface="Century Gothic"/>
              </a:rPr>
              <a:t>A Long Walk to Water. </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Char char="•"/>
            </a:pPr>
            <a:r>
              <a:rPr lang="en-US" sz="2000" dirty="0">
                <a:latin typeface="Century Gothic"/>
                <a:ea typeface="Century Gothic"/>
                <a:cs typeface="Century Gothic"/>
                <a:sym typeface="Century Gothic"/>
              </a:rPr>
              <a:t>Students will receive an informal introduction to key vocabulary words from the text: </a:t>
            </a:r>
            <a:r>
              <a:rPr lang="en-US" sz="2000" i="1" dirty="0">
                <a:latin typeface="Century Gothic"/>
                <a:ea typeface="Century Gothic"/>
                <a:cs typeface="Century Gothic"/>
                <a:sym typeface="Century Gothic"/>
              </a:rPr>
              <a:t>droned (pg. 2), herding (pg. 3), aimless (pg. 4), bush, rebels (pg. 6)</a:t>
            </a: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Targets for students today are:</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effectively participate in discussion with my classmates</a:t>
            </a:r>
            <a:r>
              <a:rPr lang="en-US" sz="2000" b="1" i="1"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558800" marR="0" lvl="0" indent="-457200" algn="l" rtl="0">
              <a:lnSpc>
                <a:spcPct val="90000"/>
              </a:lnSpc>
              <a:spcBef>
                <a:spcPts val="1000"/>
              </a:spcBef>
              <a:spcAft>
                <a:spcPts val="0"/>
              </a:spcAft>
              <a:buClr>
                <a:schemeClr val="dk1"/>
              </a:buClr>
              <a:buSzPts val="2000"/>
              <a:buFont typeface="+mj-lt"/>
              <a:buAutoNum type="arabicPeriod"/>
            </a:pPr>
            <a:r>
              <a:rPr lang="en-US" sz="2000" b="1" i="0" u="none" strike="noStrike" cap="none" dirty="0">
                <a:solidFill>
                  <a:schemeClr val="dk1"/>
                </a:solidFill>
                <a:latin typeface="Century Gothic"/>
                <a:ea typeface="Century Gothic"/>
                <a:cs typeface="Century Gothic"/>
                <a:sym typeface="Century Gothic"/>
              </a:rPr>
              <a:t>I can </a:t>
            </a:r>
            <a:r>
              <a:rPr lang="en-US" sz="2000" b="1" dirty="0">
                <a:latin typeface="Century Gothic"/>
                <a:ea typeface="Century Gothic"/>
                <a:cs typeface="Century Gothic"/>
                <a:sym typeface="Century Gothic"/>
              </a:rPr>
              <a:t>determine the central ideas of Chapter 1 of</a:t>
            </a:r>
            <a:r>
              <a:rPr lang="en-US" sz="2000" b="1" i="0" u="none" strike="noStrike" cap="none" dirty="0">
                <a:solidFill>
                  <a:schemeClr val="dk1"/>
                </a:solidFill>
                <a:latin typeface="Century Gothic"/>
                <a:ea typeface="Century Gothic"/>
                <a:cs typeface="Century Gothic"/>
                <a:sym typeface="Century Gothic"/>
              </a:rPr>
              <a:t> </a:t>
            </a:r>
            <a:r>
              <a:rPr lang="en-US" sz="2000" b="1" i="1" u="none" strike="noStrike" cap="none" dirty="0">
                <a:solidFill>
                  <a:schemeClr val="dk1"/>
                </a:solidFill>
                <a:latin typeface="Century Gothic"/>
                <a:ea typeface="Century Gothic"/>
                <a:cs typeface="Century Gothic"/>
                <a:sym typeface="Century Gothic"/>
              </a:rPr>
              <a:t>A Long Walk to Water.</a:t>
            </a:r>
            <a:endParaRPr sz="2000" b="1" dirty="0">
              <a:latin typeface="Century Gothic"/>
              <a:ea typeface="Century Gothic"/>
              <a:cs typeface="Century Gothic"/>
              <a:sym typeface="Century Gothic"/>
            </a:endParaRPr>
          </a:p>
          <a:p>
            <a:pPr marL="558800" lvl="0" indent="-457200" rtl="0">
              <a:spcBef>
                <a:spcPts val="1000"/>
              </a:spcBef>
              <a:spcAft>
                <a:spcPts val="1000"/>
              </a:spcAft>
              <a:buSzPts val="2000"/>
              <a:buFont typeface="+mj-lt"/>
              <a:buAutoNum type="arabicPeriod"/>
            </a:pPr>
            <a:r>
              <a:rPr lang="en-US" sz="2000" b="1" dirty="0">
                <a:latin typeface="Century Gothic"/>
                <a:ea typeface="Century Gothic"/>
                <a:cs typeface="Century Gothic"/>
                <a:sym typeface="Century Gothic"/>
              </a:rPr>
              <a:t>I can determine the meaning of visual representations on a map.</a:t>
            </a:r>
            <a:endParaRPr sz="2000" b="1" i="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Shape 15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1" name="Shape 15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Reading for the Gist: Chapter 1</a:t>
            </a:r>
            <a:endParaRPr sz="3400" i="0" u="none" strike="noStrike" cap="none" dirty="0">
              <a:solidFill>
                <a:schemeClr val="dk1"/>
              </a:solidFill>
              <a:latin typeface="Century Gothic"/>
              <a:ea typeface="Century Gothic"/>
              <a:cs typeface="Century Gothic"/>
              <a:sym typeface="Century Gothic"/>
            </a:endParaRPr>
          </a:p>
        </p:txBody>
      </p:sp>
      <p:sp>
        <p:nvSpPr>
          <p:cNvPr id="152" name="Shape 152"/>
          <p:cNvSpPr txBox="1">
            <a:spLocks noGrp="1"/>
          </p:cNvSpPr>
          <p:nvPr>
            <p:ph type="body" idx="1"/>
          </p:nvPr>
        </p:nvSpPr>
        <p:spPr>
          <a:xfrm>
            <a:off x="693225" y="1597150"/>
            <a:ext cx="4050300" cy="37941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Font typeface="Century Gothic"/>
              <a:buChar char="•"/>
            </a:pPr>
            <a:r>
              <a:rPr lang="en-US" sz="2400">
                <a:latin typeface="Century Gothic"/>
                <a:ea typeface="Century Gothic"/>
                <a:cs typeface="Century Gothic"/>
                <a:sym typeface="Century Gothic"/>
              </a:rPr>
              <a:t>Please open your books to Chapter 1.</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Read in your head as your teacher reads aloud.</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When your teacher prompts you, add ideas about Nya and Salva to Columns 1-4 of your Reader’s Notes page.</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p:txBody>
      </p:sp>
      <p:pic>
        <p:nvPicPr>
          <p:cNvPr id="153" name="Shape 153"/>
          <p:cNvPicPr preferRelativeResize="0"/>
          <p:nvPr/>
        </p:nvPicPr>
        <p:blipFill>
          <a:blip r:embed="rId4">
            <a:alphaModFix/>
          </a:blip>
          <a:stretch>
            <a:fillRect/>
          </a:stretch>
        </p:blipFill>
        <p:spPr>
          <a:xfrm>
            <a:off x="4857825" y="1790800"/>
            <a:ext cx="6858000" cy="3600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0" name="Shape 16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Think-Pair-Share</a:t>
            </a:r>
            <a:endParaRPr sz="3400" i="0" u="none" strike="noStrike" cap="none" dirty="0">
              <a:solidFill>
                <a:schemeClr val="dk1"/>
              </a:solidFill>
              <a:latin typeface="Century Gothic"/>
              <a:ea typeface="Century Gothic"/>
              <a:cs typeface="Century Gothic"/>
              <a:sym typeface="Century Gothic"/>
            </a:endParaRPr>
          </a:p>
        </p:txBody>
      </p:sp>
      <p:sp>
        <p:nvSpPr>
          <p:cNvPr id="161" name="Shape 161"/>
          <p:cNvSpPr txBox="1">
            <a:spLocks noGrp="1"/>
          </p:cNvSpPr>
          <p:nvPr>
            <p:ph type="body" idx="1"/>
          </p:nvPr>
        </p:nvSpPr>
        <p:spPr>
          <a:xfrm>
            <a:off x="693225" y="1597150"/>
            <a:ext cx="10679700" cy="3794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You have had time to “think.” Now you will “pair” and “share” to help one another make meaning of the text.</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Please turn to your partner and trade papers, then read to each other the ideas you each wrote in Column 4. We will “share” our ideas as a class using cold-calling.</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i="1">
                <a:latin typeface="Century Gothic"/>
                <a:ea typeface="Century Gothic"/>
                <a:cs typeface="Century Gothic"/>
                <a:sym typeface="Century Gothic"/>
              </a:rPr>
              <a:t>New vocabulary: droned (pg. 2); herding (pg. 3); aimless (pg. 4); bush, rebels (pg. 6)</a:t>
            </a: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15860C14-D04C-4B7B-9BF1-86A081A53069}"/>
              </a:ext>
            </a:extLst>
          </p:cNvPr>
          <p:cNvPicPr>
            <a:picLocks noChangeAspect="1"/>
          </p:cNvPicPr>
          <p:nvPr/>
        </p:nvPicPr>
        <p:blipFill>
          <a:blip r:embed="rId4"/>
          <a:stretch>
            <a:fillRect/>
          </a:stretch>
        </p:blipFill>
        <p:spPr>
          <a:xfrm>
            <a:off x="11169257" y="5898753"/>
            <a:ext cx="828861" cy="8032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Shape 167"/>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8" name="Shape 16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Revisiting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69" name="Shape 169"/>
          <p:cNvSpPr txBox="1">
            <a:spLocks noGrp="1"/>
          </p:cNvSpPr>
          <p:nvPr>
            <p:ph type="body" idx="1"/>
          </p:nvPr>
        </p:nvSpPr>
        <p:spPr>
          <a:xfrm>
            <a:off x="693225" y="1597150"/>
            <a:ext cx="7403100" cy="4841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200" i="1">
                <a:latin typeface="Century Gothic"/>
                <a:ea typeface="Century Gothic"/>
                <a:cs typeface="Century Gothic"/>
                <a:sym typeface="Century Gothic"/>
              </a:rPr>
              <a:t>Remember our learning targets?</a:t>
            </a:r>
            <a:endParaRPr sz="2200" i="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200" b="1">
                <a:latin typeface="Century Gothic"/>
                <a:ea typeface="Century Gothic"/>
                <a:cs typeface="Century Gothic"/>
                <a:sym typeface="Century Gothic"/>
              </a:rPr>
              <a:t>*</a:t>
            </a:r>
            <a:r>
              <a:rPr lang="en-US" sz="1600" b="1">
                <a:latin typeface="Century Gothic"/>
                <a:ea typeface="Century Gothic"/>
                <a:cs typeface="Century Gothic"/>
                <a:sym typeface="Century Gothic"/>
              </a:rPr>
              <a:t>   </a:t>
            </a:r>
            <a:r>
              <a:rPr lang="en-US" sz="2200" b="1">
                <a:latin typeface="Century Gothic"/>
                <a:ea typeface="Century Gothic"/>
                <a:cs typeface="Century Gothic"/>
                <a:sym typeface="Century Gothic"/>
              </a:rPr>
              <a:t>“I can effectively participate in discussion with my classmates.”</a:t>
            </a:r>
            <a:endParaRPr sz="22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200" b="1">
                <a:latin typeface="Century Gothic"/>
                <a:ea typeface="Century Gothic"/>
                <a:cs typeface="Century Gothic"/>
                <a:sym typeface="Century Gothic"/>
              </a:rPr>
              <a:t>*   “I can determine the central ideas of Chapter 1 of </a:t>
            </a:r>
            <a:r>
              <a:rPr lang="en-US" sz="2200" b="1" i="1">
                <a:latin typeface="Century Gothic"/>
                <a:ea typeface="Century Gothic"/>
                <a:cs typeface="Century Gothic"/>
                <a:sym typeface="Century Gothic"/>
              </a:rPr>
              <a:t>A Long Walk to Water</a:t>
            </a:r>
            <a:r>
              <a:rPr lang="en-US" sz="2200" b="1">
                <a:latin typeface="Century Gothic"/>
                <a:ea typeface="Century Gothic"/>
                <a:cs typeface="Century Gothic"/>
                <a:sym typeface="Century Gothic"/>
              </a:rPr>
              <a:t>.”</a:t>
            </a:r>
            <a:endParaRPr sz="22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200" b="1">
                <a:latin typeface="Century Gothic"/>
                <a:ea typeface="Century Gothic"/>
                <a:cs typeface="Century Gothic"/>
                <a:sym typeface="Century Gothic"/>
              </a:rPr>
              <a:t>*   “I can determine the meaning of visual representations on a map.”</a:t>
            </a:r>
            <a:endParaRPr sz="22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200">
                <a:latin typeface="Century Gothic"/>
                <a:ea typeface="Century Gothic"/>
                <a:cs typeface="Century Gothic"/>
                <a:sym typeface="Century Gothic"/>
              </a:rPr>
              <a:t>When your teacher prompts you, use the “Fist to Five” Check to rate how you feel about your ability to meet each learning target.</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p:txBody>
      </p:sp>
      <p:pic>
        <p:nvPicPr>
          <p:cNvPr id="170" name="Shape 170"/>
          <p:cNvPicPr preferRelativeResize="0"/>
          <p:nvPr/>
        </p:nvPicPr>
        <p:blipFill rotWithShape="1">
          <a:blip r:embed="rId4">
            <a:alphaModFix/>
          </a:blip>
          <a:srcRect/>
          <a:stretch/>
        </p:blipFill>
        <p:spPr>
          <a:xfrm>
            <a:off x="8251100" y="1848375"/>
            <a:ext cx="3119716" cy="3658154"/>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79D0DA88-889E-40E0-BC91-6558D713540C}"/>
              </a:ext>
            </a:extLst>
          </p:cNvPr>
          <p:cNvPicPr>
            <a:picLocks noChangeAspect="1"/>
          </p:cNvPicPr>
          <p:nvPr/>
        </p:nvPicPr>
        <p:blipFill>
          <a:blip r:embed="rId5"/>
          <a:stretch>
            <a:fillRect/>
          </a:stretch>
        </p:blipFill>
        <p:spPr>
          <a:xfrm>
            <a:off x="11237264" y="5828089"/>
            <a:ext cx="846198" cy="856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Shape 17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7" name="Shape 177"/>
          <p:cNvSpPr txBox="1">
            <a:spLocks noGrp="1"/>
          </p:cNvSpPr>
          <p:nvPr>
            <p:ph type="title"/>
          </p:nvPr>
        </p:nvSpPr>
        <p:spPr>
          <a:xfrm>
            <a:off x="471675"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Exit Ticket</a:t>
            </a:r>
            <a:endParaRPr sz="3400" i="0" u="none" strike="noStrike" cap="none" dirty="0">
              <a:solidFill>
                <a:schemeClr val="dk1"/>
              </a:solidFill>
              <a:latin typeface="Century Gothic"/>
              <a:ea typeface="Century Gothic"/>
              <a:cs typeface="Century Gothic"/>
              <a:sym typeface="Century Gothic"/>
            </a:endParaRPr>
          </a:p>
        </p:txBody>
      </p:sp>
      <p:sp>
        <p:nvSpPr>
          <p:cNvPr id="178" name="Shape 178"/>
          <p:cNvSpPr txBox="1">
            <a:spLocks noGrp="1"/>
          </p:cNvSpPr>
          <p:nvPr>
            <p:ph type="body" idx="1"/>
          </p:nvPr>
        </p:nvSpPr>
        <p:spPr>
          <a:xfrm>
            <a:off x="457200" y="1292350"/>
            <a:ext cx="5067225" cy="5413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100" dirty="0">
                <a:latin typeface="Century Gothic"/>
                <a:ea typeface="Century Gothic"/>
                <a:cs typeface="Century Gothic"/>
                <a:sym typeface="Century Gothic"/>
              </a:rPr>
              <a:t>Please review the Discussion Scenarios from yesterday and share with your partner any new ideas you have about how they connect to the book.</a:t>
            </a:r>
            <a:endParaRPr sz="21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1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100" dirty="0">
                <a:latin typeface="Century Gothic"/>
                <a:ea typeface="Century Gothic"/>
                <a:cs typeface="Century Gothic"/>
                <a:sym typeface="Century Gothic"/>
              </a:rPr>
              <a:t>Then, take one more look at the map on the inside front cover. Fill out the exit ticket, which asks:</a:t>
            </a:r>
            <a:endParaRPr sz="2100"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2100" dirty="0">
                <a:latin typeface="Century Gothic"/>
                <a:ea typeface="Century Gothic"/>
                <a:cs typeface="Century Gothic"/>
                <a:sym typeface="Century Gothic"/>
              </a:rPr>
              <a:t>What do you notice about this new map and route?</a:t>
            </a:r>
            <a:endParaRPr sz="21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2100" dirty="0">
                <a:latin typeface="Century Gothic"/>
                <a:ea typeface="Century Gothic"/>
                <a:cs typeface="Century Gothic"/>
                <a:sym typeface="Century Gothic"/>
              </a:rPr>
              <a:t>List in order the different environments that are on the route from the village of </a:t>
            </a:r>
            <a:r>
              <a:rPr lang="en-US" sz="2100" dirty="0" err="1">
                <a:latin typeface="Century Gothic"/>
                <a:ea typeface="Century Gothic"/>
                <a:cs typeface="Century Gothic"/>
                <a:sym typeface="Century Gothic"/>
              </a:rPr>
              <a:t>Loun-Ariik</a:t>
            </a:r>
            <a:r>
              <a:rPr lang="en-US" sz="2100" dirty="0">
                <a:latin typeface="Century Gothic"/>
                <a:ea typeface="Century Gothic"/>
                <a:cs typeface="Century Gothic"/>
                <a:sym typeface="Century Gothic"/>
              </a:rPr>
              <a:t> to </a:t>
            </a:r>
            <a:r>
              <a:rPr lang="en-US" sz="2100" dirty="0" err="1">
                <a:latin typeface="Century Gothic"/>
                <a:ea typeface="Century Gothic"/>
                <a:cs typeface="Century Gothic"/>
                <a:sym typeface="Century Gothic"/>
              </a:rPr>
              <a:t>Kakuma</a:t>
            </a:r>
            <a:r>
              <a:rPr lang="en-US" sz="2100" dirty="0">
                <a:latin typeface="Century Gothic"/>
                <a:ea typeface="Century Gothic"/>
                <a:cs typeface="Century Gothic"/>
                <a:sym typeface="Century Gothic"/>
              </a:rPr>
              <a:t>. </a:t>
            </a:r>
            <a:endParaRPr sz="2100" dirty="0">
              <a:latin typeface="Century Gothic"/>
              <a:ea typeface="Century Gothic"/>
              <a:cs typeface="Century Gothic"/>
              <a:sym typeface="Century Gothic"/>
            </a:endParaRPr>
          </a:p>
        </p:txBody>
      </p:sp>
      <p:pic>
        <p:nvPicPr>
          <p:cNvPr id="179" name="Shape 179"/>
          <p:cNvPicPr preferRelativeResize="0"/>
          <p:nvPr/>
        </p:nvPicPr>
        <p:blipFill rotWithShape="1">
          <a:blip r:embed="rId4">
            <a:alphaModFix/>
          </a:blip>
          <a:srcRect/>
          <a:stretch/>
        </p:blipFill>
        <p:spPr>
          <a:xfrm>
            <a:off x="5461493" y="2265400"/>
            <a:ext cx="6536625" cy="3467100"/>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15860C14-D04C-4B7B-9BF1-86A081A53069}"/>
              </a:ext>
            </a:extLst>
          </p:cNvPr>
          <p:cNvPicPr>
            <a:picLocks noChangeAspect="1"/>
          </p:cNvPicPr>
          <p:nvPr/>
        </p:nvPicPr>
        <p:blipFill>
          <a:blip r:embed="rId5"/>
          <a:stretch>
            <a:fillRect/>
          </a:stretch>
        </p:blipFill>
        <p:spPr>
          <a:xfrm>
            <a:off x="11169257" y="5898753"/>
            <a:ext cx="828861" cy="8032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6" name="Shape 18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Letter to Families</a:t>
            </a:r>
            <a:endParaRPr sz="3400" i="0" u="none" strike="noStrike" cap="none" dirty="0">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693225" y="1597150"/>
            <a:ext cx="10489200" cy="974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200">
                <a:latin typeface="Century Gothic"/>
                <a:ea typeface="Century Gothic"/>
                <a:cs typeface="Century Gothic"/>
                <a:sym typeface="Century Gothic"/>
              </a:rPr>
              <a:t>Please read in your head as your teacher reads this letter aloud. Also, feel free to add a note explaining your response to the violence described in Chapter 1.</a:t>
            </a:r>
            <a:endParaRPr sz="2200">
              <a:latin typeface="Century Gothic"/>
              <a:ea typeface="Century Gothic"/>
              <a:cs typeface="Century Gothic"/>
              <a:sym typeface="Century Gothic"/>
            </a:endParaRPr>
          </a:p>
        </p:txBody>
      </p:sp>
      <p:pic>
        <p:nvPicPr>
          <p:cNvPr id="188" name="Shape 188"/>
          <p:cNvPicPr preferRelativeResize="0"/>
          <p:nvPr/>
        </p:nvPicPr>
        <p:blipFill>
          <a:blip r:embed="rId4">
            <a:alphaModFix/>
          </a:blip>
          <a:stretch>
            <a:fillRect/>
          </a:stretch>
        </p:blipFill>
        <p:spPr>
          <a:xfrm>
            <a:off x="2549450" y="2571850"/>
            <a:ext cx="7093112" cy="39813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5" name="Shape 19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96" name="Shape 196"/>
          <p:cNvSpPr txBox="1">
            <a:spLocks noGrp="1"/>
          </p:cNvSpPr>
          <p:nvPr>
            <p:ph type="body" idx="1"/>
          </p:nvPr>
        </p:nvSpPr>
        <p:spPr>
          <a:xfrm>
            <a:off x="693225" y="1597150"/>
            <a:ext cx="10489200" cy="4194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Reread Chapter 1 and add to Reader’s Notes (Column 5).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Then read Chapter 2 of </a:t>
            </a:r>
            <a:r>
              <a:rPr lang="en-US" sz="2400" i="1">
                <a:latin typeface="Century Gothic"/>
                <a:ea typeface="Century Gothic"/>
                <a:cs typeface="Century Gothic"/>
                <a:sym typeface="Century Gothic"/>
              </a:rPr>
              <a:t>A Long Walk to Water</a:t>
            </a:r>
            <a:r>
              <a:rPr lang="en-US"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Write statements in your Reader’s Notes (Columns 1, 2, and 4) about the gist: what Chapter 2 is mostly about.</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*Remember to share the Letter to Families and get it signed by a parent or guardian!*</a:t>
            </a:r>
            <a:endParaRPr sz="24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831850" y="1213945"/>
            <a:ext cx="10515600" cy="1324302"/>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6000"/>
              <a:buFont typeface="Overlock"/>
              <a:buNone/>
            </a:pPr>
            <a:r>
              <a:rPr lang="en-US" sz="5000" dirty="0">
                <a:latin typeface="Century Gothic"/>
                <a:ea typeface="Century Gothic"/>
                <a:cs typeface="Century Gothic"/>
                <a:sym typeface="Century Gothic"/>
              </a:rPr>
              <a:t>Small Group Block</a:t>
            </a:r>
            <a:endParaRPr sz="5000" i="0" u="none" strike="noStrike" cap="none" dirty="0">
              <a:solidFill>
                <a:schemeClr val="dk1"/>
              </a:solidFill>
              <a:latin typeface="Century Gothic"/>
              <a:ea typeface="Century Gothic"/>
              <a:cs typeface="Century Gothic"/>
              <a:sym typeface="Century Gothic"/>
            </a:endParaRPr>
          </a:p>
        </p:txBody>
      </p:sp>
      <p:sp>
        <p:nvSpPr>
          <p:cNvPr id="203" name="Shape 203"/>
          <p:cNvSpPr txBox="1">
            <a:spLocks noGrp="1"/>
          </p:cNvSpPr>
          <p:nvPr>
            <p:ph type="body" idx="1"/>
          </p:nvPr>
        </p:nvSpPr>
        <p:spPr>
          <a:xfrm>
            <a:off x="831850" y="3105807"/>
            <a:ext cx="10515600" cy="1024758"/>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600"/>
              <a:buFont typeface="Arial"/>
              <a:buNone/>
            </a:pPr>
            <a:r>
              <a:rPr lang="en-US" sz="3600" b="1" i="0" u="none" strike="noStrike" cap="none" dirty="0">
                <a:solidFill>
                  <a:schemeClr val="dk1"/>
                </a:solidFill>
                <a:latin typeface="Century Gothic"/>
                <a:ea typeface="Century Gothic"/>
                <a:cs typeface="Century Gothic"/>
                <a:sym typeface="Century Gothic"/>
              </a:rPr>
              <a:t>Working Towards Fluency</a:t>
            </a:r>
            <a:endParaRPr sz="36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0F69E99-2F1B-4398-89DE-06BF6A7020F8}"/>
              </a:ext>
            </a:extLst>
          </p:cNvPr>
          <p:cNvPicPr>
            <a:picLocks noChangeAspect="1"/>
          </p:cNvPicPr>
          <p:nvPr/>
        </p:nvPicPr>
        <p:blipFill>
          <a:blip r:embed="rId3"/>
          <a:stretch>
            <a:fillRect/>
          </a:stretch>
        </p:blipFill>
        <p:spPr>
          <a:xfrm>
            <a:off x="5019346" y="230131"/>
            <a:ext cx="2140608" cy="98381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dirty="0">
                <a:solidFill>
                  <a:schemeClr val="dk1"/>
                </a:solidFill>
                <a:latin typeface="Century Gothic"/>
                <a:ea typeface="Century Gothic"/>
                <a:cs typeface="Century Gothic"/>
                <a:sym typeface="Century Gothic"/>
              </a:rPr>
              <a:t>Fluent Reading Work</a:t>
            </a:r>
            <a:endParaRPr sz="4200" i="0" u="none" strike="noStrike" cap="none" dirty="0">
              <a:solidFill>
                <a:schemeClr val="dk1"/>
              </a:solidFill>
              <a:latin typeface="Century Gothic"/>
              <a:ea typeface="Century Gothic"/>
              <a:cs typeface="Century Gothic"/>
              <a:sym typeface="Century Gothic"/>
            </a:endParaRPr>
          </a:p>
        </p:txBody>
      </p:sp>
      <p:sp>
        <p:nvSpPr>
          <p:cNvPr id="210" name="Shape 210"/>
          <p:cNvSpPr txBox="1">
            <a:spLocks noGrp="1"/>
          </p:cNvSpPr>
          <p:nvPr>
            <p:ph type="body" idx="1"/>
          </p:nvPr>
        </p:nvSpPr>
        <p:spPr>
          <a:xfrm>
            <a:off x="838200" y="1825625"/>
            <a:ext cx="10515600" cy="27312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0"/>
              </a:spcBef>
              <a:spcAft>
                <a:spcPts val="0"/>
              </a:spcAft>
              <a:buClr>
                <a:schemeClr val="dk1"/>
              </a:buClr>
              <a:buSzPts val="3000"/>
              <a:buFont typeface="Century Gothic"/>
              <a:buChar char="•"/>
            </a:pPr>
            <a:r>
              <a:rPr lang="en-US" sz="3000" i="0" u="none" strike="noStrike" cap="none" dirty="0">
                <a:solidFill>
                  <a:schemeClr val="dk1"/>
                </a:solidFill>
                <a:latin typeface="Century Gothic"/>
                <a:ea typeface="Century Gothic"/>
                <a:cs typeface="Century Gothic"/>
                <a:sym typeface="Century Gothic"/>
              </a:rPr>
              <a:t>What does it mean to be a fluent reader?</a:t>
            </a:r>
            <a:endParaRPr sz="30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Char char="•"/>
            </a:pPr>
            <a:r>
              <a:rPr lang="en-US" sz="3000" i="0" u="none" strike="noStrike" cap="none" dirty="0">
                <a:solidFill>
                  <a:schemeClr val="dk1"/>
                </a:solidFill>
                <a:latin typeface="Century Gothic"/>
                <a:ea typeface="Century Gothic"/>
                <a:cs typeface="Century Gothic"/>
                <a:sym typeface="Century Gothic"/>
              </a:rPr>
              <a:t>Listen to me read this bit of text aloud.</a:t>
            </a:r>
            <a:endParaRPr sz="30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3000" dirty="0">
              <a:latin typeface="Century Gothic"/>
              <a:ea typeface="Century Gothic"/>
              <a:cs typeface="Century Gothic"/>
              <a:sym typeface="Century Gothic"/>
            </a:endParaRPr>
          </a:p>
          <a:p>
            <a:pPr marL="457200" marR="0" lvl="0" indent="-419100" algn="l" rtl="0">
              <a:lnSpc>
                <a:spcPct val="100000"/>
              </a:lnSpc>
              <a:spcBef>
                <a:spcPts val="0"/>
              </a:spcBef>
              <a:spcAft>
                <a:spcPts val="0"/>
              </a:spcAft>
              <a:buClr>
                <a:schemeClr val="dk1"/>
              </a:buClr>
              <a:buSzPts val="3000"/>
              <a:buFont typeface="Century Gothic"/>
              <a:buChar char="•"/>
            </a:pPr>
            <a:r>
              <a:rPr lang="en-US" sz="3000" i="0" u="none" strike="noStrike" cap="none" dirty="0">
                <a:solidFill>
                  <a:schemeClr val="dk1"/>
                </a:solidFill>
                <a:latin typeface="Century Gothic"/>
                <a:ea typeface="Century Gothic"/>
                <a:cs typeface="Century Gothic"/>
                <a:sym typeface="Century Gothic"/>
              </a:rPr>
              <a:t>What do you notice about how I’m reading?</a:t>
            </a:r>
            <a:endParaRPr sz="3000" i="0" u="none" strike="noStrike" cap="none" dirty="0">
              <a:solidFill>
                <a:schemeClr val="dk1"/>
              </a:solidFill>
              <a:latin typeface="Century Gothic"/>
              <a:ea typeface="Century Gothic"/>
              <a:cs typeface="Century Gothic"/>
              <a:sym typeface="Century Gothic"/>
            </a:endParaRPr>
          </a:p>
        </p:txBody>
      </p:sp>
      <p:sp>
        <p:nvSpPr>
          <p:cNvPr id="211" name="Shape 211"/>
          <p:cNvSpPr txBox="1"/>
          <p:nvPr/>
        </p:nvSpPr>
        <p:spPr>
          <a:xfrm>
            <a:off x="-3530009" y="10058400"/>
            <a:ext cx="1848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body" idx="1"/>
          </p:nvPr>
        </p:nvSpPr>
        <p:spPr>
          <a:xfrm>
            <a:off x="838200" y="1825625"/>
            <a:ext cx="10515600" cy="3678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Arial"/>
              <a:buNone/>
            </a:pPr>
            <a:r>
              <a:rPr lang="en-US" sz="3000" b="1" i="0" u="none" strike="noStrike" cap="none">
                <a:solidFill>
                  <a:schemeClr val="dk1"/>
                </a:solidFill>
                <a:latin typeface="Century Gothic"/>
                <a:ea typeface="Century Gothic"/>
                <a:cs typeface="Century Gothic"/>
                <a:sym typeface="Century Gothic"/>
              </a:rPr>
              <a:t>Good news!!!</a:t>
            </a:r>
            <a:endParaRPr sz="3000" i="0" u="none" strike="noStrike" cap="none">
              <a:solidFill>
                <a:schemeClr val="dk1"/>
              </a:solidFill>
              <a:latin typeface="Century Gothic"/>
              <a:ea typeface="Century Gothic"/>
              <a:cs typeface="Century Gothic"/>
              <a:sym typeface="Century Gothic"/>
            </a:endParaRPr>
          </a:p>
          <a:p>
            <a:pPr marL="631190" marR="0" lvl="0" indent="0" algn="l" rtl="0">
              <a:lnSpc>
                <a:spcPct val="100000"/>
              </a:lnSpc>
              <a:spcBef>
                <a:spcPts val="0"/>
              </a:spcBef>
              <a:spcAft>
                <a:spcPts val="0"/>
              </a:spcAft>
              <a:buClr>
                <a:schemeClr val="dk1"/>
              </a:buClr>
              <a:buSzPts val="3200"/>
              <a:buFont typeface="Arial"/>
              <a:buNone/>
            </a:pPr>
            <a:endParaRPr sz="300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US" sz="3000" i="0" u="none" strike="noStrike" cap="none">
                <a:solidFill>
                  <a:schemeClr val="dk1"/>
                </a:solidFill>
                <a:latin typeface="Century Gothic"/>
                <a:ea typeface="Century Gothic"/>
                <a:cs typeface="Century Gothic"/>
                <a:sym typeface="Century Gothic"/>
              </a:rPr>
              <a:t>Fluency is like riding a bike or making a jump shot – it gets lots better with practice.</a:t>
            </a:r>
            <a:endParaRPr sz="3000" i="0" u="none" strike="noStrike" cap="none">
              <a:solidFill>
                <a:schemeClr val="dk1"/>
              </a:solidFill>
              <a:latin typeface="Century Gothic"/>
              <a:ea typeface="Century Gothic"/>
              <a:cs typeface="Century Gothic"/>
              <a:sym typeface="Century Gothic"/>
            </a:endParaRPr>
          </a:p>
          <a:p>
            <a:pPr marL="631190" marR="0" lvl="0" indent="0" algn="ctr" rtl="0">
              <a:lnSpc>
                <a:spcPct val="100000"/>
              </a:lnSpc>
              <a:spcBef>
                <a:spcPts val="0"/>
              </a:spcBef>
              <a:spcAft>
                <a:spcPts val="0"/>
              </a:spcAft>
              <a:buClr>
                <a:schemeClr val="dk1"/>
              </a:buClr>
              <a:buSzPts val="3200"/>
              <a:buFont typeface="Arial"/>
              <a:buNone/>
            </a:pPr>
            <a:endParaRPr sz="300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US" sz="3000" i="0" u="none" strike="noStrike" cap="none">
                <a:solidFill>
                  <a:schemeClr val="dk1"/>
                </a:solidFill>
                <a:latin typeface="Century Gothic"/>
                <a:ea typeface="Century Gothic"/>
                <a:cs typeface="Century Gothic"/>
                <a:sym typeface="Century Gothic"/>
              </a:rPr>
              <a:t>That’s what we’re going to do in these sessions – practice fluency!</a:t>
            </a:r>
            <a:endParaRPr sz="3000" i="0" u="none" strike="noStrike" cap="none">
              <a:solidFill>
                <a:schemeClr val="dk1"/>
              </a:solidFill>
              <a:latin typeface="Century Gothic"/>
              <a:ea typeface="Century Gothic"/>
              <a:cs typeface="Century Gothic"/>
              <a:sym typeface="Century Gothic"/>
            </a:endParaRPr>
          </a:p>
        </p:txBody>
      </p:sp>
      <p:sp>
        <p:nvSpPr>
          <p:cNvPr id="218" name="Shape 218"/>
          <p:cNvSpPr txBox="1"/>
          <p:nvPr/>
        </p:nvSpPr>
        <p:spPr>
          <a:xfrm>
            <a:off x="-3530009" y="10058400"/>
            <a:ext cx="1848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838200" y="1810600"/>
            <a:ext cx="10832400" cy="435120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2960"/>
              <a:buFont typeface="Arial"/>
              <a:buNone/>
            </a:pPr>
            <a:r>
              <a:rPr lang="en-US" sz="2400" i="0" u="none" strike="noStrike" cap="none" dirty="0">
                <a:solidFill>
                  <a:schemeClr val="dk1"/>
                </a:solidFill>
                <a:latin typeface="Century Gothic"/>
                <a:ea typeface="Century Gothic"/>
                <a:cs typeface="Century Gothic"/>
                <a:sym typeface="Century Gothic"/>
              </a:rPr>
              <a:t>Here’s what we’ll do:</a:t>
            </a:r>
            <a:endParaRPr sz="2400" i="0" u="none" strike="noStrike" cap="none" dirty="0">
              <a:solidFill>
                <a:schemeClr val="dk1"/>
              </a:solidFill>
              <a:latin typeface="Century Gothic"/>
              <a:ea typeface="Century Gothic"/>
              <a:cs typeface="Century Gothic"/>
              <a:sym typeface="Century Gothic"/>
            </a:endParaRPr>
          </a:p>
          <a:p>
            <a:pPr marL="173990" marR="0" lvl="0" indent="0" rtl="0">
              <a:lnSpc>
                <a:spcPct val="90000"/>
              </a:lnSpc>
              <a:spcBef>
                <a:spcPts val="0"/>
              </a:spcBef>
              <a:spcAft>
                <a:spcPts val="0"/>
              </a:spcAft>
              <a:buClr>
                <a:schemeClr val="dk1"/>
              </a:buClr>
              <a:buSzPts val="2590"/>
              <a:buFont typeface="Arial"/>
              <a:buNone/>
            </a:pPr>
            <a:endParaRPr sz="2400" i="0" u="none" strike="noStrike" cap="none" dirty="0">
              <a:solidFill>
                <a:schemeClr val="dk1"/>
              </a:solidFill>
              <a:latin typeface="Century Gothic"/>
              <a:ea typeface="Century Gothic"/>
              <a:cs typeface="Century Gothic"/>
              <a:sym typeface="Century Gothic"/>
            </a:endParaRPr>
          </a:p>
          <a:p>
            <a:pPr marL="457200" marR="0" lvl="0" indent="-381000"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I’m going to read aloud a text (part of chapter 1 of </a:t>
            </a:r>
            <a:r>
              <a:rPr lang="en-US" sz="2400" i="1" u="none" strike="noStrike" cap="none" dirty="0">
                <a:solidFill>
                  <a:schemeClr val="dk1"/>
                </a:solidFill>
                <a:latin typeface="Century Gothic"/>
                <a:ea typeface="Century Gothic"/>
                <a:cs typeface="Century Gothic"/>
                <a:sym typeface="Century Gothic"/>
              </a:rPr>
              <a:t>Long Walk)</a:t>
            </a:r>
            <a:endParaRPr sz="24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None/>
            </a:pPr>
            <a:endParaRPr sz="2400" i="1" u="none" strike="noStrike" cap="none" dirty="0">
              <a:solidFill>
                <a:schemeClr val="dk1"/>
              </a:solidFill>
              <a:latin typeface="Century Gothic"/>
              <a:ea typeface="Century Gothic"/>
              <a:cs typeface="Century Gothic"/>
              <a:sym typeface="Century Gothic"/>
            </a:endParaRPr>
          </a:p>
          <a:p>
            <a:pPr marL="457200" marR="0" lvl="0" indent="-381000"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24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None/>
            </a:pPr>
            <a:endParaRPr sz="2400" i="0" u="none" strike="noStrike" cap="none" dirty="0">
              <a:solidFill>
                <a:schemeClr val="dk1"/>
              </a:solidFill>
              <a:latin typeface="Century Gothic"/>
              <a:ea typeface="Century Gothic"/>
              <a:cs typeface="Century Gothic"/>
              <a:sym typeface="Century Gothic"/>
            </a:endParaRPr>
          </a:p>
          <a:p>
            <a:pPr marL="457200" marR="0" lvl="0" indent="-381000"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24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None/>
            </a:pPr>
            <a:endParaRPr sz="2400" i="0" u="none" strike="noStrike" cap="none" dirty="0">
              <a:solidFill>
                <a:schemeClr val="dk1"/>
              </a:solidFill>
              <a:latin typeface="Century Gothic"/>
              <a:ea typeface="Century Gothic"/>
              <a:cs typeface="Century Gothic"/>
              <a:sym typeface="Century Gothic"/>
            </a:endParaRPr>
          </a:p>
          <a:p>
            <a:pPr marL="457200" marR="0" lvl="0" indent="-381000" rtl="0">
              <a:lnSpc>
                <a:spcPct val="9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24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590"/>
              <a:buFont typeface="Arial"/>
              <a:buNone/>
            </a:pPr>
            <a:endParaRPr sz="2400" i="0" u="none" strike="noStrike" cap="none" dirty="0">
              <a:solidFill>
                <a:schemeClr val="dk1"/>
              </a:solidFill>
              <a:latin typeface="Century Gothic"/>
              <a:ea typeface="Century Gothic"/>
              <a:cs typeface="Century Gothic"/>
              <a:sym typeface="Century Gothic"/>
            </a:endParaRPr>
          </a:p>
        </p:txBody>
      </p:sp>
      <p:sp>
        <p:nvSpPr>
          <p:cNvPr id="226" name="Shape 22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b="1">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a:latin typeface="Century Gothic"/>
                <a:ea typeface="Century Gothic"/>
                <a:cs typeface="Century Gothic"/>
                <a:sym typeface="Century Gothic"/>
              </a:rPr>
              <a:t>Students will need their books and Readers’ Notes from Lesson 1.</a:t>
            </a:r>
            <a:endParaRPr sz="220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a:latin typeface="Century Gothic"/>
                <a:ea typeface="Century Gothic"/>
                <a:cs typeface="Century Gothic"/>
                <a:sym typeface="Century Gothic"/>
              </a:rPr>
              <a:t>Teacher reference pages for close reading and Think-Pair-Share will serve as useful guides.</a:t>
            </a:r>
            <a:endParaRPr sz="2200">
              <a:latin typeface="Century Gothic"/>
              <a:ea typeface="Century Gothic"/>
              <a:cs typeface="Century Gothic"/>
              <a:sym typeface="Century Gothic"/>
            </a:endParaRPr>
          </a:p>
          <a:p>
            <a:pPr marL="457200" marR="0" lvl="0" indent="-368300" algn="l" rtl="0">
              <a:lnSpc>
                <a:spcPct val="90000"/>
              </a:lnSpc>
              <a:spcBef>
                <a:spcPts val="1000"/>
              </a:spcBef>
              <a:spcAft>
                <a:spcPts val="0"/>
              </a:spcAft>
              <a:buClr>
                <a:schemeClr val="dk1"/>
              </a:buClr>
              <a:buSzPts val="2200"/>
              <a:buFont typeface="Century Gothic"/>
              <a:buChar char="●"/>
            </a:pPr>
            <a:r>
              <a:rPr lang="en-US" sz="2200">
                <a:latin typeface="Century Gothic"/>
                <a:ea typeface="Century Gothic"/>
                <a:cs typeface="Century Gothic"/>
                <a:sym typeface="Century Gothic"/>
              </a:rPr>
              <a:t>Students will be grouped in the A-Day pairings from Lesson 1.</a:t>
            </a:r>
            <a:endParaRPr sz="2200" b="0" i="0" u="none" strike="noStrike" cap="none">
              <a:solidFill>
                <a:schemeClr val="dk1"/>
              </a:solidFill>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body" idx="1"/>
          </p:nvPr>
        </p:nvSpPr>
        <p:spPr>
          <a:xfrm>
            <a:off x="838200" y="1825625"/>
            <a:ext cx="10847400" cy="38592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Now go back and look at your dots.  </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Share briefly with a partner – where are the dots? Did you get them all?</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40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Now, we’re going to read that passage again…</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40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400" i="0" u="none" strike="noStrike" cap="none">
              <a:solidFill>
                <a:schemeClr val="dk1"/>
              </a:solidFill>
              <a:latin typeface="Century Gothic"/>
              <a:ea typeface="Century Gothic"/>
              <a:cs typeface="Century Gothic"/>
              <a:sym typeface="Century Gothic"/>
            </a:endParaRPr>
          </a:p>
        </p:txBody>
      </p:sp>
      <p:sp>
        <p:nvSpPr>
          <p:cNvPr id="233" name="Shape 2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body" idx="1"/>
          </p:nvPr>
        </p:nvSpPr>
        <p:spPr>
          <a:xfrm>
            <a:off x="838200" y="1825625"/>
            <a:ext cx="10515600" cy="3648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What’s the gist?</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Turn and talk with your partner, then jot down on your Fluency Note-Catcher what the gist of this passage seems to be.</a:t>
            </a:r>
            <a:endParaRPr sz="2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Finally, let’s talk as a class about that gist of the passage.</a:t>
            </a:r>
            <a:endParaRPr sz="2400" i="0" u="none" strike="noStrike" cap="none">
              <a:solidFill>
                <a:schemeClr val="dk1"/>
              </a:solidFill>
              <a:latin typeface="Century Gothic"/>
              <a:ea typeface="Century Gothic"/>
              <a:cs typeface="Century Gothic"/>
              <a:sym typeface="Century Gothic"/>
            </a:endParaRPr>
          </a:p>
        </p:txBody>
      </p:sp>
      <p:sp>
        <p:nvSpPr>
          <p:cNvPr id="240" name="Shape 24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EEDD7F3E-C356-467F-BDC8-9991AD63BF55}"/>
              </a:ext>
            </a:extLst>
          </p:cNvPr>
          <p:cNvPicPr>
            <a:picLocks noChangeAspect="1"/>
          </p:cNvPicPr>
          <p:nvPr/>
        </p:nvPicPr>
        <p:blipFill>
          <a:blip r:embed="rId3"/>
          <a:stretch>
            <a:fillRect/>
          </a:stretch>
        </p:blipFill>
        <p:spPr>
          <a:xfrm>
            <a:off x="11067393" y="5834980"/>
            <a:ext cx="830590" cy="8224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838200" y="1690822"/>
            <a:ext cx="10515600" cy="4351200"/>
          </a:xfrm>
          <a:prstGeom prst="rect">
            <a:avLst/>
          </a:prstGeom>
          <a:noFill/>
          <a:ln>
            <a:noFill/>
          </a:ln>
        </p:spPr>
        <p:txBody>
          <a:bodyPr spcFirstLastPara="1" wrap="square" lIns="91425" tIns="45700" rIns="91425" bIns="45700" anchor="t" anchorCtr="0">
            <a:noAutofit/>
          </a:bodyPr>
          <a:lstStyle/>
          <a:p>
            <a:pPr marL="17462" marR="0" lvl="0" indent="0" algn="l" rtl="0">
              <a:lnSpc>
                <a:spcPct val="90000"/>
              </a:lnSpc>
              <a:spcBef>
                <a:spcPts val="0"/>
              </a:spcBef>
              <a:spcAft>
                <a:spcPts val="0"/>
              </a:spcAft>
              <a:buClr>
                <a:schemeClr val="dk1"/>
              </a:buClr>
              <a:buSzPts val="2800"/>
              <a:buFont typeface="Arial"/>
              <a:buNone/>
            </a:pPr>
            <a:r>
              <a:rPr lang="en-US" sz="2400" b="1" i="0" u="none" strike="noStrike" cap="none">
                <a:solidFill>
                  <a:schemeClr val="dk1"/>
                </a:solidFill>
                <a:latin typeface="Century Gothic"/>
                <a:ea typeface="Century Gothic"/>
                <a:cs typeface="Century Gothic"/>
                <a:sym typeface="Century Gothic"/>
              </a:rPr>
              <a:t>Now it’s your turn to read this same passage</a:t>
            </a:r>
            <a:r>
              <a:rPr lang="en-US" sz="2400" i="0" u="none" strike="noStrike" cap="none">
                <a:solidFill>
                  <a:schemeClr val="dk1"/>
                </a:solidFill>
                <a:latin typeface="Century Gothic"/>
                <a:ea typeface="Century Gothic"/>
                <a:cs typeface="Century Gothic"/>
                <a:sym typeface="Century Gothic"/>
              </a:rPr>
              <a:t>. </a:t>
            </a:r>
            <a:r>
              <a:rPr lang="en-US" sz="2400" b="1" i="0" u="none" strike="noStrike" cap="none">
                <a:solidFill>
                  <a:schemeClr val="dk1"/>
                </a:solidFill>
                <a:latin typeface="Century Gothic"/>
                <a:ea typeface="Century Gothic"/>
                <a:cs typeface="Century Gothic"/>
                <a:sym typeface="Century Gothic"/>
              </a:rPr>
              <a:t>Here’s what you’ll do:</a:t>
            </a:r>
            <a:endParaRPr sz="2400" b="1" i="0" u="none" strike="noStrike" cap="none">
              <a:solidFill>
                <a:schemeClr val="dk1"/>
              </a:solidFill>
              <a:latin typeface="Century Gothic"/>
              <a:ea typeface="Century Gothic"/>
              <a:cs typeface="Century Gothic"/>
              <a:sym typeface="Century Gothic"/>
            </a:endParaRPr>
          </a:p>
          <a:p>
            <a:pPr marL="17463" marR="0" lvl="0" indent="0" algn="l" rtl="0">
              <a:lnSpc>
                <a:spcPct val="90000"/>
              </a:lnSpc>
              <a:spcBef>
                <a:spcPts val="0"/>
              </a:spcBef>
              <a:spcAft>
                <a:spcPts val="0"/>
              </a:spcAft>
              <a:buClr>
                <a:schemeClr val="dk1"/>
              </a:buClr>
              <a:buSzPts val="2800"/>
              <a:buFont typeface="Arial"/>
              <a:buNone/>
            </a:pPr>
            <a:endParaRPr sz="2400" b="1">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Read the passage to yourself in a whisper. </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US" sz="2400" b="1" i="1" u="none" strike="noStrike" cap="none">
                <a:solidFill>
                  <a:schemeClr val="dk1"/>
                </a:solidFill>
                <a:latin typeface="Century Gothic"/>
                <a:ea typeface="Century Gothic"/>
                <a:cs typeface="Century Gothic"/>
                <a:sym typeface="Century Gothic"/>
              </a:rPr>
              <a:t>softly</a:t>
            </a:r>
            <a:r>
              <a:rPr lang="en-US" sz="2400" i="0" u="none" strike="noStrike" cap="none">
                <a:solidFill>
                  <a:schemeClr val="dk1"/>
                </a:solidFill>
                <a:latin typeface="Century Gothic"/>
                <a:ea typeface="Century Gothic"/>
                <a:cs typeface="Century Gothic"/>
                <a:sym typeface="Century Gothic"/>
              </a:rPr>
              <a:t> – lots of people will be talking!)</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2400" i="0" u="none" strike="noStrike" cap="none">
              <a:solidFill>
                <a:schemeClr val="dk1"/>
              </a:solidFill>
              <a:latin typeface="Century Gothic"/>
              <a:ea typeface="Century Gothic"/>
              <a:cs typeface="Century Gothic"/>
              <a:sym typeface="Century Gothic"/>
            </a:endParaRPr>
          </a:p>
        </p:txBody>
      </p:sp>
      <p:sp>
        <p:nvSpPr>
          <p:cNvPr id="247" name="Shape 2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838200" y="1916399"/>
            <a:ext cx="10515600" cy="3016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i="0" u="none" strike="noStrike" cap="none">
                <a:solidFill>
                  <a:schemeClr val="dk1"/>
                </a:solidFill>
                <a:latin typeface="Century Gothic"/>
                <a:ea typeface="Century Gothic"/>
                <a:cs typeface="Century Gothic"/>
                <a:sym typeface="Century Gothic"/>
              </a:rPr>
              <a:t> Hmmmm…..</a:t>
            </a: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i="0" u="none" strike="noStrike" cap="none">
                <a:solidFill>
                  <a:schemeClr val="dk1"/>
                </a:solidFill>
                <a:latin typeface="Century Gothic"/>
                <a:ea typeface="Century Gothic"/>
                <a:cs typeface="Century Gothic"/>
                <a:sym typeface="Century Gothic"/>
              </a:rPr>
              <a:t>What do you notice about how your fluency improved???</a:t>
            </a: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200"/>
              <a:buFont typeface="Arial"/>
              <a:buNone/>
            </a:pPr>
            <a:r>
              <a:rPr lang="en-US" i="0" u="none" strike="noStrike" cap="none">
                <a:solidFill>
                  <a:schemeClr val="dk1"/>
                </a:solidFill>
                <a:latin typeface="Century Gothic"/>
                <a:ea typeface="Century Gothic"/>
                <a:cs typeface="Century Gothic"/>
                <a:sym typeface="Century Gothic"/>
              </a:rPr>
              <a:t>It looks like practicing was helpful!</a:t>
            </a:r>
            <a:endParaRPr i="0" u="none" strike="noStrike" cap="none">
              <a:solidFill>
                <a:schemeClr val="dk1"/>
              </a:solidFill>
              <a:latin typeface="Century Gothic"/>
              <a:ea typeface="Century Gothic"/>
              <a:cs typeface="Century Gothic"/>
              <a:sym typeface="Century Gothic"/>
            </a:endParaRPr>
          </a:p>
        </p:txBody>
      </p:sp>
      <p:sp>
        <p:nvSpPr>
          <p:cNvPr id="254" name="Shape 2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400"/>
              <a:buFont typeface="Overlock"/>
              <a:buNone/>
            </a:pPr>
            <a:r>
              <a:rPr lang="en-US" sz="4200" i="0" u="none" strike="noStrike" cap="none">
                <a:solidFill>
                  <a:schemeClr val="dk1"/>
                </a:solidFill>
                <a:latin typeface="Century Gothic"/>
                <a:ea typeface="Century Gothic"/>
                <a:cs typeface="Century Gothic"/>
                <a:sym typeface="Century Gothic"/>
              </a:rPr>
              <a:t>Fluent Reading Work</a:t>
            </a:r>
            <a:endParaRPr sz="42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404876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subTitle" idx="1"/>
          </p:nvPr>
        </p:nvSpPr>
        <p:spPr>
          <a:xfrm>
            <a:off x="706850" y="1928625"/>
            <a:ext cx="111108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0"/>
              </a:spcBef>
              <a:spcAft>
                <a:spcPts val="0"/>
              </a:spcAft>
              <a:buClr>
                <a:schemeClr val="dk1"/>
              </a:buClr>
              <a:buSzPts val="279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EL Learning Protocols</a:t>
            </a:r>
            <a:endParaRPr sz="2200" dirty="0"/>
          </a:p>
          <a:p>
            <a:pPr marL="0" marR="0" lvl="0" indent="0" algn="l" rtl="0">
              <a:lnSpc>
                <a:spcPct val="70000"/>
              </a:lnSpc>
              <a:spcBef>
                <a:spcPts val="0"/>
              </a:spcBef>
              <a:spcAft>
                <a:spcPts val="0"/>
              </a:spcAft>
              <a:buClr>
                <a:schemeClr val="dk1"/>
              </a:buClr>
              <a:buSzPts val="2790"/>
              <a:buFont typeface="Arial"/>
              <a:buNone/>
            </a:pPr>
            <a:endParaRPr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There are many important learning protocols in EL that you and your students need to get used to. In this </a:t>
            </a:r>
            <a:r>
              <a:rPr lang="en-US" sz="2200" dirty="0">
                <a:latin typeface="Century Gothic"/>
                <a:ea typeface="Century Gothic"/>
                <a:cs typeface="Century Gothic"/>
                <a:sym typeface="Century Gothic"/>
              </a:rPr>
              <a:t>second</a:t>
            </a:r>
            <a:r>
              <a:rPr lang="en-US" sz="2200" b="0" i="0" u="none" strike="noStrike" cap="none" dirty="0">
                <a:solidFill>
                  <a:schemeClr val="dk1"/>
                </a:solidFill>
                <a:latin typeface="Century Gothic"/>
                <a:ea typeface="Century Gothic"/>
                <a:cs typeface="Century Gothic"/>
                <a:sym typeface="Century Gothic"/>
              </a:rPr>
              <a:t> lesson, students will use several (</a:t>
            </a:r>
            <a:r>
              <a:rPr lang="en-US" sz="2200" dirty="0">
                <a:latin typeface="Century Gothic"/>
                <a:ea typeface="Century Gothic"/>
                <a:cs typeface="Century Gothic"/>
                <a:sym typeface="Century Gothic"/>
              </a:rPr>
              <a:t>Think-Pair-Share</a:t>
            </a:r>
            <a:r>
              <a:rPr lang="en-US" sz="2200" b="0" i="0" u="none" strike="noStrike" cap="none" dirty="0">
                <a:solidFill>
                  <a:schemeClr val="dk1"/>
                </a:solidFill>
                <a:latin typeface="Century Gothic"/>
                <a:ea typeface="Century Gothic"/>
                <a:cs typeface="Century Gothic"/>
                <a:sym typeface="Century Gothic"/>
              </a:rPr>
              <a:t>, Fist to Five).</a:t>
            </a:r>
            <a:endParaRPr sz="2200" dirty="0">
              <a:latin typeface="Century Gothic"/>
              <a:ea typeface="Century Gothic"/>
              <a:cs typeface="Century Gothic"/>
              <a:sym typeface="Century Gothic"/>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Please plan to spend </a:t>
            </a:r>
            <a:r>
              <a:rPr lang="en-US" sz="2200" dirty="0">
                <a:latin typeface="Century Gothic"/>
                <a:ea typeface="Century Gothic"/>
                <a:cs typeface="Century Gothic"/>
                <a:sym typeface="Century Gothic"/>
              </a:rPr>
              <a:t>time</a:t>
            </a:r>
            <a:r>
              <a:rPr lang="en-US" sz="2200" b="0" i="0" u="none" strike="noStrike" cap="none" dirty="0">
                <a:solidFill>
                  <a:schemeClr val="dk1"/>
                </a:solidFill>
                <a:latin typeface="Century Gothic"/>
                <a:ea typeface="Century Gothic"/>
                <a:cs typeface="Century Gothic"/>
                <a:sym typeface="Century Gothic"/>
              </a:rPr>
              <a:t> preparing to teach the first week’s lessons </a:t>
            </a:r>
            <a:r>
              <a:rPr lang="en-US" sz="2200" b="0" i="1" u="none" strike="noStrike" cap="none" dirty="0">
                <a:solidFill>
                  <a:schemeClr val="dk1"/>
                </a:solidFill>
                <a:latin typeface="Century Gothic"/>
                <a:ea typeface="Century Gothic"/>
                <a:cs typeface="Century Gothic"/>
                <a:sym typeface="Century Gothic"/>
              </a:rPr>
              <a:t>in addition </a:t>
            </a:r>
            <a:r>
              <a:rPr lang="en-US" sz="2200" b="0" i="0" u="none" strike="noStrike" cap="none" dirty="0">
                <a:solidFill>
                  <a:schemeClr val="dk1"/>
                </a:solidFill>
                <a:latin typeface="Century Gothic"/>
                <a:ea typeface="Century Gothic"/>
                <a:cs typeface="Century Gothic"/>
                <a:sym typeface="Century Gothic"/>
              </a:rPr>
              <a:t>to the time carefully reading the book and unit overview, paying special attention to the protocols.</a:t>
            </a:r>
            <a:endParaRPr sz="2200" dirty="0">
              <a:latin typeface="Century Gothic"/>
              <a:ea typeface="Century Gothic"/>
              <a:cs typeface="Century Gothic"/>
              <a:sym typeface="Century Gothic"/>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b="0" i="0" u="none" strike="noStrike" cap="none" dirty="0">
                <a:solidFill>
                  <a:schemeClr val="dk1"/>
                </a:solidFill>
                <a:latin typeface="Century Gothic"/>
                <a:ea typeface="Century Gothic"/>
                <a:cs typeface="Century Gothic"/>
                <a:sym typeface="Century Gothic"/>
              </a:rPr>
              <a:t>The time will pay off later in smooth classes and student learning</a:t>
            </a:r>
            <a:r>
              <a:rPr lang="en-US" sz="2200" i="0" u="none" strike="noStrike" cap="none" dirty="0">
                <a:solidFill>
                  <a:schemeClr val="dk1"/>
                </a:solidFill>
                <a:latin typeface="Century Gothic"/>
                <a:ea typeface="Century Gothic"/>
                <a:cs typeface="Century Gothic"/>
                <a:sym typeface="Century Gothic"/>
              </a:rPr>
              <a:t>!</a:t>
            </a:r>
            <a:endParaRPr sz="2200" i="0" u="none" strike="noStrike" cap="none" dirty="0">
              <a:solidFill>
                <a:schemeClr val="dk1"/>
              </a:solidFill>
              <a:latin typeface="Century Gothic"/>
              <a:ea typeface="Century Gothic"/>
              <a:cs typeface="Century Gothic"/>
              <a:sym typeface="Century Gothic"/>
            </a:endParaRPr>
          </a:p>
          <a:p>
            <a:pPr marL="0" marR="0" lvl="0" indent="0" algn="l" rtl="0">
              <a:lnSpc>
                <a:spcPct val="70000"/>
              </a:lnSpc>
              <a:spcBef>
                <a:spcPts val="1000"/>
              </a:spcBef>
              <a:spcAft>
                <a:spcPts val="0"/>
              </a:spcAft>
              <a:buClr>
                <a:schemeClr val="dk1"/>
              </a:buClr>
              <a:buSzPts val="2790"/>
              <a:buFont typeface="Arial"/>
              <a:buNone/>
            </a:pPr>
            <a:endParaRPr sz="2200" b="0" i="0" u="none" strike="noStrike" cap="none" dirty="0">
              <a:solidFill>
                <a:schemeClr val="dk1"/>
              </a:solidFill>
              <a:latin typeface="Overlock"/>
              <a:ea typeface="Overlock"/>
              <a:cs typeface="Overlock"/>
              <a:sym typeface="Overlock"/>
            </a:endParaRPr>
          </a:p>
        </p:txBody>
      </p:sp>
      <p:sp>
        <p:nvSpPr>
          <p:cNvPr id="103" name="Shape 103"/>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2</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nSpc>
                <a:spcPct val="90000"/>
              </a:lnSpc>
            </a:pPr>
            <a:r>
              <a:rPr lang="en-US" dirty="0">
                <a:latin typeface="Century Gothic" panose="020B0502020202020204" pitchFamily="34" charset="0"/>
              </a:rPr>
              <a:t>Grade 7: Module 1: Unit 1: Lesson 2</a:t>
            </a:r>
            <a:br>
              <a:rPr lang="en-US" dirty="0">
                <a:latin typeface="Century Gothic" panose="020B0502020202020204" pitchFamily="34" charset="0"/>
              </a:rPr>
            </a:br>
            <a:r>
              <a:rPr lang="en-US" sz="2400" b="1" dirty="0">
                <a:latin typeface="Century Gothic" panose="020B0502020202020204" pitchFamily="34" charset="0"/>
              </a:rPr>
              <a:t>Teacher slide, before teaching.</a:t>
            </a:r>
            <a:endParaRPr lang="en-US" dirty="0">
              <a:latin typeface="Century Gothic" panose="020B0502020202020204" pitchFamily="34" charset="0"/>
            </a:endParaRPr>
          </a:p>
        </p:txBody>
      </p:sp>
      <p:sp>
        <p:nvSpPr>
          <p:cNvPr id="3" name="Text Placeholder 2"/>
          <p:cNvSpPr>
            <a:spLocks noGrp="1"/>
          </p:cNvSpPr>
          <p:nvPr>
            <p:ph type="body" idx="1"/>
          </p:nvPr>
        </p:nvSpPr>
        <p:spPr/>
        <p:txBody>
          <a:bodyPr/>
          <a:lstStyle/>
          <a:p>
            <a:endParaRPr lang="en-US" sz="2133" dirty="0">
              <a:latin typeface="Century Gothic" panose="020B0502020202020204" pitchFamily="34" charset="0"/>
            </a:endParaRPr>
          </a:p>
          <a:p>
            <a:r>
              <a:rPr lang="en-US" sz="2133" dirty="0">
                <a:latin typeface="Century Gothic" panose="020B0502020202020204" pitchFamily="34" charset="0"/>
              </a:rPr>
              <a:t>Today you will begin Small Group Block, with the extra time you have after you finish the lesson. </a:t>
            </a:r>
          </a:p>
          <a:p>
            <a:endParaRPr lang="en-US" sz="2133" dirty="0">
              <a:latin typeface="Century Gothic" panose="020B0502020202020204" pitchFamily="34" charset="0"/>
            </a:endParaRPr>
          </a:p>
          <a:p>
            <a:r>
              <a:rPr lang="en-US" sz="2133" dirty="0">
                <a:latin typeface="Century Gothic" panose="020B0502020202020204" pitchFamily="34" charset="0"/>
              </a:rPr>
              <a:t>You’ll use the extra time you have to begin to work with your students on their reading fluency.</a:t>
            </a:r>
          </a:p>
          <a:p>
            <a:endParaRPr lang="en-US" sz="2133" dirty="0">
              <a:latin typeface="Century Gothic" panose="020B0502020202020204" pitchFamily="34" charset="0"/>
            </a:endParaRPr>
          </a:p>
          <a:p>
            <a:r>
              <a:rPr lang="en-US" sz="2133" dirty="0">
                <a:latin typeface="Century Gothic" panose="020B0502020202020204" pitchFamily="34" charset="0"/>
              </a:rPr>
              <a:t>Please prepare for this by reading the end slides (starting at slide #16).</a:t>
            </a:r>
          </a:p>
          <a:p>
            <a:pPr marL="152396" indent="0">
              <a:buNone/>
            </a:pPr>
            <a:endParaRPr lang="en-US" sz="2133" dirty="0">
              <a:latin typeface="Century Gothic" panose="020B0502020202020204" pitchFamily="34" charset="0"/>
            </a:endParaRPr>
          </a:p>
          <a:p>
            <a:r>
              <a:rPr lang="en-US" sz="2133" dirty="0">
                <a:latin typeface="Century Gothic" panose="020B0502020202020204" pitchFamily="34" charset="0"/>
              </a:rPr>
              <a:t>What you use for oral reading fluency practice is from the </a:t>
            </a:r>
            <a:r>
              <a:rPr lang="en-US" sz="2133" i="1" dirty="0">
                <a:latin typeface="Century Gothic" panose="020B0502020202020204" pitchFamily="34" charset="0"/>
              </a:rPr>
              <a:t>Long Walk to Water</a:t>
            </a:r>
            <a:r>
              <a:rPr lang="en-US" sz="2133" dirty="0">
                <a:latin typeface="Century Gothic" panose="020B0502020202020204" pitchFamily="34" charset="0"/>
              </a:rPr>
              <a:t>. </a:t>
            </a:r>
          </a:p>
          <a:p>
            <a:endParaRPr lang="en-US" sz="2133" dirty="0">
              <a:latin typeface="Century Gothic" panose="020B0502020202020204" pitchFamily="34" charset="0"/>
            </a:endParaRPr>
          </a:p>
          <a:p>
            <a:r>
              <a:rPr lang="en-US" sz="2133" dirty="0">
                <a:latin typeface="Century Gothic" panose="020B0502020202020204" pitchFamily="34" charset="0"/>
              </a:rPr>
              <a:t>This will help your students read what they need to in order to be prepared for the next class. </a:t>
            </a:r>
          </a:p>
          <a:p>
            <a:endParaRPr lang="en-US" dirty="0">
              <a:latin typeface="Century Gothic" panose="020B0502020202020204" pitchFamily="34" charset="0"/>
            </a:endParaRPr>
          </a:p>
        </p:txBody>
      </p:sp>
    </p:spTree>
    <p:extLst>
      <p:ext uri="{BB962C8B-B14F-4D97-AF65-F5344CB8AC3E}">
        <p14:creationId xmlns:p14="http://schemas.microsoft.com/office/powerpoint/2010/main" val="2350017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2</a:t>
            </a:r>
            <a:endParaRPr sz="5600" b="1"/>
          </a:p>
        </p:txBody>
      </p:sp>
      <p:pic>
        <p:nvPicPr>
          <p:cNvPr id="3" name="Picture 2">
            <a:extLst>
              <a:ext uri="{FF2B5EF4-FFF2-40B4-BE49-F238E27FC236}">
                <a16:creationId xmlns:a16="http://schemas.microsoft.com/office/drawing/2014/main" id="{8D44C6BA-5965-4B62-8116-FD8BD66E23BB}"/>
              </a:ext>
            </a:extLst>
          </p:cNvPr>
          <p:cNvPicPr>
            <a:picLocks noChangeAspect="1"/>
          </p:cNvPicPr>
          <p:nvPr/>
        </p:nvPicPr>
        <p:blipFill>
          <a:blip r:embed="rId3"/>
          <a:stretch>
            <a:fillRect/>
          </a:stretch>
        </p:blipFill>
        <p:spPr>
          <a:xfrm>
            <a:off x="4957215" y="293308"/>
            <a:ext cx="2277570" cy="104676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3400" b="1" dirty="0">
                <a:latin typeface="Century Gothic"/>
                <a:ea typeface="Century Gothic"/>
                <a:cs typeface="Century Gothic"/>
                <a:sym typeface="Century Gothic"/>
              </a:rPr>
              <a:t>Hello</a:t>
            </a:r>
            <a:r>
              <a:rPr lang="en-US" sz="3400" b="1" i="0" u="none" strike="noStrike" cap="none" dirty="0">
                <a:solidFill>
                  <a:schemeClr val="dk1"/>
                </a:solidFill>
                <a:latin typeface="Century Gothic"/>
                <a:ea typeface="Century Gothic"/>
                <a:cs typeface="Century Gothic"/>
                <a:sym typeface="Century Gothic"/>
              </a:rPr>
              <a:t>, students!</a:t>
            </a:r>
            <a:endParaRPr sz="3400" b="1" i="0" u="none" strike="noStrike" cap="none" dirty="0">
              <a:solidFill>
                <a:schemeClr val="dk1"/>
              </a:solidFill>
              <a:latin typeface="Century Gothic"/>
              <a:ea typeface="Century Gothic"/>
              <a:cs typeface="Century Gothic"/>
              <a:sym typeface="Century Gothic"/>
            </a:endParaRPr>
          </a:p>
        </p:txBody>
      </p:sp>
      <p:sp>
        <p:nvSpPr>
          <p:cNvPr id="116" name="Shape 116"/>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Today </a:t>
            </a:r>
            <a:r>
              <a:rPr lang="en-US">
                <a:latin typeface="Century Gothic"/>
                <a:ea typeface="Century Gothic"/>
                <a:cs typeface="Century Gothic"/>
                <a:sym typeface="Century Gothic"/>
              </a:rPr>
              <a:t>we are continuing our study of </a:t>
            </a:r>
            <a:r>
              <a:rPr lang="en-US" i="1">
                <a:latin typeface="Century Gothic"/>
                <a:ea typeface="Century Gothic"/>
                <a:cs typeface="Century Gothic"/>
                <a:sym typeface="Century Gothic"/>
              </a:rPr>
              <a:t>A Long Walk to Water. </a:t>
            </a:r>
            <a:r>
              <a:rPr lang="en-US" i="0" u="none" strike="noStrike" cap="none">
                <a:solidFill>
                  <a:schemeClr val="dk1"/>
                </a:solidFill>
                <a:latin typeface="Century Gothic"/>
                <a:ea typeface="Century Gothic"/>
                <a:cs typeface="Century Gothic"/>
                <a:sym typeface="Century Gothic"/>
              </a:rPr>
              <a:t>You will do a lot of this work with </a:t>
            </a:r>
            <a:r>
              <a:rPr lang="en-US">
                <a:latin typeface="Century Gothic"/>
                <a:ea typeface="Century Gothic"/>
                <a:cs typeface="Century Gothic"/>
                <a:sym typeface="Century Gothic"/>
              </a:rPr>
              <a:t>your partner from yesterday’s lesson.</a:t>
            </a:r>
            <a:r>
              <a:rPr lang="en-US" i="0" u="none" strike="noStrike" cap="none">
                <a:solidFill>
                  <a:schemeClr val="dk1"/>
                </a:solidFill>
                <a:latin typeface="Century Gothic"/>
                <a:ea typeface="Century Gothic"/>
                <a:cs typeface="Century Gothic"/>
                <a:sym typeface="Century Gothic"/>
              </a:rPr>
              <a:t> </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learning targets for this lesson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learn about how to be a “close reader”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Clr>
                <a:schemeClr val="dk1"/>
              </a:buClr>
              <a:buSzPts val="2400"/>
              <a:buFont typeface="Century Gothic"/>
              <a:buChar char="●"/>
            </a:pPr>
            <a:r>
              <a:rPr lang="en-US">
                <a:latin typeface="Century Gothic"/>
                <a:ea typeface="Century Gothic"/>
                <a:cs typeface="Century Gothic"/>
                <a:sym typeface="Century Gothic"/>
              </a:rPr>
              <a:t>continue</a:t>
            </a:r>
            <a:r>
              <a:rPr lang="en-US" i="0" u="none" strike="noStrike" cap="none">
                <a:solidFill>
                  <a:schemeClr val="dk1"/>
                </a:solidFill>
                <a:latin typeface="Century Gothic"/>
                <a:ea typeface="Century Gothic"/>
                <a:cs typeface="Century Gothic"/>
                <a:sym typeface="Century Gothic"/>
              </a:rPr>
              <a:t> reading </a:t>
            </a:r>
            <a:r>
              <a:rPr lang="en-US" i="1" u="none" strike="noStrike" cap="none">
                <a:solidFill>
                  <a:schemeClr val="dk1"/>
                </a:solidFill>
                <a:latin typeface="Century Gothic"/>
                <a:ea typeface="Century Gothic"/>
                <a:cs typeface="Century Gothic"/>
                <a:sym typeface="Century Gothic"/>
              </a:rPr>
              <a:t>A Long Walk to Water</a:t>
            </a:r>
            <a:endParaRPr i="0" u="none" strike="noStrike" cap="none">
              <a:solidFill>
                <a:schemeClr val="dk1"/>
              </a:solidFill>
              <a:latin typeface="Century Gothic"/>
              <a:ea typeface="Century Gothic"/>
              <a:cs typeface="Century Gothic"/>
              <a:sym typeface="Century Gothic"/>
            </a:endParaRPr>
          </a:p>
        </p:txBody>
      </p:sp>
      <p:pic>
        <p:nvPicPr>
          <p:cNvPr id="117" name="Shape 11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4" name="Shape 124"/>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400" dirty="0">
                <a:latin typeface="Century Gothic"/>
                <a:ea typeface="Century Gothic"/>
                <a:cs typeface="Century Gothic"/>
                <a:sym typeface="Century Gothic"/>
              </a:rPr>
              <a:t>Remember from yesterday that learning targets </a:t>
            </a:r>
            <a:r>
              <a:rPr lang="en-US" sz="2400" u="none" strike="noStrike" cap="none" dirty="0">
                <a:solidFill>
                  <a:schemeClr val="dk1"/>
                </a:solidFill>
                <a:latin typeface="Century Gothic"/>
                <a:ea typeface="Century Gothic"/>
                <a:cs typeface="Century Gothic"/>
                <a:sym typeface="Century Gothic"/>
              </a:rPr>
              <a:t>help you know what you will learn for the day.</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r>
              <a:rPr lang="en-US" sz="2400" u="none" strike="noStrike" cap="none" dirty="0">
                <a:solidFill>
                  <a:schemeClr val="dk1"/>
                </a:solidFill>
                <a:latin typeface="Century Gothic"/>
                <a:ea typeface="Century Gothic"/>
                <a:cs typeface="Century Gothic"/>
                <a:sym typeface="Century Gothic"/>
              </a:rPr>
              <a:t>Your teacher will read </a:t>
            </a:r>
            <a:r>
              <a:rPr lang="en-US" sz="2400" dirty="0">
                <a:latin typeface="Century Gothic"/>
                <a:ea typeface="Century Gothic"/>
                <a:cs typeface="Century Gothic"/>
                <a:sym typeface="Century Gothic"/>
              </a:rPr>
              <a:t>these learning</a:t>
            </a:r>
            <a:r>
              <a:rPr lang="en-US" sz="2400" u="none" strike="noStrike" cap="none" dirty="0">
                <a:solidFill>
                  <a:schemeClr val="dk1"/>
                </a:solidFill>
                <a:latin typeface="Century Gothic"/>
                <a:ea typeface="Century Gothic"/>
                <a:cs typeface="Century Gothic"/>
                <a:sym typeface="Century Gothic"/>
              </a:rPr>
              <a:t> targets out loud while you read </a:t>
            </a:r>
            <a:r>
              <a:rPr lang="en-US" sz="2400" dirty="0">
                <a:latin typeface="Century Gothic"/>
                <a:ea typeface="Century Gothic"/>
                <a:cs typeface="Century Gothic"/>
                <a:sym typeface="Century Gothic"/>
              </a:rPr>
              <a:t>them</a:t>
            </a:r>
            <a:r>
              <a:rPr lang="en-US" sz="2400" u="none" strike="noStrike" cap="none" dirty="0">
                <a:solidFill>
                  <a:schemeClr val="dk1"/>
                </a:solidFill>
                <a:latin typeface="Century Gothic"/>
                <a:ea typeface="Century Gothic"/>
                <a:cs typeface="Century Gothic"/>
                <a:sym typeface="Century Gothic"/>
              </a:rPr>
              <a:t> in your heads</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800"/>
              <a:buFont typeface="Arial"/>
              <a:buNone/>
            </a:pPr>
            <a:endParaRPr sz="2400" u="none" strike="noStrike" cap="none" dirty="0">
              <a:solidFill>
                <a:schemeClr val="dk1"/>
              </a:solidFill>
              <a:latin typeface="Century Gothic"/>
              <a:ea typeface="Century Gothic"/>
              <a:cs typeface="Century Gothic"/>
              <a:sym typeface="Century Gothic"/>
            </a:endParaRPr>
          </a:p>
          <a:p>
            <a:pPr marL="558800" lvl="0" indent="-457200">
              <a:buSzPct val="100000"/>
              <a:buFont typeface="+mj-lt"/>
              <a:buAutoNum type="arabicPeriod"/>
            </a:pPr>
            <a:r>
              <a:rPr lang="en-US" sz="2600" b="1" dirty="0">
                <a:latin typeface="Century Gothic"/>
                <a:ea typeface="Century Gothic"/>
                <a:cs typeface="Century Gothic"/>
                <a:sym typeface="Century Gothic"/>
              </a:rPr>
              <a:t>I can effectively participate in discussion with my classmates</a:t>
            </a:r>
            <a:r>
              <a:rPr lang="en-US" sz="2600" b="1" i="1" dirty="0">
                <a:latin typeface="Century Gothic"/>
                <a:ea typeface="Century Gothic"/>
                <a:cs typeface="Century Gothic"/>
                <a:sym typeface="Century Gothic"/>
              </a:rPr>
              <a:t>.</a:t>
            </a:r>
            <a:endParaRPr lang="en-US" sz="2600" b="1" dirty="0">
              <a:latin typeface="Century Gothic"/>
              <a:ea typeface="Century Gothic"/>
              <a:cs typeface="Century Gothic"/>
              <a:sym typeface="Century Gothic"/>
            </a:endParaRPr>
          </a:p>
          <a:p>
            <a:pPr marL="558800" lvl="0" indent="-457200">
              <a:buSzPct val="100000"/>
              <a:buFont typeface="+mj-lt"/>
              <a:buAutoNum type="arabicPeriod"/>
            </a:pPr>
            <a:r>
              <a:rPr lang="en-US" sz="2600" b="1" dirty="0">
                <a:latin typeface="Century Gothic"/>
                <a:ea typeface="Century Gothic"/>
                <a:cs typeface="Century Gothic"/>
                <a:sym typeface="Century Gothic"/>
              </a:rPr>
              <a:t>I can determine the central ideas of Chapter 1 of </a:t>
            </a:r>
            <a:r>
              <a:rPr lang="en-US" sz="2600" b="1" i="1" dirty="0">
                <a:latin typeface="Century Gothic"/>
                <a:ea typeface="Century Gothic"/>
                <a:cs typeface="Century Gothic"/>
                <a:sym typeface="Century Gothic"/>
              </a:rPr>
              <a:t>A Long Walk to Water.</a:t>
            </a:r>
            <a:endParaRPr lang="en-US" sz="2600" b="1" dirty="0">
              <a:latin typeface="Century Gothic"/>
              <a:ea typeface="Century Gothic"/>
              <a:cs typeface="Century Gothic"/>
              <a:sym typeface="Century Gothic"/>
            </a:endParaRPr>
          </a:p>
          <a:p>
            <a:pPr marL="558800" lvl="0" indent="-457200">
              <a:buSzPct val="100000"/>
              <a:buFont typeface="+mj-lt"/>
              <a:buAutoNum type="arabicPeriod"/>
            </a:pPr>
            <a:r>
              <a:rPr lang="en-US" sz="2600" b="1" dirty="0">
                <a:latin typeface="Century Gothic"/>
                <a:ea typeface="Century Gothic"/>
                <a:cs typeface="Century Gothic"/>
                <a:sym typeface="Century Gothic"/>
              </a:rPr>
              <a:t>I can determine the meaning of visual representations on a map.</a:t>
            </a:r>
            <a:endParaRPr lang="en-US" sz="2600" b="1" i="1" dirty="0">
              <a:latin typeface="Century Gothic"/>
              <a:ea typeface="Century Gothic"/>
              <a:cs typeface="Century Gothic"/>
              <a:sym typeface="Century Gothic"/>
            </a:endParaRPr>
          </a:p>
        </p:txBody>
      </p:sp>
      <p:pic>
        <p:nvPicPr>
          <p:cNvPr id="125" name="Shape 125"/>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4" name="Picture 4">
            <a:extLst>
              <a:ext uri="{FF2B5EF4-FFF2-40B4-BE49-F238E27FC236}">
                <a16:creationId xmlns:a16="http://schemas.microsoft.com/office/drawing/2014/main" id="{6D30DFDC-802C-469A-9775-3D8145513EF6}"/>
              </a:ext>
            </a:extLst>
          </p:cNvPr>
          <p:cNvPicPr>
            <a:picLocks noChangeAspect="1"/>
          </p:cNvPicPr>
          <p:nvPr/>
        </p:nvPicPr>
        <p:blipFill>
          <a:blip r:embed="rId4"/>
          <a:stretch>
            <a:fillRect/>
          </a:stretch>
        </p:blipFill>
        <p:spPr>
          <a:xfrm>
            <a:off x="10990030" y="5895577"/>
            <a:ext cx="898295" cy="73377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Shape 13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Preparing to Read: Close Reading</a:t>
            </a:r>
            <a:endParaRPr sz="3400" i="0" u="none" strike="noStrike" cap="none" dirty="0">
              <a:solidFill>
                <a:schemeClr val="dk1"/>
              </a:solidFill>
              <a:latin typeface="Century Gothic"/>
              <a:ea typeface="Century Gothic"/>
              <a:cs typeface="Century Gothic"/>
              <a:sym typeface="Century Gothic"/>
            </a:endParaRPr>
          </a:p>
        </p:txBody>
      </p:sp>
      <p:sp>
        <p:nvSpPr>
          <p:cNvPr id="133" name="Shape 133"/>
          <p:cNvSpPr txBox="1">
            <a:spLocks noGrp="1"/>
          </p:cNvSpPr>
          <p:nvPr>
            <p:ph type="body" idx="1"/>
          </p:nvPr>
        </p:nvSpPr>
        <p:spPr>
          <a:xfrm>
            <a:off x="693225" y="1597150"/>
            <a:ext cx="4945500" cy="438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b="1">
                <a:latin typeface="Century Gothic"/>
                <a:ea typeface="Century Gothic"/>
                <a:cs typeface="Century Gothic"/>
                <a:sym typeface="Century Gothic"/>
              </a:rPr>
              <a:t>Main Characters: </a:t>
            </a:r>
            <a:r>
              <a:rPr lang="en-US" sz="2400">
                <a:latin typeface="Century Gothic"/>
                <a:ea typeface="Century Gothic"/>
                <a:cs typeface="Century Gothic"/>
                <a:sym typeface="Century Gothic"/>
              </a:rPr>
              <a:t>Yesterday we met Nya. Today we will meet Salva.</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b="1">
                <a:latin typeface="Century Gothic"/>
                <a:ea typeface="Century Gothic"/>
                <a:cs typeface="Century Gothic"/>
                <a:sym typeface="Century Gothic"/>
              </a:rPr>
              <a:t>Chapter 1: </a:t>
            </a:r>
            <a:r>
              <a:rPr lang="en-US" sz="2400">
                <a:latin typeface="Century Gothic"/>
                <a:ea typeface="Century Gothic"/>
                <a:cs typeface="Century Gothic"/>
                <a:sym typeface="Century Gothic"/>
              </a:rPr>
              <a:t>We will finish reading this chapter today in order to “get the gist” of what it is about. </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b="1">
                <a:latin typeface="Century Gothic"/>
                <a:ea typeface="Century Gothic"/>
                <a:cs typeface="Century Gothic"/>
                <a:sym typeface="Century Gothic"/>
              </a:rPr>
              <a:t>Close Reading: </a:t>
            </a:r>
            <a:r>
              <a:rPr lang="en-US" sz="2400">
                <a:latin typeface="Century Gothic"/>
                <a:ea typeface="Century Gothic"/>
                <a:cs typeface="Century Gothic"/>
                <a:sym typeface="Century Gothic"/>
              </a:rPr>
              <a:t>We will be reading </a:t>
            </a:r>
            <a:r>
              <a:rPr lang="en-US" sz="2400" i="1">
                <a:latin typeface="Century Gothic"/>
                <a:ea typeface="Century Gothic"/>
                <a:cs typeface="Century Gothic"/>
                <a:sym typeface="Century Gothic"/>
              </a:rPr>
              <a:t>A Long Walk to Water </a:t>
            </a:r>
            <a:r>
              <a:rPr lang="en-US" sz="2400">
                <a:latin typeface="Century Gothic"/>
                <a:ea typeface="Century Gothic"/>
                <a:cs typeface="Century Gothic"/>
                <a:sym typeface="Century Gothic"/>
              </a:rPr>
              <a:t>very carefully so we can make meaning and understand what the characters experience. This is called “close reading.”</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p:txBody>
      </p:sp>
      <p:pic>
        <p:nvPicPr>
          <p:cNvPr id="134" name="Shape 134"/>
          <p:cNvPicPr preferRelativeResize="0"/>
          <p:nvPr/>
        </p:nvPicPr>
        <p:blipFill>
          <a:blip r:embed="rId4">
            <a:alphaModFix/>
          </a:blip>
          <a:stretch>
            <a:fillRect/>
          </a:stretch>
        </p:blipFill>
        <p:spPr>
          <a:xfrm>
            <a:off x="5638725" y="2558025"/>
            <a:ext cx="6343650" cy="3149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41" name="Shape 14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2" name="Shape 142"/>
          <p:cNvSpPr txBox="1">
            <a:spLocks noGrp="1"/>
          </p:cNvSpPr>
          <p:nvPr>
            <p:ph type="title"/>
          </p:nvPr>
        </p:nvSpPr>
        <p:spPr>
          <a:xfrm>
            <a:off x="693230" y="452399"/>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Preparing to Read: Difficult Scenes</a:t>
            </a:r>
            <a:endParaRPr sz="3400" i="0" u="none" strike="noStrike" cap="none" dirty="0">
              <a:solidFill>
                <a:schemeClr val="dk1"/>
              </a:solidFill>
              <a:latin typeface="Century Gothic"/>
              <a:ea typeface="Century Gothic"/>
              <a:cs typeface="Century Gothic"/>
              <a:sym typeface="Century Gothic"/>
            </a:endParaRPr>
          </a:p>
        </p:txBody>
      </p:sp>
      <p:pic>
        <p:nvPicPr>
          <p:cNvPr id="143" name="Shape 143"/>
          <p:cNvPicPr preferRelativeResize="0"/>
          <p:nvPr/>
        </p:nvPicPr>
        <p:blipFill>
          <a:blip r:embed="rId4">
            <a:alphaModFix/>
          </a:blip>
          <a:stretch>
            <a:fillRect/>
          </a:stretch>
        </p:blipFill>
        <p:spPr>
          <a:xfrm>
            <a:off x="5219700" y="2109800"/>
            <a:ext cx="6490626" cy="3852851"/>
          </a:xfrm>
          <a:prstGeom prst="rect">
            <a:avLst/>
          </a:prstGeom>
          <a:noFill/>
          <a:ln>
            <a:noFill/>
          </a:ln>
        </p:spPr>
      </p:pic>
      <p:sp>
        <p:nvSpPr>
          <p:cNvPr id="144" name="Shape 144"/>
          <p:cNvSpPr txBox="1">
            <a:spLocks noGrp="1"/>
          </p:cNvSpPr>
          <p:nvPr>
            <p:ph type="body" idx="1"/>
          </p:nvPr>
        </p:nvSpPr>
        <p:spPr>
          <a:xfrm>
            <a:off x="693225" y="1597150"/>
            <a:ext cx="4355100" cy="438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Chapter 1 of </a:t>
            </a:r>
            <a:r>
              <a:rPr lang="en-US" sz="2400" i="1">
                <a:latin typeface="Century Gothic"/>
                <a:ea typeface="Century Gothic"/>
                <a:cs typeface="Century Gothic"/>
                <a:sym typeface="Century Gothic"/>
              </a:rPr>
              <a:t>A Long Walk to Water </a:t>
            </a:r>
            <a:r>
              <a:rPr lang="en-US" sz="2400">
                <a:latin typeface="Century Gothic"/>
                <a:ea typeface="Century Gothic"/>
                <a:cs typeface="Century Gothic"/>
                <a:sym typeface="Century Gothic"/>
              </a:rPr>
              <a:t>includes some violence. What can you do to feel safe when you read about something that may be difficult or bring out strong emotions?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a:latin typeface="Century Gothic"/>
                <a:ea typeface="Century Gothic"/>
                <a:cs typeface="Century Gothic"/>
                <a:sym typeface="Century Gothic"/>
              </a:rPr>
              <a:t>Share your ideas with the class.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b="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24E5BD-A9EF-41A0-B4B5-59291559EACC}">
  <ds:schemaRefs>
    <ds:schemaRef ds:uri="http://schemas.microsoft.com/sharepoint/v3/contenttype/forms"/>
  </ds:schemaRefs>
</ds:datastoreItem>
</file>

<file path=customXml/itemProps2.xml><?xml version="1.0" encoding="utf-8"?>
<ds:datastoreItem xmlns:ds="http://schemas.openxmlformats.org/officeDocument/2006/customXml" ds:itemID="{FC2F4EB9-4A1B-4D45-8903-2B97989FDDDE}">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F058F265-0D33-4B0C-A316-DD729DED0ED9}"/>
</file>

<file path=docProps/app.xml><?xml version="1.0" encoding="utf-8"?>
<Properties xmlns="http://schemas.openxmlformats.org/officeDocument/2006/extended-properties" xmlns:vt="http://schemas.openxmlformats.org/officeDocument/2006/docPropsVTypes">
  <TotalTime>54</TotalTime>
  <Words>4622</Words>
  <Application>Microsoft Office PowerPoint</Application>
  <PresentationFormat>Widescreen</PresentationFormat>
  <Paragraphs>493</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Grade 7: Module 1: Unit 1: Lesson 2 Teacher slide, before teaching.</vt:lpstr>
      <vt:lpstr>Grade 7: Module 1: Unit 1: Lesson 2 Teacher slide, before teaching.</vt:lpstr>
      <vt:lpstr>Grade 7: Module 1: Unit 1: Lesson 2 Teacher slide, before teaching.</vt:lpstr>
      <vt:lpstr>Grade 7: Module 1: Unit 1: Lesson 2 Teacher slide, before teaching.</vt:lpstr>
      <vt:lpstr>Grade 7: Module 1:  Unit 1: Lesson 2</vt:lpstr>
      <vt:lpstr>Hello, students!</vt:lpstr>
      <vt:lpstr>Learning Targets</vt:lpstr>
      <vt:lpstr>Preparing to Read: Close Reading</vt:lpstr>
      <vt:lpstr>       </vt:lpstr>
      <vt:lpstr>Reading for the Gist: Chapter 1</vt:lpstr>
      <vt:lpstr>Think-Pair-Share</vt:lpstr>
      <vt:lpstr>Revisiting Learning Targets</vt:lpstr>
      <vt:lpstr>Exit Ticket</vt:lpstr>
      <vt:lpstr>Letter to Families</vt:lpstr>
      <vt:lpstr>Homework</vt:lpstr>
      <vt:lpstr>Small Group Block</vt:lpstr>
      <vt:lpstr>Fluent Reading Work</vt:lpstr>
      <vt:lpstr>Fluent Reading Work</vt:lpstr>
      <vt:lpstr>Fluent Reading Work</vt:lpstr>
      <vt:lpstr>Fluent Reading Work</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2 Teacher slide, before teaching.</dc:title>
  <dc:creator>nbravo</dc:creator>
  <cp:lastModifiedBy>Natalie Ivey</cp:lastModifiedBy>
  <cp:revision>37</cp:revision>
  <dcterms:modified xsi:type="dcterms:W3CDTF">2019-03-26T00:32:36Z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