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6.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7.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0.xml" ContentType="application/vnd.openxmlformats-officedocument.presentationml.notesSlide+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notesSlides/notesSlide1.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EB5F6C8B-E9F3-48B2-90D4-310D6080F1BC}">
  <a:tblStyle styleId="{EB5F6C8B-E9F3-48B2-90D4-310D6080F1BC}"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943" autoAdjust="0"/>
  </p:normalViewPr>
  <p:slideViewPr>
    <p:cSldViewPr snapToGrid="0">
      <p:cViewPr varScale="1">
        <p:scale>
          <a:sx n="112" d="100"/>
          <a:sy n="112" d="100"/>
        </p:scale>
        <p:origin x="-1000"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28887461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3/lesson-2"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2240"/>
              <a:buFont typeface="Arial"/>
              <a:buNone/>
            </a:pPr>
            <a:r>
              <a:rPr lang="en" sz="1200" b="0" i="0" u="none" strike="noStrike" cap="none" dirty="0">
                <a:solidFill>
                  <a:schemeClr val="dk1"/>
                </a:solidFill>
                <a:latin typeface="Calibri"/>
                <a:ea typeface="Calibri"/>
                <a:cs typeface="Calibri"/>
                <a:sym typeface="Calibri"/>
              </a:rPr>
              <a:t>In this unit, students apply what they have learned about the American Revolution and colonial perspectives on the war to create broadsides persuading someone to be a Patriot or a Loyalist. This prepares students for the performance task, a text-based discussion in which they discuss whether they would have supported the war if they had lived during colonial times. In the first half of the unit, students read and analyze opinion writing to understand characteristics of the format and how authors support their opinions with reasons and evidence. For the </a:t>
            </a:r>
            <a:r>
              <a:rPr lang="en" sz="1200" b="1" i="0" u="none" strike="noStrike" cap="none" dirty="0">
                <a:solidFill>
                  <a:schemeClr val="dk1"/>
                </a:solidFill>
                <a:latin typeface="Calibri"/>
                <a:ea typeface="Calibri"/>
                <a:cs typeface="Calibri"/>
                <a:sym typeface="Calibri"/>
              </a:rPr>
              <a:t>mid-unit assessment</a:t>
            </a:r>
            <a:r>
              <a:rPr lang="en" sz="1200" b="0" i="0" u="none" strike="noStrike" cap="none" dirty="0">
                <a:solidFill>
                  <a:schemeClr val="dk1"/>
                </a:solidFill>
                <a:latin typeface="Calibri"/>
                <a:ea typeface="Calibri"/>
                <a:cs typeface="Calibri"/>
                <a:sym typeface="Calibri"/>
              </a:rPr>
              <a:t>, students read a new broadside from the Quaker perspective and analyze the author’s opinion, reasons, and evidence.</a:t>
            </a: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444444"/>
              </a:solidFill>
              <a:latin typeface="Calibri"/>
              <a:ea typeface="Calibri"/>
              <a:cs typeface="Calibri"/>
              <a:sym typeface="Calibri"/>
            </a:endParaRPr>
          </a:p>
          <a:p>
            <a:pPr marL="0" marR="0" lvl="0" indent="0" algn="l" rtl="0">
              <a:lnSpc>
                <a:spcPct val="100000"/>
              </a:lnSpc>
              <a:spcBef>
                <a:spcPts val="323"/>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Students will focus on the following guiding questions:</a:t>
            </a:r>
            <a:endParaRPr sz="1200" b="0" i="0" u="none" strike="noStrike" cap="none" dirty="0">
              <a:solidFill>
                <a:schemeClr val="dk1"/>
              </a:solidFill>
              <a:latin typeface="Calibri"/>
              <a:ea typeface="Calibri"/>
              <a:cs typeface="Calibri"/>
              <a:sym typeface="Calibri"/>
            </a:endParaRPr>
          </a:p>
          <a:p>
            <a:pPr marL="342900" marR="0" lvl="0" indent="-311150" algn="l" rtl="0">
              <a:lnSpc>
                <a:spcPct val="10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How did the American Revolution and the events leading up to it affect the people in the colonies</a:t>
            </a:r>
            <a:r>
              <a:rPr lang="en" sz="1200" b="0" i="0" u="none" strike="noStrike" cap="none" dirty="0" smtClean="0">
                <a:solidFill>
                  <a:schemeClr val="dk1"/>
                </a:solidFill>
                <a:latin typeface="Calibri"/>
                <a:ea typeface="Calibri"/>
                <a:cs typeface="Calibri"/>
                <a:sym typeface="Calibri"/>
              </a:rPr>
              <a:t>?</a:t>
            </a:r>
            <a:endParaRPr lang="en-US" sz="1200" b="0" i="0" u="none" strike="noStrike" cap="none" dirty="0" smtClean="0">
              <a:solidFill>
                <a:schemeClr val="dk1"/>
              </a:solidFill>
              <a:latin typeface="Calibri"/>
              <a:ea typeface="Calibri"/>
              <a:cs typeface="Calibri"/>
              <a:sym typeface="Calibri"/>
            </a:endParaRPr>
          </a:p>
          <a:p>
            <a:pPr marL="31750" marR="0" lvl="0" indent="0" algn="l" rtl="0">
              <a:lnSpc>
                <a:spcPct val="100000"/>
              </a:lnSpc>
              <a:spcBef>
                <a:spcPts val="34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34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This unit is designed so that students grapple with the following big ideas.</a:t>
            </a:r>
            <a:endParaRPr sz="1200" b="0" i="0" u="none" strike="noStrike" cap="none" dirty="0">
              <a:solidFill>
                <a:schemeClr val="dk1"/>
              </a:solidFill>
              <a:latin typeface="Calibri"/>
              <a:ea typeface="Calibri"/>
              <a:cs typeface="Calibri"/>
              <a:sym typeface="Calibri"/>
            </a:endParaRPr>
          </a:p>
          <a:p>
            <a:pPr marL="342900" marR="0" lvl="0" indent="-292100" algn="l" rtl="0">
              <a:lnSpc>
                <a:spcPct val="10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The American Revolution resulted in the United States of America becoming a new country with independence from Britain.</a:t>
            </a:r>
            <a:endParaRPr sz="1200" b="0" i="0" u="none" strike="noStrike" cap="none" dirty="0">
              <a:solidFill>
                <a:schemeClr val="dk1"/>
              </a:solidFill>
              <a:latin typeface="Calibri"/>
              <a:ea typeface="Calibri"/>
              <a:cs typeface="Calibri"/>
              <a:sym typeface="Calibri"/>
            </a:endParaRPr>
          </a:p>
          <a:p>
            <a:pPr marL="342900" marR="0" lvl="0" indent="-292100" algn="l" rtl="0">
              <a:lnSpc>
                <a:spcPct val="10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The American Revolution, like many wars, divided people: brother against brother, mother against daughter, neighbor against neighbor.</a:t>
            </a:r>
            <a:endParaRPr sz="1200" b="0" i="0" u="none" strike="noStrike" cap="none" dirty="0">
              <a:solidFill>
                <a:schemeClr val="dk1"/>
              </a:solidFill>
              <a:latin typeface="Calibri"/>
              <a:ea typeface="Calibri"/>
              <a:cs typeface="Calibri"/>
              <a:sym typeface="Calibri"/>
            </a:endParaRPr>
          </a:p>
          <a:p>
            <a:pPr marL="342900" marR="0" lvl="0" indent="-292100" algn="l" rtl="0">
              <a:lnSpc>
                <a:spcPct val="100000"/>
              </a:lnSpc>
              <a:spcBef>
                <a:spcPts val="340"/>
              </a:spcBef>
              <a:spcAft>
                <a:spcPts val="0"/>
              </a:spcAft>
              <a:buClr>
                <a:schemeClr val="dk1"/>
              </a:buClr>
              <a:buSzPts val="1200"/>
              <a:buFont typeface="Arial"/>
              <a:buChar char="•"/>
            </a:pPr>
            <a:r>
              <a:rPr lang="en" sz="1200" b="0" i="0" u="none" strike="noStrike" cap="none" dirty="0">
                <a:solidFill>
                  <a:schemeClr val="dk1"/>
                </a:solidFill>
                <a:latin typeface="Calibri"/>
                <a:ea typeface="Calibri"/>
                <a:cs typeface="Calibri"/>
                <a:sym typeface="Calibri"/>
              </a:rPr>
              <a:t>American colonists had different perspectives on fighting for independence from Britain.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053210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9"/>
        <p:cNvGrpSpPr/>
        <p:nvPr/>
      </p:nvGrpSpPr>
      <p:grpSpPr>
        <a:xfrm>
          <a:off x="0" y="0"/>
          <a:ext cx="0" cy="0"/>
          <a:chOff x="0" y="0"/>
          <a:chExt cx="0" cy="0"/>
        </a:xfrm>
      </p:grpSpPr>
      <p:sp>
        <p:nvSpPr>
          <p:cNvPr id="240" name="Google Shape;240;p1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15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and display Robert Barton’s letter. Invite students to follow along, reading silently in their heads as you read the text aloud.</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Turn and Talk: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t>
            </a:r>
            <a:r>
              <a:rPr lang="en" sz="1200" b="0" i="1" u="none" strike="noStrike" cap="none" dirty="0">
                <a:solidFill>
                  <a:srgbClr val="000000"/>
                </a:solidFill>
                <a:latin typeface="Calibri"/>
                <a:ea typeface="Calibri"/>
                <a:cs typeface="Calibri"/>
                <a:sym typeface="Calibri"/>
              </a:rPr>
              <a:t>What is the text about</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It is a letter from Robert responding to his son</a:t>
            </a:r>
            <a:r>
              <a:rPr lang="en" sz="1200" b="0" i="0" u="none" strike="noStrike" cap="none" dirty="0">
                <a:solidFill>
                  <a:srgbClr val="000000"/>
                </a:solidFill>
                <a:latin typeface="Calibri"/>
                <a:ea typeface="Calibri"/>
                <a:cs typeface="Calibri"/>
                <a:sym typeface="Calibri"/>
              </a:rPr>
              <a: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Share that as in Lesson 1, today they will read this text for the gist and then reread it more closely, looking at how the author supports his opinion.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Follow the same routine from Work Time B of Unit 2, Lesson 1 to guide students through reading and determining the gist of this text. (This slide details Work Time B of Unit 2, Lesson 1.)  Note: Students will not reflect on the text or determine the meaning of unfamiliar vocabulary.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Invite students to spend 3 minutes reflecting silently on the gist of the text.  Then write/draw the gist on paper.</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Turn and Talk:</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1" u="none" strike="noStrike" cap="none" dirty="0">
                <a:solidFill>
                  <a:schemeClr val="dk1"/>
                </a:solidFill>
                <a:latin typeface="Calibri"/>
                <a:ea typeface="Calibri"/>
                <a:cs typeface="Calibri"/>
                <a:sym typeface="Calibri"/>
              </a:rPr>
              <a:t>“What’s the gist of this text</a:t>
            </a:r>
            <a:r>
              <a:rPr lang="en" sz="1200" b="0" i="1" u="none" strike="noStrike" cap="none" dirty="0" smtClean="0">
                <a:solidFill>
                  <a:schemeClr val="dk1"/>
                </a:solidFill>
                <a:latin typeface="Calibri"/>
                <a:ea typeface="Calibri"/>
                <a:cs typeface="Calibri"/>
                <a:sym typeface="Calibri"/>
              </a:rPr>
              <a:t>?</a:t>
            </a:r>
            <a:r>
              <a:rPr lang="en-US" sz="1200" b="0" i="1" u="none" strike="noStrike" cap="none" dirty="0" smtClean="0">
                <a:solidFill>
                  <a:schemeClr val="dk1"/>
                </a:solidFill>
                <a:latin typeface="Calibri"/>
                <a:ea typeface="Calibri"/>
                <a:cs typeface="Calibri"/>
                <a:sym typeface="Calibri"/>
              </a:rPr>
              <a: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Remind students to use the following:</a:t>
            </a:r>
            <a:endParaRPr sz="1200" b="0"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 </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logs </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Readers Do These Things anchor chart</a:t>
            </a:r>
            <a:endParaRPr sz="1200" b="1" i="0" u="none" strike="noStrike" cap="none"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the gist of the response.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determining the gist: (Highlighting Key Phrases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Consider highlighting or underlining key phrases in their individual </a:t>
            </a:r>
            <a:r>
              <a:rPr lang="en-US" sz="1200" b="0" i="0" u="none" strike="noStrike" cap="none" dirty="0" smtClean="0">
                <a:solidFill>
                  <a:srgbClr val="000000"/>
                </a:solidFill>
                <a:latin typeface="Calibri"/>
                <a:ea typeface="Calibri"/>
                <a:cs typeface="Calibri"/>
                <a:sym typeface="Calibri"/>
              </a:rPr>
              <a:t>copies </a:t>
            </a:r>
            <a:r>
              <a:rPr lang="en" sz="1200" b="0" i="0" u="none" strike="noStrike" cap="none" dirty="0" smtClean="0">
                <a:solidFill>
                  <a:srgbClr val="000000"/>
                </a:solidFill>
                <a:latin typeface="Calibri"/>
                <a:ea typeface="Calibri"/>
                <a:cs typeface="Calibri"/>
                <a:sym typeface="Calibri"/>
              </a:rPr>
              <a:t>of </a:t>
            </a:r>
            <a:r>
              <a:rPr lang="en" sz="1200" b="0" i="0" u="none" strike="noStrike" cap="none" dirty="0">
                <a:solidFill>
                  <a:srgbClr val="000000"/>
                </a:solidFill>
                <a:latin typeface="Calibri"/>
                <a:ea typeface="Calibri"/>
                <a:cs typeface="Calibri"/>
                <a:sym typeface="Calibri"/>
              </a:rPr>
              <a:t>Robert Barton’s letter in advance. This will lift the gist up for them as they read along. </a:t>
            </a:r>
            <a:endParaRPr sz="1200" b="0" i="0" u="none" strike="noStrike" cap="none" dirty="0">
              <a:solidFill>
                <a:srgbClr val="000000"/>
              </a:solidFill>
              <a:latin typeface="Calibri"/>
              <a:ea typeface="Calibri"/>
              <a:cs typeface="Calibri"/>
              <a:sym typeface="Calibri"/>
            </a:endParaRPr>
          </a:p>
        </p:txBody>
      </p:sp>
      <p:sp>
        <p:nvSpPr>
          <p:cNvPr id="241" name="Google Shape;241;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936388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23-</a:t>
            </a:r>
            <a:r>
              <a:rPr lang="en" sz="1200" b="1" i="0" u="none" strike="noStrike" cap="none" dirty="0" smtClean="0">
                <a:solidFill>
                  <a:schemeClr val="dk1"/>
                </a:solidFill>
                <a:latin typeface="Calibri"/>
                <a:ea typeface="Calibri"/>
                <a:cs typeface="Calibri"/>
                <a:sym typeface="Calibri"/>
              </a:rPr>
              <a:t>25 </a:t>
            </a:r>
            <a:r>
              <a:rPr lang="en" sz="1200" b="1" i="0" u="none" strike="noStrike" cap="none" dirty="0">
                <a:solidFill>
                  <a:schemeClr val="dk1"/>
                </a:solidFill>
                <a:latin typeface="Calibri"/>
                <a:ea typeface="Calibri"/>
                <a:cs typeface="Calibri"/>
                <a:sym typeface="Calibri"/>
              </a:rPr>
              <a:t>minutes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Group/Individuals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as in Lesson 1, they will reread this opinion letter to identify Robert Barton’s opinion on the American Revolution and to determine his reasons and evidence for this opinion. Instead of doing this as a whole group, they will do this independently today.</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persevere</a:t>
            </a:r>
            <a:r>
              <a:rPr lang="en" sz="1200" b="0" i="0" u="none" strike="noStrike" cap="none" dirty="0">
                <a:solidFill>
                  <a:srgbClr val="000000"/>
                </a:solidFill>
                <a:latin typeface="Calibri"/>
                <a:ea typeface="Calibri"/>
                <a:cs typeface="Calibri"/>
                <a:sym typeface="Calibri"/>
              </a:rPr>
              <a:t>. Tell students that because they will work to determine Robert’s reasons and evidence on their own today, they will need to persevere.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first paragraph of Robert Barton’s letter and follow the same routine from Work Time B of Lesson 1 to guide students through independently rereading this letter, identifying Robert’s opinion, as well as his reasons and evidence. (The rest of this slide details the Work Time B of Lesson 1.)  Remind students to refer to the </a:t>
            </a:r>
            <a:r>
              <a:rPr lang="en" sz="1200" b="1" i="0" u="none" strike="noStrike" cap="none" dirty="0">
                <a:solidFill>
                  <a:srgbClr val="000000"/>
                </a:solidFill>
                <a:latin typeface="Calibri"/>
                <a:ea typeface="Calibri"/>
                <a:cs typeface="Calibri"/>
                <a:sym typeface="Calibri"/>
              </a:rPr>
              <a:t>Exploring Opinions as Readers and Writers handout</a:t>
            </a:r>
            <a:r>
              <a:rPr lang="en" sz="1200" b="0" i="0" u="none" strike="noStrike" cap="none" dirty="0">
                <a:solidFill>
                  <a:srgbClr val="000000"/>
                </a:solidFill>
                <a:latin typeface="Calibri"/>
                <a:ea typeface="Calibri"/>
                <a:cs typeface="Calibri"/>
                <a:sym typeface="Calibri"/>
              </a:rPr>
              <a:t> as needed: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Reread the first paragraph, identifying the sentence that most clearly states the author’s opinion.</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Reread the second and third paragraphs, identifying the sentences that most clearly state reasons for the author’s opinion. </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Reread the second and third paragraphs, identifying evidence that supports the author’s reasons.</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After independently rereading each paragraph and identifying the author’s opinion, reasons, and evidence, discuss as a whole group.</a:t>
            </a:r>
            <a:endParaRPr sz="1200" dirty="0">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Focus students on the </a:t>
            </a:r>
            <a:r>
              <a:rPr lang="en" sz="1200" b="1" i="0" u="none" strike="noStrike" cap="none" dirty="0">
                <a:solidFill>
                  <a:srgbClr val="000000"/>
                </a:solidFill>
                <a:latin typeface="Calibri"/>
                <a:ea typeface="Calibri"/>
                <a:cs typeface="Calibri"/>
                <a:sym typeface="Calibri"/>
              </a:rPr>
              <a:t>Working to Become Ethical People anchor chart</a:t>
            </a:r>
            <a:r>
              <a:rPr lang="en" sz="1200" b="0" i="0" u="none" strike="noStrike" cap="none" dirty="0">
                <a:solidFill>
                  <a:srgbClr val="000000"/>
                </a:solidFill>
                <a:latin typeface="Calibri"/>
                <a:ea typeface="Calibri"/>
                <a:cs typeface="Calibri"/>
                <a:sym typeface="Calibri"/>
              </a:rPr>
              <a:t>, specifically </a:t>
            </a:r>
            <a:r>
              <a:rPr lang="en" sz="1200" b="0" i="1" u="none" strike="noStrike" cap="none" dirty="0">
                <a:solidFill>
                  <a:srgbClr val="000000"/>
                </a:solidFill>
                <a:latin typeface="Calibri"/>
                <a:ea typeface="Calibri"/>
                <a:cs typeface="Calibri"/>
                <a:sym typeface="Calibri"/>
              </a:rPr>
              <a:t>respect</a:t>
            </a:r>
            <a:r>
              <a:rPr lang="en" sz="1200" b="0" i="0" u="none" strike="noStrike" cap="none" dirty="0">
                <a:solidFill>
                  <a:srgbClr val="000000"/>
                </a:solidFill>
                <a:latin typeface="Calibri"/>
                <a:ea typeface="Calibri"/>
                <a:cs typeface="Calibri"/>
                <a:sym typeface="Calibri"/>
              </a:rPr>
              <a:t>. Point out that throughout his letter, Robert showed respect even though he had a different opinion from his 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able to identify Robert’s opinion, his reasons, and text evidence of each.</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verbal expression: Provide sentence frames for responses or allow them to share their learning in other ways, such as drawing or writing.</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(Modeling and Thinking Aloud: Identifying Opinion</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Model and think aloud the process for identifying Robert’s opinion, one reason, and one example of evidence stated in the letter before inviting students to work independently.</a:t>
            </a:r>
            <a:endParaRPr sz="1200" b="0" i="0" u="none" strike="noStrike" cap="none" dirty="0">
              <a:solidFill>
                <a:srgbClr val="000000"/>
              </a:solidFill>
              <a:latin typeface="Calibri"/>
              <a:ea typeface="Calibri"/>
              <a:cs typeface="Calibri"/>
              <a:sym typeface="Calibri"/>
            </a:endParaRPr>
          </a:p>
        </p:txBody>
      </p:sp>
      <p:sp>
        <p:nvSpPr>
          <p:cNvPr id="249" name="Google Shape;249;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267076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a:t>
            </a:r>
            <a:r>
              <a:rPr lang="en" sz="1200" b="1" i="0" u="none" strike="noStrike" cap="none" dirty="0" smtClean="0">
                <a:solidFill>
                  <a:srgbClr val="000000"/>
                </a:solidFill>
                <a:latin typeface="Calibri"/>
                <a:ea typeface="Calibri"/>
                <a:cs typeface="Calibri"/>
                <a:sym typeface="Calibri"/>
              </a:rPr>
              <a:t>6</a:t>
            </a:r>
            <a:r>
              <a:rPr lang="en-US" sz="1200" b="1" i="0" u="none" strike="noStrike" cap="none" dirty="0" smtClean="0">
                <a:solidFill>
                  <a:srgbClr val="000000"/>
                </a:solidFill>
                <a:latin typeface="Calibri"/>
                <a:ea typeface="Calibri"/>
                <a:cs typeface="Calibri"/>
                <a:sym typeface="Calibri"/>
              </a:rPr>
              <a:t>-8</a:t>
            </a:r>
            <a:r>
              <a:rPr lang="en" sz="1200" b="1" i="0" u="none" strike="noStrike" cap="none" dirty="0" smtClean="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minutes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Group/Pairs</a:t>
            </a: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None. </a:t>
            </a:r>
            <a:endParaRPr sz="1200" b="0" i="0" u="none" strike="noStrike" cap="none" dirty="0">
              <a:solidFill>
                <a:srgbClr val="000000"/>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Distribute the</a:t>
            </a:r>
            <a:r>
              <a:rPr lang="en" sz="1200" b="1" i="0" u="none" strike="noStrike" cap="none" dirty="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Exit Ticket: Determining an Opinion.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the questions on the exit ticket aloud for students and invite them to complete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If productive, cue students with a challenge: “</a:t>
            </a:r>
            <a:r>
              <a:rPr lang="en" sz="1200" b="0" i="1" u="none" strike="noStrike" cap="none" dirty="0">
                <a:solidFill>
                  <a:srgbClr val="000000"/>
                </a:solidFill>
                <a:latin typeface="Calibri"/>
                <a:ea typeface="Calibri"/>
                <a:cs typeface="Calibri"/>
                <a:sym typeface="Calibri"/>
              </a:rPr>
              <a:t>What if the author had not included the word </a:t>
            </a:r>
            <a:r>
              <a:rPr lang="en-US" sz="1200" b="0" i="1" u="none" strike="noStrike" cap="none" dirty="0" smtClean="0">
                <a:solidFill>
                  <a:srgbClr val="000000"/>
                </a:solidFill>
                <a:latin typeface="Calibri"/>
                <a:ea typeface="Calibri"/>
                <a:cs typeface="Calibri"/>
                <a:sym typeface="Calibri"/>
              </a:rPr>
              <a:t>‘</a:t>
            </a:r>
            <a:r>
              <a:rPr lang="en" sz="1200" b="0" i="1" u="none" strike="noStrike" cap="none" dirty="0" smtClean="0">
                <a:solidFill>
                  <a:srgbClr val="000000"/>
                </a:solidFill>
                <a:latin typeface="Calibri"/>
                <a:ea typeface="Calibri"/>
                <a:cs typeface="Calibri"/>
                <a:sym typeface="Calibri"/>
              </a:rPr>
              <a:t>cruel?</a:t>
            </a:r>
            <a:r>
              <a:rPr lang="en-US" sz="1200" b="0" i="1"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1" u="none" strike="noStrike" cap="none" dirty="0">
                <a:solidFill>
                  <a:srgbClr val="000000"/>
                </a:solidFill>
                <a:latin typeface="Calibri"/>
                <a:ea typeface="Calibri"/>
                <a:cs typeface="Calibri"/>
                <a:sym typeface="Calibri"/>
              </a:rPr>
              <a:t>I’ll give you time to think and discuss with a partner.” </a:t>
            </a:r>
            <a:r>
              <a:rPr lang="en" sz="1200" b="1" i="0" u="none" strike="noStrike" cap="none" dirty="0">
                <a:solidFill>
                  <a:srgbClr val="000000"/>
                </a:solidFill>
                <a:latin typeface="Calibri"/>
                <a:ea typeface="Calibri"/>
                <a:cs typeface="Calibri"/>
                <a:sym typeface="Calibri"/>
              </a:rPr>
              <a:t>(Responses will vary.)</a:t>
            </a:r>
            <a:endParaRPr sz="1200" b="1"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a checking for understanding technique (e.g., Red Light, Green Light or </a:t>
            </a:r>
            <a:r>
              <a:rPr lang="en" sz="1200" b="0" i="0" u="none" strike="noStrike" cap="none" dirty="0" smtClean="0">
                <a:solidFill>
                  <a:srgbClr val="000000"/>
                </a:solidFill>
                <a:latin typeface="Calibri"/>
                <a:ea typeface="Calibri"/>
                <a:cs typeface="Calibri"/>
                <a:sym typeface="Calibri"/>
              </a:rPr>
              <a:t>Thumb-O</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Meter</a:t>
            </a:r>
            <a:r>
              <a:rPr lang="en" sz="1200" b="0" i="0" u="none" strike="noStrike" cap="none" dirty="0">
                <a:solidFill>
                  <a:srgbClr val="000000"/>
                </a:solidFill>
                <a:latin typeface="Calibri"/>
                <a:ea typeface="Calibri"/>
                <a:cs typeface="Calibri"/>
                <a:sym typeface="Calibri"/>
              </a:rPr>
              <a:t>) for students to self-assess against the learning targets.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 time permits, focus students on the </a:t>
            </a:r>
            <a:r>
              <a:rPr lang="en" sz="1200" b="1" i="0" u="none" strike="noStrike" cap="none" dirty="0">
                <a:solidFill>
                  <a:srgbClr val="000000"/>
                </a:solidFill>
                <a:latin typeface="Calibri"/>
                <a:ea typeface="Calibri"/>
                <a:cs typeface="Calibri"/>
                <a:sym typeface="Calibri"/>
              </a:rPr>
              <a:t>Working to Become Effective Learners anchor chart</a:t>
            </a:r>
            <a:r>
              <a:rPr lang="en" sz="1200" b="0" i="0" u="none" strike="noStrike" cap="none" dirty="0">
                <a:solidFill>
                  <a:srgbClr val="000000"/>
                </a:solidFill>
                <a:latin typeface="Calibri"/>
                <a:ea typeface="Calibri"/>
                <a:cs typeface="Calibri"/>
                <a:sym typeface="Calibri"/>
              </a:rPr>
              <a:t> and invite them to self-assess how well they persevered and showed respect in this lesson.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 completion of the exit ticket.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vocabulary: Provide options for comprehension by pre-underlining words that express an opinion on the exit ticket.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ELLs: (Discussing Meaning in Home Languages</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discuss the meaning of the exit ticket quotes in home language groups before writing</a:t>
            </a:r>
            <a:endParaRPr sz="1200" b="0" i="0" u="none" strike="noStrike" cap="none" dirty="0">
              <a:solidFill>
                <a:srgbClr val="000000"/>
              </a:solidFill>
              <a:latin typeface="Calibri"/>
              <a:ea typeface="Calibri"/>
              <a:cs typeface="Calibri"/>
              <a:sym typeface="Calibri"/>
            </a:endParaRPr>
          </a:p>
        </p:txBody>
      </p:sp>
      <p:sp>
        <p:nvSpPr>
          <p:cNvPr id="256" name="Google Shape;256;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4239489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0870692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p1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13000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p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4 M3 U3: </a:t>
            </a:r>
            <a:r>
              <a:rPr lang="en" sz="1200" b="0" i="0" u="sng" strike="noStrike" cap="none"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9" name="Google Shape;279;p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912687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read and review in preparation:</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b="0" i="0" u="none" strike="noStrike" cap="none" dirty="0">
                <a:solidFill>
                  <a:schemeClr val="dk1"/>
                </a:solidFill>
                <a:latin typeface="Calibri"/>
                <a:ea typeface="Calibri"/>
                <a:cs typeface="Calibri"/>
                <a:sym typeface="Calibri"/>
              </a:rPr>
              <a:t>for this lesson can be found here: </a:t>
            </a:r>
            <a:r>
              <a:rPr lang="en" sz="1200" b="0" i="0" u="sng" strike="noStrike" cap="none" dirty="0">
                <a:solidFill>
                  <a:schemeClr val="hlink"/>
                </a:solidFill>
                <a:latin typeface="Calibri"/>
                <a:ea typeface="Calibri"/>
                <a:cs typeface="Calibri"/>
                <a:sym typeface="Calibri"/>
                <a:hlinkClick r:id="rId3"/>
              </a:rPr>
              <a:t>http://curriculum.eleducation.org/curriculum/ela/grade-4/module-3/unit-3/lesson-2</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Additional Teacher Resources:</a:t>
            </a:r>
            <a:endParaRPr sz="1200" b="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Throughout </a:t>
            </a:r>
            <a:r>
              <a:rPr lang="en" sz="1200" b="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b="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Protocol </a:t>
            </a:r>
            <a:r>
              <a:rPr lang="en" sz="1200" b="0" i="0" u="none" strike="noStrike" cap="none" dirty="0">
                <a:solidFill>
                  <a:schemeClr val="dk1"/>
                </a:solidFill>
                <a:latin typeface="Calibri"/>
                <a:ea typeface="Calibri"/>
                <a:cs typeface="Calibri"/>
                <a:sym typeface="Calibri"/>
              </a:rPr>
              <a:t>descriptions and videos can be found here: </a:t>
            </a:r>
            <a:r>
              <a:rPr lang="en" sz="1200" b="0" i="0" u="sng" strike="noStrike" cap="none" dirty="0">
                <a:solidFill>
                  <a:schemeClr val="hlink"/>
                </a:solidFill>
                <a:latin typeface="Calibri"/>
                <a:ea typeface="Calibri"/>
                <a:cs typeface="Calibri"/>
                <a:sym typeface="Calibri"/>
                <a:hlinkClick r:id="rId5"/>
              </a:rPr>
              <a:t>https://eleducation.org/resources/el-education-classroom-protocols</a:t>
            </a:r>
            <a:endParaRPr sz="1200" b="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0" i="0" u="none" strike="noStrike" cap="none" dirty="0" smtClean="0">
                <a:solidFill>
                  <a:schemeClr val="dk1"/>
                </a:solidFill>
                <a:latin typeface="Calibri"/>
                <a:ea typeface="Calibri"/>
                <a:cs typeface="Calibri"/>
                <a:sym typeface="Calibri"/>
              </a:rPr>
              <a:t>Rubrics </a:t>
            </a:r>
            <a:r>
              <a:rPr lang="en" sz="1200" b="0" i="0" u="none" strike="noStrike" cap="none" dirty="0">
                <a:solidFill>
                  <a:schemeClr val="dk1"/>
                </a:solidFill>
                <a:latin typeface="Calibri"/>
                <a:ea typeface="Calibri"/>
                <a:cs typeface="Calibri"/>
                <a:sym typeface="Calibri"/>
              </a:rPr>
              <a:t>and checklists for writing can be found here: </a:t>
            </a:r>
            <a:r>
              <a:rPr lang="en" sz="1200" b="0" i="0" u="sng" strike="noStrike" cap="none" dirty="0">
                <a:solidFill>
                  <a:schemeClr val="hlink"/>
                </a:solidFill>
                <a:latin typeface="Calibri"/>
                <a:ea typeface="Calibri"/>
                <a:cs typeface="Calibri"/>
                <a:sym typeface="Calibri"/>
                <a:hlinkClick r:id="rId6"/>
              </a:rPr>
              <a:t>https://eleducation.org/resources/fourth-grade-writing-rubrics-and-checklists</a:t>
            </a:r>
            <a:endParaRPr sz="1200" b="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b="0" i="0" u="none" strike="noStrike" cap="none" dirty="0" smtClean="0">
                <a:solidFill>
                  <a:schemeClr val="dk1"/>
                </a:solidFill>
                <a:latin typeface="Calibri"/>
                <a:ea typeface="Calibri"/>
                <a:cs typeface="Calibri"/>
                <a:sym typeface="Calibri"/>
              </a:rPr>
              <a:t>Independent </a:t>
            </a:r>
            <a:r>
              <a:rPr lang="en" sz="1200" b="0" i="0" u="none" strike="noStrike" cap="none" dirty="0">
                <a:solidFill>
                  <a:schemeClr val="dk1"/>
                </a:solidFill>
                <a:latin typeface="Calibri"/>
                <a:ea typeface="Calibri"/>
                <a:cs typeface="Calibri"/>
                <a:sym typeface="Calibri"/>
              </a:rPr>
              <a:t>Reading: Sample Plans can be found here: </a:t>
            </a:r>
            <a:r>
              <a:rPr lang="en" sz="1200" b="0" i="0" u="sng" strike="noStrike" cap="none" dirty="0">
                <a:solidFill>
                  <a:schemeClr val="hlink"/>
                </a:solidFill>
                <a:latin typeface="Calibri"/>
                <a:ea typeface="Calibri"/>
                <a:cs typeface="Calibri"/>
                <a:sym typeface="Calibri"/>
                <a:hlinkClick r:id="rId7"/>
              </a:rPr>
              <a:t>https://eleducation.org/resources/independent-reading-sample-plans</a:t>
            </a:r>
            <a:endParaRPr sz="1200" b="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12026102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New Materials to Prepare in Advance: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Robert Barton’s letter (one per student and one to display, found in Student Workbook)</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Exit Ticket: Determining an Opinion (one per student, found in Student Workbook)</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Materials to Gather from Previous Lessons: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Exploring Opinions as Readers and Writers </a:t>
            </a:r>
            <a:r>
              <a:rPr lang="en" sz="1200" b="0" i="0" u="none" strike="noStrike" cap="none" dirty="0">
                <a:solidFill>
                  <a:schemeClr val="dk1"/>
                </a:solidFill>
                <a:latin typeface="Calibri"/>
                <a:ea typeface="Calibri"/>
                <a:cs typeface="Calibri"/>
                <a:sym typeface="Calibri"/>
              </a:rPr>
              <a:t>(from Lesson 1; one per student and one to display)</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Ethical People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Vocabulary logs</a:t>
            </a:r>
            <a:r>
              <a:rPr lang="en" sz="1200" b="0" i="0" u="none" strike="noStrike" cap="none" dirty="0">
                <a:solidFill>
                  <a:schemeClr val="dk1"/>
                </a:solidFill>
                <a:latin typeface="Calibri"/>
                <a:ea typeface="Calibri"/>
                <a:cs typeface="Calibri"/>
                <a:sym typeface="Calibri"/>
              </a:rPr>
              <a:t> (from Module 1; one per student)’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Close Readers Do These Things anchor chart </a:t>
            </a:r>
            <a:r>
              <a:rPr lang="en" sz="1200" b="0" i="0" u="none" strike="noStrike" cap="none" dirty="0">
                <a:solidFill>
                  <a:schemeClr val="dk1"/>
                </a:solidFill>
                <a:latin typeface="Calibri"/>
                <a:ea typeface="Calibri"/>
                <a:cs typeface="Calibri"/>
                <a:sym typeface="Calibri"/>
              </a:rPr>
              <a:t>(begun in Module 1)</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i="0" u="none" strike="noStrike" cap="none" dirty="0">
                <a:solidFill>
                  <a:schemeClr val="dk1"/>
                </a:solidFill>
                <a:latin typeface="Calibri"/>
                <a:ea typeface="Calibri"/>
                <a:cs typeface="Calibri"/>
                <a:sym typeface="Calibri"/>
              </a:rPr>
              <a:t>Working to Become Effective Learners anchor chart</a:t>
            </a:r>
            <a:r>
              <a:rPr lang="en" sz="1200" b="0" i="0" u="none" strike="noStrike" cap="none" dirty="0">
                <a:solidFill>
                  <a:schemeClr val="dk1"/>
                </a:solidFill>
                <a:latin typeface="Calibri"/>
                <a:ea typeface="Calibri"/>
                <a:cs typeface="Calibri"/>
                <a:sym typeface="Calibri"/>
              </a:rPr>
              <a:t> (begun in Module 1)</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Prepare classroom systems for active learning: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Post:  learning targets and applicable anchor charts.</a:t>
            </a: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60034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Think-Pair-Share</a:t>
            </a:r>
            <a:endParaRPr sz="1200" b="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200" b="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269404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rgbClr val="000000"/>
                </a:solidFill>
                <a:latin typeface="Calibri"/>
                <a:ea typeface="Calibri"/>
                <a:cs typeface="Calibri"/>
                <a:sym typeface="Calibri"/>
              </a:rPr>
              <a:t>Additional Support Considerations:</a:t>
            </a:r>
            <a:endParaRPr sz="1200" b="0" i="1"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a:solidFill>
                  <a:srgbClr val="000000"/>
                </a:solidFill>
                <a:latin typeface="Calibri"/>
                <a:ea typeface="Calibri"/>
                <a:cs typeface="Calibri"/>
                <a:sym typeface="Calibri"/>
              </a:rPr>
              <a:t>For lighter support:</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During the Mini Language Dive, challenge students to generate questions about the sentence before asking the prepared questions.</a:t>
            </a: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1800"/>
              </a:spcBef>
              <a:spcAft>
                <a:spcPts val="0"/>
              </a:spcAft>
              <a:buClr>
                <a:srgbClr val="000000"/>
              </a:buClr>
              <a:buSzPts val="1100"/>
              <a:buFont typeface="Arial"/>
              <a:buNone/>
            </a:pPr>
            <a:endParaRPr sz="1200" b="0" i="0" u="none" strike="noStrike" cap="none">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a:solidFill>
                  <a:srgbClr val="000000"/>
                </a:solidFill>
                <a:latin typeface="Calibri"/>
                <a:ea typeface="Calibri"/>
                <a:cs typeface="Calibri"/>
                <a:sym typeface="Calibri"/>
              </a:rPr>
              <a:t>For heavier support:</a:t>
            </a:r>
            <a:endParaRPr sz="1200" b="0" i="1" u="none" strike="noStrike" cap="none">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a:solidFill>
                  <a:srgbClr val="000000"/>
                </a:solidFill>
                <a:latin typeface="Calibri"/>
                <a:ea typeface="Calibri"/>
                <a:cs typeface="Calibri"/>
                <a:sym typeface="Calibri"/>
              </a:rPr>
              <a:t>Consider working closely with a group of students during Work Time B to reread Robert’s letter and determine his opinion, reasons, and evidence for his opinion. Use William’s letter from the previous lesson to point out the structure of the letter for students (e.g., opinion clearly stated at the end of the first paragraph, first reason stated early in the second paragraph with evidence immediately after, etc.) and encourage them to use that example for support as they analyze Robert’s letter.</a:t>
            </a:r>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851244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0582782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7: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400"/>
              <a:buFont typeface="Arial"/>
              <a:buNone/>
            </a:pPr>
            <a:r>
              <a:rPr lang="en" sz="1200" b="1" i="0" u="none" strike="noStrike" cap="none" dirty="0" smtClean="0">
                <a:solidFill>
                  <a:schemeClr val="dk1"/>
                </a:solidFill>
                <a:latin typeface="Calibri"/>
                <a:ea typeface="Calibri"/>
                <a:cs typeface="Calibri"/>
                <a:sym typeface="Calibri"/>
              </a:rPr>
              <a:t>Grouping</a:t>
            </a:r>
            <a:r>
              <a:rPr lang="en" sz="1200" b="1" i="0" u="none" strike="noStrike" cap="none" dirty="0">
                <a:solidFill>
                  <a:schemeClr val="dk1"/>
                </a:solidFill>
                <a:latin typeface="Calibri"/>
                <a:ea typeface="Calibri"/>
                <a:cs typeface="Calibri"/>
                <a:sym typeface="Calibri"/>
              </a:rPr>
              <a:t>: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1"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Welcome students to class and the lesson.</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chemeClr val="dk1"/>
                </a:solidFill>
                <a:latin typeface="Calibri"/>
                <a:ea typeface="Calibri"/>
                <a:cs typeface="Calibri"/>
                <a:sym typeface="Calibri"/>
              </a:rPr>
              <a:t>Read through the agenda for today.</a:t>
            </a: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Students should be following/reading the content on the slide.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23518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Remind students that in the previous lesson, they read a letter from William Barton written to his father, explaining his opinion on the American Revolution.</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Move students into pairs and invite them to label themselves A and B.</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Think-Pair-Share protocol to discuss the following: “</a:t>
            </a:r>
            <a:r>
              <a:rPr lang="en" sz="1200" b="0" i="1" u="none" strike="noStrike" cap="none" dirty="0">
                <a:solidFill>
                  <a:srgbClr val="000000"/>
                </a:solidFill>
                <a:latin typeface="Calibri"/>
                <a:ea typeface="Calibri"/>
                <a:cs typeface="Calibri"/>
                <a:sym typeface="Calibri"/>
              </a:rPr>
              <a:t>How might Robert have reacted when reading William’s letter?</a:t>
            </a:r>
            <a:r>
              <a:rPr lang="en" sz="1200" b="0" i="0" u="none" strike="noStrike" cap="none" dirty="0">
                <a:solidFill>
                  <a:srgbClr val="000000"/>
                </a:solidFill>
                <a:latin typeface="Calibri"/>
                <a:ea typeface="Calibri"/>
                <a:cs typeface="Calibri"/>
                <a:sym typeface="Calibri"/>
              </a:rPr>
              <a:t>” (</a:t>
            </a:r>
            <a:r>
              <a:rPr lang="en" sz="1200" b="1" i="0" u="none" strike="noStrike" cap="none" dirty="0">
                <a:solidFill>
                  <a:srgbClr val="000000"/>
                </a:solidFill>
                <a:latin typeface="Calibri"/>
                <a:ea typeface="Calibri"/>
                <a:cs typeface="Calibri"/>
                <a:sym typeface="Calibri"/>
              </a:rPr>
              <a:t>surprised, upset, angry</a:t>
            </a:r>
            <a:r>
              <a:rPr lang="en" sz="1200" b="0" i="0" u="none" strike="noStrike" cap="none" dirty="0">
                <a:solidFill>
                  <a:srgbClr val="000000"/>
                </a:solidFill>
                <a:latin typeface="Calibri"/>
                <a:ea typeface="Calibri"/>
                <a:cs typeface="Calibri"/>
                <a:sym typeface="Calibri"/>
              </a:rPr>
              <a:t>)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Invite volunteers to act out Robert’s response.</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Tell students that today they will read a letter written by Robert responding to William.</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participation on the discussion.</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a:t>
            </a:r>
            <a:r>
              <a:rPr lang="en" sz="1200" b="0" i="0" u="none" strike="noStrike" cap="none" dirty="0">
                <a:solidFill>
                  <a:srgbClr val="000000"/>
                </a:solidFill>
                <a:latin typeface="Calibri"/>
                <a:ea typeface="Calibri"/>
                <a:cs typeface="Calibri"/>
                <a:sym typeface="Calibri"/>
              </a:rPr>
              <a:t>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students who may need additional support with verbal expression: (Providing Alternative Ways to Respond</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write or draw how Robert may have reacted when reading William’s letter. </a:t>
            </a:r>
            <a:endParaRPr sz="1200" b="0" i="0" u="none" strike="noStrike" cap="none" dirty="0">
              <a:solidFill>
                <a:srgbClr val="000000"/>
              </a:solidFill>
              <a:latin typeface="Calibri"/>
              <a:ea typeface="Calibri"/>
              <a:cs typeface="Calibri"/>
              <a:sym typeface="Calibri"/>
            </a:endParaRPr>
          </a:p>
        </p:txBody>
      </p:sp>
      <p:sp>
        <p:nvSpPr>
          <p:cNvPr id="225" name="Google Shape;225;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730498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i="0" u="none" strike="noStrike" cap="none" dirty="0" smtClean="0">
                <a:solidFill>
                  <a:schemeClr val="dk1"/>
                </a:solidFill>
                <a:latin typeface="Calibri"/>
                <a:ea typeface="Calibri"/>
                <a:cs typeface="Calibri"/>
                <a:sym typeface="Calibri"/>
              </a:rPr>
              <a:t>5</a:t>
            </a:r>
            <a:r>
              <a:rPr lang="en-US" sz="1200" b="1" i="0" u="none" strike="noStrike" cap="none"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 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Teacher Actions: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students’ attention to the learning targets and read them aloud:</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determine an author’s opinion in a text.” </a:t>
            </a:r>
            <a:endParaRPr sz="1200" b="0" i="1"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1" u="none" strike="noStrike" cap="none" dirty="0">
                <a:solidFill>
                  <a:srgbClr val="000000"/>
                </a:solidFill>
                <a:latin typeface="Calibri"/>
                <a:ea typeface="Calibri"/>
                <a:cs typeface="Calibri"/>
                <a:sym typeface="Calibri"/>
              </a:rPr>
              <a:t>“I can explain how an author supports an opinion with reasons and evidence.”</a:t>
            </a:r>
            <a:endParaRPr sz="1200" b="0" i="1"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Point out that these targets are the same targets they worked with in Lesson 1.</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Use the Thumb-O-Meter checking for understanding technique for students to indicate their understanding of these targets.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Review and clarify the following </a:t>
            </a:r>
            <a:r>
              <a:rPr lang="en-US" sz="1200" b="0" i="0" u="none" strike="noStrike" cap="none" dirty="0" smtClean="0">
                <a:solidFill>
                  <a:srgbClr val="000000"/>
                </a:solidFill>
                <a:latin typeface="Calibri"/>
                <a:ea typeface="Calibri"/>
                <a:cs typeface="Calibri"/>
                <a:sym typeface="Calibri"/>
              </a:rPr>
              <a:t>v</a:t>
            </a:r>
            <a:r>
              <a:rPr lang="en" sz="1200" b="0" i="0" u="none" strike="noStrike" cap="none" dirty="0" smtClean="0">
                <a:solidFill>
                  <a:srgbClr val="000000"/>
                </a:solidFill>
                <a:latin typeface="Calibri"/>
                <a:ea typeface="Calibri"/>
                <a:cs typeface="Calibri"/>
                <a:sym typeface="Calibri"/>
              </a:rPr>
              <a:t>ocabulary </a:t>
            </a:r>
            <a:r>
              <a:rPr lang="en" sz="1200" b="0" i="0" u="none" strike="noStrike" cap="none" dirty="0">
                <a:solidFill>
                  <a:srgbClr val="000000"/>
                </a:solidFill>
                <a:latin typeface="Calibri"/>
                <a:ea typeface="Calibri"/>
                <a:cs typeface="Calibri"/>
                <a:sym typeface="Calibri"/>
              </a:rPr>
              <a:t>as necessary: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Opinion (what a person thinks about something or someone; this thinking can be based on facts, feelings, experience, or a combination of all three)</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Reasons (an explanation for why an author thinks something is true) </a:t>
            </a:r>
            <a:endParaRPr sz="1200" b="0" i="0" u="none" strike="noStrike" cap="none" dirty="0">
              <a:solidFill>
                <a:srgbClr val="000000"/>
              </a:solidFill>
              <a:latin typeface="Calibri"/>
              <a:ea typeface="Calibri"/>
              <a:cs typeface="Calibri"/>
              <a:sym typeface="Calibri"/>
            </a:endParaRPr>
          </a:p>
          <a:p>
            <a:pPr marL="914400" marR="0" lvl="1"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Evidence (facts and details based on research or observations that support a reason).</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Student Look-fors/Listen-fors: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Student understanding of learning targets, including unfamiliar vocabulary words.</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Support for Any Students Who Need It: </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(Working toward Same Learning Target</a:t>
            </a:r>
            <a:r>
              <a:rPr lang="en" sz="1200" b="0" i="0" u="none" strike="noStrike" cap="none" dirty="0" smtClean="0">
                <a:solidFill>
                  <a:srgbClr val="000000"/>
                </a:solidFill>
                <a:latin typeface="Calibri"/>
                <a:ea typeface="Calibri"/>
                <a:cs typeface="Calibri"/>
                <a:sym typeface="Calibri"/>
              </a:rPr>
              <a:t>)</a:t>
            </a:r>
            <a:r>
              <a:rPr lang="en-US" sz="1200" b="0" i="0" u="none" strike="noStrike" cap="none" dirty="0" smtClean="0">
                <a:solidFill>
                  <a:srgbClr val="000000"/>
                </a:solidFill>
                <a:latin typeface="Calibri"/>
                <a:ea typeface="Calibri"/>
                <a:cs typeface="Calibri"/>
                <a:sym typeface="Calibri"/>
              </a:rPr>
              <a:t>.</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Invite students to share one way they worked toward each learning target in the previous lesson.</a:t>
            </a:r>
            <a:endParaRPr sz="1200" b="0" i="0" u="none" strike="noStrike" cap="none" dirty="0">
              <a:solidFill>
                <a:srgbClr val="000000"/>
              </a:solidFill>
              <a:latin typeface="Calibri"/>
              <a:ea typeface="Calibri"/>
              <a:cs typeface="Calibri"/>
              <a:sym typeface="Calibri"/>
            </a:endParaRPr>
          </a:p>
        </p:txBody>
      </p:sp>
      <p:sp>
        <p:nvSpPr>
          <p:cNvPr id="233" name="Google Shape;233;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835737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5"/>
        <p:cNvGrpSpPr/>
        <p:nvPr/>
      </p:nvGrpSpPr>
      <p:grpSpPr>
        <a:xfrm>
          <a:off x="0" y="0"/>
          <a:ext cx="0" cy="0"/>
          <a:chOff x="0" y="0"/>
          <a:chExt cx="0" cy="0"/>
        </a:xfrm>
      </p:grpSpPr>
      <p:sp>
        <p:nvSpPr>
          <p:cNvPr id="96" name="Google Shape;96;p14"/>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97" name="Google Shape;97;p14"/>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8" name="Google Shape;98;p14"/>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9" name="Google Shape;99;p1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b="0" i="0" u="none" strike="noStrike" cap="none">
                <a:solidFill>
                  <a:schemeClr val="dk1"/>
                </a:solidFill>
                <a:latin typeface="Century Gothic"/>
                <a:ea typeface="Century Gothic"/>
                <a:cs typeface="Century Gothic"/>
                <a:sym typeface="Century Gothic"/>
              </a:defRPr>
            </a:lvl9pPr>
          </a:lstStyle>
          <a:p>
            <a:endParaRPr/>
          </a:p>
        </p:txBody>
      </p:sp>
      <p:sp>
        <p:nvSpPr>
          <p:cNvPr id="103" name="Google Shape;103;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06"/>
        <p:cNvGrpSpPr/>
        <p:nvPr/>
      </p:nvGrpSpPr>
      <p:grpSpPr>
        <a:xfrm>
          <a:off x="0" y="0"/>
          <a:ext cx="0" cy="0"/>
          <a:chOff x="0" y="0"/>
          <a:chExt cx="0" cy="0"/>
        </a:xfrm>
      </p:grpSpPr>
      <p:sp>
        <p:nvSpPr>
          <p:cNvPr id="107" name="Google Shape;107;p16"/>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16"/>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9" name="Google Shape;109;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2" name="Google Shape;112;p16"/>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13" name="Google Shape;113;p16"/>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14" name="Google Shape;114;p16"/>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7" name="Google Shape;117;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8" name="Google Shape;11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1"/>
        <p:cNvGrpSpPr/>
        <p:nvPr/>
      </p:nvGrpSpPr>
      <p:grpSpPr>
        <a:xfrm>
          <a:off x="0" y="0"/>
          <a:ext cx="0" cy="0"/>
          <a:chOff x="0" y="0"/>
          <a:chExt cx="0" cy="0"/>
        </a:xfrm>
      </p:grpSpPr>
      <p:sp>
        <p:nvSpPr>
          <p:cNvPr id="122" name="Google Shape;122;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3" name="Google Shape;123;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8"/>
        <p:cNvGrpSpPr/>
        <p:nvPr/>
      </p:nvGrpSpPr>
      <p:grpSpPr>
        <a:xfrm>
          <a:off x="0" y="0"/>
          <a:ext cx="0" cy="0"/>
          <a:chOff x="0" y="0"/>
          <a:chExt cx="0" cy="0"/>
        </a:xfrm>
      </p:grpSpPr>
      <p:sp>
        <p:nvSpPr>
          <p:cNvPr id="129" name="Google Shape;129;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0" name="Google Shape;130;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7"/>
        <p:cNvGrpSpPr/>
        <p:nvPr/>
      </p:nvGrpSpPr>
      <p:grpSpPr>
        <a:xfrm>
          <a:off x="0" y="0"/>
          <a:ext cx="0" cy="0"/>
          <a:chOff x="0" y="0"/>
          <a:chExt cx="0" cy="0"/>
        </a:xfrm>
      </p:grpSpPr>
      <p:sp>
        <p:nvSpPr>
          <p:cNvPr id="138" name="Google Shape;138;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39" name="Google Shape;139;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1" name="Google Shape;141;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2"/>
        <p:cNvGrpSpPr/>
        <p:nvPr/>
      </p:nvGrpSpPr>
      <p:grpSpPr>
        <a:xfrm>
          <a:off x="0" y="0"/>
          <a:ext cx="0" cy="0"/>
          <a:chOff x="0" y="0"/>
          <a:chExt cx="0" cy="0"/>
        </a:xfrm>
      </p:grpSpPr>
      <p:sp>
        <p:nvSpPr>
          <p:cNvPr id="143" name="Google Shape;14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6"/>
        <p:cNvGrpSpPr/>
        <p:nvPr/>
      </p:nvGrpSpPr>
      <p:grpSpPr>
        <a:xfrm>
          <a:off x="0" y="0"/>
          <a:ext cx="0" cy="0"/>
          <a:chOff x="0" y="0"/>
          <a:chExt cx="0" cy="0"/>
        </a:xfrm>
      </p:grpSpPr>
      <p:sp>
        <p:nvSpPr>
          <p:cNvPr id="147" name="Google Shape;14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48" name="Google Shape;148;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3"/>
        <p:cNvGrpSpPr/>
        <p:nvPr/>
      </p:nvGrpSpPr>
      <p:grpSpPr>
        <a:xfrm>
          <a:off x="0" y="0"/>
          <a:ext cx="0" cy="0"/>
          <a:chOff x="0" y="0"/>
          <a:chExt cx="0" cy="0"/>
        </a:xfrm>
      </p:grpSpPr>
      <p:sp>
        <p:nvSpPr>
          <p:cNvPr id="154" name="Google Shape;154;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55" name="Google Shape;155;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60"/>
        <p:cNvGrpSpPr/>
        <p:nvPr/>
      </p:nvGrpSpPr>
      <p:grpSpPr>
        <a:xfrm>
          <a:off x="0" y="0"/>
          <a:ext cx="0" cy="0"/>
          <a:chOff x="0" y="0"/>
          <a:chExt cx="0" cy="0"/>
        </a:xfrm>
      </p:grpSpPr>
      <p:sp>
        <p:nvSpPr>
          <p:cNvPr id="161" name="Google Shape;161;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2" name="Google Shape;162;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6"/>
        <p:cNvGrpSpPr/>
        <p:nvPr/>
      </p:nvGrpSpPr>
      <p:grpSpPr>
        <a:xfrm>
          <a:off x="0" y="0"/>
          <a:ext cx="0" cy="0"/>
          <a:chOff x="0" y="0"/>
          <a:chExt cx="0" cy="0"/>
        </a:xfrm>
      </p:grpSpPr>
      <p:sp>
        <p:nvSpPr>
          <p:cNvPr id="167" name="Google Shape;167;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8" name="Google Shape;168;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71" name="Google Shape;171;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9.jp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jpg"/><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3/lesson-2"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jp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74575" y="273850"/>
            <a:ext cx="80409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474575" y="1178225"/>
            <a:ext cx="8517000" cy="32091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60-</a:t>
            </a:r>
            <a:r>
              <a:rPr lang="en" sz="1800">
                <a:latin typeface="Century Gothic"/>
                <a:ea typeface="Century Gothic"/>
                <a:cs typeface="Century Gothic"/>
                <a:sym typeface="Century Gothic"/>
              </a:rPr>
              <a:t>7</a:t>
            </a:r>
            <a:r>
              <a:rPr lang="en" sz="1800" b="0" i="0" u="none" strike="noStrike" cap="none">
                <a:solidFill>
                  <a:schemeClr val="dk1"/>
                </a:solidFill>
                <a:latin typeface="Century Gothic"/>
                <a:ea typeface="Century Gothic"/>
                <a:cs typeface="Century Gothic"/>
                <a:sym typeface="Century Gothic"/>
              </a:rPr>
              <a:t>0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rgbClr val="000000"/>
                </a:solidFill>
                <a:latin typeface="Century Gothic"/>
                <a:ea typeface="Century Gothic"/>
                <a:cs typeface="Century Gothic"/>
                <a:sym typeface="Century Gothic"/>
              </a:rPr>
              <a:t>In this lesson, students read another opinion letter, this time written from the perspective of main character Robert Barton from the play </a:t>
            </a:r>
            <a:r>
              <a:rPr lang="en" sz="1800" b="0" i="1" u="none" strike="noStrike" cap="none">
                <a:solidFill>
                  <a:srgbClr val="000000"/>
                </a:solidFill>
                <a:latin typeface="Century Gothic"/>
                <a:ea typeface="Century Gothic"/>
                <a:cs typeface="Century Gothic"/>
                <a:sym typeface="Century Gothic"/>
              </a:rPr>
              <a:t>Divided Loyalties</a:t>
            </a:r>
            <a:r>
              <a:rPr lang="en" sz="1800" b="0" i="0" u="none" strike="noStrike" cap="none">
                <a:solidFill>
                  <a:srgbClr val="000000"/>
                </a:solidFill>
                <a:latin typeface="Century Gothic"/>
                <a:ea typeface="Century Gothic"/>
                <a:cs typeface="Century Gothic"/>
                <a:sym typeface="Century Gothic"/>
              </a:rPr>
              <a:t>. Students independently practice determining the author’s opinion and identifying reasons and evidence the author uses to support his opinion.</a:t>
            </a: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today: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determine an author’s opinion in a text. </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rgbClr val="444444"/>
              </a:buClr>
              <a:buSzPts val="1800"/>
              <a:buFont typeface="Century Gothic"/>
              <a:buAutoNum type="arabicPeriod"/>
            </a:pPr>
            <a:r>
              <a:rPr lang="en" sz="1800" b="0" i="0" u="none" strike="noStrike" cap="none">
                <a:solidFill>
                  <a:schemeClr val="dk1"/>
                </a:solidFill>
                <a:latin typeface="Century Gothic"/>
                <a:ea typeface="Century Gothic"/>
                <a:cs typeface="Century Gothic"/>
                <a:sym typeface="Century Gothic"/>
              </a:rPr>
              <a:t>I can explain how an author supports an opinion with reasons and evidence.</a:t>
            </a:r>
            <a:endParaRPr sz="18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2"/>
        <p:cNvGrpSpPr/>
        <p:nvPr/>
      </p:nvGrpSpPr>
      <p:grpSpPr>
        <a:xfrm>
          <a:off x="0" y="0"/>
          <a:ext cx="0" cy="0"/>
          <a:chOff x="0" y="0"/>
          <a:chExt cx="0" cy="0"/>
        </a:xfrm>
      </p:grpSpPr>
      <p:sp>
        <p:nvSpPr>
          <p:cNvPr id="243" name="Google Shape;243;p35"/>
          <p:cNvSpPr txBox="1">
            <a:spLocks noGrp="1"/>
          </p:cNvSpPr>
          <p:nvPr>
            <p:ph type="title"/>
          </p:nvPr>
        </p:nvSpPr>
        <p:spPr>
          <a:xfrm>
            <a:off x="262025" y="119075"/>
            <a:ext cx="8715300" cy="8544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200" b="0" i="0" u="none" strike="noStrike" cap="none">
                <a:solidFill>
                  <a:srgbClr val="000000"/>
                </a:solidFill>
                <a:latin typeface="Century Gothic"/>
                <a:ea typeface="Century Gothic"/>
                <a:cs typeface="Century Gothic"/>
                <a:sym typeface="Century Gothic"/>
              </a:rPr>
              <a:t>Reading Aloud and Determining the Gist: Robert Barton’s Letter</a:t>
            </a:r>
            <a:endParaRPr sz="2200" b="0" i="0" u="none" strike="noStrike" cap="none">
              <a:solidFill>
                <a:srgbClr val="000000"/>
              </a:solidFill>
              <a:latin typeface="Century Gothic"/>
              <a:ea typeface="Century Gothic"/>
              <a:cs typeface="Century Gothic"/>
              <a:sym typeface="Century Gothic"/>
            </a:endParaRPr>
          </a:p>
        </p:txBody>
      </p:sp>
      <p:sp>
        <p:nvSpPr>
          <p:cNvPr id="245" name="Google Shape;245;p35"/>
          <p:cNvSpPr txBox="1"/>
          <p:nvPr/>
        </p:nvSpPr>
        <p:spPr>
          <a:xfrm>
            <a:off x="4005300" y="1350450"/>
            <a:ext cx="4673400" cy="25167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What is the text about?</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Turn and Talk:  </a:t>
            </a:r>
            <a:endParaRPr sz="24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What’s the gist of this text?</a:t>
            </a:r>
            <a:endParaRPr sz="2400" b="0" i="0" u="none" strike="noStrike" cap="none">
              <a:solidFill>
                <a:srgbClr val="000000"/>
              </a:solidFill>
              <a:latin typeface="Century Gothic"/>
              <a:ea typeface="Century Gothic"/>
              <a:cs typeface="Century Gothic"/>
              <a:sym typeface="Century Gothic"/>
            </a:endParaRPr>
          </a:p>
        </p:txBody>
      </p:sp>
      <p:pic>
        <p:nvPicPr>
          <p:cNvPr id="246" name="Google Shape;246;p35"/>
          <p:cNvPicPr preferRelativeResize="0"/>
          <p:nvPr/>
        </p:nvPicPr>
        <p:blipFill rotWithShape="1">
          <a:blip r:embed="rId3">
            <a:alphaModFix/>
          </a:blip>
          <a:srcRect/>
          <a:stretch/>
        </p:blipFill>
        <p:spPr>
          <a:xfrm>
            <a:off x="451451" y="800275"/>
            <a:ext cx="3358648" cy="3898625"/>
          </a:xfrm>
          <a:prstGeom prst="rect">
            <a:avLst/>
          </a:prstGeom>
          <a:noFill/>
          <a:ln w="9525" cap="flat" cmpd="sng">
            <a:solidFill>
              <a:srgbClr val="000000"/>
            </a:solidFill>
            <a:prstDash val="solid"/>
            <a:round/>
            <a:headEnd type="none" w="sm" len="sm"/>
            <a:tailEnd type="none" w="sm" len="sm"/>
          </a:ln>
        </p:spPr>
      </p:pic>
      <p:pic>
        <p:nvPicPr>
          <p:cNvPr id="6" name="Google Shape;198;p29"/>
          <p:cNvPicPr preferRelativeResize="0"/>
          <p:nvPr/>
        </p:nvPicPr>
        <p:blipFill rotWithShape="1">
          <a:blip r:embed="rId4">
            <a:alphaModFix/>
          </a:blip>
          <a:srcRect/>
          <a:stretch/>
        </p:blipFill>
        <p:spPr>
          <a:xfrm>
            <a:off x="8441336" y="4461536"/>
            <a:ext cx="496500" cy="496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184350" y="290975"/>
            <a:ext cx="8775300" cy="4899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200" b="0" i="0" u="none" strike="noStrike" cap="none">
                <a:solidFill>
                  <a:srgbClr val="000000"/>
                </a:solidFill>
                <a:latin typeface="Century Gothic"/>
                <a:ea typeface="Century Gothic"/>
                <a:cs typeface="Century Gothic"/>
                <a:sym typeface="Century Gothic"/>
              </a:rPr>
              <a:t> Determining Reasons and Evidence: Robert Barton’s Letter</a:t>
            </a: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2400" b="0" i="0" u="none" strike="noStrike" cap="none">
              <a:solidFill>
                <a:srgbClr val="000000"/>
              </a:solidFill>
              <a:latin typeface="Century Gothic"/>
              <a:ea typeface="Century Gothic"/>
              <a:cs typeface="Century Gothic"/>
              <a:sym typeface="Century Gothic"/>
            </a:endParaRPr>
          </a:p>
        </p:txBody>
      </p:sp>
      <p:sp>
        <p:nvSpPr>
          <p:cNvPr id="252" name="Google Shape;252;p36"/>
          <p:cNvSpPr txBox="1"/>
          <p:nvPr/>
        </p:nvSpPr>
        <p:spPr>
          <a:xfrm>
            <a:off x="3885475" y="898400"/>
            <a:ext cx="4618500" cy="38169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rgbClr val="000000"/>
                </a:solidFill>
                <a:latin typeface="Century Gothic"/>
                <a:ea typeface="Century Gothic"/>
                <a:cs typeface="Century Gothic"/>
                <a:sym typeface="Century Gothic"/>
              </a:rPr>
              <a:t>Paragraph 1</a:t>
            </a:r>
            <a:endParaRPr sz="1400" b="0" i="1" u="sng"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none"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Which sentence in this paragraph most clearly states Robert’s opinion?</a:t>
            </a:r>
            <a:endParaRPr sz="1200" b="0" i="0" u="none"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How do you know this statement is an opinion?</a:t>
            </a:r>
            <a:endParaRPr sz="1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rgbClr val="000000"/>
                </a:solidFill>
                <a:latin typeface="Century Gothic"/>
                <a:ea typeface="Century Gothic"/>
                <a:cs typeface="Century Gothic"/>
                <a:sym typeface="Century Gothic"/>
              </a:rPr>
              <a:t>Paragraph 2</a:t>
            </a:r>
            <a:endParaRPr sz="1400" b="0" i="1" u="sng"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Which sentence in this paragraph most clearly states a reason for Robert’s opinion?</a:t>
            </a:r>
            <a:endParaRPr sz="1200" b="0" i="0" u="none"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What evidence does Robert give to support his reason?</a:t>
            </a:r>
            <a:endParaRPr sz="1200" b="0" i="1"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r>
              <a:rPr lang="en" sz="1400" b="0" i="1" u="sng" strike="noStrike" cap="none">
                <a:solidFill>
                  <a:srgbClr val="000000"/>
                </a:solidFill>
                <a:latin typeface="Century Gothic"/>
                <a:ea typeface="Century Gothic"/>
                <a:cs typeface="Century Gothic"/>
                <a:sym typeface="Century Gothic"/>
              </a:rPr>
              <a:t>Paragraph 3</a:t>
            </a:r>
            <a:endParaRPr sz="1400" b="0" i="1" u="sng"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200"/>
              <a:buFont typeface="Arial"/>
              <a:buNone/>
            </a:pPr>
            <a:endParaRPr sz="1200" b="0" i="1" u="sng"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Which sentence in this paragraph most clearly states a reason for Robert’s opinion?</a:t>
            </a:r>
            <a:endParaRPr sz="1200" b="0" i="0" u="none" strike="noStrike" cap="none">
              <a:solidFill>
                <a:srgbClr val="000000"/>
              </a:solidFill>
              <a:latin typeface="Century Gothic"/>
              <a:ea typeface="Century Gothic"/>
              <a:cs typeface="Century Gothic"/>
              <a:sym typeface="Century Gothic"/>
            </a:endParaRPr>
          </a:p>
          <a:p>
            <a:pPr marL="457200" marR="0" lvl="0" indent="-304800" algn="l" rtl="0">
              <a:lnSpc>
                <a:spcPct val="100000"/>
              </a:lnSpc>
              <a:spcBef>
                <a:spcPts val="0"/>
              </a:spcBef>
              <a:spcAft>
                <a:spcPts val="0"/>
              </a:spcAft>
              <a:buClr>
                <a:srgbClr val="000000"/>
              </a:buClr>
              <a:buSzPts val="1200"/>
              <a:buFont typeface="Century Gothic"/>
              <a:buAutoNum type="arabicPeriod"/>
            </a:pPr>
            <a:r>
              <a:rPr lang="en" sz="1200" b="0" i="0" u="none" strike="noStrike" cap="none">
                <a:solidFill>
                  <a:srgbClr val="000000"/>
                </a:solidFill>
                <a:latin typeface="Century Gothic"/>
                <a:ea typeface="Century Gothic"/>
                <a:cs typeface="Century Gothic"/>
                <a:sym typeface="Century Gothic"/>
              </a:rPr>
              <a:t>What evidence does Robert give to support his reason?</a:t>
            </a:r>
            <a:endParaRPr sz="1200" b="0" i="1" u="none" strike="noStrike" cap="none">
              <a:solidFill>
                <a:srgbClr val="000000"/>
              </a:solidFill>
              <a:latin typeface="Century Gothic"/>
              <a:ea typeface="Century Gothic"/>
              <a:cs typeface="Century Gothic"/>
              <a:sym typeface="Century Gothic"/>
            </a:endParaRPr>
          </a:p>
        </p:txBody>
      </p:sp>
      <p:pic>
        <p:nvPicPr>
          <p:cNvPr id="253" name="Google Shape;253;p36"/>
          <p:cNvPicPr preferRelativeResize="0"/>
          <p:nvPr/>
        </p:nvPicPr>
        <p:blipFill rotWithShape="1">
          <a:blip r:embed="rId3">
            <a:alphaModFix/>
          </a:blip>
          <a:srcRect/>
          <a:stretch/>
        </p:blipFill>
        <p:spPr>
          <a:xfrm>
            <a:off x="239300" y="882000"/>
            <a:ext cx="3302379" cy="3833300"/>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7"/>
          <p:cNvSpPr txBox="1">
            <a:spLocks noGrp="1"/>
          </p:cNvSpPr>
          <p:nvPr>
            <p:ph type="title"/>
          </p:nvPr>
        </p:nvSpPr>
        <p:spPr>
          <a:xfrm>
            <a:off x="184350" y="220475"/>
            <a:ext cx="8775300" cy="952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Exit Ticket: Determining an Opinion</a:t>
            </a:r>
            <a:endParaRPr sz="3000" b="0" i="0" u="none" strike="noStrike" cap="none">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000" b="0" i="0" u="none" strike="noStrike" cap="none">
              <a:solidFill>
                <a:srgbClr val="000000"/>
              </a:solidFill>
              <a:latin typeface="Century Gothic"/>
              <a:ea typeface="Century Gothic"/>
              <a:cs typeface="Century Gothic"/>
              <a:sym typeface="Century Gothic"/>
            </a:endParaRPr>
          </a:p>
        </p:txBody>
      </p:sp>
      <p:sp>
        <p:nvSpPr>
          <p:cNvPr id="259" name="Google Shape;259;p37"/>
          <p:cNvSpPr txBox="1"/>
          <p:nvPr/>
        </p:nvSpPr>
        <p:spPr>
          <a:xfrm>
            <a:off x="4214925" y="1172700"/>
            <a:ext cx="4369500" cy="2139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 sz="2200" b="0" i="0" u="none" strike="noStrike" cap="none">
                <a:solidFill>
                  <a:srgbClr val="000000"/>
                </a:solidFill>
                <a:latin typeface="Century Gothic"/>
                <a:ea typeface="Century Gothic"/>
                <a:cs typeface="Century Gothic"/>
                <a:sym typeface="Century Gothic"/>
              </a:rPr>
              <a:t>Challenge:</a:t>
            </a: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200"/>
              <a:buFont typeface="Arial"/>
              <a:buNone/>
            </a:pPr>
            <a:endParaRPr sz="22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2200"/>
              <a:buFont typeface="Arial"/>
              <a:buNone/>
            </a:pPr>
            <a:r>
              <a:rPr lang="en" sz="2200" b="0" i="0" u="none" strike="noStrike" cap="none">
                <a:solidFill>
                  <a:srgbClr val="000000"/>
                </a:solidFill>
                <a:latin typeface="Century Gothic"/>
                <a:ea typeface="Century Gothic"/>
                <a:cs typeface="Century Gothic"/>
                <a:sym typeface="Century Gothic"/>
              </a:rPr>
              <a:t>What if the author had not included the word </a:t>
            </a:r>
            <a:r>
              <a:rPr lang="en" sz="2200" b="0" i="1" u="none" strike="noStrike" cap="none">
                <a:solidFill>
                  <a:srgbClr val="000000"/>
                </a:solidFill>
                <a:latin typeface="Century Gothic"/>
                <a:ea typeface="Century Gothic"/>
                <a:cs typeface="Century Gothic"/>
                <a:sym typeface="Century Gothic"/>
              </a:rPr>
              <a:t>cruel</a:t>
            </a:r>
            <a:r>
              <a:rPr lang="en" sz="2200" b="0" i="0" u="none" strike="noStrike" cap="none">
                <a:solidFill>
                  <a:srgbClr val="000000"/>
                </a:solidFill>
                <a:latin typeface="Century Gothic"/>
                <a:ea typeface="Century Gothic"/>
                <a:cs typeface="Century Gothic"/>
                <a:sym typeface="Century Gothic"/>
              </a:rPr>
              <a:t>?</a:t>
            </a:r>
            <a:endParaRPr sz="2200" b="0" i="0" u="none" strike="noStrike" cap="none">
              <a:solidFill>
                <a:srgbClr val="000000"/>
              </a:solidFill>
              <a:latin typeface="Century Gothic"/>
              <a:ea typeface="Century Gothic"/>
              <a:cs typeface="Century Gothic"/>
              <a:sym typeface="Century Gothic"/>
            </a:endParaRPr>
          </a:p>
        </p:txBody>
      </p:sp>
      <p:pic>
        <p:nvPicPr>
          <p:cNvPr id="260" name="Google Shape;260;p37"/>
          <p:cNvPicPr preferRelativeResize="0"/>
          <p:nvPr/>
        </p:nvPicPr>
        <p:blipFill rotWithShape="1">
          <a:blip r:embed="rId3">
            <a:alphaModFix/>
          </a:blip>
          <a:srcRect/>
          <a:stretch/>
        </p:blipFill>
        <p:spPr>
          <a:xfrm>
            <a:off x="8475236" y="4436779"/>
            <a:ext cx="495300" cy="495300"/>
          </a:xfrm>
          <a:prstGeom prst="rect">
            <a:avLst/>
          </a:prstGeom>
          <a:noFill/>
          <a:ln>
            <a:noFill/>
          </a:ln>
        </p:spPr>
      </p:pic>
      <p:pic>
        <p:nvPicPr>
          <p:cNvPr id="261" name="Google Shape;261;p37"/>
          <p:cNvPicPr preferRelativeResize="0"/>
          <p:nvPr/>
        </p:nvPicPr>
        <p:blipFill rotWithShape="1">
          <a:blip r:embed="rId4">
            <a:alphaModFix/>
          </a:blip>
          <a:srcRect/>
          <a:stretch/>
        </p:blipFill>
        <p:spPr>
          <a:xfrm>
            <a:off x="581025" y="860725"/>
            <a:ext cx="3435177" cy="3666024"/>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7" name="Google Shape;267;p3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rgbClr val="000000"/>
              </a:buClr>
              <a:buSzPts val="1400"/>
              <a:buFont typeface="Century Gothic"/>
              <a:buNone/>
            </a:pPr>
            <a:r>
              <a:rPr lang="en" sz="1800" b="0" i="0" u="none" strike="noStrike" cap="none" dirty="0">
                <a:solidFill>
                  <a:schemeClr val="tx1"/>
                </a:solidFill>
                <a:latin typeface="Century Gothic"/>
                <a:ea typeface="Century Gothic"/>
                <a:cs typeface="Century Gothic"/>
                <a:sym typeface="Century Gothic"/>
              </a:rPr>
              <a:t>Accountable 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8" name="Google Shape;268;p38"/>
          <p:cNvSpPr txBox="1"/>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rgbClr val="000000"/>
              </a:buClr>
              <a:buSzPts val="2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rgbClr val="000000"/>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9"/>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74" name="Google Shape;274;p39"/>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5" name="Google Shape;275;p39"/>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82" name="Google Shape;282;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3" name="Google Shape;283;p40"/>
          <p:cNvGraphicFramePr/>
          <p:nvPr/>
        </p:nvGraphicFramePr>
        <p:xfrm>
          <a:off x="952500" y="2822000"/>
          <a:ext cx="7239000" cy="1859219"/>
        </p:xfrm>
        <a:graphic>
          <a:graphicData uri="http://schemas.openxmlformats.org/drawingml/2006/table">
            <a:tbl>
              <a:tblPr>
                <a:noFill/>
                <a:tableStyleId>{EB5F6C8B-E9F3-48B2-90D4-310D6080F1BC}</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2: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200000"/>
              </a:lnSpc>
              <a:spcBef>
                <a:spcPts val="0"/>
              </a:spcBef>
              <a:spcAft>
                <a:spcPts val="0"/>
              </a:spcAft>
              <a:buClr>
                <a:schemeClr val="dk1"/>
              </a:buClr>
              <a:buSzPts val="1700"/>
              <a:buFont typeface="Century Gothic"/>
              <a:buChar char="●"/>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2</a:t>
            </a:r>
            <a:r>
              <a:rPr lang="en" sz="1700" b="0" i="0" u="none" strike="noStrike" cap="none" dirty="0">
                <a:solidFill>
                  <a:schemeClr val="hlink"/>
                </a:solidFill>
                <a:uFill>
                  <a:noFill/>
                </a:uFill>
                <a:latin typeface="Century Gothic"/>
                <a:ea typeface="Century Gothic"/>
                <a:cs typeface="Century Gothic"/>
                <a:sym typeface="Century Gothic"/>
                <a:hlinkClick r:id="rId3"/>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b="0" i="0" u="none" strike="noStrike" cap="none" dirty="0">
                <a:solidFill>
                  <a:schemeClr val="dk1"/>
                </a:solidFill>
                <a:latin typeface="Century Gothic"/>
                <a:ea typeface="Century Gothic"/>
                <a:cs typeface="Century Gothic"/>
                <a:sym typeface="Century Gothic"/>
              </a:rPr>
              <a:t>. </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lang="en"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r>
              <a:rPr lang="en" sz="1700" b="0" i="0" u="none" strike="noStrike" cap="none" dirty="0" smtClean="0">
                <a:solidFill>
                  <a:schemeClr val="dk1"/>
                </a:solidFill>
                <a:latin typeface="Century Gothic"/>
                <a:ea typeface="Century Gothic"/>
                <a:cs typeface="Century Gothic"/>
                <a:sym typeface="Century Gothic"/>
              </a:rPr>
              <a:t>In </a:t>
            </a:r>
            <a:r>
              <a:rPr lang="en" sz="1700" b="0" i="0" u="none" strike="noStrike" cap="none" dirty="0">
                <a:solidFill>
                  <a:schemeClr val="dk1"/>
                </a:solidFill>
                <a:latin typeface="Century Gothic"/>
                <a:ea typeface="Century Gothic"/>
                <a:cs typeface="Century Gothic"/>
                <a:sym typeface="Century Gothic"/>
              </a:rPr>
              <a:t>this lesson, students will be: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Engaging the Reader:  Opinion in </a:t>
            </a:r>
            <a:r>
              <a:rPr lang="en" sz="1700" b="0" i="1" u="none" strike="noStrike" cap="none" dirty="0">
                <a:solidFill>
                  <a:schemeClr val="dk1"/>
                </a:solidFill>
                <a:latin typeface="Century Gothic"/>
                <a:ea typeface="Century Gothic"/>
                <a:cs typeface="Century Gothic"/>
                <a:sym typeface="Century Gothic"/>
              </a:rPr>
              <a:t>Divided Loyalties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Learning Targets</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Reading Aloud and Determining the Gist:  Robert Barton’s Letter</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Independent Practice:  Determining Reasons and Evidence</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Completing an Exit Ticket:  Determining an Opinion</a:t>
            </a:r>
            <a:endParaRPr sz="1700" b="0" i="0" u="none" strike="noStrike" cap="none" dirty="0">
              <a:solidFill>
                <a:schemeClr val="dk1"/>
              </a:solidFill>
              <a:latin typeface="Century Gothic"/>
              <a:ea typeface="Century Gothic"/>
              <a:cs typeface="Century Gothic"/>
              <a:sym typeface="Century Gothic"/>
            </a:endParaRPr>
          </a:p>
          <a:p>
            <a:pPr marL="457200" marR="0" lvl="0" indent="-336550" algn="l" rtl="0">
              <a:lnSpc>
                <a:spcPct val="100000"/>
              </a:lnSpc>
              <a:spcBef>
                <a:spcPts val="0"/>
              </a:spcBef>
              <a:spcAft>
                <a:spcPts val="0"/>
              </a:spcAft>
              <a:buClr>
                <a:schemeClr val="dk1"/>
              </a:buClr>
              <a:buSzPts val="1700"/>
              <a:buFont typeface="Century Gothic"/>
              <a:buChar char="●"/>
            </a:pPr>
            <a:r>
              <a:rPr lang="en" sz="1700" b="0" i="0" u="none" strike="noStrike" cap="none" dirty="0">
                <a:solidFill>
                  <a:schemeClr val="dk1"/>
                </a:solidFill>
                <a:latin typeface="Century Gothic"/>
                <a:ea typeface="Century Gothic"/>
                <a:cs typeface="Century Gothic"/>
                <a:sym typeface="Century Gothic"/>
              </a:rPr>
              <a:t>Reviewing Homework.</a:t>
            </a: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2: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3: Lesson 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2: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3 protocols:  Think-Pair-Share, Turn and Talk, and Thumb-O-Meter.</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647500" y="4454999"/>
            <a:ext cx="496500" cy="496500"/>
          </a:xfrm>
          <a:prstGeom prst="rect">
            <a:avLst/>
          </a:prstGeom>
          <a:noFill/>
          <a:ln>
            <a:noFill/>
          </a:ln>
        </p:spPr>
      </p:pic>
      <p:pic>
        <p:nvPicPr>
          <p:cNvPr id="197" name="Google Shape;197;p29"/>
          <p:cNvPicPr preferRelativeResize="0"/>
          <p:nvPr/>
        </p:nvPicPr>
        <p:blipFill rotWithShape="1">
          <a:blip r:embed="rId4">
            <a:alphaModFix/>
          </a:blip>
          <a:srcRect/>
          <a:stretch/>
        </p:blipFill>
        <p:spPr>
          <a:xfrm>
            <a:off x="7508225" y="4455000"/>
            <a:ext cx="496500" cy="496500"/>
          </a:xfrm>
          <a:prstGeom prst="rect">
            <a:avLst/>
          </a:prstGeom>
          <a:noFill/>
          <a:ln>
            <a:noFill/>
          </a:ln>
        </p:spPr>
      </p:pic>
      <p:pic>
        <p:nvPicPr>
          <p:cNvPr id="198" name="Google Shape;198;p29"/>
          <p:cNvPicPr preferRelativeResize="0"/>
          <p:nvPr/>
        </p:nvPicPr>
        <p:blipFill rotWithShape="1">
          <a:blip r:embed="rId5">
            <a:alphaModFix/>
          </a:blip>
          <a:srcRect/>
          <a:stretch/>
        </p:blipFill>
        <p:spPr>
          <a:xfrm>
            <a:off x="8074800" y="4493100"/>
            <a:ext cx="496500" cy="49650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Lesson </a:t>
            </a:r>
            <a:r>
              <a:rPr lang="en" sz="3600" b="0" i="0" u="none" strike="noStrike" cap="none">
                <a:solidFill>
                  <a:schemeClr val="dk1"/>
                </a:solidFill>
                <a:latin typeface="Century Gothic"/>
                <a:ea typeface="Century Gothic"/>
                <a:cs typeface="Century Gothic"/>
                <a:sym typeface="Century Gothic"/>
              </a:rPr>
              <a:t>2</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628650" y="113316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2: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180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The basic design of this lesson supports students by continuing the reading and text analysis routines begun in the previous lesson and providing students with the opportunity to reread the text from the previous lesson (William’s letter) and act out how they think Robert might have responded.</a:t>
            </a:r>
            <a:endParaRPr sz="1600" b="0" i="0" u="none" strike="noStrike" cap="none">
              <a:solidFill>
                <a:srgbClr val="000000"/>
              </a:solidFill>
              <a:latin typeface="Century Gothic"/>
              <a:ea typeface="Century Gothic"/>
              <a:cs typeface="Century Gothic"/>
              <a:sym typeface="Century Gothic"/>
            </a:endParaRPr>
          </a:p>
          <a:p>
            <a:pPr marL="457200" marR="0" lvl="0" indent="-330200" algn="l" rtl="0">
              <a:lnSpc>
                <a:spcPct val="100000"/>
              </a:lnSpc>
              <a:spcBef>
                <a:spcPts val="0"/>
              </a:spcBef>
              <a:spcAft>
                <a:spcPts val="0"/>
              </a:spcAft>
              <a:buClr>
                <a:srgbClr val="000000"/>
              </a:buClr>
              <a:buSzPts val="1600"/>
              <a:buFont typeface="Century Gothic"/>
              <a:buChar char="•"/>
            </a:pPr>
            <a:r>
              <a:rPr lang="en" sz="1600" b="0" i="0" u="none" strike="noStrike" cap="none">
                <a:solidFill>
                  <a:srgbClr val="000000"/>
                </a:solidFill>
                <a:latin typeface="Century Gothic"/>
                <a:ea typeface="Century Gothic"/>
                <a:cs typeface="Century Gothic"/>
                <a:sym typeface="Century Gothic"/>
              </a:rPr>
              <a:t>Students may find it challenging to read Robert’s letter and identify examples of opinion, reasons, and evidence independently. Model and think aloud the process for students as needed and consider working closely with a group of students who need heavier support. </a:t>
            </a:r>
            <a:endParaRPr sz="1600" b="0" i="0" u="none" strike="noStrike" cap="none">
              <a:solidFill>
                <a:srgbClr val="000000"/>
              </a:solidFill>
              <a:latin typeface="Century Gothic"/>
              <a:ea typeface="Century Gothic"/>
              <a:cs typeface="Century Gothic"/>
              <a:sym typeface="Century Gothic"/>
            </a:endParaRPr>
          </a:p>
          <a:p>
            <a:pPr marL="0" marR="0" lvl="0" indent="0" algn="l" rtl="0">
              <a:lnSpc>
                <a:spcPct val="115000"/>
              </a:lnSpc>
              <a:spcBef>
                <a:spcPts val="0"/>
              </a:spcBef>
              <a:spcAft>
                <a:spcPts val="0"/>
              </a:spcAft>
              <a:buClr>
                <a:srgbClr val="000000"/>
              </a:buClr>
              <a:buSzPts val="1100"/>
              <a:buFont typeface="Arial"/>
              <a:buNone/>
            </a:pPr>
            <a:endParaRPr sz="1400" b="0" i="0" u="none" strike="noStrike" cap="none">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0" marR="0" lvl="0" indent="0" algn="l" rtl="0">
              <a:lnSpc>
                <a:spcPct val="150000"/>
              </a:lnSpc>
              <a:spcBef>
                <a:spcPts val="0"/>
              </a:spcBef>
              <a:spcAft>
                <a:spcPts val="0"/>
              </a:spcAft>
              <a:buClr>
                <a:schemeClr val="dk1"/>
              </a:buClr>
              <a:buSzPts val="2100"/>
              <a:buFont typeface="Arial"/>
              <a:buNone/>
            </a:pPr>
            <a:endParaRPr sz="1400" b="0" i="0" u="none" strike="noStrike" cap="none">
              <a:solidFill>
                <a:srgbClr val="444444"/>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Clr>
                <a:schemeClr val="dk1"/>
              </a:buClr>
              <a:buSzPts val="2100"/>
              <a:buFont typeface="Arial"/>
              <a:buNone/>
            </a:pPr>
            <a:endParaRPr sz="1800" b="0" i="0" u="none" strike="noStrike" cap="none">
              <a:solidFill>
                <a:srgbClr val="000000"/>
              </a:solidFill>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800"/>
              <a:buFont typeface="Century Gothic"/>
              <a:buNone/>
            </a:pPr>
            <a:endParaRPr sz="1800" b="0" i="0" u="none" strike="noStrike" cap="none">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3: Lesson 2</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359229" y="1369225"/>
            <a:ext cx="8630096"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200" b="0" i="0" u="none" strike="noStrike" cap="none" dirty="0">
                <a:solidFill>
                  <a:schemeClr val="dk1"/>
                </a:solidFill>
                <a:latin typeface="Century Gothic"/>
                <a:ea typeface="Century Gothic"/>
                <a:cs typeface="Century Gothic"/>
                <a:sym typeface="Century Gothic"/>
              </a:rPr>
              <a:t>What are we learning and doing today?</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2000" b="0" i="0" u="none" strike="noStrike" cap="none" dirty="0">
              <a:solidFill>
                <a:schemeClr val="dk1"/>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Determining an Opinion:  </a:t>
            </a:r>
            <a:r>
              <a:rPr lang="en" sz="2000" b="0" i="1" u="none" strike="noStrike" cap="none" dirty="0">
                <a:solidFill>
                  <a:srgbClr val="000000"/>
                </a:solidFill>
                <a:latin typeface="Century Gothic"/>
                <a:ea typeface="Century Gothic"/>
                <a:cs typeface="Century Gothic"/>
                <a:sym typeface="Century Gothic"/>
              </a:rPr>
              <a:t>Divided Loyalties,</a:t>
            </a:r>
            <a:endParaRPr sz="2000" b="0" i="1" u="none" strike="noStrike" cap="none" dirty="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Reviewing Learning Targets,</a:t>
            </a:r>
            <a:endParaRPr sz="2000" b="0" i="0" u="none" strike="noStrike" cap="none" dirty="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Reading aloud and determining the gist of Robert Barton’s letter,</a:t>
            </a:r>
            <a:endParaRPr sz="2000" b="0" i="0" u="none" strike="noStrike" cap="none" dirty="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Independently practicing determining reasons and evidence,</a:t>
            </a:r>
            <a:endParaRPr sz="2000" b="0" i="0" u="none" strike="noStrike" cap="none" dirty="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Completing an exit ticket:  determining an opinion, and</a:t>
            </a:r>
            <a:endParaRPr sz="2000" b="0" i="0" u="none" strike="noStrike" cap="none" dirty="0">
              <a:solidFill>
                <a:srgbClr val="000000"/>
              </a:solidFill>
              <a:latin typeface="Century Gothic"/>
              <a:ea typeface="Century Gothic"/>
              <a:cs typeface="Century Gothic"/>
              <a:sym typeface="Century Gothic"/>
            </a:endParaRPr>
          </a:p>
          <a:p>
            <a:pPr marL="457200" marR="0" lvl="0" indent="-355600" algn="l" rtl="0">
              <a:lnSpc>
                <a:spcPct val="100000"/>
              </a:lnSpc>
              <a:spcBef>
                <a:spcPts val="0"/>
              </a:spcBef>
              <a:spcAft>
                <a:spcPts val="0"/>
              </a:spcAft>
              <a:buClr>
                <a:srgbClr val="000000"/>
              </a:buClr>
              <a:buSzPts val="2000"/>
              <a:buFont typeface="Century Gothic"/>
              <a:buChar char="●"/>
            </a:pPr>
            <a:r>
              <a:rPr lang="en" sz="2000" b="0" i="0" u="none" strike="noStrike" cap="none" dirty="0">
                <a:solidFill>
                  <a:srgbClr val="000000"/>
                </a:solidFill>
                <a:latin typeface="Century Gothic"/>
                <a:ea typeface="Century Gothic"/>
                <a:cs typeface="Century Gothic"/>
                <a:sym typeface="Century Gothic"/>
              </a:rPr>
              <a:t>Reviewing </a:t>
            </a:r>
            <a:r>
              <a:rPr lang="en" sz="2000" b="0" i="0" u="none" strike="noStrike" cap="none" dirty="0" smtClean="0">
                <a:solidFill>
                  <a:srgbClr val="000000"/>
                </a:solidFill>
                <a:latin typeface="Century Gothic"/>
                <a:ea typeface="Century Gothic"/>
                <a:cs typeface="Century Gothic"/>
                <a:sym typeface="Century Gothic"/>
              </a:rPr>
              <a:t>homework</a:t>
            </a:r>
            <a:endParaRPr sz="20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2100"/>
              <a:buFont typeface="Arial"/>
              <a:buNone/>
            </a:pPr>
            <a:endParaRPr sz="18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238225" y="82750"/>
            <a:ext cx="87273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700" b="0" i="0" u="none" strike="noStrike" cap="none">
                <a:solidFill>
                  <a:srgbClr val="000000"/>
                </a:solidFill>
                <a:latin typeface="Century Gothic"/>
                <a:ea typeface="Century Gothic"/>
                <a:cs typeface="Century Gothic"/>
                <a:sym typeface="Century Gothic"/>
              </a:rPr>
              <a:t>Engaging the Reader: Opinion in </a:t>
            </a:r>
            <a:r>
              <a:rPr lang="en" sz="2700" b="0" i="1" u="none" strike="noStrike" cap="none">
                <a:solidFill>
                  <a:srgbClr val="000000"/>
                </a:solidFill>
                <a:latin typeface="Century Gothic"/>
                <a:ea typeface="Century Gothic"/>
                <a:cs typeface="Century Gothic"/>
                <a:sym typeface="Century Gothic"/>
              </a:rPr>
              <a:t>Divided Loyalties</a:t>
            </a:r>
            <a:r>
              <a:rPr lang="en" sz="3000" b="0" i="0" u="none" strike="noStrike" cap="none">
                <a:solidFill>
                  <a:srgbClr val="000000"/>
                </a:solidFill>
                <a:latin typeface="Century Gothic"/>
                <a:ea typeface="Century Gothic"/>
                <a:cs typeface="Century Gothic"/>
                <a:sym typeface="Century Gothic"/>
              </a:rPr>
              <a:t> </a:t>
            </a:r>
            <a:endParaRPr sz="3000" b="0" i="0" u="none" strike="noStrike" cap="none">
              <a:solidFill>
                <a:srgbClr val="000000"/>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4274425" y="1301500"/>
            <a:ext cx="4536300" cy="17298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2100"/>
              <a:buFont typeface="Arial"/>
              <a:buNone/>
            </a:pPr>
            <a:r>
              <a:rPr lang="en" sz="2400" b="0" i="0" u="none" strike="noStrike" cap="none">
                <a:solidFill>
                  <a:schemeClr val="dk1"/>
                </a:solidFill>
                <a:latin typeface="Century Gothic"/>
                <a:ea typeface="Century Gothic"/>
                <a:cs typeface="Century Gothic"/>
                <a:sym typeface="Century Gothic"/>
              </a:rPr>
              <a:t>How might Robert have reacted when reading William’s letter?</a:t>
            </a:r>
            <a:endParaRPr sz="2400" b="0" i="0" u="none" strike="noStrike" cap="none">
              <a:solidFill>
                <a:srgbClr val="000000"/>
              </a:solidFill>
              <a:latin typeface="Century Gothic"/>
              <a:ea typeface="Century Gothic"/>
              <a:cs typeface="Century Gothic"/>
              <a:sym typeface="Century Gothic"/>
            </a:endParaRPr>
          </a:p>
        </p:txBody>
      </p:sp>
      <p:pic>
        <p:nvPicPr>
          <p:cNvPr id="229" name="Google Shape;229;p33"/>
          <p:cNvPicPr preferRelativeResize="0"/>
          <p:nvPr/>
        </p:nvPicPr>
        <p:blipFill rotWithShape="1">
          <a:blip r:embed="rId3">
            <a:alphaModFix/>
          </a:blip>
          <a:srcRect/>
          <a:stretch/>
        </p:blipFill>
        <p:spPr>
          <a:xfrm>
            <a:off x="8558993" y="4391666"/>
            <a:ext cx="503464" cy="519493"/>
          </a:xfrm>
          <a:prstGeom prst="rect">
            <a:avLst/>
          </a:prstGeom>
          <a:noFill/>
          <a:ln>
            <a:noFill/>
          </a:ln>
        </p:spPr>
      </p:pic>
      <p:pic>
        <p:nvPicPr>
          <p:cNvPr id="230" name="Google Shape;230;p33"/>
          <p:cNvPicPr preferRelativeResize="0"/>
          <p:nvPr/>
        </p:nvPicPr>
        <p:blipFill rotWithShape="1">
          <a:blip r:embed="rId4">
            <a:alphaModFix/>
          </a:blip>
          <a:srcRect/>
          <a:stretch/>
        </p:blipFill>
        <p:spPr>
          <a:xfrm>
            <a:off x="771350" y="1076950"/>
            <a:ext cx="2900176" cy="3585349"/>
          </a:xfrm>
          <a:prstGeom prst="rect">
            <a:avLst/>
          </a:prstGeom>
          <a:noFill/>
          <a:ln w="9525" cap="flat" cmpd="sng">
            <a:solidFill>
              <a:srgbClr val="000000"/>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426225" y="201075"/>
            <a:ext cx="80892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b="0" i="0" u="none" strike="noStrike" cap="none">
                <a:solidFill>
                  <a:srgbClr val="000000"/>
                </a:solidFill>
                <a:latin typeface="Century Gothic"/>
                <a:ea typeface="Century Gothic"/>
                <a:cs typeface="Century Gothic"/>
                <a:sym typeface="Century Gothic"/>
              </a:rPr>
              <a:t>Reviewing Learning Targets</a:t>
            </a:r>
            <a:endParaRPr sz="3000" b="0" i="0" u="none" strike="noStrike" cap="none">
              <a:solidFill>
                <a:srgbClr val="000000"/>
              </a:solidFill>
              <a:latin typeface="Century Gothic"/>
              <a:ea typeface="Century Gothic"/>
              <a:cs typeface="Century Gothic"/>
              <a:sym typeface="Century Gothic"/>
            </a:endParaRPr>
          </a:p>
        </p:txBody>
      </p:sp>
      <p:sp>
        <p:nvSpPr>
          <p:cNvPr id="236" name="Google Shape;236;p34"/>
          <p:cNvSpPr txBox="1"/>
          <p:nvPr/>
        </p:nvSpPr>
        <p:spPr>
          <a:xfrm>
            <a:off x="426225" y="1033400"/>
            <a:ext cx="7981850" cy="3487500"/>
          </a:xfrm>
          <a:prstGeom prst="rect">
            <a:avLst/>
          </a:prstGeom>
          <a:noFill/>
          <a:ln>
            <a:noFill/>
          </a:ln>
        </p:spPr>
        <p:txBody>
          <a:bodyPr spcFirstLastPara="1" wrap="square" lIns="91425" tIns="91425" rIns="91425" bIns="91425" anchor="t" anchorCtr="0">
            <a:noAutofit/>
          </a:bodyPr>
          <a:lstStyle/>
          <a:p>
            <a:pPr marL="533400" marR="0" lvl="0" indent="-457200" algn="l" rtl="0">
              <a:lnSpc>
                <a:spcPct val="100000"/>
              </a:lnSpc>
              <a:spcBef>
                <a:spcPts val="1700"/>
              </a:spcBef>
              <a:spcAft>
                <a:spcPts val="0"/>
              </a:spcAft>
              <a:buClr>
                <a:srgbClr val="444444"/>
              </a:buClr>
              <a:buSzPts val="2400"/>
              <a:buFont typeface="+mj-lt"/>
              <a:buAutoNum type="arabicPeriod"/>
            </a:pPr>
            <a:r>
              <a:rPr lang="en" sz="2400" b="0" i="0" u="none" strike="noStrike" cap="none" dirty="0" smtClean="0">
                <a:solidFill>
                  <a:schemeClr val="dk1"/>
                </a:solidFill>
                <a:latin typeface="Century Gothic"/>
                <a:ea typeface="Century Gothic"/>
                <a:cs typeface="Century Gothic"/>
                <a:sym typeface="Century Gothic"/>
              </a:rPr>
              <a:t>I </a:t>
            </a:r>
            <a:r>
              <a:rPr lang="en" sz="2400" b="0" i="0" u="none" strike="noStrike" cap="none" dirty="0">
                <a:solidFill>
                  <a:schemeClr val="dk1"/>
                </a:solidFill>
                <a:latin typeface="Century Gothic"/>
                <a:ea typeface="Century Gothic"/>
                <a:cs typeface="Century Gothic"/>
                <a:sym typeface="Century Gothic"/>
              </a:rPr>
              <a:t>can determine an author’s opinion in a text. </a:t>
            </a:r>
            <a:endParaRPr lang="en" sz="2400" dirty="0">
              <a:solidFill>
                <a:schemeClr val="dk1"/>
              </a:solidFill>
              <a:latin typeface="Century Gothic"/>
              <a:ea typeface="Century Gothic"/>
              <a:cs typeface="Century Gothic"/>
              <a:sym typeface="Century Gothic"/>
            </a:endParaRPr>
          </a:p>
          <a:p>
            <a:pPr marL="533400" marR="0" lvl="0" indent="-457200" algn="l" rtl="0">
              <a:lnSpc>
                <a:spcPct val="100000"/>
              </a:lnSpc>
              <a:spcBef>
                <a:spcPts val="1700"/>
              </a:spcBef>
              <a:spcAft>
                <a:spcPts val="0"/>
              </a:spcAft>
              <a:buClr>
                <a:srgbClr val="444444"/>
              </a:buClr>
              <a:buSzPts val="2400"/>
              <a:buFont typeface="+mj-lt"/>
              <a:buAutoNum type="arabicPeriod"/>
            </a:pPr>
            <a:r>
              <a:rPr lang="en" sz="2400" b="0" i="0" u="none" strike="noStrike" cap="none" dirty="0" smtClean="0">
                <a:solidFill>
                  <a:schemeClr val="dk1"/>
                </a:solidFill>
                <a:latin typeface="Century Gothic"/>
                <a:ea typeface="Century Gothic"/>
                <a:cs typeface="Century Gothic"/>
                <a:sym typeface="Century Gothic"/>
              </a:rPr>
              <a:t>I </a:t>
            </a:r>
            <a:r>
              <a:rPr lang="en" sz="2400" b="0" i="0" u="none" strike="noStrike" cap="none" dirty="0">
                <a:solidFill>
                  <a:schemeClr val="dk1"/>
                </a:solidFill>
                <a:latin typeface="Century Gothic"/>
                <a:ea typeface="Century Gothic"/>
                <a:cs typeface="Century Gothic"/>
                <a:sym typeface="Century Gothic"/>
              </a:rPr>
              <a:t>can explain how an author supports an opinion with reasons and evidence.</a:t>
            </a:r>
            <a:endParaRPr sz="2400" b="0" i="0" u="none" strike="noStrike" cap="none" dirty="0">
              <a:solidFill>
                <a:schemeClr val="dk1"/>
              </a:solidFill>
              <a:latin typeface="Century Gothic"/>
              <a:ea typeface="Century Gothic"/>
              <a:cs typeface="Century Gothic"/>
              <a:sym typeface="Century Gothic"/>
            </a:endParaRPr>
          </a:p>
        </p:txBody>
      </p:sp>
      <p:pic>
        <p:nvPicPr>
          <p:cNvPr id="237" name="Google Shape;237;p34"/>
          <p:cNvPicPr preferRelativeResize="0"/>
          <p:nvPr/>
        </p:nvPicPr>
        <p:blipFill rotWithShape="1">
          <a:blip r:embed="rId3">
            <a:alphaModFix/>
          </a:blip>
          <a:srcRect/>
          <a:stretch/>
        </p:blipFill>
        <p:spPr>
          <a:xfrm>
            <a:off x="8492483" y="4342480"/>
            <a:ext cx="575875" cy="575875"/>
          </a:xfrm>
          <a:prstGeom prst="rect">
            <a:avLst/>
          </a:prstGeom>
          <a:noFill/>
          <a:ln>
            <a:noFill/>
          </a:ln>
        </p:spPr>
      </p:pic>
      <p:pic>
        <p:nvPicPr>
          <p:cNvPr id="238" name="Google Shape;238;p34"/>
          <p:cNvPicPr preferRelativeResize="0"/>
          <p:nvPr/>
        </p:nvPicPr>
        <p:blipFill rotWithShape="1">
          <a:blip r:embed="rId4">
            <a:alphaModFix/>
          </a:blip>
          <a:srcRect/>
          <a:stretch/>
        </p:blipFill>
        <p:spPr>
          <a:xfrm>
            <a:off x="7928068" y="4372610"/>
            <a:ext cx="522211" cy="51561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CFED2490-E09D-439D-A32F-A5F03814CDCC}"/>
</file>

<file path=customXml/itemProps2.xml><?xml version="1.0" encoding="utf-8"?>
<ds:datastoreItem xmlns:ds="http://schemas.openxmlformats.org/officeDocument/2006/customXml" ds:itemID="{2D420655-2812-42DD-9633-FAF282F0F0B3}"/>
</file>

<file path=customXml/itemProps3.xml><?xml version="1.0" encoding="utf-8"?>
<ds:datastoreItem xmlns:ds="http://schemas.openxmlformats.org/officeDocument/2006/customXml" ds:itemID="{934A0687-5D7D-459F-B195-E21472542018}"/>
</file>

<file path=docProps/app.xml><?xml version="1.0" encoding="utf-8"?>
<Properties xmlns="http://schemas.openxmlformats.org/officeDocument/2006/extended-properties" xmlns:vt="http://schemas.openxmlformats.org/officeDocument/2006/docPropsVTypes">
  <TotalTime>31</TotalTime>
  <Words>3262</Words>
  <Application>Microsoft Macintosh PowerPoint</Application>
  <PresentationFormat>On-screen Show (16:9)</PresentationFormat>
  <Paragraphs>317</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Calibri</vt:lpstr>
      <vt:lpstr>Century Gothic</vt:lpstr>
      <vt:lpstr>Office Theme</vt:lpstr>
      <vt:lpstr>Office Theme</vt:lpstr>
      <vt:lpstr>Grade 4: Module 3: Unit 3: Lesson 2 Teacher slide, before teaching.</vt:lpstr>
      <vt:lpstr>Grade 4: Module 3: Unit 3: Lesson 2 Teacher slide, before teaching.</vt:lpstr>
      <vt:lpstr>Grade 4: Module 3: Unit 3: Lesson 2 Teacher slide, before teaching.</vt:lpstr>
      <vt:lpstr>Grade 4: Module 3: Unit 3: Lesson 2 Teacher slide, before teaching.</vt:lpstr>
      <vt:lpstr>Grade 4: Module 3: Unit 3: Lesson 2 Teacher slide, before teaching. </vt:lpstr>
      <vt:lpstr>Grade 4: Module 3:  Unit 3: Lesson 2</vt:lpstr>
      <vt:lpstr>Hello, Students!</vt:lpstr>
      <vt:lpstr>Engaging the Reader: Opinion in Divided Loyalties </vt:lpstr>
      <vt:lpstr>Reviewing Learning Targets</vt:lpstr>
      <vt:lpstr>Reading Aloud and Determining the Gist: Robert Barton’s Letter</vt:lpstr>
      <vt:lpstr> Determining Reasons and Evidence: Robert Barton’s Letter </vt:lpstr>
      <vt:lpstr>Exit Ticket: Determining an Opinion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3: Lesson 2 Teacher slide, before teaching.</dc:title>
  <dc:creator>nbravo</dc:creator>
  <cp:lastModifiedBy>Alexander Specht</cp:lastModifiedBy>
  <cp:revision>4</cp:revision>
  <dcterms:modified xsi:type="dcterms:W3CDTF">2018-11-03T21:53:06Z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