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4"/>
  </p:sldMasterIdLst>
  <p:notesMasterIdLst>
    <p:notesMasterId r:id="rId2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Lst>
  <p:sldSz cx="12192000" cy="6858000"/>
  <p:notesSz cx="6858000" cy="9144000"/>
  <p:embeddedFontLst>
    <p:embeddedFont>
      <p:font typeface="Calibri" panose="020F0502020204030204" pitchFamily="34" charset="0"/>
      <p:regular r:id="rId25"/>
      <p:bold r:id="rId26"/>
      <p:italic r:id="rId27"/>
      <p:boldItalic r:id="rId28"/>
    </p:embeddedFont>
    <p:embeddedFont>
      <p:font typeface="Century Gothic" panose="020B0502020202020204" pitchFamily="34" charset="0"/>
      <p:regular r:id="rId29"/>
      <p:bold r:id="rId30"/>
      <p:italic r:id="rId31"/>
      <p:boldItalic r:id="rId3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1C4B9AB-3BD0-4081-A6FE-F1991D3A4C43}" v="22" dt="2018-09-02T14:32:43.45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5817" autoAdjust="0"/>
  </p:normalViewPr>
  <p:slideViewPr>
    <p:cSldViewPr snapToGrid="0">
      <p:cViewPr varScale="1">
        <p:scale>
          <a:sx n="65" d="100"/>
          <a:sy n="65" d="100"/>
        </p:scale>
        <p:origin x="690"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2.fntdata"/><Relationship Id="rId39"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1.fntdata"/><Relationship Id="rId33" Type="http://schemas.openxmlformats.org/officeDocument/2006/relationships/commentAuthors" Target="commentAuthors.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5.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4.fntdata"/><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7.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4402EDC2-6FBD-4392-B477-756428004C81}"/>
    <pc:docChg chg="modSld">
      <pc:chgData name="" userId="" providerId="" clId="Web-{4402EDC2-6FBD-4392-B477-756428004C81}" dt="2018-08-08T23:09:38.564" v="8" actId="14100"/>
      <pc:docMkLst>
        <pc:docMk/>
      </pc:docMkLst>
      <pc:sldChg chg="addSp modSp">
        <pc:chgData name="" userId="" providerId="" clId="Web-{4402EDC2-6FBD-4392-B477-756428004C81}" dt="2018-08-08T23:08:00.829" v="2" actId="14100"/>
        <pc:sldMkLst>
          <pc:docMk/>
          <pc:sldMk cId="0" sldId="261"/>
        </pc:sldMkLst>
        <pc:picChg chg="add mod">
          <ac:chgData name="" userId="" providerId="" clId="Web-{4402EDC2-6FBD-4392-B477-756428004C81}" dt="2018-08-08T23:08:00.829" v="2" actId="14100"/>
          <ac:picMkLst>
            <pc:docMk/>
            <pc:sldMk cId="0" sldId="261"/>
            <ac:picMk id="2" creationId="{52EAA1C9-77C4-4689-8AE4-CC5578154686}"/>
          </ac:picMkLst>
        </pc:picChg>
      </pc:sldChg>
      <pc:sldChg chg="addSp modSp">
        <pc:chgData name="" userId="" providerId="" clId="Web-{4402EDC2-6FBD-4392-B477-756428004C81}" dt="2018-08-08T23:09:09.141" v="5" actId="14100"/>
        <pc:sldMkLst>
          <pc:docMk/>
          <pc:sldMk cId="0" sldId="266"/>
        </pc:sldMkLst>
        <pc:picChg chg="add mod">
          <ac:chgData name="" userId="" providerId="" clId="Web-{4402EDC2-6FBD-4392-B477-756428004C81}" dt="2018-08-08T23:09:09.141" v="5" actId="14100"/>
          <ac:picMkLst>
            <pc:docMk/>
            <pc:sldMk cId="0" sldId="266"/>
            <ac:picMk id="2" creationId="{F7AFFBCB-3D63-4C28-A2D6-2DE01A75112F}"/>
          </ac:picMkLst>
        </pc:picChg>
      </pc:sldChg>
      <pc:sldChg chg="addSp modSp">
        <pc:chgData name="" userId="" providerId="" clId="Web-{4402EDC2-6FBD-4392-B477-756428004C81}" dt="2018-08-08T23:09:38.564" v="8" actId="14100"/>
        <pc:sldMkLst>
          <pc:docMk/>
          <pc:sldMk cId="4068581030" sldId="272"/>
        </pc:sldMkLst>
        <pc:picChg chg="add mod">
          <ac:chgData name="" userId="" providerId="" clId="Web-{4402EDC2-6FBD-4392-B477-756428004C81}" dt="2018-08-08T23:09:38.564" v="8" actId="14100"/>
          <ac:picMkLst>
            <pc:docMk/>
            <pc:sldMk cId="4068581030" sldId="272"/>
            <ac:picMk id="2" creationId="{9627F17C-1AB9-4EFC-B386-267EC8E6696E}"/>
          </ac:picMkLst>
        </pc:picChg>
      </pc:sldChg>
    </pc:docChg>
  </pc:docChgLst>
  <pc:docChgLst>
    <pc:chgData name="Natalie Ivey" userId="2c81a4b0-7596-4a42-b4da-e7aac4dfeff9" providerId="ADAL" clId="{91C4B9AB-3BD0-4081-A6FE-F1991D3A4C43}"/>
    <pc:docChg chg="modSld modMainMaster">
      <pc:chgData name="Natalie Ivey" userId="2c81a4b0-7596-4a42-b4da-e7aac4dfeff9" providerId="ADAL" clId="{91C4B9AB-3BD0-4081-A6FE-F1991D3A4C43}" dt="2018-09-02T14:32:43.452" v="21" actId="1076"/>
      <pc:docMkLst>
        <pc:docMk/>
      </pc:docMkLst>
      <pc:sldChg chg="addSp modSp">
        <pc:chgData name="Natalie Ivey" userId="2c81a4b0-7596-4a42-b4da-e7aac4dfeff9" providerId="ADAL" clId="{91C4B9AB-3BD0-4081-A6FE-F1991D3A4C43}" dt="2018-09-02T14:31:29.116" v="10" actId="1076"/>
        <pc:sldMkLst>
          <pc:docMk/>
          <pc:sldMk cId="0" sldId="258"/>
        </pc:sldMkLst>
        <pc:picChg chg="add mod">
          <ac:chgData name="Natalie Ivey" userId="2c81a4b0-7596-4a42-b4da-e7aac4dfeff9" providerId="ADAL" clId="{91C4B9AB-3BD0-4081-A6FE-F1991D3A4C43}" dt="2018-09-02T14:31:29.116" v="10" actId="1076"/>
          <ac:picMkLst>
            <pc:docMk/>
            <pc:sldMk cId="0" sldId="258"/>
            <ac:picMk id="3" creationId="{A15CDAEA-4572-48AF-BDCE-A31BAC1F28B1}"/>
          </ac:picMkLst>
        </pc:picChg>
      </pc:sldChg>
      <pc:sldChg chg="addSp modSp">
        <pc:chgData name="Natalie Ivey" userId="2c81a4b0-7596-4a42-b4da-e7aac4dfeff9" providerId="ADAL" clId="{91C4B9AB-3BD0-4081-A6FE-F1991D3A4C43}" dt="2018-09-02T14:32:43.452" v="21" actId="1076"/>
        <pc:sldMkLst>
          <pc:docMk/>
          <pc:sldMk cId="1940371400" sldId="269"/>
        </pc:sldMkLst>
        <pc:spChg chg="mod">
          <ac:chgData name="Natalie Ivey" userId="2c81a4b0-7596-4a42-b4da-e7aac4dfeff9" providerId="ADAL" clId="{91C4B9AB-3BD0-4081-A6FE-F1991D3A4C43}" dt="2018-09-02T14:31:52.852" v="16" actId="14100"/>
          <ac:spMkLst>
            <pc:docMk/>
            <pc:sldMk cId="1940371400" sldId="269"/>
            <ac:spMk id="130" creationId="{00000000-0000-0000-0000-000000000000}"/>
          </ac:spMkLst>
        </pc:spChg>
        <pc:spChg chg="mod">
          <ac:chgData name="Natalie Ivey" userId="2c81a4b0-7596-4a42-b4da-e7aac4dfeff9" providerId="ADAL" clId="{91C4B9AB-3BD0-4081-A6FE-F1991D3A4C43}" dt="2018-09-02T14:31:44.413" v="13" actId="14100"/>
          <ac:spMkLst>
            <pc:docMk/>
            <pc:sldMk cId="1940371400" sldId="269"/>
            <ac:spMk id="131" creationId="{00000000-0000-0000-0000-000000000000}"/>
          </ac:spMkLst>
        </pc:spChg>
        <pc:picChg chg="add mod">
          <ac:chgData name="Natalie Ivey" userId="2c81a4b0-7596-4a42-b4da-e7aac4dfeff9" providerId="ADAL" clId="{91C4B9AB-3BD0-4081-A6FE-F1991D3A4C43}" dt="2018-09-02T14:32:43.452" v="21" actId="1076"/>
          <ac:picMkLst>
            <pc:docMk/>
            <pc:sldMk cId="1940371400" sldId="269"/>
            <ac:picMk id="3" creationId="{1C851B37-B6D1-4E8B-92E4-ACC4649C77A6}"/>
          </ac:picMkLst>
        </pc:picChg>
      </pc:sldChg>
      <pc:sldMasterChg chg="addSp modSp">
        <pc:chgData name="Natalie Ivey" userId="2c81a4b0-7596-4a42-b4da-e7aac4dfeff9" providerId="ADAL" clId="{91C4B9AB-3BD0-4081-A6FE-F1991D3A4C43}" dt="2018-09-02T14:31:00.230" v="6" actId="1076"/>
        <pc:sldMasterMkLst>
          <pc:docMk/>
          <pc:sldMasterMk cId="0" sldId="2147483659"/>
        </pc:sldMasterMkLst>
        <pc:picChg chg="add mod">
          <ac:chgData name="Natalie Ivey" userId="2c81a4b0-7596-4a42-b4da-e7aac4dfeff9" providerId="ADAL" clId="{91C4B9AB-3BD0-4081-A6FE-F1991D3A4C43}" dt="2018-09-02T14:30:32.057" v="1" actId="1076"/>
          <ac:picMkLst>
            <pc:docMk/>
            <pc:sldMasterMk cId="0" sldId="2147483659"/>
            <ac:picMk id="3" creationId="{58AD8FA7-42DA-4CB4-BECC-33A3BEDE114D}"/>
          </ac:picMkLst>
        </pc:picChg>
        <pc:picChg chg="add mod">
          <ac:chgData name="Natalie Ivey" userId="2c81a4b0-7596-4a42-b4da-e7aac4dfeff9" providerId="ADAL" clId="{91C4B9AB-3BD0-4081-A6FE-F1991D3A4C43}" dt="2018-09-02T14:30:45.105" v="4" actId="1076"/>
          <ac:picMkLst>
            <pc:docMk/>
            <pc:sldMasterMk cId="0" sldId="2147483659"/>
            <ac:picMk id="5" creationId="{446ECDB3-F640-42C7-BF8C-25C78C4568AD}"/>
          </ac:picMkLst>
        </pc:picChg>
        <pc:picChg chg="add mod">
          <ac:chgData name="Natalie Ivey" userId="2c81a4b0-7596-4a42-b4da-e7aac4dfeff9" providerId="ADAL" clId="{91C4B9AB-3BD0-4081-A6FE-F1991D3A4C43}" dt="2018-09-02T14:31:00.230" v="6" actId="1076"/>
          <ac:picMkLst>
            <pc:docMk/>
            <pc:sldMasterMk cId="0" sldId="2147483659"/>
            <ac:picMk id="7" creationId="{12ADF790-17E1-46AA-BC25-AA974DE50D8A}"/>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Shape 6"/>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9465777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Shape 86"/>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marR="0" lvl="0" indent="-317500" algn="l" rtl="0">
              <a:lnSpc>
                <a:spcPct val="100000"/>
              </a:lnSpc>
              <a:spcBef>
                <a:spcPts val="0"/>
              </a:spcBef>
              <a:spcAft>
                <a:spcPts val="0"/>
              </a:spcAft>
              <a:buSzPct val="100000"/>
              <a:buChar char="●"/>
            </a:pPr>
            <a:r>
              <a:rPr lang="en-US" dirty="0"/>
              <a:t>In this lesson, students will read a short excerpt from a piece of informational text and discuss it in relation to the novel </a:t>
            </a:r>
            <a:r>
              <a:rPr lang="en-US" i="1" dirty="0"/>
              <a:t>A Long Walk to Water. </a:t>
            </a:r>
            <a:r>
              <a:rPr lang="en-US" dirty="0"/>
              <a:t>Making connections between fiction and non-fiction texts is an important skill to develop.</a:t>
            </a:r>
            <a:endParaRPr dirty="0"/>
          </a:p>
          <a:p>
            <a:pPr marL="457200" lvl="0" indent="-317500" rtl="0">
              <a:spcBef>
                <a:spcPts val="0"/>
              </a:spcBef>
              <a:spcAft>
                <a:spcPts val="0"/>
              </a:spcAft>
              <a:buClr>
                <a:schemeClr val="dk1"/>
              </a:buClr>
              <a:buSzPct val="100000"/>
              <a:buChar char="●"/>
            </a:pPr>
            <a:r>
              <a:rPr lang="en-US" dirty="0"/>
              <a:t>To engage with the informational text, students will make annotations directly on the article rather than using </a:t>
            </a:r>
            <a:r>
              <a:rPr lang="en-US" b="1" dirty="0"/>
              <a:t>Reader’s Notes</a:t>
            </a:r>
            <a:r>
              <a:rPr lang="en-US" dirty="0"/>
              <a:t>. Beginning with this lesson, therefore, students will use two different procedures for “getting the gist” of a text:</a:t>
            </a:r>
            <a:endParaRPr dirty="0"/>
          </a:p>
          <a:p>
            <a:pPr marL="914400" lvl="1" indent="-304800" rtl="0">
              <a:spcBef>
                <a:spcPts val="0"/>
              </a:spcBef>
              <a:spcAft>
                <a:spcPts val="0"/>
              </a:spcAft>
              <a:buClr>
                <a:schemeClr val="dk1"/>
              </a:buClr>
              <a:buSzPts val="1200"/>
              <a:buChar char="○"/>
            </a:pPr>
            <a:r>
              <a:rPr lang="en-US" dirty="0"/>
              <a:t>To “get the gist” of chapters in </a:t>
            </a:r>
            <a:r>
              <a:rPr lang="en-US" i="1" dirty="0"/>
              <a:t>A Long Walk to Water, </a:t>
            </a:r>
            <a:r>
              <a:rPr lang="en-US" dirty="0"/>
              <a:t>they will use </a:t>
            </a:r>
            <a:r>
              <a:rPr lang="en-US" b="1" dirty="0"/>
              <a:t>Reader’s Notes</a:t>
            </a:r>
            <a:r>
              <a:rPr lang="en-US" dirty="0"/>
              <a:t>.</a:t>
            </a:r>
            <a:endParaRPr dirty="0"/>
          </a:p>
          <a:p>
            <a:pPr marL="914400" lvl="1" indent="-304800" rtl="0">
              <a:spcBef>
                <a:spcPts val="0"/>
              </a:spcBef>
              <a:spcAft>
                <a:spcPts val="0"/>
              </a:spcAft>
              <a:buClr>
                <a:schemeClr val="dk1"/>
              </a:buClr>
              <a:buSzPts val="1200"/>
              <a:buChar char="○"/>
            </a:pPr>
            <a:r>
              <a:rPr lang="en-US" dirty="0"/>
              <a:t>To “get the gist” of informational text, they will use annotation.</a:t>
            </a:r>
            <a:endParaRPr dirty="0"/>
          </a:p>
          <a:p>
            <a:pPr marL="457200" marR="0" lvl="0" indent="-317500" algn="l" rtl="0">
              <a:lnSpc>
                <a:spcPct val="100000"/>
              </a:lnSpc>
              <a:spcBef>
                <a:spcPts val="0"/>
              </a:spcBef>
              <a:spcAft>
                <a:spcPts val="0"/>
              </a:spcAft>
              <a:buSzPct val="100000"/>
              <a:buChar char="●"/>
            </a:pPr>
            <a:r>
              <a:rPr lang="en-US" dirty="0"/>
              <a:t>Students who had an easy time with </a:t>
            </a:r>
            <a:r>
              <a:rPr lang="en-US" b="1" dirty="0"/>
              <a:t>Reader’s Notes </a:t>
            </a:r>
            <a:r>
              <a:rPr lang="en-US" dirty="0"/>
              <a:t>might struggle with today’s more complicated informational text. </a:t>
            </a:r>
            <a:endParaRPr dirty="0"/>
          </a:p>
          <a:p>
            <a:pPr marL="457200" lvl="0" indent="-317500" rtl="0">
              <a:spcBef>
                <a:spcPts val="0"/>
              </a:spcBef>
              <a:spcAft>
                <a:spcPts val="0"/>
              </a:spcAft>
              <a:buSzPct val="100000"/>
              <a:buChar char="●"/>
            </a:pPr>
            <a:r>
              <a:rPr lang="en-US" dirty="0"/>
              <a:t>In Lesson 8, time will be allocated to preview the Unit 1 Recommended Texts list with students. If possible, have some of the books (or other books on this same topic) available for students to browse at the end of this lesson.</a:t>
            </a:r>
            <a:endParaRPr dirty="0"/>
          </a:p>
        </p:txBody>
      </p:sp>
    </p:spTree>
    <p:extLst>
      <p:ext uri="{BB962C8B-B14F-4D97-AF65-F5344CB8AC3E}">
        <p14:creationId xmlns:p14="http://schemas.microsoft.com/office/powerpoint/2010/main" val="13821953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Shape 15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6" name="Shape 156"/>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sz="1200" b="1" i="0" u="none" strike="noStrike" cap="none" dirty="0">
                <a:solidFill>
                  <a:schemeClr val="dk1"/>
                </a:solidFill>
                <a:latin typeface="Calibri"/>
                <a:ea typeface="Calibri"/>
                <a:cs typeface="Calibri"/>
                <a:sym typeface="Calibri"/>
              </a:rPr>
              <a:t>: 1</a:t>
            </a:r>
            <a:r>
              <a:rPr lang="en-US" b="1" dirty="0"/>
              <a:t>5-20 </a:t>
            </a:r>
            <a:r>
              <a:rPr lang="en-US" sz="1200" b="1" i="0" u="none" strike="noStrike" cap="none" dirty="0">
                <a:solidFill>
                  <a:schemeClr val="dk1"/>
                </a:solidFill>
                <a:latin typeface="Calibri"/>
                <a:ea typeface="Calibri"/>
                <a:cs typeface="Calibri"/>
                <a:sym typeface="Calibri"/>
              </a:rPr>
              <a:t>minutes</a:t>
            </a:r>
            <a:endParaRPr sz="1200"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rPr>
              <a:t>Student Grouping: Whole Group, then Pairs (B-Day)</a:t>
            </a:r>
            <a:endParaRPr dirty="0"/>
          </a:p>
          <a:p>
            <a:pPr marL="0" marR="0" lvl="0" indent="0" algn="l" rtl="0">
              <a:lnSpc>
                <a:spcPct val="100000"/>
              </a:lnSpc>
              <a:spcBef>
                <a:spcPts val="0"/>
              </a:spcBef>
              <a:spcAft>
                <a:spcPts val="0"/>
              </a:spcAft>
              <a:buClr>
                <a:srgbClr val="000000"/>
              </a:buClr>
              <a:buSzPts val="1400"/>
              <a:buFont typeface="Arial"/>
              <a:buNone/>
            </a:pPr>
            <a:endParaRPr b="1" dirty="0"/>
          </a:p>
          <a:p>
            <a:pPr marL="0" lvl="0" indent="0" rtl="0">
              <a:spcBef>
                <a:spcPts val="0"/>
              </a:spcBef>
              <a:spcAft>
                <a:spcPts val="0"/>
              </a:spcAft>
              <a:buClr>
                <a:schemeClr val="dk1"/>
              </a:buClr>
              <a:buSzPts val="1200"/>
              <a:buFont typeface="Calibri"/>
              <a:buNone/>
            </a:pPr>
            <a:r>
              <a:rPr lang="en-US" b="1" dirty="0"/>
              <a:t>Work Time B: Rereading and Annotating for Text-Based Evidence</a:t>
            </a:r>
            <a:endParaRPr b="1" dirty="0"/>
          </a:p>
          <a:p>
            <a:pPr marL="0" lvl="0" indent="0"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Reviewing academic vocabulary words benefits all students by developing academic language.</a:t>
            </a:r>
            <a:endParaRPr dirty="0"/>
          </a:p>
          <a:p>
            <a:pPr marL="457200" marR="0" lvl="0" indent="-304800" algn="l" rtl="0">
              <a:lnSpc>
                <a:spcPct val="100000"/>
              </a:lnSpc>
              <a:spcBef>
                <a:spcPts val="0"/>
              </a:spcBef>
              <a:spcAft>
                <a:spcPts val="0"/>
              </a:spcAft>
              <a:buSzPts val="1200"/>
              <a:buFont typeface="Calibri"/>
              <a:buChar char="●"/>
            </a:pPr>
            <a:r>
              <a:rPr lang="en-US" dirty="0"/>
              <a:t>Text-dependent questions can be answered only by referring explicitly back to the text being read. This encourages students to reread the text for further analysis.</a:t>
            </a:r>
            <a:endParaRPr dirty="0"/>
          </a:p>
          <a:p>
            <a:pPr marL="457200" marR="0" lvl="0" indent="-304800" algn="l" rtl="0">
              <a:lnSpc>
                <a:spcPct val="100000"/>
              </a:lnSpc>
              <a:spcBef>
                <a:spcPts val="0"/>
              </a:spcBef>
              <a:spcAft>
                <a:spcPts val="0"/>
              </a:spcAft>
              <a:buSzPts val="1200"/>
              <a:buChar char="●"/>
            </a:pPr>
            <a:r>
              <a:rPr lang="en-US" dirty="0"/>
              <a:t>Rereading, as noted previously, is a valuable strategy used by good readers to make meaning of text.</a:t>
            </a:r>
            <a:endParaRPr dirty="0"/>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lvl="0" indent="-304800" rtl="0">
              <a:lnSpc>
                <a:spcPct val="100000"/>
              </a:lnSpc>
              <a:spcBef>
                <a:spcPts val="0"/>
              </a:spcBef>
              <a:spcAft>
                <a:spcPts val="0"/>
              </a:spcAft>
              <a:buClr>
                <a:schemeClr val="dk1"/>
              </a:buClr>
              <a:buSzPts val="1200"/>
              <a:buFont typeface="Calibri"/>
              <a:buAutoNum type="arabicPeriod"/>
            </a:pPr>
            <a:r>
              <a:rPr lang="en-US" dirty="0">
                <a:solidFill>
                  <a:srgbClr val="000000"/>
                </a:solidFill>
              </a:rPr>
              <a:t>Read these vocabulary words and questions out loud. Tell students that it is fine if they don’t know all the answers at this point. Remind them that rereading is a “thing close readers do.” They will read and reread this article to find answers to these questions.</a:t>
            </a:r>
            <a:endParaRPr dirty="0">
              <a:solidFill>
                <a:srgbClr val="000000"/>
              </a:solidFill>
            </a:endParaRPr>
          </a:p>
          <a:p>
            <a:pPr marL="457200" marR="0" lvl="0" indent="-304800" algn="l" rtl="0">
              <a:lnSpc>
                <a:spcPct val="100000"/>
              </a:lnSpc>
              <a:spcBef>
                <a:spcPts val="0"/>
              </a:spcBef>
              <a:spcAft>
                <a:spcPts val="0"/>
              </a:spcAft>
              <a:buSzPts val="1200"/>
              <a:buFont typeface="Calibri"/>
              <a:buAutoNum type="arabicPeriod"/>
            </a:pPr>
            <a:r>
              <a:rPr lang="en-US" dirty="0"/>
              <a:t>Focus students on the first question on the slide. Prompt them to reread silently and annotate the text. Remind students that rereading, writing, and thinking are all ways to deepen one’s understanding of a text, and that they will write about this question at the end of the lesson.</a:t>
            </a:r>
            <a:endParaRPr dirty="0"/>
          </a:p>
          <a:p>
            <a:pPr marL="457200" marR="0" lvl="0" indent="-304800" algn="l" rtl="0">
              <a:lnSpc>
                <a:spcPct val="100000"/>
              </a:lnSpc>
              <a:spcBef>
                <a:spcPts val="0"/>
              </a:spcBef>
              <a:spcAft>
                <a:spcPts val="0"/>
              </a:spcAft>
              <a:buSzPts val="1200"/>
              <a:buFont typeface="Calibri"/>
              <a:buAutoNum type="arabicPeriod"/>
            </a:pPr>
            <a:r>
              <a:rPr lang="en-US" dirty="0"/>
              <a:t>Circulate to observe how well students are annotating.</a:t>
            </a:r>
            <a:endParaRPr dirty="0"/>
          </a:p>
          <a:p>
            <a:pPr marL="457200" marR="0" lvl="0" indent="-304800" algn="l" rtl="0">
              <a:lnSpc>
                <a:spcPct val="100000"/>
              </a:lnSpc>
              <a:spcBef>
                <a:spcPts val="0"/>
              </a:spcBef>
              <a:spcAft>
                <a:spcPts val="0"/>
              </a:spcAft>
              <a:buSzPts val="1200"/>
              <a:buFont typeface="Calibri"/>
              <a:buAutoNum type="arabicPeriod"/>
            </a:pPr>
            <a:r>
              <a:rPr lang="en-US" dirty="0"/>
              <a:t>Ask students to Think-Pair-Share about the first question on the slide. Remind students to refer to (cite) specific evidence from the text as they talk. Cold-call three students to share their answers.</a:t>
            </a:r>
            <a:endParaRPr dirty="0"/>
          </a:p>
          <a:p>
            <a:pPr marL="457200" marR="0" lvl="0" indent="-304800" algn="l" rtl="0">
              <a:lnSpc>
                <a:spcPct val="100000"/>
              </a:lnSpc>
              <a:spcBef>
                <a:spcPts val="0"/>
              </a:spcBef>
              <a:spcAft>
                <a:spcPts val="0"/>
              </a:spcAft>
              <a:buSzPts val="1200"/>
              <a:buFont typeface="Calibri"/>
              <a:buAutoNum type="arabicPeriod"/>
            </a:pPr>
            <a:r>
              <a:rPr lang="en-US" dirty="0"/>
              <a:t>Repeat Steps 2-4 with the other two questions on the slide.</a:t>
            </a:r>
            <a:endParaRPr dirty="0"/>
          </a:p>
          <a:p>
            <a:pPr marL="457200" marR="0" lvl="0" indent="-304800" algn="l" rtl="0">
              <a:lnSpc>
                <a:spcPct val="100000"/>
              </a:lnSpc>
              <a:spcBef>
                <a:spcPts val="0"/>
              </a:spcBef>
              <a:spcAft>
                <a:spcPts val="0"/>
              </a:spcAft>
              <a:buSzPts val="1200"/>
              <a:buFont typeface="Calibri"/>
              <a:buAutoNum type="arabicPeriod"/>
            </a:pPr>
            <a:r>
              <a:rPr lang="en-US" dirty="0"/>
              <a:t>Clarify for all: the Lost Boys are young Sudanese boys, like </a:t>
            </a:r>
            <a:r>
              <a:rPr lang="en-US" dirty="0" err="1"/>
              <a:t>Salva</a:t>
            </a:r>
            <a:r>
              <a:rPr lang="en-US" dirty="0"/>
              <a:t>, who had to flee home during the civil war. </a:t>
            </a:r>
            <a:endParaRPr dirty="0"/>
          </a:p>
          <a:p>
            <a:pPr marL="457200" marR="0" lvl="0" indent="-304800" algn="l" rtl="0">
              <a:lnSpc>
                <a:spcPct val="100000"/>
              </a:lnSpc>
              <a:spcBef>
                <a:spcPts val="0"/>
              </a:spcBef>
              <a:spcAft>
                <a:spcPts val="0"/>
              </a:spcAft>
              <a:buSzPts val="1200"/>
              <a:buFont typeface="Calibri"/>
              <a:buAutoNum type="arabicPeriod"/>
            </a:pPr>
            <a:r>
              <a:rPr lang="en-US" dirty="0"/>
              <a:t>Ask students if they were able to figure out </a:t>
            </a:r>
            <a:r>
              <a:rPr lang="en-US" i="1" dirty="0"/>
              <a:t>entrenched, grueling </a:t>
            </a:r>
            <a:r>
              <a:rPr lang="en-US" dirty="0"/>
              <a:t>and </a:t>
            </a:r>
            <a:r>
              <a:rPr lang="en-US" i="1" dirty="0"/>
              <a:t>dehydration </a:t>
            </a:r>
            <a:r>
              <a:rPr lang="en-US" dirty="0"/>
              <a:t>based on other information in this text, or what they already knew from the novel. Clarify terms as needed; note that “de” means not, and “hydra” means water (like fire hydrant). Therefore, </a:t>
            </a:r>
            <a:r>
              <a:rPr lang="en-US" i="1" dirty="0"/>
              <a:t>dehydration </a:t>
            </a:r>
            <a:r>
              <a:rPr lang="en-US" dirty="0"/>
              <a:t>means without water; students should have been able to figure that out from the phrase “without food or water” in the previous sentence.</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Student Look </a:t>
            </a:r>
            <a:r>
              <a:rPr lang="en-US" i="0" u="none" strike="noStrike" cap="none" dirty="0" err="1">
                <a:solidFill>
                  <a:schemeClr val="dk1"/>
                </a:solidFill>
              </a:rPr>
              <a:t>Fors</a:t>
            </a:r>
            <a:r>
              <a:rPr lang="en-US" i="0" u="none" strike="noStrike" cap="none" dirty="0">
                <a:solidFill>
                  <a:schemeClr val="dk1"/>
                </a:solidFill>
              </a:rPr>
              <a:t>/Listen </a:t>
            </a:r>
            <a:r>
              <a:rPr lang="en-US" i="0" u="none" strike="noStrike" cap="none" dirty="0" err="1">
                <a:solidFill>
                  <a:schemeClr val="dk1"/>
                </a:solidFill>
              </a:rPr>
              <a:t>Fors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SzPts val="1200"/>
              <a:buFont typeface="Calibri"/>
              <a:buChar char="●"/>
            </a:pPr>
            <a:r>
              <a:rPr lang="en-US" dirty="0"/>
              <a:t>Students will be actively engaged in annotating their text.</a:t>
            </a:r>
            <a:endParaRPr i="0" u="none" strike="noStrike" cap="none" dirty="0">
              <a:solidFill>
                <a:schemeClr val="dk1"/>
              </a:solidFill>
            </a:endParaRPr>
          </a:p>
          <a:p>
            <a:pPr marL="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Support for Any Students Who Need It:</a:t>
            </a:r>
            <a:endParaRPr dirty="0"/>
          </a:p>
          <a:p>
            <a:pPr marL="457200" lvl="0" indent="-304800" rtl="0">
              <a:spcBef>
                <a:spcPts val="0"/>
              </a:spcBef>
              <a:spcAft>
                <a:spcPts val="0"/>
              </a:spcAft>
              <a:buSzPts val="1200"/>
              <a:buFont typeface="Calibri"/>
              <a:buChar char="●"/>
            </a:pPr>
            <a:r>
              <a:rPr lang="en-US" dirty="0"/>
              <a:t>To further support ELL vocabulary acquisition, consider providing translations of key academic or content vocabulary into students’ home language. Resources such as Google Translate and bilingual translation dictionaries can assist with one-word translation.</a:t>
            </a:r>
            <a:endParaRPr dirty="0"/>
          </a:p>
        </p:txBody>
      </p:sp>
      <p:sp>
        <p:nvSpPr>
          <p:cNvPr id="157" name="Shape 157"/>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641831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Shape 16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5" name="Shape 165"/>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a:t>10-12</a:t>
            </a:r>
            <a:r>
              <a:rPr lang="en-US" sz="1200" b="1" i="0" u="none" strike="noStrike" cap="none" dirty="0">
                <a:solidFill>
                  <a:schemeClr val="dk1"/>
                </a:solidFill>
                <a:latin typeface="Calibri"/>
                <a:ea typeface="Calibri"/>
                <a:cs typeface="Calibri"/>
                <a:sym typeface="Calibri"/>
              </a:rPr>
              <a:t> minutes</a:t>
            </a:r>
            <a:endParaRPr dirty="0"/>
          </a:p>
          <a:p>
            <a:pPr marL="0" marR="0" lvl="0" indent="0" algn="l" rtl="0">
              <a:lnSpc>
                <a:spcPct val="100000"/>
              </a:lnSpc>
              <a:spcBef>
                <a:spcPts val="0"/>
              </a:spcBef>
              <a:spcAft>
                <a:spcPts val="0"/>
              </a:spcAft>
              <a:buClr>
                <a:schemeClr val="dk1"/>
              </a:buClr>
              <a:buSzPts val="1200"/>
              <a:buFont typeface="Calibri"/>
              <a:buNone/>
            </a:pPr>
            <a:r>
              <a:rPr lang="en-US" sz="1200" b="1" i="0" u="none" strike="noStrike" cap="none" dirty="0">
                <a:solidFill>
                  <a:schemeClr val="dk1"/>
                </a:solidFill>
                <a:latin typeface="Calibri"/>
                <a:ea typeface="Calibri"/>
                <a:cs typeface="Calibri"/>
                <a:sym typeface="Calibri"/>
              </a:rPr>
              <a:t>Student Grouping: </a:t>
            </a:r>
            <a:r>
              <a:rPr lang="en-US" b="1" dirty="0"/>
              <a:t>Whole Group, Pairs (B-Day), Individual</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b="1" dirty="0"/>
          </a:p>
          <a:p>
            <a:pPr marL="0" lvl="0" indent="0" rtl="0">
              <a:spcBef>
                <a:spcPts val="0"/>
              </a:spcBef>
              <a:spcAft>
                <a:spcPts val="0"/>
              </a:spcAft>
              <a:buClr>
                <a:schemeClr val="dk1"/>
              </a:buClr>
              <a:buSzPts val="1200"/>
              <a:buFont typeface="Calibri"/>
              <a:buNone/>
            </a:pPr>
            <a:r>
              <a:rPr lang="en-US" b="1" dirty="0"/>
              <a:t>Closing and Assessment A: Revisit Learning Targets </a:t>
            </a:r>
            <a:endParaRPr b="1" dirty="0"/>
          </a:p>
          <a:p>
            <a:pPr marL="457200" marR="0" lvl="1" indent="0" algn="l" rtl="0">
              <a:lnSpc>
                <a:spcPct val="100000"/>
              </a:lnSpc>
              <a:spcBef>
                <a:spcPts val="0"/>
              </a:spcBef>
              <a:spcAft>
                <a:spcPts val="0"/>
              </a:spcAft>
              <a:buClr>
                <a:schemeClr val="dk1"/>
              </a:buClr>
              <a:buSzPts val="1200"/>
              <a:buFont typeface="Arial"/>
              <a:buNone/>
            </a:pPr>
            <a:r>
              <a:rPr lang="en-US" sz="1200" b="0" i="0" u="none" strike="noStrike" cap="none" dirty="0">
                <a:solidFill>
                  <a:schemeClr val="dk1"/>
                </a:solidFill>
                <a:latin typeface="Calibri"/>
                <a:ea typeface="Calibri"/>
                <a:cs typeface="Calibri"/>
                <a:sym typeface="Calibri"/>
              </a:rPr>
              <a:t> </a:t>
            </a:r>
            <a:endParaRPr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i="0" u="none" strike="noStrike" cap="none" dirty="0">
                <a:solidFill>
                  <a:schemeClr val="dk1"/>
                </a:solidFill>
              </a:rPr>
              <a:t>:</a:t>
            </a:r>
            <a:endParaRPr dirty="0"/>
          </a:p>
          <a:p>
            <a:pPr marL="457200" lvl="0" indent="-304800" rtl="0">
              <a:lnSpc>
                <a:spcPct val="90000"/>
              </a:lnSpc>
              <a:spcBef>
                <a:spcPts val="0"/>
              </a:spcBef>
              <a:spcAft>
                <a:spcPts val="0"/>
              </a:spcAft>
              <a:buSzPts val="1200"/>
              <a:buFont typeface="Calibri"/>
              <a:buChar char="●"/>
            </a:pPr>
            <a:r>
              <a:rPr lang="en-US" dirty="0"/>
              <a:t>Use student responses in the exit ticket as a formative assessment to determine students’ comprehension of the article and the novel as well as their progress toward the following learning target: “I can make connections from the text ‘Time Trip: Sudan’s Civil War’ to the novel A Long Walk to Water.”</a:t>
            </a:r>
            <a:endParaRPr dirty="0"/>
          </a:p>
          <a:p>
            <a:pPr marL="0" marR="0" lvl="0" indent="0" algn="l" rtl="0">
              <a:lnSpc>
                <a:spcPct val="100000"/>
              </a:lnSpc>
              <a:spcBef>
                <a:spcPts val="0"/>
              </a:spcBef>
              <a:spcAft>
                <a:spcPts val="0"/>
              </a:spcAft>
              <a:buNone/>
            </a:pPr>
            <a:endParaRPr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Read the learning targets aloud.</a:t>
            </a:r>
            <a:endParaRPr dirty="0"/>
          </a:p>
          <a:p>
            <a:pPr marL="457200" marR="0" lvl="0" indent="-304800" algn="l" rtl="0">
              <a:lnSpc>
                <a:spcPct val="100000"/>
              </a:lnSpc>
              <a:spcBef>
                <a:spcPts val="0"/>
              </a:spcBef>
              <a:spcAft>
                <a:spcPts val="0"/>
              </a:spcAft>
              <a:buSzPts val="1200"/>
              <a:buFont typeface="Calibri"/>
              <a:buAutoNum type="arabicPeriod"/>
            </a:pPr>
            <a:r>
              <a:rPr lang="en-US" dirty="0"/>
              <a:t>Direct students to the </a:t>
            </a:r>
            <a:r>
              <a:rPr lang="en-US" b="1" dirty="0"/>
              <a:t>Things Close Readers Do anchor chart</a:t>
            </a:r>
            <a:r>
              <a:rPr lang="en-US" dirty="0"/>
              <a:t>. Ask students if they experienced any new practices or strategies today that should be added to this chart. Give students a moment to turn and talk, and then invite volunteers to share. Add lines to the anchor chart (using students’ own words if possible) about the following:</a:t>
            </a:r>
            <a:endParaRPr dirty="0"/>
          </a:p>
          <a:p>
            <a:pPr marL="914400" marR="0" lvl="0" indent="-304800" algn="l" rtl="0">
              <a:lnSpc>
                <a:spcPct val="100000"/>
              </a:lnSpc>
              <a:spcBef>
                <a:spcPts val="0"/>
              </a:spcBef>
              <a:spcAft>
                <a:spcPts val="0"/>
              </a:spcAft>
              <a:buSzPts val="1200"/>
              <a:buFont typeface="Calibri"/>
              <a:buChar char="●"/>
            </a:pPr>
            <a:r>
              <a:rPr lang="en-US" dirty="0"/>
              <a:t>annotating text</a:t>
            </a:r>
            <a:endParaRPr dirty="0"/>
          </a:p>
          <a:p>
            <a:pPr marL="914400" marR="0" lvl="0" indent="-304800" algn="l" rtl="0">
              <a:lnSpc>
                <a:spcPct val="100000"/>
              </a:lnSpc>
              <a:spcBef>
                <a:spcPts val="0"/>
              </a:spcBef>
              <a:spcAft>
                <a:spcPts val="0"/>
              </a:spcAft>
              <a:buSzPts val="1200"/>
              <a:buFont typeface="Calibri"/>
              <a:buChar char="●"/>
            </a:pPr>
            <a:r>
              <a:rPr lang="en-US" dirty="0"/>
              <a:t>focusing on key vocabulary</a:t>
            </a:r>
            <a:endParaRPr dirty="0"/>
          </a:p>
          <a:p>
            <a:pPr marL="914400" marR="0" lvl="0" indent="-304800" algn="l" rtl="0">
              <a:lnSpc>
                <a:spcPct val="100000"/>
              </a:lnSpc>
              <a:spcBef>
                <a:spcPts val="0"/>
              </a:spcBef>
              <a:spcAft>
                <a:spcPts val="0"/>
              </a:spcAft>
              <a:buSzPts val="1200"/>
              <a:buFont typeface="Calibri"/>
              <a:buChar char="●"/>
            </a:pPr>
            <a:r>
              <a:rPr lang="en-US" dirty="0"/>
              <a:t>discussing to clarify thinking or deepen understanding</a:t>
            </a:r>
            <a:endParaRPr dirty="0"/>
          </a:p>
          <a:p>
            <a:pPr marL="457200" marR="0" lvl="0" indent="-304800" algn="l" rtl="0">
              <a:lnSpc>
                <a:spcPct val="100000"/>
              </a:lnSpc>
              <a:spcBef>
                <a:spcPts val="0"/>
              </a:spcBef>
              <a:spcAft>
                <a:spcPts val="0"/>
              </a:spcAft>
              <a:buSzPts val="1200"/>
              <a:buFont typeface="+mj-lt"/>
              <a:buAutoNum type="arabicPeriod" startAt="3"/>
            </a:pPr>
            <a:r>
              <a:rPr lang="en-US" dirty="0"/>
              <a:t>Read the exit ticket prompt aloud. Students can do this writing in the space at the end of the article.</a:t>
            </a:r>
            <a:endParaRPr dirty="0"/>
          </a:p>
          <a:p>
            <a:pPr marL="0" lvl="0" indent="0" rtl="0">
              <a:spcBef>
                <a:spcPts val="0"/>
              </a:spcBef>
              <a:spcAft>
                <a:spcPts val="0"/>
              </a:spcAft>
              <a:buNone/>
            </a:pPr>
            <a:endParaRPr dirty="0"/>
          </a:p>
          <a:p>
            <a:pPr marL="0" lvl="0" indent="0" rtl="0">
              <a:spcBef>
                <a:spcPts val="0"/>
              </a:spcBef>
              <a:spcAft>
                <a:spcPts val="0"/>
              </a:spcAft>
              <a:buNone/>
            </a:pPr>
            <a:r>
              <a:rPr lang="en-US" dirty="0"/>
              <a:t>Student Look </a:t>
            </a:r>
            <a:r>
              <a:rPr lang="en-US" dirty="0" err="1"/>
              <a:t>Fors</a:t>
            </a:r>
            <a:r>
              <a:rPr lang="en-US" dirty="0"/>
              <a:t>/Listen </a:t>
            </a:r>
            <a:r>
              <a:rPr lang="en-US" dirty="0" err="1"/>
              <a:t>Fors</a:t>
            </a:r>
            <a:r>
              <a:rPr lang="en-US" dirty="0"/>
              <a:t>: None</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p:txBody>
      </p:sp>
      <p:sp>
        <p:nvSpPr>
          <p:cNvPr id="166" name="Shape 166"/>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551994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Shape 17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4" name="Shape 174"/>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200"/>
              <a:buFont typeface="Calibri"/>
              <a:buNone/>
            </a:pPr>
            <a:r>
              <a:rPr lang="en-US" b="1"/>
              <a:t>Suggested slide pacing:  2-3 minutes</a:t>
            </a:r>
            <a:endParaRPr/>
          </a:p>
          <a:p>
            <a:pPr marL="0" lvl="0" indent="0" rtl="0">
              <a:spcBef>
                <a:spcPts val="0"/>
              </a:spcBef>
              <a:spcAft>
                <a:spcPts val="0"/>
              </a:spcAft>
              <a:buClr>
                <a:schemeClr val="dk1"/>
              </a:buClr>
              <a:buSzPts val="1200"/>
              <a:buFont typeface="Calibri"/>
              <a:buNone/>
            </a:pPr>
            <a:r>
              <a:rPr lang="en-US" b="1"/>
              <a:t>Student Grouping: Whole Group, Pairs (B-Day), Individual</a:t>
            </a:r>
            <a:endParaRPr/>
          </a:p>
          <a:p>
            <a:pPr marL="0" lvl="0" indent="0" rtl="0">
              <a:spcBef>
                <a:spcPts val="0"/>
              </a:spcBef>
              <a:spcAft>
                <a:spcPts val="0"/>
              </a:spcAft>
              <a:buClr>
                <a:schemeClr val="dk1"/>
              </a:buClr>
              <a:buSzPts val="1200"/>
              <a:buFont typeface="Arial"/>
              <a:buNone/>
            </a:pPr>
            <a:endParaRPr b="1"/>
          </a:p>
          <a:p>
            <a:pPr marL="0" lvl="0" indent="0" rtl="0">
              <a:spcBef>
                <a:spcPts val="0"/>
              </a:spcBef>
              <a:spcAft>
                <a:spcPts val="0"/>
              </a:spcAft>
              <a:buClr>
                <a:schemeClr val="dk1"/>
              </a:buClr>
              <a:buSzPts val="1200"/>
              <a:buFont typeface="Calibri"/>
              <a:buNone/>
            </a:pPr>
            <a:r>
              <a:rPr lang="en-US" b="1"/>
              <a:t>Closing and Assessment A: Exit Ticket </a:t>
            </a:r>
            <a:endParaRPr b="1"/>
          </a:p>
          <a:p>
            <a:pPr marL="457200" lvl="1" indent="0" rtl="0">
              <a:spcBef>
                <a:spcPts val="0"/>
              </a:spcBef>
              <a:spcAft>
                <a:spcPts val="0"/>
              </a:spcAft>
              <a:buClr>
                <a:schemeClr val="dk1"/>
              </a:buClr>
              <a:buSzPts val="1200"/>
              <a:buFont typeface="Arial"/>
              <a:buNone/>
            </a:pPr>
            <a:r>
              <a:rPr lang="en-US"/>
              <a:t> </a:t>
            </a:r>
            <a:endParaRPr/>
          </a:p>
          <a:p>
            <a:pPr marL="0" lvl="0" indent="0" rtl="0">
              <a:spcBef>
                <a:spcPts val="0"/>
              </a:spcBef>
              <a:spcAft>
                <a:spcPts val="0"/>
              </a:spcAft>
              <a:buClr>
                <a:schemeClr val="dk1"/>
              </a:buClr>
              <a:buSzPts val="1400"/>
              <a:buFont typeface="Arial"/>
              <a:buNone/>
            </a:pPr>
            <a:r>
              <a:rPr lang="en-US"/>
              <a:t>Teaching Notes:</a:t>
            </a:r>
            <a:endParaRPr/>
          </a:p>
          <a:p>
            <a:pPr marL="457200" lvl="0" indent="-304800" rtl="0">
              <a:lnSpc>
                <a:spcPct val="100000"/>
              </a:lnSpc>
              <a:spcBef>
                <a:spcPts val="0"/>
              </a:spcBef>
              <a:spcAft>
                <a:spcPts val="0"/>
              </a:spcAft>
              <a:buClr>
                <a:schemeClr val="dk1"/>
              </a:buClr>
              <a:buSzPts val="1200"/>
              <a:buFont typeface="Calibri"/>
              <a:buChar char="●"/>
            </a:pPr>
            <a:r>
              <a:rPr lang="en-US"/>
              <a:t>Use student responses in the exit ticket as a formative assessment to determine students’ comprehension of the article and the novel as well as their progress toward the following learning target: “I can make connections from the text ‘Time Trip: Sudan’s Civil War’ to the novel A Long Walk to Water.”</a:t>
            </a:r>
            <a:endParaRPr/>
          </a:p>
          <a:p>
            <a:pPr marL="0" lvl="0" indent="0" rtl="0">
              <a:lnSpc>
                <a:spcPct val="90000"/>
              </a:lnSpc>
              <a:spcBef>
                <a:spcPts val="1000"/>
              </a:spcBef>
              <a:spcAft>
                <a:spcPts val="0"/>
              </a:spcAft>
              <a:buNone/>
            </a:pPr>
            <a:r>
              <a:rPr lang="en-US"/>
              <a:t>Teacher Actions:</a:t>
            </a:r>
            <a:endParaRPr/>
          </a:p>
          <a:p>
            <a:pPr marL="457200" lvl="0" indent="-304800" rtl="0">
              <a:spcBef>
                <a:spcPts val="0"/>
              </a:spcBef>
              <a:spcAft>
                <a:spcPts val="0"/>
              </a:spcAft>
              <a:buSzPts val="1200"/>
              <a:buFont typeface="Calibri"/>
              <a:buAutoNum type="arabicPeriod"/>
            </a:pPr>
            <a:r>
              <a:rPr lang="en-US"/>
              <a:t>Collect the exit tickets to use as a formative assessment.</a:t>
            </a:r>
            <a:endParaRPr/>
          </a:p>
          <a:p>
            <a:pPr marL="171450" lvl="0" indent="-95250" rtl="0">
              <a:spcBef>
                <a:spcPts val="0"/>
              </a:spcBef>
              <a:spcAft>
                <a:spcPts val="0"/>
              </a:spcAft>
              <a:buClr>
                <a:schemeClr val="dk1"/>
              </a:buClr>
              <a:buSzPts val="1200"/>
              <a:buFont typeface="Arial"/>
              <a:buNone/>
            </a:pPr>
            <a:endParaRPr/>
          </a:p>
          <a:p>
            <a:pPr marL="0" lvl="0" indent="0" rtl="0">
              <a:spcBef>
                <a:spcPts val="0"/>
              </a:spcBef>
              <a:spcAft>
                <a:spcPts val="0"/>
              </a:spcAft>
              <a:buClr>
                <a:schemeClr val="dk1"/>
              </a:buClr>
              <a:buSzPts val="1200"/>
              <a:buFont typeface="Arial"/>
              <a:buNone/>
            </a:pPr>
            <a:r>
              <a:rPr lang="en-US"/>
              <a:t>Student Look Fors/Listen Fors: None</a:t>
            </a:r>
            <a:endParaRPr/>
          </a:p>
          <a:p>
            <a:pPr marL="0" lvl="0" indent="0">
              <a:spcBef>
                <a:spcPts val="0"/>
              </a:spcBef>
              <a:spcAft>
                <a:spcPts val="0"/>
              </a:spcAft>
              <a:buNone/>
            </a:pPr>
            <a:endParaRPr/>
          </a:p>
          <a:p>
            <a:pPr marL="0" lvl="0" indent="0">
              <a:spcBef>
                <a:spcPts val="0"/>
              </a:spcBef>
              <a:spcAft>
                <a:spcPts val="0"/>
              </a:spcAft>
              <a:buNone/>
            </a:pPr>
            <a:r>
              <a:rPr lang="en-US"/>
              <a:t>Support for Any Students Who Need It: None </a:t>
            </a:r>
            <a:endParaRPr/>
          </a:p>
          <a:p>
            <a:pPr marL="0" lvl="0" indent="0" rtl="0">
              <a:spcBef>
                <a:spcPts val="0"/>
              </a:spcBef>
              <a:spcAft>
                <a:spcPts val="0"/>
              </a:spcAft>
              <a:buClr>
                <a:schemeClr val="dk1"/>
              </a:buClr>
              <a:buSzPts val="1100"/>
              <a:buFont typeface="Arial"/>
              <a:buNone/>
            </a:pPr>
            <a:endParaRPr/>
          </a:p>
          <a:p>
            <a:pPr marL="0" lvl="0" indent="0">
              <a:spcBef>
                <a:spcPts val="0"/>
              </a:spcBef>
              <a:spcAft>
                <a:spcPts val="0"/>
              </a:spcAft>
              <a:buNone/>
            </a:pPr>
            <a:endParaRPr/>
          </a:p>
        </p:txBody>
      </p:sp>
      <p:sp>
        <p:nvSpPr>
          <p:cNvPr id="175" name="Shape 175"/>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12</a:t>
            </a:fld>
            <a:endParaRPr/>
          </a:p>
        </p:txBody>
      </p:sp>
    </p:spTree>
    <p:extLst>
      <p:ext uri="{BB962C8B-B14F-4D97-AF65-F5344CB8AC3E}">
        <p14:creationId xmlns:p14="http://schemas.microsoft.com/office/powerpoint/2010/main" val="42089908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Shape 18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2" name="Shape 182"/>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400"/>
              <a:buFont typeface="Arial"/>
              <a:buNone/>
            </a:pPr>
            <a:r>
              <a:rPr lang="en-US" b="1" dirty="0"/>
              <a:t>Student Grouping: Whole Group</a:t>
            </a:r>
            <a:endParaRPr dirty="0"/>
          </a:p>
          <a:p>
            <a:pPr marL="0" lvl="0" indent="0">
              <a:spcBef>
                <a:spcPts val="0"/>
              </a:spcBef>
              <a:spcAft>
                <a:spcPts val="0"/>
              </a:spcAft>
              <a:buClr>
                <a:schemeClr val="dk1"/>
              </a:buClr>
              <a:buSzPts val="1400"/>
              <a:buFont typeface="Arial"/>
              <a:buNone/>
            </a:pPr>
            <a:endParaRPr b="1" dirty="0"/>
          </a:p>
          <a:p>
            <a:pPr marL="0" lvl="0" indent="0">
              <a:spcBef>
                <a:spcPts val="0"/>
              </a:spcBef>
              <a:spcAft>
                <a:spcPts val="0"/>
              </a:spcAft>
              <a:buClr>
                <a:schemeClr val="dk1"/>
              </a:buClr>
              <a:buSzPts val="1400"/>
              <a:buFont typeface="Arial"/>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Having students refer back to the Guiding Question and continue practice with their </a:t>
            </a:r>
            <a:r>
              <a:rPr lang="en-US" b="1" dirty="0"/>
              <a:t>Reader’s Notes </a:t>
            </a:r>
            <a:r>
              <a:rPr lang="en-US" dirty="0"/>
              <a:t>will reinforce their strategies for “getting the gist” and connecting informational text with the novel.</a:t>
            </a:r>
            <a:endParaRPr dirty="0"/>
          </a:p>
          <a:p>
            <a:pPr marL="0" lvl="0" indent="0" rtl="0">
              <a:spcBef>
                <a:spcPts val="0"/>
              </a:spcBef>
              <a:spcAft>
                <a:spcPts val="0"/>
              </a:spcAft>
              <a:buNone/>
            </a:pPr>
            <a:endParaRPr dirty="0"/>
          </a:p>
          <a:p>
            <a:pPr marL="0" lvl="0" indent="0">
              <a:spcBef>
                <a:spcPts val="0"/>
              </a:spcBef>
              <a:spcAft>
                <a:spcPts val="0"/>
              </a:spcAft>
              <a:buNone/>
            </a:pPr>
            <a:r>
              <a:rPr lang="en-US" dirty="0"/>
              <a:t>Teacher Actions:</a:t>
            </a:r>
            <a:endParaRPr dirty="0"/>
          </a:p>
          <a:p>
            <a:pPr marL="457200" lvl="0" indent="-304800" rtl="0">
              <a:spcBef>
                <a:spcPts val="0"/>
              </a:spcBef>
              <a:spcAft>
                <a:spcPts val="0"/>
              </a:spcAft>
              <a:buClr>
                <a:schemeClr val="dk1"/>
              </a:buClr>
              <a:buSzPts val="1200"/>
              <a:buFont typeface="+mj-lt"/>
              <a:buAutoNum type="arabicPeriod"/>
            </a:pPr>
            <a:r>
              <a:rPr lang="en-US" dirty="0"/>
              <a:t>Read the slide aloud.</a:t>
            </a:r>
            <a:endParaRPr dirty="0"/>
          </a:p>
          <a:p>
            <a:pPr marL="0" lvl="0" indent="0">
              <a:spcBef>
                <a:spcPts val="0"/>
              </a:spcBef>
              <a:spcAft>
                <a:spcPts val="0"/>
              </a:spcAft>
              <a:buNone/>
            </a:pPr>
            <a:endParaRPr dirty="0"/>
          </a:p>
          <a:p>
            <a:pPr marL="0" lvl="0" indent="0" rtl="0">
              <a:spcBef>
                <a:spcPts val="0"/>
              </a:spcBef>
              <a:spcAft>
                <a:spcPts val="0"/>
              </a:spcAft>
              <a:buClr>
                <a:schemeClr val="dk1"/>
              </a:buClr>
              <a:buSzPts val="1200"/>
              <a:buFont typeface="Calibri"/>
              <a:buNone/>
            </a:pPr>
            <a:r>
              <a:rPr lang="en-US" dirty="0"/>
              <a:t>Student Look </a:t>
            </a:r>
            <a:r>
              <a:rPr lang="en-US" dirty="0" err="1"/>
              <a:t>Fors</a:t>
            </a:r>
            <a:r>
              <a:rPr lang="en-US" dirty="0"/>
              <a:t>/Listen </a:t>
            </a:r>
            <a:r>
              <a:rPr lang="en-US" dirty="0" err="1"/>
              <a:t>Fors</a:t>
            </a:r>
            <a:r>
              <a:rPr lang="en-US" dirty="0"/>
              <a:t>:</a:t>
            </a:r>
            <a:endParaRPr dirty="0"/>
          </a:p>
          <a:p>
            <a:pPr marL="457200" lvl="0" indent="-304800" rtl="0">
              <a:spcBef>
                <a:spcPts val="0"/>
              </a:spcBef>
              <a:spcAft>
                <a:spcPts val="0"/>
              </a:spcAft>
              <a:buClr>
                <a:schemeClr val="dk1"/>
              </a:buClr>
              <a:buSzPts val="1200"/>
              <a:buFont typeface="Calibri"/>
              <a:buChar char="●"/>
            </a:pPr>
            <a:r>
              <a:rPr lang="en-US" dirty="0"/>
              <a:t>Students should follow along as you read aloud. </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lvl="0" indent="0" rtl="0">
              <a:spcBef>
                <a:spcPts val="0"/>
              </a:spcBef>
              <a:spcAft>
                <a:spcPts val="0"/>
              </a:spcAft>
              <a:buNone/>
            </a:pPr>
            <a:endParaRPr dirty="0"/>
          </a:p>
        </p:txBody>
      </p:sp>
      <p:sp>
        <p:nvSpPr>
          <p:cNvPr id="183" name="Shape 183"/>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13</a:t>
            </a:fld>
            <a:endParaRPr/>
          </a:p>
        </p:txBody>
      </p:sp>
    </p:spTree>
    <p:extLst>
      <p:ext uri="{BB962C8B-B14F-4D97-AF65-F5344CB8AC3E}">
        <p14:creationId xmlns:p14="http://schemas.microsoft.com/office/powerpoint/2010/main" val="16307061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470437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 name="Google Shape;134;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6 </a:t>
            </a:r>
            <a:r>
              <a:rPr lang="en" sz="1200" b="1">
                <a:latin typeface="Calibri"/>
                <a:ea typeface="Calibri"/>
                <a:cs typeface="Calibri"/>
                <a:sym typeface="Calibri"/>
              </a:rPr>
              <a:t>-</a:t>
            </a:r>
            <a:r>
              <a:rPr lang="en" sz="1200" b="1" i="0" u="none" strike="noStrike" cap="none">
                <a:solidFill>
                  <a:schemeClr val="dk1"/>
                </a:solidFill>
                <a:latin typeface="Calibri"/>
                <a:ea typeface="Calibri"/>
                <a:cs typeface="Calibri"/>
                <a:sym typeface="Calibri"/>
              </a:rPr>
              <a:t> 1</a:t>
            </a:r>
            <a:r>
              <a:rPr lang="en" sz="1200" b="1">
                <a:solidFill>
                  <a:schemeClr val="dk1"/>
                </a:solidFill>
                <a:latin typeface="Calibri"/>
                <a:ea typeface="Calibri"/>
                <a:cs typeface="Calibri"/>
                <a:sym typeface="Calibri"/>
              </a:rPr>
              <a:t>2</a:t>
            </a:r>
            <a:r>
              <a:rPr lang="en" sz="1200" b="1" i="0" u="none" strike="noStrike" cap="none">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dirty="0">
                <a:solidFill>
                  <a:schemeClr val="dk1"/>
                </a:solidFill>
                <a:latin typeface="Calibri"/>
                <a:ea typeface="Calibri"/>
                <a:cs typeface="Calibri"/>
                <a:sym typeface="Calibri"/>
              </a:rPr>
              <a:t>Student Grouping: whole group and partnered work</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Fluent reading work.</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If the teacher or DCPS feels the pencil or eraser marks will hurt the books, substitute instead a “cold call” procedure. This is exactly the same as the dot procedure except that instead of asking students to place a dot, the teacher will cold call specific students to repeat the last word </a:t>
            </a:r>
            <a:r>
              <a:rPr lang="en" sz="1200" dirty="0">
                <a:solidFill>
                  <a:schemeClr val="dk1"/>
                </a:solidFill>
                <a:latin typeface="Calibri"/>
                <a:ea typeface="Calibri"/>
                <a:cs typeface="Calibri"/>
                <a:sym typeface="Calibri"/>
              </a:rPr>
              <a:t>they</a:t>
            </a:r>
            <a:r>
              <a:rPr lang="en" sz="1200" i="0" u="none" strike="noStrike" cap="none" dirty="0">
                <a:solidFill>
                  <a:schemeClr val="dk1"/>
                </a:solidFill>
                <a:latin typeface="Calibri"/>
                <a:ea typeface="Calibri"/>
                <a:cs typeface="Calibri"/>
                <a:sym typeface="Calibri"/>
              </a:rPr>
              <a:t> read  before stopping at two or three points in the text. </a:t>
            </a:r>
            <a:r>
              <a:rPr lang="en" sz="1200" dirty="0">
                <a:solidFill>
                  <a:schemeClr val="dk1"/>
                </a:solidFill>
                <a:latin typeface="Calibri"/>
                <a:ea typeface="Calibri"/>
                <a:cs typeface="Calibri"/>
                <a:sym typeface="Calibri"/>
              </a:rPr>
              <a:t>Students will NOT improve if they are not following along carefully!</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a short section (half a page) of the core text. Make sure every student has the right page open, has a pencil and is prepared to follow-along.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Use the </a:t>
            </a:r>
            <a:r>
              <a:rPr lang="en" sz="1200" dirty="0">
                <a:solidFill>
                  <a:schemeClr val="dk1"/>
                </a:solidFill>
                <a:latin typeface="Calibri"/>
                <a:ea typeface="Calibri"/>
                <a:cs typeface="Calibri"/>
                <a:sym typeface="Calibri"/>
              </a:rPr>
              <a:t>d</a:t>
            </a:r>
            <a:r>
              <a:rPr lang="en" sz="1200" i="0" u="none" strike="noStrike" cap="none" dirty="0">
                <a:solidFill>
                  <a:schemeClr val="dk1"/>
                </a:solidFill>
                <a:latin typeface="Calibri"/>
                <a:ea typeface="Calibri"/>
                <a:cs typeface="Calibri"/>
                <a:sym typeface="Calibri"/>
              </a:rPr>
              <a:t>ot </a:t>
            </a:r>
            <a:r>
              <a:rPr lang="en" sz="1200" dirty="0">
                <a:solidFill>
                  <a:schemeClr val="dk1"/>
                </a:solidFill>
                <a:latin typeface="Calibri"/>
                <a:ea typeface="Calibri"/>
                <a:cs typeface="Calibri"/>
                <a:sym typeface="Calibri"/>
              </a:rPr>
              <a:t>p</a:t>
            </a:r>
            <a:r>
              <a:rPr lang="en" sz="1200" i="0" u="none" strike="noStrike" cap="none" dirty="0">
                <a:solidFill>
                  <a:schemeClr val="dk1"/>
                </a:solidFill>
                <a:latin typeface="Calibri"/>
                <a:ea typeface="Calibri"/>
                <a:cs typeface="Calibri"/>
                <a:sym typeface="Calibri"/>
              </a:rPr>
              <a:t>rocedure to make sure everyone is following along. Stop once in the beginning, once in middle and once toward the end. (After a brief time students will learn to follow along and will generally find it satisfying, then the dot procedure can be dropped.)</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After reading, cold call on students to share </a:t>
            </a:r>
            <a:r>
              <a:rPr lang="en" sz="1200" dirty="0">
                <a:solidFill>
                  <a:schemeClr val="dk1"/>
                </a:solidFill>
                <a:latin typeface="Calibri"/>
                <a:ea typeface="Calibri"/>
                <a:cs typeface="Calibri"/>
                <a:sym typeface="Calibri"/>
              </a:rPr>
              <a:t>each</a:t>
            </a:r>
            <a:r>
              <a:rPr lang="en" sz="1200" i="0" u="none" strike="noStrike" cap="none" dirty="0">
                <a:solidFill>
                  <a:schemeClr val="dk1"/>
                </a:solidFill>
                <a:latin typeface="Calibri"/>
                <a:ea typeface="Calibri"/>
                <a:cs typeface="Calibri"/>
                <a:sym typeface="Calibri"/>
              </a:rPr>
              <a:t> of the words they placed dots above. </a:t>
            </a:r>
            <a:r>
              <a:rPr lang="en" sz="1200" dirty="0">
                <a:solidFill>
                  <a:schemeClr val="dk1"/>
                </a:solidFill>
                <a:latin typeface="Calibri"/>
                <a:ea typeface="Calibri"/>
                <a:cs typeface="Calibri"/>
                <a:sym typeface="Calibri"/>
              </a:rPr>
              <a:t>Student have to learn they are accountable to be following exactly where the reader is! </a:t>
            </a:r>
            <a:r>
              <a:rPr lang="en" sz="1200" i="0" u="none" strike="noStrike" cap="none" dirty="0">
                <a:solidFill>
                  <a:schemeClr val="dk1"/>
                </a:solidFill>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Remind students: </a:t>
            </a:r>
            <a:r>
              <a:rPr lang="en" sz="1200" i="1" u="none" strike="noStrike" cap="none" dirty="0">
                <a:solidFill>
                  <a:schemeClr val="dk1"/>
                </a:solidFill>
                <a:latin typeface="Calibri"/>
                <a:ea typeface="Calibri"/>
                <a:cs typeface="Calibri"/>
                <a:sym typeface="Calibri"/>
              </a:rPr>
              <a:t>“We will repeat the same procedure but this time when finished I will ask you to think what the gist is of this excerpt.”</a:t>
            </a:r>
            <a:endParaRPr sz="1200" i="1"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Repeat the dot procedure, then ask students to do a Think Pair Share about the gist of the excerpt.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Tell students to: </a:t>
            </a:r>
            <a:r>
              <a:rPr lang="en" sz="1200" i="1" u="none" strike="noStrike" cap="none" dirty="0">
                <a:solidFill>
                  <a:schemeClr val="dk1"/>
                </a:solidFill>
                <a:latin typeface="Calibri"/>
                <a:ea typeface="Calibri"/>
                <a:cs typeface="Calibri"/>
                <a:sym typeface="Calibri"/>
              </a:rPr>
              <a:t>“Erase the dots at the end of the lesson.</a:t>
            </a:r>
            <a:r>
              <a:rPr lang="en" sz="1200" i="1" dirty="0">
                <a:solidFill>
                  <a:schemeClr val="dk1"/>
                </a:solidFill>
                <a:latin typeface="Calibri"/>
                <a:ea typeface="Calibri"/>
                <a:cs typeface="Calibri"/>
                <a:sym typeface="Calibri"/>
              </a:rPr>
              <a:t>”</a:t>
            </a:r>
            <a:endParaRPr sz="1200" i="1" dirty="0">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135" name="Google Shape;135;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53981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d789fc548_0_2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Google Shape;141;g3d789fc548_0_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3</a:t>
            </a:r>
            <a:r>
              <a:rPr lang="en" sz="1200" b="1">
                <a:latin typeface="Calibri"/>
                <a:ea typeface="Calibri"/>
                <a:cs typeface="Calibri"/>
                <a:sym typeface="Calibri"/>
              </a:rPr>
              <a:t>-</a:t>
            </a:r>
            <a:r>
              <a:rPr lang="en" sz="1200" b="1">
                <a:solidFill>
                  <a:schemeClr val="dk1"/>
                </a:solidFill>
                <a:latin typeface="Calibri"/>
                <a:ea typeface="Calibri"/>
                <a:cs typeface="Calibri"/>
                <a:sym typeface="Calibri"/>
              </a:rPr>
              <a:t>5</a:t>
            </a:r>
            <a:r>
              <a:rPr lang="en" sz="1200" b="1" i="0" u="none" strike="noStrike" cap="none">
                <a:solidFill>
                  <a:schemeClr val="dk1"/>
                </a:solidFill>
                <a:latin typeface="Calibri"/>
                <a:ea typeface="Calibri"/>
                <a:cs typeface="Calibri"/>
                <a:sym typeface="Calibri"/>
              </a:rPr>
              <a:t> minutes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 The purpose here is to hold students successfully accountable for the first task. They need to establish the habit right away of reading in their head while the teacher (or any reader) reads alou</a:t>
            </a:r>
            <a:r>
              <a:rPr lang="en" sz="1200">
                <a:solidFill>
                  <a:schemeClr val="dk1"/>
                </a:solidFill>
                <a:latin typeface="Calibri"/>
                <a:ea typeface="Calibri"/>
                <a:cs typeface="Calibri"/>
                <a:sym typeface="Calibri"/>
              </a:rPr>
              <a:t>d.</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“Getting the gist” is the necessary next step – it moves students to focusing on getting meaning from the text, which of course is the purpose of reading!</a:t>
            </a:r>
            <a:endParaRPr sz="1200" i="0" u="none" strike="noStrike" cap="none">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42" name="Google Shape;142;g3d789fc548_0_2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826440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8" name="Google Shape;148;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5-8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This is establishing a daily routine – first fluency, then gist. </a:t>
            </a:r>
            <a:r>
              <a:rPr lang="en" sz="1200">
                <a:solidFill>
                  <a:schemeClr val="dk1"/>
                </a:solidFill>
                <a:latin typeface="Calibri"/>
                <a:ea typeface="Calibri"/>
                <a:cs typeface="Calibri"/>
                <a:sym typeface="Calibri"/>
              </a:rPr>
              <a:t>Reading fluently helps readers get the gist quickly.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time, ask for student volunteers to do the reading aloud. This frees you to monitor student engagement.</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 prepared to </a:t>
            </a:r>
            <a:r>
              <a:rPr lang="en" sz="1200" i="1">
                <a:solidFill>
                  <a:schemeClr val="dk1"/>
                </a:solidFill>
                <a:latin typeface="Calibri"/>
                <a:ea typeface="Calibri"/>
                <a:cs typeface="Calibri"/>
                <a:sym typeface="Calibri"/>
              </a:rPr>
              <a:t>repeatedly</a:t>
            </a:r>
            <a:r>
              <a:rPr lang="en" sz="120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dot procedure, then ask students to do a “Think Pair Share” about the gist of the excerpt.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to erase the dots at the end of the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that reading fluently allows them to get the gist more quickly and accurately. </a:t>
            </a:r>
            <a:endParaRPr sz="120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a period of a few weeks, students should get more accurate and quick with these activities.</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149" name="Google Shape;149;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837225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10-14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Remind students as needed to practice</a:t>
            </a:r>
            <a:r>
              <a:rPr lang="en" sz="1200" i="0" u="none" strike="noStrike" cap="none">
                <a:solidFill>
                  <a:schemeClr val="dk1"/>
                </a:solidFill>
                <a:latin typeface="Calibri"/>
                <a:ea typeface="Calibri"/>
                <a:cs typeface="Calibri"/>
                <a:sym typeface="Calibri"/>
              </a:rPr>
              <a:t> “whisper reading” before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aloud</a:t>
            </a:r>
            <a:r>
              <a:rPr lang="en" sz="1200">
                <a:solidFill>
                  <a:schemeClr val="dk1"/>
                </a:solidFill>
                <a:latin typeface="Calibri"/>
                <a:ea typeface="Calibri"/>
                <a:cs typeface="Calibri"/>
                <a:sym typeface="Calibri"/>
              </a:rPr>
              <a:t> so the room doesn’t get too noisy. Rotate around the room to make sure students are on task and taking turns reading for fluency. </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56" name="Google Shape;156;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370227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2" name="Google Shape;162;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After a week or two, you will find you are getting through the fluency work much more quickly, in as little as 15 minutes. At that point, you should also recognize that some of your students are more fluent readers than others.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Separate your students into two groups.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Keep the less fluent readers with you and continue to read from the text aloud to them </a:t>
            </a:r>
            <a:r>
              <a:rPr lang="en" sz="1200" i="1">
                <a:latin typeface="Calibri"/>
                <a:ea typeface="Calibri"/>
                <a:cs typeface="Calibri"/>
                <a:sym typeface="Calibri"/>
              </a:rPr>
              <a:t>as they follow along </a:t>
            </a:r>
            <a:r>
              <a:rPr lang="en" sz="1200">
                <a:latin typeface="Calibri"/>
                <a:ea typeface="Calibri"/>
                <a:cs typeface="Calibri"/>
                <a:sym typeface="Calibri"/>
              </a:rPr>
              <a:t>with a pencil. Continue the dot technique if you need to to hold students accountable for following along.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Make sure you are reading at a pace the students can keep up with.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Let the group of students who read more fluently read to themselves at their own pace.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This will set them up for reading the Scholastic books a bit later on.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14042356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Shape 9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 name="Shape 92"/>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None/>
            </a:pPr>
            <a:r>
              <a:rPr lang="en-US" dirty="0"/>
              <a:t>New Materials to Prepare in Advance: </a:t>
            </a:r>
            <a:endParaRPr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Char char="●"/>
            </a:pPr>
            <a:r>
              <a:rPr lang="en-US" i="0" u="none" strike="noStrike" cap="none" dirty="0">
                <a:solidFill>
                  <a:schemeClr val="dk1"/>
                </a:solidFill>
              </a:rPr>
              <a:t>Document camera if available (if you don</a:t>
            </a:r>
            <a:r>
              <a:rPr lang="en-US" dirty="0"/>
              <a:t>’t have one, a modification is noted on Slide 8)</a:t>
            </a:r>
            <a:endParaRPr i="0" u="none" strike="noStrike" cap="none" dirty="0">
              <a:solidFill>
                <a:schemeClr val="dk1"/>
              </a:solidFill>
            </a:endParaRPr>
          </a:p>
          <a:p>
            <a:pPr marL="457200" lvl="0" indent="-304800" rtl="0">
              <a:lnSpc>
                <a:spcPct val="90000"/>
              </a:lnSpc>
              <a:spcBef>
                <a:spcPts val="0"/>
              </a:spcBef>
              <a:spcAft>
                <a:spcPts val="0"/>
              </a:spcAft>
              <a:buSzPts val="1200"/>
              <a:buFont typeface="Calibri"/>
              <a:buChar char="●"/>
            </a:pPr>
            <a:r>
              <a:rPr lang="en-US" dirty="0"/>
              <a:t>Gathering Evidence graphic organizer for Character Development (for Chapters 1 and 2; one per student); plan to project this graphic organizer using a document camera or prepare chart paper to hang in the room instead.</a:t>
            </a:r>
            <a:endParaRPr dirty="0"/>
          </a:p>
          <a:p>
            <a:pPr marL="0" lvl="0" indent="0" rtl="0">
              <a:spcBef>
                <a:spcPts val="1000"/>
              </a:spcBef>
              <a:spcAft>
                <a:spcPts val="0"/>
              </a:spcAft>
              <a:buNone/>
            </a:pPr>
            <a:r>
              <a:rPr lang="en-US" dirty="0"/>
              <a:t>Materials to Gather from Previous Lessons:</a:t>
            </a:r>
            <a:endParaRPr dirty="0"/>
          </a:p>
          <a:p>
            <a:pPr marL="457200" marR="0" lvl="0" indent="-304800" algn="l" rtl="0">
              <a:lnSpc>
                <a:spcPct val="100000"/>
              </a:lnSpc>
              <a:spcBef>
                <a:spcPts val="0"/>
              </a:spcBef>
              <a:spcAft>
                <a:spcPts val="0"/>
              </a:spcAft>
              <a:buSzPts val="1200"/>
              <a:buChar char="●"/>
            </a:pPr>
            <a:r>
              <a:rPr lang="en-US" dirty="0"/>
              <a:t>Individual feedback on students’ completed Gathering Evidence graphic organizer (from Lesson 5, including exit ticket)</a:t>
            </a:r>
            <a:endParaRPr dirty="0"/>
          </a:p>
          <a:p>
            <a:pPr marL="457200" marR="0" lvl="0" indent="-304800" algn="l" rtl="0">
              <a:lnSpc>
                <a:spcPct val="100000"/>
              </a:lnSpc>
              <a:spcBef>
                <a:spcPts val="0"/>
              </a:spcBef>
              <a:spcAft>
                <a:spcPts val="0"/>
              </a:spcAft>
              <a:buSzPts val="1200"/>
              <a:buChar char="●"/>
            </a:pPr>
            <a:r>
              <a:rPr lang="en-US" b="1" dirty="0"/>
              <a:t>Things Close Readers Do anchor chart </a:t>
            </a:r>
            <a:r>
              <a:rPr lang="en-US" dirty="0"/>
              <a:t>(begun in Lesson 2, displayed). Today’s additions: annotating text, focus on key vocabulary, discuss to clarify thinking or deepen understanding.</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None/>
            </a:pPr>
            <a:r>
              <a:rPr lang="en-US" b="0" i="0" u="none" strike="noStrike" cap="none" dirty="0">
                <a:solidFill>
                  <a:schemeClr val="dk1"/>
                </a:solidFill>
                <a:latin typeface="Calibri"/>
                <a:ea typeface="Calibri"/>
                <a:cs typeface="Calibri"/>
                <a:sym typeface="Calibri"/>
              </a:rPr>
              <a:t>Prepare classroom systems for active learning:</a:t>
            </a:r>
            <a:endParaRPr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dirty="0"/>
              <a:t>Make sure your </a:t>
            </a:r>
            <a:r>
              <a:rPr lang="en-US" b="0" i="0" u="none" strike="noStrike" cap="none" dirty="0">
                <a:solidFill>
                  <a:schemeClr val="dk1"/>
                </a:solidFill>
                <a:latin typeface="Calibri"/>
                <a:ea typeface="Calibri"/>
                <a:cs typeface="Calibri"/>
                <a:sym typeface="Calibri"/>
              </a:rPr>
              <a:t>seating chart for </a:t>
            </a:r>
            <a:r>
              <a:rPr lang="en-US" dirty="0"/>
              <a:t>B</a:t>
            </a:r>
            <a:r>
              <a:rPr lang="en-US" b="0" i="0" u="none" strike="noStrike" cap="none" dirty="0">
                <a:solidFill>
                  <a:schemeClr val="dk1"/>
                </a:solidFill>
                <a:latin typeface="Calibri"/>
                <a:ea typeface="Calibri"/>
                <a:cs typeface="Calibri"/>
                <a:sym typeface="Calibri"/>
              </a:rPr>
              <a:t>-Day </a:t>
            </a:r>
            <a:r>
              <a:rPr lang="en-US" dirty="0"/>
              <a:t>allows pairs of students to interact easily</a:t>
            </a:r>
            <a:r>
              <a:rPr lang="en-US" b="0" i="0" u="none" strike="noStrike" cap="none" dirty="0">
                <a:solidFill>
                  <a:schemeClr val="dk1"/>
                </a:solidFill>
                <a:latin typeface="Calibri"/>
                <a:ea typeface="Calibri"/>
                <a:cs typeface="Calibri"/>
                <a:sym typeface="Calibri"/>
              </a:rPr>
              <a:t>. </a:t>
            </a:r>
            <a:r>
              <a:rPr lang="en-US" dirty="0"/>
              <a:t>It is helpful for students to work in different pairs to create a collaborative culture in the classroom, but some students might have anxiety about changing seats, so consider communicating with these students ahead of time.</a:t>
            </a:r>
            <a:endParaRPr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SzPts val="1200"/>
              <a:buChar char="●"/>
            </a:pPr>
            <a:r>
              <a:rPr lang="en-US" dirty="0"/>
              <a:t>Consider displaying the Partner Talk Expectations and </a:t>
            </a:r>
            <a:r>
              <a:rPr lang="en-US" b="1" dirty="0"/>
              <a:t>Things Close Readers Do anchor charts </a:t>
            </a:r>
            <a:r>
              <a:rPr lang="en-US" dirty="0"/>
              <a:t>on chart paper so students can easily refer back to these.</a:t>
            </a:r>
            <a:endParaRPr dirty="0"/>
          </a:p>
        </p:txBody>
      </p:sp>
      <p:sp>
        <p:nvSpPr>
          <p:cNvPr id="93" name="Shape 93"/>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46209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Shape 9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9" name="Shape 99"/>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lvl="0" indent="-317500">
              <a:spcBef>
                <a:spcPts val="0"/>
              </a:spcBef>
              <a:spcAft>
                <a:spcPts val="0"/>
              </a:spcAft>
              <a:buSzPct val="100000"/>
              <a:buChar char="●"/>
            </a:pPr>
            <a:r>
              <a:rPr lang="en-US" dirty="0"/>
              <a:t>Display this slide as students enter the classroom.</a:t>
            </a:r>
            <a:endParaRPr dirty="0"/>
          </a:p>
        </p:txBody>
      </p:sp>
      <p:sp>
        <p:nvSpPr>
          <p:cNvPr id="100" name="Shape 100"/>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3</a:t>
            </a:fld>
            <a:endParaRPr/>
          </a:p>
        </p:txBody>
      </p:sp>
    </p:spTree>
    <p:extLst>
      <p:ext uri="{BB962C8B-B14F-4D97-AF65-F5344CB8AC3E}">
        <p14:creationId xmlns:p14="http://schemas.microsoft.com/office/powerpoint/2010/main" val="31857059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Shape 10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 name="Shape 105"/>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latin typeface="Calibri"/>
                <a:ea typeface="Calibri"/>
                <a:cs typeface="Calibri"/>
                <a:sym typeface="Calibri"/>
              </a:rPr>
              <a:t>Student 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sz="1200" i="0" u="none" strike="noStrike" cap="none" dirty="0">
                <a:solidFill>
                  <a:schemeClr val="dk1"/>
                </a:solidFill>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Before the lesson: be sure that you have divided them into two different sets of partners, which they’ll use on A days and B days. This is </a:t>
            </a:r>
            <a:r>
              <a:rPr lang="en-US" dirty="0"/>
              <a:t>a B</a:t>
            </a:r>
            <a:r>
              <a:rPr lang="en-US" sz="1200" b="0" i="0" u="none" strike="noStrike" cap="none" dirty="0">
                <a:solidFill>
                  <a:schemeClr val="dk1"/>
                </a:solidFill>
                <a:latin typeface="Calibri"/>
                <a:ea typeface="Calibri"/>
                <a:cs typeface="Calibri"/>
                <a:sym typeface="Calibri"/>
              </a:rPr>
              <a:t>-Day lesson.</a:t>
            </a:r>
            <a:endParaRPr dirty="0"/>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Teacher Actions:</a:t>
            </a:r>
            <a:endParaRPr sz="1200"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mj-lt"/>
              <a:buAutoNum type="arabicPeriod"/>
            </a:pPr>
            <a:r>
              <a:rPr lang="en-US" sz="1200" b="0" i="0" u="none" strike="noStrike" cap="none" dirty="0">
                <a:solidFill>
                  <a:schemeClr val="dk1"/>
                </a:solidFill>
                <a:latin typeface="Calibri"/>
                <a:ea typeface="Calibri"/>
                <a:cs typeface="Calibri"/>
                <a:sym typeface="Calibri"/>
              </a:rPr>
              <a:t>Read the slide aloud – explain as needed.</a:t>
            </a:r>
            <a:endParaRPr sz="1200" b="0" i="0" u="none" strike="noStrike" cap="none"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mj-lt"/>
              <a:buAutoNum type="arabicPeriod"/>
            </a:pPr>
            <a:r>
              <a:rPr lang="en-US" dirty="0"/>
              <a:t>Clarify that “informational” text is non-fiction and that its purpose is to give factual information in article form. It differs from the novel </a:t>
            </a:r>
            <a:r>
              <a:rPr lang="en-US" i="1" dirty="0"/>
              <a:t>A Long Walk to Water </a:t>
            </a:r>
            <a:r>
              <a:rPr lang="en-US" dirty="0"/>
              <a:t>because the latter is </a:t>
            </a:r>
            <a:r>
              <a:rPr lang="en-US" i="1" dirty="0"/>
              <a:t>based </a:t>
            </a:r>
            <a:r>
              <a:rPr lang="en-US" dirty="0"/>
              <a:t>on fact but is written as a narrative story.</a:t>
            </a:r>
            <a:endParaRPr dirty="0"/>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Look </a:t>
            </a:r>
            <a:r>
              <a:rPr lang="en-US" sz="1200" i="0" u="none" strike="noStrike" cap="none" dirty="0" err="1">
                <a:solidFill>
                  <a:schemeClr val="dk1"/>
                </a:solidFill>
              </a:rPr>
              <a:t>Fors</a:t>
            </a:r>
            <a:r>
              <a:rPr lang="en-US" sz="1200" i="0" u="none" strike="noStrike" cap="none" dirty="0">
                <a:solidFill>
                  <a:schemeClr val="dk1"/>
                </a:solidFill>
              </a:rPr>
              <a:t>/Listen </a:t>
            </a:r>
            <a:r>
              <a:rPr lang="en-US" sz="1200" i="0" u="none" strike="noStrike" cap="none" dirty="0" err="1">
                <a:solidFill>
                  <a:schemeClr val="dk1"/>
                </a:solidFill>
              </a:rPr>
              <a:t>Fors</a:t>
            </a:r>
            <a:r>
              <a:rPr lang="en-US" sz="1200" i="0" u="none" strike="noStrike" cap="none" dirty="0">
                <a:solidFill>
                  <a:schemeClr val="dk1"/>
                </a:solidFill>
              </a:rPr>
              <a:t>:</a:t>
            </a:r>
            <a:r>
              <a:rPr lang="en-US" dirty="0"/>
              <a:t> </a:t>
            </a:r>
            <a:r>
              <a:rPr lang="en-US" sz="1200" b="0" i="0" u="none" strike="noStrike" cap="none" dirty="0">
                <a:solidFill>
                  <a:schemeClr val="dk1"/>
                </a:solidFill>
                <a:latin typeface="Calibri"/>
                <a:ea typeface="Calibri"/>
                <a:cs typeface="Calibri"/>
                <a:sym typeface="Calibri"/>
              </a:rPr>
              <a:t>None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dirty="0"/>
          </a:p>
        </p:txBody>
      </p:sp>
      <p:sp>
        <p:nvSpPr>
          <p:cNvPr id="106" name="Shape 106"/>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661394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Shape 11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3" name="Shape 113"/>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200"/>
              <a:buFont typeface="Calibri"/>
              <a:buNone/>
            </a:pPr>
            <a:r>
              <a:rPr lang="en-US" b="1" dirty="0"/>
              <a:t>Suggested slide pacing: 5-7 minutes</a:t>
            </a:r>
            <a:endParaRPr dirty="0"/>
          </a:p>
          <a:p>
            <a:pPr marL="0" lvl="0" indent="0">
              <a:spcBef>
                <a:spcPts val="0"/>
              </a:spcBef>
              <a:spcAft>
                <a:spcPts val="0"/>
              </a:spcAft>
              <a:buNone/>
            </a:pPr>
            <a:r>
              <a:rPr lang="en-US" b="1" dirty="0"/>
              <a:t>Student Grouping: Whole Group</a:t>
            </a:r>
            <a:endParaRPr b="1" dirty="0"/>
          </a:p>
          <a:p>
            <a:pPr marL="0" lvl="0" indent="0">
              <a:spcBef>
                <a:spcPts val="0"/>
              </a:spcBef>
              <a:spcAft>
                <a:spcPts val="0"/>
              </a:spcAft>
              <a:buNone/>
            </a:pPr>
            <a:endParaRPr b="1" dirty="0"/>
          </a:p>
          <a:p>
            <a:pPr marL="0" lvl="0" indent="0">
              <a:spcBef>
                <a:spcPts val="0"/>
              </a:spcBef>
              <a:spcAft>
                <a:spcPts val="0"/>
              </a:spcAft>
              <a:buClr>
                <a:schemeClr val="dk1"/>
              </a:buClr>
              <a:buSzPts val="1200"/>
              <a:buFont typeface="Calibri"/>
              <a:buNone/>
            </a:pPr>
            <a:r>
              <a:rPr lang="en-US" b="1" dirty="0"/>
              <a:t>Opening  A. Feedback on Gathering Evidence Exit Tickets from Lesson 5 </a:t>
            </a:r>
            <a:endParaRPr dirty="0"/>
          </a:p>
          <a:p>
            <a:pPr marL="0" lvl="0" indent="0">
              <a:spcBef>
                <a:spcPts val="0"/>
              </a:spcBef>
              <a:spcAft>
                <a:spcPts val="0"/>
              </a:spcAft>
              <a:buClr>
                <a:schemeClr val="dk1"/>
              </a:buClr>
              <a:buSzPts val="1200"/>
              <a:buFont typeface="Calibri"/>
              <a:buNone/>
            </a:pPr>
            <a:endParaRPr b="1" dirty="0"/>
          </a:p>
          <a:p>
            <a:pPr marL="0" lvl="0" indent="0">
              <a:spcBef>
                <a:spcPts val="0"/>
              </a:spcBef>
              <a:spcAft>
                <a:spcPts val="0"/>
              </a:spcAft>
              <a:buClr>
                <a:schemeClr val="dk1"/>
              </a:buClr>
              <a:buSzPts val="1200"/>
              <a:buFont typeface="Calibri"/>
              <a:buNone/>
            </a:pPr>
            <a:r>
              <a:rPr lang="en-US" dirty="0"/>
              <a:t>Teaching Notes:</a:t>
            </a:r>
            <a:endParaRPr dirty="0"/>
          </a:p>
          <a:p>
            <a:pPr marL="457200" lvl="0" indent="-304800" rtl="0">
              <a:spcBef>
                <a:spcPts val="0"/>
              </a:spcBef>
              <a:spcAft>
                <a:spcPts val="0"/>
              </a:spcAft>
              <a:buSzPts val="1200"/>
              <a:buFont typeface="Calibri"/>
              <a:buChar char="●"/>
            </a:pPr>
            <a:r>
              <a:rPr lang="en-US" dirty="0"/>
              <a:t>Providing specific and focused feedback helps students to set concrete goals for reaching learning targets.</a:t>
            </a:r>
            <a:endParaRPr dirty="0"/>
          </a:p>
          <a:p>
            <a:pPr marL="457200" lvl="0" indent="-304800" rtl="0">
              <a:spcBef>
                <a:spcPts val="0"/>
              </a:spcBef>
              <a:spcAft>
                <a:spcPts val="0"/>
              </a:spcAft>
              <a:buSzPts val="1200"/>
              <a:buFont typeface="Calibri"/>
              <a:buChar char="●"/>
            </a:pPr>
            <a:r>
              <a:rPr lang="en-US" dirty="0"/>
              <a:t>Reviewing feedback helps students continue to monitor their progress. </a:t>
            </a:r>
            <a:endParaRPr dirty="0"/>
          </a:p>
          <a:p>
            <a:pPr marL="0" lvl="0" indent="0">
              <a:spcBef>
                <a:spcPts val="0"/>
              </a:spcBef>
              <a:spcAft>
                <a:spcPts val="0"/>
              </a:spcAft>
              <a:buNone/>
            </a:pPr>
            <a:endParaRPr dirty="0"/>
          </a:p>
          <a:p>
            <a:pPr marL="0" lvl="0" indent="0">
              <a:spcBef>
                <a:spcPts val="0"/>
              </a:spcBef>
              <a:spcAft>
                <a:spcPts val="0"/>
              </a:spcAft>
              <a:buClr>
                <a:schemeClr val="dk1"/>
              </a:buClr>
              <a:buSzPts val="1200"/>
              <a:buFont typeface="Calibri"/>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slide.</a:t>
            </a:r>
            <a:endParaRPr dirty="0"/>
          </a:p>
          <a:p>
            <a:pPr marL="457200" lvl="0" indent="-304800" rtl="0">
              <a:spcBef>
                <a:spcPts val="0"/>
              </a:spcBef>
              <a:spcAft>
                <a:spcPts val="0"/>
              </a:spcAft>
              <a:buClr>
                <a:schemeClr val="dk1"/>
              </a:buClr>
              <a:buSzPts val="1200"/>
              <a:buFont typeface="Calibri"/>
              <a:buAutoNum type="arabicPeriod"/>
            </a:pPr>
            <a:r>
              <a:rPr lang="en-US" dirty="0"/>
              <a:t>Pass out students’ exit tickets from yesterday.</a:t>
            </a:r>
            <a:endParaRPr dirty="0"/>
          </a:p>
          <a:p>
            <a:pPr marL="457200" lvl="0" indent="-304800" rtl="0">
              <a:spcBef>
                <a:spcPts val="0"/>
              </a:spcBef>
              <a:spcAft>
                <a:spcPts val="0"/>
              </a:spcAft>
              <a:buClr>
                <a:schemeClr val="dk1"/>
              </a:buClr>
              <a:buSzPts val="1200"/>
              <a:buFont typeface="Calibri"/>
              <a:buAutoNum type="arabicPeriod"/>
            </a:pPr>
            <a:r>
              <a:rPr lang="en-US" dirty="0"/>
              <a:t>Allow time for students to read the feedback. Clarify when and how students can approach you individually if they have questions prior to the Mid-Unit Assessment.</a:t>
            </a:r>
            <a:endParaRPr dirty="0"/>
          </a:p>
          <a:p>
            <a:pPr marL="0" lvl="0" indent="0">
              <a:spcBef>
                <a:spcPts val="0"/>
              </a:spcBef>
              <a:spcAft>
                <a:spcPts val="0"/>
              </a:spcAft>
              <a:buClr>
                <a:schemeClr val="dk1"/>
              </a:buClr>
              <a:buSzPts val="1200"/>
              <a:buFont typeface="Calibri"/>
              <a:buNone/>
            </a:pPr>
            <a:endParaRPr dirty="0"/>
          </a:p>
          <a:p>
            <a:pPr marL="0" lvl="0" indent="0">
              <a:spcBef>
                <a:spcPts val="0"/>
              </a:spcBef>
              <a:spcAft>
                <a:spcPts val="0"/>
              </a:spcAft>
              <a:buClr>
                <a:schemeClr val="dk1"/>
              </a:buClr>
              <a:buSzPts val="1200"/>
              <a:buFont typeface="Calibri"/>
              <a:buNone/>
            </a:pPr>
            <a:r>
              <a:rPr lang="en-US" dirty="0"/>
              <a:t>Student Look </a:t>
            </a:r>
            <a:r>
              <a:rPr lang="en-US" dirty="0" err="1"/>
              <a:t>Fors</a:t>
            </a:r>
            <a:r>
              <a:rPr lang="en-US" dirty="0"/>
              <a:t>/Listen </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will quietly read over the feedback, and perhaps raise their hands to ask questions.  </a:t>
            </a:r>
            <a:endParaRPr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chemeClr val="dk1"/>
              </a:buClr>
              <a:buSzPts val="1100"/>
              <a:buFont typeface="Arial"/>
              <a:buNone/>
            </a:pPr>
            <a:r>
              <a:rPr lang="en-US" dirty="0"/>
              <a:t>Support for Any Students Who Need It:</a:t>
            </a:r>
            <a:endParaRPr dirty="0"/>
          </a:p>
          <a:p>
            <a:pPr marL="457200" lvl="0" indent="-304800" rtl="0">
              <a:spcBef>
                <a:spcPts val="0"/>
              </a:spcBef>
              <a:spcAft>
                <a:spcPts val="0"/>
              </a:spcAft>
              <a:buClr>
                <a:schemeClr val="dk1"/>
              </a:buClr>
              <a:buSzPts val="1200"/>
              <a:buChar char="●"/>
            </a:pPr>
            <a:r>
              <a:rPr lang="en-US" dirty="0"/>
              <a:t>If you anticipate that certain students will need extra help reviewing feedback before the Mid-Unit Assessment, you might note this on their papers or have them stay after class briefly to arrange a time to meet with you.</a:t>
            </a:r>
            <a:endParaRPr dirty="0"/>
          </a:p>
          <a:p>
            <a:pPr marL="0" lvl="0" indent="0">
              <a:spcBef>
                <a:spcPts val="0"/>
              </a:spcBef>
              <a:spcAft>
                <a:spcPts val="0"/>
              </a:spcAft>
              <a:buNone/>
            </a:pPr>
            <a:endParaRPr dirty="0"/>
          </a:p>
        </p:txBody>
      </p:sp>
      <p:sp>
        <p:nvSpPr>
          <p:cNvPr id="114" name="Shape 114"/>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5</a:t>
            </a:fld>
            <a:endParaRPr/>
          </a:p>
        </p:txBody>
      </p:sp>
    </p:spTree>
    <p:extLst>
      <p:ext uri="{BB962C8B-B14F-4D97-AF65-F5344CB8AC3E}">
        <p14:creationId xmlns:p14="http://schemas.microsoft.com/office/powerpoint/2010/main" val="41190892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Shape 12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1" name="Shape 121"/>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5-7 </a:t>
            </a:r>
            <a:r>
              <a:rPr lang="en-US" b="1" i="0" u="none" strike="noStrike" cap="none" dirty="0">
                <a:solidFill>
                  <a:schemeClr val="dk1"/>
                </a:solidFill>
              </a:rPr>
              <a:t>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Opening  </a:t>
            </a:r>
            <a:r>
              <a:rPr lang="en-US" b="1" dirty="0"/>
              <a:t>B</a:t>
            </a:r>
            <a:r>
              <a:rPr lang="en-US" b="1" i="0" u="none" strike="noStrike" cap="none" dirty="0">
                <a:solidFill>
                  <a:schemeClr val="dk1"/>
                </a:solidFill>
              </a:rPr>
              <a:t>. </a:t>
            </a:r>
            <a:r>
              <a:rPr lang="en-US" b="1" dirty="0"/>
              <a:t>Introducing the Learning Targets</a:t>
            </a:r>
            <a:r>
              <a:rPr lang="en-US" b="1" i="0" u="none" strike="noStrike" cap="none" dirty="0">
                <a:solidFill>
                  <a:schemeClr val="dk1"/>
                </a:solidFill>
              </a:rPr>
              <a:t> </a:t>
            </a: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i="0" u="none" strike="noStrike" cap="none" dirty="0">
                <a:solidFill>
                  <a:schemeClr val="dk1"/>
                </a:solidFill>
              </a:rPr>
              <a:t>Make sure you have two sets of pairs for your class as part of your planning. Consider this day’s seating chart to be a</a:t>
            </a:r>
            <a:r>
              <a:rPr lang="en-US" dirty="0"/>
              <a:t> B-</a:t>
            </a:r>
            <a:r>
              <a:rPr lang="en-US" i="0" u="none" strike="noStrike" cap="none" dirty="0">
                <a:solidFill>
                  <a:schemeClr val="dk1"/>
                </a:solidFill>
              </a:rPr>
              <a:t>Day</a:t>
            </a:r>
            <a:r>
              <a:rPr lang="en-US" dirty="0"/>
              <a:t> and pair students accordingly.</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Students will continue practicing these learning targets in future lessons and will be assessed on them in Lesson 8.</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solidFill>
                  <a:srgbClr val="000000"/>
                </a:solidFill>
              </a:rPr>
              <a:t>Read the learning targets aloud.</a:t>
            </a:r>
            <a:endParaRPr dirty="0">
              <a:solidFill>
                <a:srgbClr val="000000"/>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dirty="0">
                <a:solidFill>
                  <a:srgbClr val="000000"/>
                </a:solidFill>
              </a:rPr>
              <a:t>Focus students on the first learning target and point out that it will sound familiar. Ask them to describe what is different (experience of people in South Sudan and name of article).</a:t>
            </a:r>
            <a:endParaRPr dirty="0">
              <a:solidFill>
                <a:srgbClr val="000000"/>
              </a:solidFill>
            </a:endParaRPr>
          </a:p>
          <a:p>
            <a:pPr marL="457200" marR="0" lvl="0" indent="-304800" algn="l" rtl="0">
              <a:lnSpc>
                <a:spcPct val="100000"/>
              </a:lnSpc>
              <a:spcBef>
                <a:spcPts val="0"/>
              </a:spcBef>
              <a:spcAft>
                <a:spcPts val="0"/>
              </a:spcAft>
              <a:buSzPts val="1200"/>
              <a:buFont typeface="Calibri"/>
              <a:buAutoNum type="arabicPeriod"/>
            </a:pPr>
            <a:r>
              <a:rPr lang="en-US" dirty="0"/>
              <a:t>Tell students that today they will continue to practice gathering evidence. The text they will read is a short article called “Time Trip: Sudan’s Civil War.” This will help them understand more about </a:t>
            </a:r>
            <a:r>
              <a:rPr lang="en-US" dirty="0" err="1"/>
              <a:t>Salva’s</a:t>
            </a:r>
            <a:r>
              <a:rPr lang="en-US" dirty="0"/>
              <a:t> experience. </a:t>
            </a:r>
            <a:endParaRPr dirty="0"/>
          </a:p>
          <a:p>
            <a:pPr marL="457200" marR="0" lvl="0" indent="-304800" algn="l" rtl="0">
              <a:lnSpc>
                <a:spcPct val="100000"/>
              </a:lnSpc>
              <a:spcBef>
                <a:spcPts val="0"/>
              </a:spcBef>
              <a:spcAft>
                <a:spcPts val="0"/>
              </a:spcAft>
              <a:buSzPts val="1200"/>
              <a:buFont typeface="Calibri"/>
              <a:buAutoNum type="arabicPeriod"/>
            </a:pPr>
            <a:r>
              <a:rPr lang="en-US" dirty="0"/>
              <a:t>Build up the excitement of reading informational text that will provide more context for what students are reading in the novel. </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US" dirty="0">
                <a:solidFill>
                  <a:srgbClr val="000000"/>
                </a:solidFill>
              </a:rPr>
              <a:t>Remind students of our Partner Talk Expectations and explain that today they’ll be working with their B-Day partners.</a:t>
            </a:r>
            <a:endParaRPr dirty="0">
              <a:solidFill>
                <a:srgbClr val="000000"/>
              </a:solidFill>
            </a:endParaRPr>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Student Look </a:t>
            </a:r>
            <a:r>
              <a:rPr lang="en-US" i="0" u="none" strike="noStrike" cap="none" dirty="0" err="1">
                <a:solidFill>
                  <a:schemeClr val="dk1"/>
                </a:solidFill>
              </a:rPr>
              <a:t>Fors</a:t>
            </a:r>
            <a:r>
              <a:rPr lang="en-US" i="0" u="none" strike="noStrike" cap="none" dirty="0">
                <a:solidFill>
                  <a:schemeClr val="dk1"/>
                </a:solidFill>
              </a:rPr>
              <a:t>/Listen </a:t>
            </a:r>
            <a:r>
              <a:rPr lang="en-US" i="0" u="none" strike="noStrike" cap="none" dirty="0" err="1">
                <a:solidFill>
                  <a:schemeClr val="dk1"/>
                </a:solidFill>
              </a:rPr>
              <a:t>Fors</a:t>
            </a:r>
            <a:r>
              <a:rPr lang="en-US" i="0" u="none" strike="noStrike" cap="none" dirty="0">
                <a:solidFill>
                  <a:schemeClr val="dk1"/>
                </a:solidFill>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Students should note that the first target sounds familiar based on the previous lesson.</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a:t>
            </a:r>
            <a:endParaRPr dirty="0"/>
          </a:p>
          <a:p>
            <a:pPr marL="457200" lvl="0" indent="-304800" rtl="0">
              <a:spcBef>
                <a:spcPts val="0"/>
              </a:spcBef>
              <a:spcAft>
                <a:spcPts val="0"/>
              </a:spcAft>
              <a:buClr>
                <a:schemeClr val="dk1"/>
              </a:buClr>
              <a:buSzPts val="1200"/>
              <a:buChar char="●"/>
            </a:pPr>
            <a:r>
              <a:rPr lang="en-US" dirty="0"/>
              <a:t>Students might not be familiar with the word “annotate.” Explain that it is a process we will use to “get the gist” of informational text, and involves writing our ideas on the text. Assure students that we will learn more about this process later in the lesson.</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122" name="Shape 122"/>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391318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Shape 12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9" name="Shape 129"/>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200"/>
              <a:buFont typeface="Calibri"/>
              <a:buNone/>
            </a:pPr>
            <a:r>
              <a:rPr lang="en-US" b="1" dirty="0"/>
              <a:t>Suggested slide pacing: 3-5 minutes</a:t>
            </a:r>
            <a:endParaRPr dirty="0"/>
          </a:p>
          <a:p>
            <a:pPr marL="0" lvl="0" indent="0">
              <a:spcBef>
                <a:spcPts val="0"/>
              </a:spcBef>
              <a:spcAft>
                <a:spcPts val="0"/>
              </a:spcAft>
              <a:buClr>
                <a:schemeClr val="dk1"/>
              </a:buClr>
              <a:buSzPts val="1200"/>
              <a:buFont typeface="Calibri"/>
              <a:buNone/>
            </a:pPr>
            <a:r>
              <a:rPr lang="en-US" b="1" dirty="0"/>
              <a:t>Student Grouping: Whole Class and Student Pairs (B-Day)</a:t>
            </a:r>
            <a:endParaRPr dirty="0"/>
          </a:p>
          <a:p>
            <a:pPr marL="0" lvl="0" indent="0">
              <a:spcBef>
                <a:spcPts val="0"/>
              </a:spcBef>
              <a:spcAft>
                <a:spcPts val="0"/>
              </a:spcAft>
              <a:buClr>
                <a:schemeClr val="dk1"/>
              </a:buClr>
              <a:buSzPts val="1200"/>
              <a:buFont typeface="Calibri"/>
              <a:buNone/>
            </a:pPr>
            <a:endParaRPr dirty="0"/>
          </a:p>
          <a:p>
            <a:pPr marL="0" lvl="0" indent="0">
              <a:spcBef>
                <a:spcPts val="0"/>
              </a:spcBef>
              <a:spcAft>
                <a:spcPts val="0"/>
              </a:spcAft>
              <a:buClr>
                <a:schemeClr val="dk1"/>
              </a:buClr>
              <a:buSzPts val="1200"/>
              <a:buFont typeface="Calibri"/>
              <a:buNone/>
            </a:pPr>
            <a:r>
              <a:rPr lang="en-US" b="1" dirty="0"/>
              <a:t>Work Time  A. Reading and Annotating for Gist: “Time Trip: Sudan’s Civil War”</a:t>
            </a:r>
            <a:endParaRPr dirty="0"/>
          </a:p>
          <a:p>
            <a:pPr marL="0" lvl="0" indent="0">
              <a:spcBef>
                <a:spcPts val="0"/>
              </a:spcBef>
              <a:spcAft>
                <a:spcPts val="0"/>
              </a:spcAft>
              <a:buClr>
                <a:schemeClr val="dk1"/>
              </a:buClr>
              <a:buSzPts val="1200"/>
              <a:buFont typeface="Calibri"/>
              <a:buNone/>
            </a:pPr>
            <a:endParaRPr b="1" dirty="0"/>
          </a:p>
          <a:p>
            <a:pPr marL="0" lvl="0" indent="0">
              <a:spcBef>
                <a:spcPts val="0"/>
              </a:spcBef>
              <a:spcAft>
                <a:spcPts val="0"/>
              </a:spcAft>
              <a:buClr>
                <a:schemeClr val="dk1"/>
              </a:buClr>
              <a:buSzPts val="1200"/>
              <a:buFont typeface="Calibri"/>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Anchor charts provide a visual cue to students about what to do when you ask them to work independently. They also serve as note-catchers when the class is co-constructing ideas. </a:t>
            </a:r>
            <a:endParaRPr dirty="0"/>
          </a:p>
          <a:p>
            <a:pPr marL="0" lvl="0" indent="0">
              <a:spcBef>
                <a:spcPts val="0"/>
              </a:spcBef>
              <a:spcAft>
                <a:spcPts val="0"/>
              </a:spcAft>
              <a:buClr>
                <a:schemeClr val="dk1"/>
              </a:buClr>
              <a:buSzPts val="1200"/>
              <a:buFont typeface="Calibri"/>
              <a:buNone/>
            </a:pPr>
            <a:endParaRPr dirty="0"/>
          </a:p>
          <a:p>
            <a:pPr marL="0" lvl="0" indent="0">
              <a:spcBef>
                <a:spcPts val="0"/>
              </a:spcBef>
              <a:spcAft>
                <a:spcPts val="0"/>
              </a:spcAft>
              <a:buClr>
                <a:schemeClr val="dk1"/>
              </a:buClr>
              <a:buSzPts val="1200"/>
              <a:buFont typeface="Calibri"/>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Direct students to the </a:t>
            </a:r>
            <a:r>
              <a:rPr lang="en-US" b="1" dirty="0"/>
              <a:t>Things Close Readers Do anchor chart</a:t>
            </a:r>
            <a:r>
              <a:rPr lang="en-US" dirty="0"/>
              <a:t>. In case it is not posted in your classroom, it also on this slide. </a:t>
            </a:r>
            <a:endParaRPr dirty="0"/>
          </a:p>
          <a:p>
            <a:pPr marL="457200" lvl="0" indent="-304800" rtl="0">
              <a:spcBef>
                <a:spcPts val="0"/>
              </a:spcBef>
              <a:spcAft>
                <a:spcPts val="0"/>
              </a:spcAft>
              <a:buClr>
                <a:schemeClr val="dk1"/>
              </a:buClr>
              <a:buSzPts val="1200"/>
              <a:buFont typeface="Calibri"/>
              <a:buAutoNum type="arabicPeriod"/>
            </a:pPr>
            <a:r>
              <a:rPr lang="en-US" dirty="0"/>
              <a:t>Ask students to turn to a partner and discuss the question on the slide. Have a few pairs share their thinking.</a:t>
            </a:r>
            <a:endParaRPr dirty="0"/>
          </a:p>
          <a:p>
            <a:pPr marL="457200" lvl="0" indent="-304800" rtl="0">
              <a:spcBef>
                <a:spcPts val="0"/>
              </a:spcBef>
              <a:spcAft>
                <a:spcPts val="0"/>
              </a:spcAft>
              <a:buClr>
                <a:schemeClr val="dk1"/>
              </a:buClr>
              <a:buSzPts val="1200"/>
              <a:buFont typeface="Calibri"/>
              <a:buAutoNum type="arabicPeriod"/>
            </a:pPr>
            <a:r>
              <a:rPr lang="en-US" dirty="0"/>
              <a:t>Cold call a few students to share key vocabulary they noticed when rereading Chapter 3. Note that as they read more about this topic, they may notice certain words showing up over and over. </a:t>
            </a:r>
            <a:endParaRPr dirty="0"/>
          </a:p>
          <a:p>
            <a:pPr marL="0" lvl="0" indent="0">
              <a:spcBef>
                <a:spcPts val="0"/>
              </a:spcBef>
              <a:spcAft>
                <a:spcPts val="0"/>
              </a:spcAft>
              <a:buClr>
                <a:schemeClr val="dk1"/>
              </a:buClr>
              <a:buSzPts val="1200"/>
              <a:buFont typeface="Calibri"/>
              <a:buNone/>
            </a:pPr>
            <a:endParaRPr dirty="0"/>
          </a:p>
          <a:p>
            <a:pPr marL="0" lvl="0" indent="0">
              <a:spcBef>
                <a:spcPts val="0"/>
              </a:spcBef>
              <a:spcAft>
                <a:spcPts val="0"/>
              </a:spcAft>
              <a:buClr>
                <a:schemeClr val="dk1"/>
              </a:buClr>
              <a:buSzPts val="1200"/>
              <a:buFont typeface="Calibri"/>
              <a:buNone/>
            </a:pPr>
            <a:r>
              <a:rPr lang="en-US" dirty="0"/>
              <a:t>Student Look </a:t>
            </a:r>
            <a:r>
              <a:rPr lang="en-US" dirty="0" err="1"/>
              <a:t>Fors</a:t>
            </a:r>
            <a:r>
              <a:rPr lang="en-US" dirty="0"/>
              <a:t>/Listen </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When asked about what close readers do, students could mention reading for the gist, rereading, and focusing on vocabulary. </a:t>
            </a:r>
            <a:endParaRPr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chemeClr val="dk1"/>
              </a:buClr>
              <a:buSzPts val="1100"/>
              <a:buFont typeface="Arial"/>
              <a:buNone/>
            </a:pPr>
            <a:r>
              <a:rPr lang="en-US" dirty="0"/>
              <a:t>Support for Any Students Who Need It:</a:t>
            </a:r>
            <a:r>
              <a:rPr lang="en-US" baseline="0" dirty="0"/>
              <a:t> </a:t>
            </a:r>
            <a:r>
              <a:rPr lang="en-US" dirty="0"/>
              <a:t>None</a:t>
            </a:r>
            <a:endParaRPr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None/>
            </a:pPr>
            <a:endParaRPr dirty="0"/>
          </a:p>
        </p:txBody>
      </p:sp>
      <p:sp>
        <p:nvSpPr>
          <p:cNvPr id="130" name="Shape 130"/>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7</a:t>
            </a:fld>
            <a:endParaRPr/>
          </a:p>
        </p:txBody>
      </p:sp>
    </p:spTree>
    <p:extLst>
      <p:ext uri="{BB962C8B-B14F-4D97-AF65-F5344CB8AC3E}">
        <p14:creationId xmlns:p14="http://schemas.microsoft.com/office/powerpoint/2010/main" val="2117533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Shape 13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8" name="Shape 138"/>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a:t>5-8</a:t>
            </a:r>
            <a:r>
              <a:rPr lang="en-US" sz="1200" b="1" i="0" u="none" strike="noStrike" cap="none" dirty="0">
                <a:solidFill>
                  <a:schemeClr val="dk1"/>
                </a:solidFill>
                <a:latin typeface="Calibri"/>
                <a:ea typeface="Calibri"/>
                <a:cs typeface="Calibri"/>
                <a:sym typeface="Calibri"/>
              </a:rPr>
              <a:t>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Student Pairs </a:t>
            </a:r>
            <a:r>
              <a:rPr lang="en-US" b="1" dirty="0"/>
              <a:t>(B-Day)</a:t>
            </a: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b="1" dirty="0"/>
          </a:p>
          <a:p>
            <a:pPr marL="0" lvl="0" indent="0" rtl="0">
              <a:spcBef>
                <a:spcPts val="0"/>
              </a:spcBef>
              <a:spcAft>
                <a:spcPts val="0"/>
              </a:spcAft>
              <a:buClr>
                <a:schemeClr val="dk1"/>
              </a:buClr>
              <a:buSzPts val="1200"/>
              <a:buFont typeface="Calibri"/>
              <a:buNone/>
            </a:pPr>
            <a:r>
              <a:rPr lang="en-US" b="1" dirty="0"/>
              <a:t>Work Time  A. Reading and Annotating for Gist: “Time Trip: Sudan’s Civil War”</a:t>
            </a:r>
            <a:r>
              <a:rPr lang="en-US" dirty="0"/>
              <a:t> (continued)</a:t>
            </a:r>
            <a:endParaRPr b="1"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SzPts val="1200"/>
              <a:buFont typeface="Calibri"/>
              <a:buChar char="●"/>
            </a:pPr>
            <a:r>
              <a:rPr lang="en-US" dirty="0"/>
              <a:t>This slide will be students’ first read of the informational text, and in the next slide, they will re-read and annotate. It might be helpful to remind students, if they wonder, that re-reading is one of the strategies good readers use to make meaning from text.</a:t>
            </a: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lvl="0" indent="-304800" rtl="0">
              <a:spcBef>
                <a:spcPts val="0"/>
              </a:spcBef>
              <a:spcAft>
                <a:spcPts val="0"/>
              </a:spcAft>
              <a:buClr>
                <a:schemeClr val="dk1"/>
              </a:buClr>
              <a:buSzPts val="1200"/>
              <a:buFont typeface="Calibri"/>
              <a:buAutoNum type="arabicPeriod"/>
            </a:pPr>
            <a:r>
              <a:rPr lang="en-US" dirty="0"/>
              <a:t>Distribute the text, “Time Trip: Sudan’s Civil War.” Explain that this is the informational text they will use to make connections to the novel </a:t>
            </a:r>
            <a:r>
              <a:rPr lang="en-US" i="1" dirty="0"/>
              <a:t>A Long Walk to Water.</a:t>
            </a:r>
            <a:r>
              <a:rPr lang="en-US" dirty="0"/>
              <a:t> Give students a moment to briefly skim the text.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Read the article aloud while students read silently in their heads.</a:t>
            </a:r>
            <a:endParaRPr dirty="0"/>
          </a:p>
          <a:p>
            <a:pPr marL="457200" marR="0" lvl="0" indent="-304800" algn="l" rtl="0">
              <a:lnSpc>
                <a:spcPct val="100000"/>
              </a:lnSpc>
              <a:spcBef>
                <a:spcPts val="0"/>
              </a:spcBef>
              <a:spcAft>
                <a:spcPts val="0"/>
              </a:spcAft>
              <a:buSzPts val="1200"/>
              <a:buFont typeface="Calibri"/>
              <a:buAutoNum type="arabicPeriod"/>
            </a:pPr>
            <a:r>
              <a:rPr lang="en-US" dirty="0"/>
              <a:t>Give students a moment to think, then talk with their partner, about the gist of this article using the question on the slide.</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Arial"/>
              <a:buNone/>
            </a:pPr>
            <a:r>
              <a:rPr lang="en-US" sz="1200" i="0" u="none" strike="noStrike" cap="none" dirty="0">
                <a:solidFill>
                  <a:schemeClr val="dk1"/>
                </a:solidFill>
              </a:rPr>
              <a:t>Student Look </a:t>
            </a:r>
            <a:r>
              <a:rPr lang="en-US" sz="1200" i="0" u="none" strike="noStrike" cap="none" dirty="0" err="1">
                <a:solidFill>
                  <a:schemeClr val="dk1"/>
                </a:solidFill>
              </a:rPr>
              <a:t>Fors</a:t>
            </a:r>
            <a:r>
              <a:rPr lang="en-US" sz="1200" i="0" u="none" strike="noStrike" cap="none" dirty="0">
                <a:solidFill>
                  <a:schemeClr val="dk1"/>
                </a:solidFill>
              </a:rPr>
              <a:t>/Listen </a:t>
            </a:r>
            <a:r>
              <a:rPr lang="en-US" sz="1200" i="0" u="none" strike="noStrike" cap="none" dirty="0" err="1">
                <a:solidFill>
                  <a:schemeClr val="dk1"/>
                </a:solidFill>
              </a:rPr>
              <a:t>Fors</a:t>
            </a:r>
            <a:r>
              <a:rPr lang="en-US" sz="1200" i="0" u="none" strike="noStrike" cap="none" dirty="0">
                <a:solidFill>
                  <a:schemeClr val="dk1"/>
                </a:solidFill>
              </a:rPr>
              <a:t>:</a:t>
            </a:r>
            <a:endParaRPr sz="1200"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Char char="●"/>
            </a:pPr>
            <a:r>
              <a:rPr lang="en-US" dirty="0"/>
              <a:t>Students might say, “This article is about the Lost Boys of Sudan, who were refugees escaping civil war in their home country.”</a:t>
            </a:r>
            <a:endParaRPr i="0" u="none" strike="noStrike" cap="none" dirty="0">
              <a:solidFill>
                <a:schemeClr val="dk1"/>
              </a:solidFill>
            </a:endParaRPr>
          </a:p>
          <a:p>
            <a:pPr marL="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Support for Any Students Who Need It: None</a:t>
            </a:r>
            <a:endParaRPr dirty="0"/>
          </a:p>
        </p:txBody>
      </p:sp>
      <p:sp>
        <p:nvSpPr>
          <p:cNvPr id="139" name="Shape 139"/>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690052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Shape 14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7" name="Shape 147"/>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b="1" dirty="0"/>
              <a:t>Suggested slide pacing: 5-8 minutes</a:t>
            </a:r>
            <a:endParaRPr dirty="0"/>
          </a:p>
          <a:p>
            <a:pPr marL="0" lvl="0" indent="0" rtl="0">
              <a:spcBef>
                <a:spcPts val="0"/>
              </a:spcBef>
              <a:spcAft>
                <a:spcPts val="0"/>
              </a:spcAft>
              <a:buNone/>
            </a:pPr>
            <a:r>
              <a:rPr lang="en-US" b="1" dirty="0"/>
              <a:t>Student Grouping: Student Pairs (B-Day)</a:t>
            </a:r>
            <a:endParaRPr b="1" dirty="0"/>
          </a:p>
          <a:p>
            <a:pPr marL="0" lvl="0" indent="0" rtl="0">
              <a:spcBef>
                <a:spcPts val="0"/>
              </a:spcBef>
              <a:spcAft>
                <a:spcPts val="0"/>
              </a:spcAft>
              <a:buNone/>
            </a:pPr>
            <a:endParaRPr b="1" dirty="0"/>
          </a:p>
          <a:p>
            <a:pPr marL="0" lvl="0" indent="0" rtl="0">
              <a:spcBef>
                <a:spcPts val="0"/>
              </a:spcBef>
              <a:spcAft>
                <a:spcPts val="0"/>
              </a:spcAft>
              <a:buNone/>
            </a:pPr>
            <a:r>
              <a:rPr lang="en-US" b="1" dirty="0"/>
              <a:t>Work Time  A. Reading and Annotating for Gist: “Time Trip: Sudan’s Civil War”</a:t>
            </a:r>
            <a:r>
              <a:rPr lang="en-US" dirty="0"/>
              <a:t> (continued)</a:t>
            </a:r>
            <a:endParaRPr b="1" dirty="0"/>
          </a:p>
          <a:p>
            <a:pPr marL="0" lvl="0" indent="0" rtl="0">
              <a:spcBef>
                <a:spcPts val="0"/>
              </a:spcBef>
              <a:spcAft>
                <a:spcPts val="0"/>
              </a:spcAft>
              <a:buNone/>
            </a:pPr>
            <a:endParaRPr dirty="0"/>
          </a:p>
          <a:p>
            <a:pPr marL="0" lvl="0" indent="0" rtl="0">
              <a:spcBef>
                <a:spcPts val="0"/>
              </a:spcBef>
              <a:spcAft>
                <a:spcPts val="0"/>
              </a:spcAft>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If you have a document camera, you can project a hard copy of this article under the document camera and write notes on it, which students will be able to see. However, if you don’t have a document camera, you can point to the portion of text you are talking about from the slide and write off to the side on the chalkboard</a:t>
            </a:r>
            <a:r>
              <a:rPr lang="en-US" baseline="0" dirty="0"/>
              <a:t> (</a:t>
            </a:r>
            <a:r>
              <a:rPr lang="en-US" dirty="0"/>
              <a:t>or directly with a dry erase marker if this slide is projected onto a white board) what you would annotate.</a:t>
            </a:r>
            <a:endParaRPr dirty="0"/>
          </a:p>
          <a:p>
            <a:pPr marL="0" lvl="0" indent="0" rtl="0">
              <a:spcBef>
                <a:spcPts val="0"/>
              </a:spcBef>
              <a:spcAft>
                <a:spcPts val="0"/>
              </a:spcAft>
              <a:buNone/>
            </a:pPr>
            <a:endParaRPr dirty="0"/>
          </a:p>
          <a:p>
            <a:pPr marL="0" lvl="0" indent="0" rtl="0">
              <a:spcBef>
                <a:spcPts val="0"/>
              </a:spcBef>
              <a:spcAft>
                <a:spcPts val="0"/>
              </a:spcAft>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Refocus students whole group. Tell students that in a moment, they will reread silently, making notes along the edges of the text. Tell students that these notes are called “text </a:t>
            </a:r>
            <a:r>
              <a:rPr lang="en-US" i="1" dirty="0"/>
              <a:t>annotations</a:t>
            </a:r>
            <a:r>
              <a:rPr lang="en-US" dirty="0"/>
              <a:t>.”</a:t>
            </a:r>
            <a:endParaRPr dirty="0"/>
          </a:p>
          <a:p>
            <a:pPr marL="457200" lvl="0" indent="-304800" rtl="0">
              <a:spcBef>
                <a:spcPts val="0"/>
              </a:spcBef>
              <a:spcAft>
                <a:spcPts val="0"/>
              </a:spcAft>
              <a:buClr>
                <a:schemeClr val="dk1"/>
              </a:buClr>
              <a:buSzPts val="1200"/>
              <a:buFont typeface="Calibri"/>
              <a:buAutoNum type="arabicPeriod"/>
            </a:pPr>
            <a:r>
              <a:rPr lang="en-US" dirty="0"/>
              <a:t>Using the document camera, if you have one, or the chalkboard modification in the Teaching Notes, model one text annotation by reading the first paragraph of the article and writing in the margin, “Civil war—fought by Muslim Arab north and non-Muslim, non-Arab south.”</a:t>
            </a:r>
            <a:endParaRPr dirty="0"/>
          </a:p>
          <a:p>
            <a:pPr marL="0" lvl="0" indent="0" rtl="0">
              <a:spcBef>
                <a:spcPts val="0"/>
              </a:spcBef>
              <a:spcAft>
                <a:spcPts val="0"/>
              </a:spcAft>
              <a:buNone/>
            </a:pPr>
            <a:endParaRPr dirty="0"/>
          </a:p>
          <a:p>
            <a:pPr marL="0" lvl="0" indent="0" rtl="0">
              <a:spcBef>
                <a:spcPts val="0"/>
              </a:spcBef>
              <a:spcAft>
                <a:spcPts val="0"/>
              </a:spcAft>
              <a:buNone/>
            </a:pPr>
            <a:r>
              <a:rPr lang="en-US" dirty="0"/>
              <a:t>Student Look </a:t>
            </a:r>
            <a:r>
              <a:rPr lang="en-US" dirty="0" err="1"/>
              <a:t>Fors</a:t>
            </a:r>
            <a:r>
              <a:rPr lang="en-US" dirty="0"/>
              <a:t>/Listen </a:t>
            </a:r>
            <a:r>
              <a:rPr lang="en-US" dirty="0" err="1"/>
              <a:t>Fors</a:t>
            </a:r>
            <a:r>
              <a:rPr lang="en-US" dirty="0"/>
              <a:t>:</a:t>
            </a:r>
            <a:endParaRPr dirty="0"/>
          </a:p>
          <a:p>
            <a:pPr marL="457200" lvl="0" indent="-304800" rtl="0">
              <a:spcBef>
                <a:spcPts val="0"/>
              </a:spcBef>
              <a:spcAft>
                <a:spcPts val="0"/>
              </a:spcAft>
              <a:buClr>
                <a:schemeClr val="dk1"/>
              </a:buClr>
              <a:buSzPts val="1200"/>
              <a:buFont typeface="Calibri"/>
              <a:buChar char="●"/>
            </a:pPr>
            <a:r>
              <a:rPr lang="en-US" dirty="0"/>
              <a:t>Students might say, “This article is about the Lost Boys of Sudan, who were refugees escaping civil war in their home country.”</a:t>
            </a:r>
            <a:endParaRPr dirty="0"/>
          </a:p>
          <a:p>
            <a:pPr marL="0" lvl="0" indent="0" rtl="0">
              <a:spcBef>
                <a:spcPts val="0"/>
              </a:spcBef>
              <a:spcAft>
                <a:spcPts val="0"/>
              </a:spcAft>
              <a:buNone/>
            </a:pPr>
            <a:endParaRPr dirty="0"/>
          </a:p>
          <a:p>
            <a:pPr marL="0" lvl="0" indent="0" rtl="0">
              <a:spcBef>
                <a:spcPts val="0"/>
              </a:spcBef>
              <a:spcAft>
                <a:spcPts val="0"/>
              </a:spcAft>
              <a:buNone/>
            </a:pPr>
            <a:r>
              <a:rPr lang="en-US" dirty="0"/>
              <a:t>Support for Any Students Who Need It:</a:t>
            </a:r>
            <a:endParaRPr dirty="0"/>
          </a:p>
          <a:p>
            <a:pPr marL="457200" lvl="0" indent="-304800" rtl="0">
              <a:spcBef>
                <a:spcPts val="0"/>
              </a:spcBef>
              <a:spcAft>
                <a:spcPts val="0"/>
              </a:spcAft>
              <a:buClr>
                <a:schemeClr val="dk1"/>
              </a:buClr>
              <a:buSzPts val="1200"/>
              <a:buFont typeface="Calibri"/>
              <a:buChar char="●"/>
            </a:pPr>
            <a:r>
              <a:rPr lang="en-US" dirty="0"/>
              <a:t>Circulate to observe students’ annotations, coaching as needed (e.g., “Based on what you read, what are a few words you could jot in the margins with your initial thinking of what this paragraph is mostly about?”). Remind them gist is a “first take.” Provide additional modeling if needed.</a:t>
            </a:r>
            <a:endParaRPr dirty="0"/>
          </a:p>
          <a:p>
            <a:pPr marL="0" lvl="0" indent="0" rtl="0">
              <a:spcBef>
                <a:spcPts val="0"/>
              </a:spcBef>
              <a:spcAft>
                <a:spcPts val="0"/>
              </a:spcAft>
              <a:buNone/>
            </a:pPr>
            <a:endParaRPr dirty="0"/>
          </a:p>
        </p:txBody>
      </p:sp>
      <p:sp>
        <p:nvSpPr>
          <p:cNvPr id="148" name="Shape 148"/>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9</a:t>
            </a:fld>
            <a:endParaRPr/>
          </a:p>
        </p:txBody>
      </p:sp>
    </p:spTree>
    <p:extLst>
      <p:ext uri="{BB962C8B-B14F-4D97-AF65-F5344CB8AC3E}">
        <p14:creationId xmlns:p14="http://schemas.microsoft.com/office/powerpoint/2010/main" val="26463134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Shape 1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7" name="Shape 1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 name="Shape 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9" name="Shape 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0" name="Shape 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Shape 79"/>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Shape 80"/>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1" name="Shape 8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2" name="Shape 8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3" name="Shape 8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831851" y="1709739"/>
            <a:ext cx="10515600" cy="28528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831851" y="4589463"/>
            <a:ext cx="10515600" cy="1500400"/>
          </a:xfrm>
          <a:prstGeom prst="rect">
            <a:avLst/>
          </a:prstGeom>
          <a:noFill/>
          <a:ln>
            <a:noFill/>
          </a:ln>
        </p:spPr>
        <p:txBody>
          <a:bodyPr spcFirstLastPara="1" wrap="square" lIns="68575" tIns="34275" rIns="68575" bIns="34275" anchor="t" anchorCtr="0"/>
          <a:lstStyle>
            <a:lvl1pPr marL="609585" marR="0" lvl="0" indent="-304792" algn="l" rtl="0">
              <a:lnSpc>
                <a:spcPct val="90000"/>
              </a:lnSpc>
              <a:spcBef>
                <a:spcPts val="1067"/>
              </a:spcBef>
              <a:spcAft>
                <a:spcPts val="0"/>
              </a:spcAft>
              <a:buClr>
                <a:srgbClr val="888888"/>
              </a:buClr>
              <a:buSzPts val="1800"/>
              <a:buFont typeface="Arial"/>
              <a:buNone/>
              <a:defRPr sz="2400" b="0" i="0" u="none" strike="noStrike" cap="none">
                <a:solidFill>
                  <a:srgbClr val="888888"/>
                </a:solidFill>
                <a:latin typeface="Overlock"/>
                <a:ea typeface="Overlock"/>
                <a:cs typeface="Overlock"/>
                <a:sym typeface="Overlock"/>
              </a:defRPr>
            </a:lvl1pPr>
            <a:lvl2pPr marL="1219170" marR="0" lvl="1" indent="-304792" algn="l" rtl="0">
              <a:lnSpc>
                <a:spcPct val="90000"/>
              </a:lnSpc>
              <a:spcBef>
                <a:spcPts val="533"/>
              </a:spcBef>
              <a:spcAft>
                <a:spcPts val="0"/>
              </a:spcAft>
              <a:buClr>
                <a:srgbClr val="888888"/>
              </a:buClr>
              <a:buSzPts val="1500"/>
              <a:buFont typeface="Arial"/>
              <a:buNone/>
              <a:defRPr sz="2000" b="0" i="0" u="none" strike="noStrike" cap="none">
                <a:solidFill>
                  <a:srgbClr val="888888"/>
                </a:solidFill>
                <a:latin typeface="Overlock"/>
                <a:ea typeface="Overlock"/>
                <a:cs typeface="Overlock"/>
                <a:sym typeface="Overlock"/>
              </a:defRPr>
            </a:lvl2pPr>
            <a:lvl3pPr marL="1828754" marR="0" lvl="2" indent="-304792" algn="l" rtl="0">
              <a:lnSpc>
                <a:spcPct val="90000"/>
              </a:lnSpc>
              <a:spcBef>
                <a:spcPts val="533"/>
              </a:spcBef>
              <a:spcAft>
                <a:spcPts val="0"/>
              </a:spcAft>
              <a:buClr>
                <a:srgbClr val="888888"/>
              </a:buClr>
              <a:buSzPts val="1400"/>
              <a:buFont typeface="Arial"/>
              <a:buNone/>
              <a:defRPr sz="1867" b="0" i="0" u="none" strike="noStrike" cap="none">
                <a:solidFill>
                  <a:srgbClr val="888888"/>
                </a:solidFill>
                <a:latin typeface="Overlock"/>
                <a:ea typeface="Overlock"/>
                <a:cs typeface="Overlock"/>
                <a:sym typeface="Overlock"/>
              </a:defRPr>
            </a:lvl3pPr>
            <a:lvl4pPr marL="2438339" marR="0" lvl="3"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Overlock"/>
                <a:ea typeface="Overlock"/>
                <a:cs typeface="Overlock"/>
                <a:sym typeface="Overlock"/>
              </a:defRPr>
            </a:lvl4pPr>
            <a:lvl5pPr marL="3047924" marR="0" lvl="4"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Overlock"/>
                <a:ea typeface="Overlock"/>
                <a:cs typeface="Overlock"/>
                <a:sym typeface="Overlock"/>
              </a:defRPr>
            </a:lvl5pPr>
            <a:lvl6pPr marL="3657509" marR="0" lvl="5"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Calibri"/>
                <a:ea typeface="Calibri"/>
                <a:cs typeface="Calibri"/>
                <a:sym typeface="Calibri"/>
              </a:defRPr>
            </a:lvl6pPr>
            <a:lvl7pPr marL="4267093" marR="0" lvl="6"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Calibri"/>
                <a:ea typeface="Calibri"/>
                <a:cs typeface="Calibri"/>
                <a:sym typeface="Calibri"/>
              </a:defRPr>
            </a:lvl7pPr>
            <a:lvl8pPr marL="4876678" marR="0" lvl="7"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Calibri"/>
                <a:ea typeface="Calibri"/>
                <a:cs typeface="Calibri"/>
                <a:sym typeface="Calibri"/>
              </a:defRPr>
            </a:lvl8pPr>
            <a:lvl9pPr marL="5486263" marR="0" lvl="8"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838200" y="6356351"/>
            <a:ext cx="2743200" cy="3652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4038600" y="6356351"/>
            <a:ext cx="4114800" cy="3652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8610600" y="6356351"/>
            <a:ext cx="2743200" cy="3652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6672047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Shape 22"/>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 name="Shape 2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4" name="Shape 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5" name="Shape 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6" name="Shape 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Shape 3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5" name="Shape 3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Shape 36"/>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7" name="Shape 3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8" name="Shape 3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9" name="Shape 3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Shape 41"/>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2" name="Shape 42"/>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3" name="Shape 43"/>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4" name="Shape 44"/>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5" name="Shape 45"/>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Shape 4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7" name="Shape 4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8" name="Shape 4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Shape 5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1" name="Shape 5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2" name="Shape 5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3" name="Shape 5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Shape 5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6" name="Shape 5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7" name="Shape 5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Shape 5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0" name="Shape 60"/>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Overlock"/>
                <a:ea typeface="Overlock"/>
                <a:cs typeface="Overlock"/>
                <a:sym typeface="Overlock"/>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Shape 61"/>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2" name="Shape 6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3" name="Shape 6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4" name="Shape 6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Shape 66"/>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7" name="Shape 67"/>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Overlock"/>
                <a:ea typeface="Overlock"/>
                <a:cs typeface="Overlock"/>
                <a:sym typeface="Overlock"/>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Overlock"/>
                <a:ea typeface="Overlock"/>
                <a:cs typeface="Overlock"/>
                <a:sym typeface="Overlock"/>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Shape 68"/>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9" name="Shape 6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0" name="Shape 7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1" name="Shape 7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4" name="Shape 74"/>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5" name="Shape 7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6" name="Shape 7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7" name="Shape 7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Shape 1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sp>
        <p:nvSpPr>
          <p:cNvPr id="12" name="Shape 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Shape 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Shape 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pic>
        <p:nvPicPr>
          <p:cNvPr id="3" name="Picture 2">
            <a:extLst>
              <a:ext uri="{FF2B5EF4-FFF2-40B4-BE49-F238E27FC236}">
                <a16:creationId xmlns:a16="http://schemas.microsoft.com/office/drawing/2014/main" id="{58AD8FA7-42DA-4CB4-BECC-33A3BEDE114D}"/>
              </a:ext>
            </a:extLst>
          </p:cNvPr>
          <p:cNvPicPr>
            <a:picLocks noChangeAspect="1"/>
          </p:cNvPicPr>
          <p:nvPr userDrawn="1"/>
        </p:nvPicPr>
        <p:blipFill>
          <a:blip r:embed="rId13"/>
          <a:stretch>
            <a:fillRect/>
          </a:stretch>
        </p:blipFill>
        <p:spPr>
          <a:xfrm>
            <a:off x="10796665" y="6650037"/>
            <a:ext cx="762000" cy="142875"/>
          </a:xfrm>
          <a:prstGeom prst="rect">
            <a:avLst/>
          </a:prstGeom>
        </p:spPr>
      </p:pic>
      <p:pic>
        <p:nvPicPr>
          <p:cNvPr id="5" name="Picture 4">
            <a:extLst>
              <a:ext uri="{FF2B5EF4-FFF2-40B4-BE49-F238E27FC236}">
                <a16:creationId xmlns:a16="http://schemas.microsoft.com/office/drawing/2014/main" id="{446ECDB3-F640-42C7-BF8C-25C78C4568AD}"/>
              </a:ext>
            </a:extLst>
          </p:cNvPr>
          <p:cNvPicPr>
            <a:picLocks noChangeAspect="1"/>
          </p:cNvPicPr>
          <p:nvPr userDrawn="1"/>
        </p:nvPicPr>
        <p:blipFill>
          <a:blip r:embed="rId14"/>
          <a:stretch>
            <a:fillRect/>
          </a:stretch>
        </p:blipFill>
        <p:spPr>
          <a:xfrm>
            <a:off x="5561351" y="5901830"/>
            <a:ext cx="1069298" cy="891082"/>
          </a:xfrm>
          <a:prstGeom prst="rect">
            <a:avLst/>
          </a:prstGeom>
        </p:spPr>
      </p:pic>
      <p:pic>
        <p:nvPicPr>
          <p:cNvPr id="7" name="Picture 6">
            <a:extLst>
              <a:ext uri="{FF2B5EF4-FFF2-40B4-BE49-F238E27FC236}">
                <a16:creationId xmlns:a16="http://schemas.microsoft.com/office/drawing/2014/main" id="{12ADF790-17E1-46AA-BC25-AA974DE50D8A}"/>
              </a:ext>
            </a:extLst>
          </p:cNvPr>
          <p:cNvPicPr>
            <a:picLocks noChangeAspect="1"/>
          </p:cNvPicPr>
          <p:nvPr userDrawn="1"/>
        </p:nvPicPr>
        <p:blipFill>
          <a:blip r:embed="rId15"/>
          <a:stretch>
            <a:fillRect/>
          </a:stretch>
        </p:blipFill>
        <p:spPr>
          <a:xfrm>
            <a:off x="29778" y="6301775"/>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6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7.jpg"/></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Shape 88"/>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1: Unit 1: Lesson 6</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
        <p:nvSpPr>
          <p:cNvPr id="89" name="Shape 89"/>
          <p:cNvSpPr txBox="1">
            <a:spLocks noGrp="1"/>
          </p:cNvSpPr>
          <p:nvPr>
            <p:ph type="body" idx="1"/>
          </p:nvPr>
        </p:nvSpPr>
        <p:spPr>
          <a:xfrm>
            <a:off x="706850" y="1680200"/>
            <a:ext cx="10965600" cy="4914900"/>
          </a:xfrm>
          <a:prstGeom prst="rect">
            <a:avLst/>
          </a:prstGeom>
          <a:noFill/>
          <a:ln>
            <a:noFill/>
          </a:ln>
        </p:spPr>
        <p:txBody>
          <a:bodyPr spcFirstLastPara="1" wrap="square" lIns="91425" tIns="45700" rIns="91425" bIns="45700" anchor="t" anchorCtr="0">
            <a:noAutofit/>
          </a:bodyPr>
          <a:lstStyle/>
          <a:p>
            <a:pPr marL="457200" marR="0" lvl="0" indent="-355600" algn="l" rtl="0">
              <a:lnSpc>
                <a:spcPct val="90000"/>
              </a:lnSpc>
              <a:spcBef>
                <a:spcPts val="0"/>
              </a:spcBef>
              <a:spcAft>
                <a:spcPts val="0"/>
              </a:spcAft>
              <a:buClr>
                <a:schemeClr val="dk1"/>
              </a:buClr>
              <a:buSzPts val="2000"/>
              <a:buFont typeface="Century Gothic"/>
              <a:buChar char="•"/>
            </a:pPr>
            <a:r>
              <a:rPr lang="en-US" sz="2000" i="0" u="none" strike="noStrike" cap="none" dirty="0">
                <a:solidFill>
                  <a:schemeClr val="dk1"/>
                </a:solidFill>
                <a:latin typeface="Century Gothic"/>
                <a:ea typeface="Century Gothic"/>
                <a:cs typeface="Century Gothic"/>
                <a:sym typeface="Century Gothic"/>
              </a:rPr>
              <a:t>This lesson will take approximately </a:t>
            </a:r>
            <a:r>
              <a:rPr lang="en-US" sz="2000" dirty="0">
                <a:latin typeface="Century Gothic"/>
                <a:ea typeface="Century Gothic"/>
                <a:cs typeface="Century Gothic"/>
                <a:sym typeface="Century Gothic"/>
              </a:rPr>
              <a:t>50-65 </a:t>
            </a:r>
            <a:r>
              <a:rPr lang="en-US" sz="2000" i="0" u="none" strike="noStrike" cap="none" dirty="0">
                <a:solidFill>
                  <a:schemeClr val="dk1"/>
                </a:solidFill>
                <a:latin typeface="Century Gothic"/>
                <a:ea typeface="Century Gothic"/>
                <a:cs typeface="Century Gothic"/>
                <a:sym typeface="Century Gothic"/>
              </a:rPr>
              <a:t>minutes to complete. </a:t>
            </a:r>
            <a:endParaRPr sz="2000" i="0" u="none" strike="noStrike" cap="none" dirty="0">
              <a:solidFill>
                <a:schemeClr val="dk1"/>
              </a:solidFill>
              <a:latin typeface="Century Gothic"/>
              <a:ea typeface="Century Gothic"/>
              <a:cs typeface="Century Gothic"/>
              <a:sym typeface="Century Gothic"/>
            </a:endParaRPr>
          </a:p>
          <a:p>
            <a:pPr marL="457200" marR="0" lvl="0" indent="-355600" algn="l" rtl="0">
              <a:lnSpc>
                <a:spcPct val="90000"/>
              </a:lnSpc>
              <a:spcBef>
                <a:spcPts val="1000"/>
              </a:spcBef>
              <a:spcAft>
                <a:spcPts val="0"/>
              </a:spcAft>
              <a:buClr>
                <a:schemeClr val="dk1"/>
              </a:buClr>
              <a:buSzPts val="2000"/>
              <a:buFont typeface="Century Gothic"/>
              <a:buChar char="•"/>
            </a:pPr>
            <a:r>
              <a:rPr lang="en-US" sz="2000" i="0" u="none" strike="noStrike" cap="none" dirty="0">
                <a:solidFill>
                  <a:schemeClr val="dk1"/>
                </a:solidFill>
                <a:latin typeface="Century Gothic"/>
                <a:ea typeface="Century Gothic"/>
                <a:cs typeface="Century Gothic"/>
                <a:sym typeface="Century Gothic"/>
              </a:rPr>
              <a:t>The purpose of today’s lesson i</a:t>
            </a:r>
            <a:r>
              <a:rPr lang="en-US" sz="2000" dirty="0">
                <a:latin typeface="Century Gothic"/>
                <a:ea typeface="Century Gothic"/>
                <a:cs typeface="Century Gothic"/>
                <a:sym typeface="Century Gothic"/>
              </a:rPr>
              <a:t>s</a:t>
            </a:r>
            <a:r>
              <a:rPr lang="en-US" sz="2000" i="0" u="none" strike="noStrike" cap="none" dirty="0">
                <a:solidFill>
                  <a:schemeClr val="dk1"/>
                </a:solidFill>
                <a:latin typeface="Century Gothic"/>
                <a:ea typeface="Century Gothic"/>
                <a:cs typeface="Century Gothic"/>
                <a:sym typeface="Century Gothic"/>
              </a:rPr>
              <a:t> to </a:t>
            </a:r>
            <a:r>
              <a:rPr lang="en-US" sz="2000" dirty="0">
                <a:latin typeface="Century Gothic"/>
                <a:ea typeface="Century Gothic"/>
                <a:cs typeface="Century Gothic"/>
                <a:sym typeface="Century Gothic"/>
              </a:rPr>
              <a:t>build background knowledge about The Lost Boys of Sudan using informational text, and then to connect that knowledge with Salva’s experience in </a:t>
            </a:r>
            <a:r>
              <a:rPr lang="en-US" sz="2000" i="1" dirty="0">
                <a:latin typeface="Century Gothic"/>
                <a:ea typeface="Century Gothic"/>
                <a:cs typeface="Century Gothic"/>
                <a:sym typeface="Century Gothic"/>
              </a:rPr>
              <a:t>A Long Walk to Water.</a:t>
            </a:r>
            <a:endParaRPr sz="2000" i="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000" i="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000" b="1" i="0" u="none" strike="noStrike" cap="none" dirty="0">
                <a:solidFill>
                  <a:schemeClr val="dk1"/>
                </a:solidFill>
                <a:latin typeface="Century Gothic"/>
                <a:ea typeface="Century Gothic"/>
                <a:cs typeface="Century Gothic"/>
                <a:sym typeface="Century Gothic"/>
              </a:rPr>
              <a:t>The Learning Targets for students today are:</a:t>
            </a:r>
            <a:endParaRPr sz="2000" b="1" dirty="0">
              <a:latin typeface="Century Gothic"/>
              <a:ea typeface="Century Gothic"/>
              <a:cs typeface="Century Gothic"/>
              <a:sym typeface="Century Gothic"/>
            </a:endParaRPr>
          </a:p>
          <a:p>
            <a:pPr marL="558800" marR="0" lvl="0" indent="-457200" algn="l" rtl="0">
              <a:lnSpc>
                <a:spcPct val="90000"/>
              </a:lnSpc>
              <a:spcBef>
                <a:spcPts val="1000"/>
              </a:spcBef>
              <a:spcAft>
                <a:spcPts val="0"/>
              </a:spcAft>
              <a:buSzPts val="2000"/>
              <a:buFont typeface="+mj-lt"/>
              <a:buAutoNum type="arabicPeriod"/>
            </a:pPr>
            <a:r>
              <a:rPr lang="en-US" sz="2000" b="1" dirty="0">
                <a:latin typeface="Century Gothic"/>
                <a:ea typeface="Century Gothic"/>
                <a:cs typeface="Century Gothic"/>
                <a:sym typeface="Century Gothic"/>
              </a:rPr>
              <a:t>I can cite several pieces of text-based evidence to support my analysis of the experience of people in South Sudan from ‘Time Trip: Sudan’s Civil War.’</a:t>
            </a:r>
            <a:endParaRPr sz="2000" b="1" dirty="0">
              <a:latin typeface="Century Gothic"/>
              <a:ea typeface="Century Gothic"/>
              <a:cs typeface="Century Gothic"/>
              <a:sym typeface="Century Gothic"/>
            </a:endParaRPr>
          </a:p>
          <a:p>
            <a:pPr marL="558800" marR="0" lvl="0" indent="-457200" algn="l" rtl="0">
              <a:lnSpc>
                <a:spcPct val="90000"/>
              </a:lnSpc>
              <a:spcBef>
                <a:spcPts val="1000"/>
              </a:spcBef>
              <a:spcAft>
                <a:spcPts val="0"/>
              </a:spcAft>
              <a:buSzPts val="2000"/>
              <a:buFont typeface="+mj-lt"/>
              <a:buAutoNum type="arabicPeriod"/>
            </a:pPr>
            <a:r>
              <a:rPr lang="en-US" sz="2000" b="1" dirty="0">
                <a:latin typeface="Century Gothic"/>
                <a:ea typeface="Century Gothic"/>
                <a:cs typeface="Century Gothic"/>
                <a:sym typeface="Century Gothic"/>
              </a:rPr>
              <a:t>I can annotate text to help me track important ideas in the article ‘Time Trip: Sudan’s Civil War.’</a:t>
            </a:r>
            <a:endParaRPr sz="2000" b="1" dirty="0">
              <a:latin typeface="Century Gothic"/>
              <a:ea typeface="Century Gothic"/>
              <a:cs typeface="Century Gothic"/>
              <a:sym typeface="Century Gothic"/>
            </a:endParaRPr>
          </a:p>
          <a:p>
            <a:pPr marL="558800" marR="0" lvl="0" indent="-457200" algn="l" rtl="0">
              <a:lnSpc>
                <a:spcPct val="90000"/>
              </a:lnSpc>
              <a:spcBef>
                <a:spcPts val="1000"/>
              </a:spcBef>
              <a:spcAft>
                <a:spcPts val="0"/>
              </a:spcAft>
              <a:buClr>
                <a:schemeClr val="dk1"/>
              </a:buClr>
              <a:buSzPts val="2000"/>
              <a:buFont typeface="+mj-lt"/>
              <a:buAutoNum type="arabicPeriod"/>
            </a:pPr>
            <a:r>
              <a:rPr lang="en-US" sz="2000" b="1" dirty="0">
                <a:latin typeface="Century Gothic"/>
                <a:ea typeface="Century Gothic"/>
                <a:cs typeface="Century Gothic"/>
                <a:sym typeface="Century Gothic"/>
              </a:rPr>
              <a:t>I can make connections from the text ‘Time Trip: Sudan’s Civil War’ to the novel </a:t>
            </a:r>
            <a:r>
              <a:rPr lang="en-US" sz="2000" b="1" i="1" dirty="0">
                <a:latin typeface="Century Gothic"/>
                <a:ea typeface="Century Gothic"/>
                <a:cs typeface="Century Gothic"/>
                <a:sym typeface="Century Gothic"/>
              </a:rPr>
              <a:t>A Long Walk to Water</a:t>
            </a:r>
            <a:r>
              <a:rPr lang="en-US" sz="2000" b="1" dirty="0">
                <a:latin typeface="Century Gothic"/>
                <a:ea typeface="Century Gothic"/>
                <a:cs typeface="Century Gothic"/>
                <a:sym typeface="Century Gothic"/>
              </a:rPr>
              <a:t>.</a:t>
            </a:r>
            <a:endParaRPr sz="2000" b="1" dirty="0">
              <a:latin typeface="Century Gothic"/>
              <a:ea typeface="Century Gothic"/>
              <a:cs typeface="Century Gothic"/>
              <a:sym typeface="Century Gothic"/>
            </a:endParaRPr>
          </a:p>
          <a:p>
            <a:pPr marL="0" marR="0" lvl="0" indent="0" algn="l" rtl="0">
              <a:lnSpc>
                <a:spcPct val="90000"/>
              </a:lnSpc>
              <a:spcBef>
                <a:spcPts val="1000"/>
              </a:spcBef>
              <a:spcAft>
                <a:spcPts val="1000"/>
              </a:spcAft>
              <a:buNone/>
            </a:pPr>
            <a:endParaRPr sz="20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Shape 15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161" name="Shape 161"/>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Rereading and Annotating for Text-Based Evidence</a:t>
            </a:r>
            <a:endParaRPr sz="3400" i="0" u="none" strike="noStrike" cap="none" dirty="0">
              <a:solidFill>
                <a:schemeClr val="dk1"/>
              </a:solidFill>
              <a:latin typeface="Century Gothic"/>
              <a:ea typeface="Century Gothic"/>
              <a:cs typeface="Century Gothic"/>
              <a:sym typeface="Century Gothic"/>
            </a:endParaRPr>
          </a:p>
        </p:txBody>
      </p:sp>
      <p:sp>
        <p:nvSpPr>
          <p:cNvPr id="162" name="Shape 162"/>
          <p:cNvSpPr txBox="1">
            <a:spLocks noGrp="1"/>
          </p:cNvSpPr>
          <p:nvPr>
            <p:ph type="body" idx="1"/>
          </p:nvPr>
        </p:nvSpPr>
        <p:spPr>
          <a:xfrm>
            <a:off x="693225" y="1597150"/>
            <a:ext cx="11356800" cy="48624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2800"/>
              <a:buFont typeface="Arial"/>
              <a:buNone/>
            </a:pPr>
            <a:r>
              <a:rPr lang="en-US" sz="2400" b="1">
                <a:latin typeface="Century Gothic"/>
                <a:ea typeface="Century Gothic"/>
                <a:cs typeface="Century Gothic"/>
                <a:sym typeface="Century Gothic"/>
              </a:rPr>
              <a:t>Vocabulary:</a:t>
            </a:r>
            <a:r>
              <a:rPr lang="en-US" sz="2400">
                <a:latin typeface="Century Gothic"/>
                <a:ea typeface="Century Gothic"/>
                <a:cs typeface="Century Gothic"/>
                <a:sym typeface="Century Gothic"/>
              </a:rPr>
              <a:t> </a:t>
            </a:r>
            <a:r>
              <a:rPr lang="en-US" sz="2400" i="1">
                <a:latin typeface="Century Gothic"/>
                <a:ea typeface="Century Gothic"/>
                <a:cs typeface="Century Gothic"/>
                <a:sym typeface="Century Gothic"/>
              </a:rPr>
              <a:t>entrenched, grueling, hydration</a:t>
            </a:r>
            <a:endParaRPr sz="2400" i="1">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r>
              <a:rPr lang="en-US" sz="2400" b="1">
                <a:latin typeface="Century Gothic"/>
                <a:ea typeface="Century Gothic"/>
                <a:cs typeface="Century Gothic"/>
                <a:sym typeface="Century Gothic"/>
              </a:rPr>
              <a:t>Text-Dependent Questions:</a:t>
            </a:r>
            <a:endParaRPr sz="2400" b="1">
              <a:latin typeface="Century Gothic"/>
              <a:ea typeface="Century Gothic"/>
              <a:cs typeface="Century Gothic"/>
              <a:sym typeface="Century Gothic"/>
            </a:endParaRPr>
          </a:p>
          <a:p>
            <a:pPr marL="457200" marR="0" lvl="0" indent="-381000" algn="l" rtl="0">
              <a:lnSpc>
                <a:spcPct val="90000"/>
              </a:lnSpc>
              <a:spcBef>
                <a:spcPts val="1000"/>
              </a:spcBef>
              <a:spcAft>
                <a:spcPts val="0"/>
              </a:spcAft>
              <a:buSzPts val="2400"/>
              <a:buFont typeface="Century Gothic"/>
              <a:buChar char="•"/>
            </a:pPr>
            <a:r>
              <a:rPr lang="en-US" sz="2400">
                <a:latin typeface="Century Gothic"/>
                <a:ea typeface="Century Gothic"/>
                <a:cs typeface="Century Gothic"/>
                <a:sym typeface="Century Gothic"/>
              </a:rPr>
              <a:t>How does Salva’s story relate to this article?</a:t>
            </a:r>
            <a:endParaRPr sz="240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Char char="•"/>
            </a:pPr>
            <a:r>
              <a:rPr lang="en-US" sz="2400">
                <a:latin typeface="Century Gothic"/>
                <a:ea typeface="Century Gothic"/>
                <a:cs typeface="Century Gothic"/>
                <a:sym typeface="Century Gothic"/>
              </a:rPr>
              <a:t>What does the word “entrenched” mean in this text?</a:t>
            </a:r>
            <a:endParaRPr sz="240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Char char="•"/>
            </a:pPr>
            <a:r>
              <a:rPr lang="en-US" sz="2400">
                <a:latin typeface="Century Gothic"/>
                <a:ea typeface="Century Gothic"/>
                <a:cs typeface="Century Gothic"/>
                <a:sym typeface="Century Gothic"/>
              </a:rPr>
              <a:t>Who are the Lost Boys?</a:t>
            </a: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400">
                <a:latin typeface="Century Gothic"/>
                <a:ea typeface="Century Gothic"/>
                <a:cs typeface="Century Gothic"/>
                <a:sym typeface="Century Gothic"/>
              </a:rPr>
              <a:t>Your teacher will prompt you to think about each question, annotate your text, and share ideas with a partner. Remember: text-dependent questions require you to refer back to the text and to cite evidence while discussing or writing a response.</a:t>
            </a: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p:txBody>
      </p:sp>
      <p:pic>
        <p:nvPicPr>
          <p:cNvPr id="6" name="Shape 141"/>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1026" name="Picture 2" descr="https://lh6.googleusercontent.com/0ooutCVAEyGCK8WHqfNCncL0xc4yf34O8D2MW_h7W2qA481O439vQ-9lN6moDzBqNRo6AL-lEX4YZ6FDU66aSiwoRDwhJKWZOmppeocS1cAytajU9M3Vwqmisx1V56AOvAkSbX9w"/>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86178" y="5968538"/>
            <a:ext cx="702212" cy="70221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9" name="Shape 169"/>
          <p:cNvSpPr txBox="1">
            <a:spLocks noGrp="1"/>
          </p:cNvSpPr>
          <p:nvPr>
            <p:ph type="title"/>
          </p:nvPr>
        </p:nvSpPr>
        <p:spPr>
          <a:xfrm>
            <a:off x="459075" y="440864"/>
            <a:ext cx="10105500" cy="8859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review today’s learning targets</a:t>
            </a:r>
            <a:endParaRPr sz="3400" i="0" u="none" strike="noStrike" cap="none" dirty="0">
              <a:solidFill>
                <a:schemeClr val="dk1"/>
              </a:solidFill>
              <a:latin typeface="Century Gothic"/>
              <a:ea typeface="Century Gothic"/>
              <a:cs typeface="Century Gothic"/>
              <a:sym typeface="Century Gothic"/>
            </a:endParaRPr>
          </a:p>
        </p:txBody>
      </p:sp>
      <p:sp>
        <p:nvSpPr>
          <p:cNvPr id="170" name="Shape 170"/>
          <p:cNvSpPr txBox="1"/>
          <p:nvPr/>
        </p:nvSpPr>
        <p:spPr>
          <a:xfrm>
            <a:off x="7402275" y="1850575"/>
            <a:ext cx="4486200" cy="47679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
        <p:nvSpPr>
          <p:cNvPr id="171" name="Shape 171"/>
          <p:cNvSpPr txBox="1"/>
          <p:nvPr/>
        </p:nvSpPr>
        <p:spPr>
          <a:xfrm>
            <a:off x="459075" y="1090075"/>
            <a:ext cx="11429400" cy="5528400"/>
          </a:xfrm>
          <a:prstGeom prst="rect">
            <a:avLst/>
          </a:prstGeom>
          <a:noFill/>
          <a:ln>
            <a:noFill/>
          </a:ln>
        </p:spPr>
        <p:txBody>
          <a:bodyPr spcFirstLastPara="1" wrap="square" lIns="91425" tIns="91425" rIns="91425" bIns="91425" anchor="ctr" anchorCtr="0">
            <a:noAutofit/>
          </a:bodyPr>
          <a:lstStyle/>
          <a:p>
            <a:pPr marL="0" lvl="0" indent="0" rtl="0">
              <a:lnSpc>
                <a:spcPct val="90000"/>
              </a:lnSpc>
              <a:spcBef>
                <a:spcPts val="1000"/>
              </a:spcBef>
              <a:spcAft>
                <a:spcPts val="0"/>
              </a:spcAft>
              <a:buNone/>
            </a:pPr>
            <a:r>
              <a:rPr lang="en-US" sz="2400" dirty="0">
                <a:solidFill>
                  <a:schemeClr val="dk1"/>
                </a:solidFill>
                <a:latin typeface="Century Gothic"/>
                <a:ea typeface="Century Gothic"/>
                <a:cs typeface="Century Gothic"/>
                <a:sym typeface="Century Gothic"/>
              </a:rPr>
              <a:t>Let’s take another look at our learning targets for today:</a:t>
            </a:r>
            <a:endParaRPr sz="2400" dirty="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r>
              <a:rPr lang="en-US" sz="2400" b="1" dirty="0">
                <a:solidFill>
                  <a:schemeClr val="dk1"/>
                </a:solidFill>
                <a:latin typeface="Century Gothic"/>
                <a:ea typeface="Century Gothic"/>
                <a:cs typeface="Century Gothic"/>
                <a:sym typeface="Century Gothic"/>
              </a:rPr>
              <a:t>“I can cite several pieces of text-based evidence to support my analysis of the experience of people in South Sudan from ‘Time Trip: Sudan’s Civil War.’”</a:t>
            </a:r>
            <a:endParaRPr sz="2400" b="1" dirty="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r>
              <a:rPr lang="en-US" sz="2400" b="1" dirty="0">
                <a:solidFill>
                  <a:schemeClr val="dk1"/>
                </a:solidFill>
                <a:latin typeface="Century Gothic"/>
                <a:ea typeface="Century Gothic"/>
                <a:cs typeface="Century Gothic"/>
                <a:sym typeface="Century Gothic"/>
              </a:rPr>
              <a:t>“I can annotate text to help me track important ideas in the article ‘Time Trip: Sudan’s Civil War.’”</a:t>
            </a:r>
            <a:endParaRPr sz="2400" b="1" dirty="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r>
              <a:rPr lang="en-US" sz="2400" b="1" dirty="0">
                <a:solidFill>
                  <a:schemeClr val="dk1"/>
                </a:solidFill>
                <a:latin typeface="Century Gothic"/>
                <a:ea typeface="Century Gothic"/>
                <a:cs typeface="Century Gothic"/>
                <a:sym typeface="Century Gothic"/>
              </a:rPr>
              <a:t>“I can make connections from the text ‘Time Trip: Sudan’s Civil War’ to the novel </a:t>
            </a:r>
            <a:r>
              <a:rPr lang="en-US" sz="2400" b="1" i="1" dirty="0">
                <a:solidFill>
                  <a:schemeClr val="dk1"/>
                </a:solidFill>
                <a:latin typeface="Century Gothic"/>
                <a:ea typeface="Century Gothic"/>
                <a:cs typeface="Century Gothic"/>
                <a:sym typeface="Century Gothic"/>
              </a:rPr>
              <a:t>A Long Walk to Water</a:t>
            </a:r>
            <a:r>
              <a:rPr lang="en-US" sz="2400" b="1" dirty="0">
                <a:solidFill>
                  <a:schemeClr val="dk1"/>
                </a:solidFill>
                <a:latin typeface="Century Gothic"/>
                <a:ea typeface="Century Gothic"/>
                <a:cs typeface="Century Gothic"/>
                <a:sym typeface="Century Gothic"/>
              </a:rPr>
              <a:t>.”</a:t>
            </a:r>
            <a:endParaRPr sz="2400" b="1" dirty="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endParaRPr sz="2400" b="1" dirty="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endParaRPr sz="2400" b="1" dirty="0">
              <a:solidFill>
                <a:schemeClr val="dk1"/>
              </a:solidFill>
              <a:latin typeface="Century Gothic"/>
              <a:ea typeface="Century Gothic"/>
              <a:cs typeface="Century Gothic"/>
              <a:sym typeface="Century Gothic"/>
            </a:endParaRPr>
          </a:p>
        </p:txBody>
      </p:sp>
      <p:pic>
        <p:nvPicPr>
          <p:cNvPr id="6" name="Shape 141"/>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7" name="Picture 2">
            <a:extLst>
              <a:ext uri="{FF2B5EF4-FFF2-40B4-BE49-F238E27FC236}">
                <a16:creationId xmlns:a16="http://schemas.microsoft.com/office/drawing/2014/main" id="{52EAA1C9-77C4-4689-8AE4-CC5578154686}"/>
              </a:ext>
            </a:extLst>
          </p:cNvPr>
          <p:cNvPicPr>
            <a:picLocks noChangeAspect="1"/>
          </p:cNvPicPr>
          <p:nvPr/>
        </p:nvPicPr>
        <p:blipFill>
          <a:blip r:embed="rId4"/>
          <a:stretch>
            <a:fillRect/>
          </a:stretch>
        </p:blipFill>
        <p:spPr>
          <a:xfrm>
            <a:off x="10956960" y="5856502"/>
            <a:ext cx="931365" cy="772848"/>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Shape 177"/>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Autofit/>
          </a:bodyPr>
          <a:lstStyle/>
          <a:p>
            <a:pPr marL="0" lvl="0" indent="0">
              <a:spcBef>
                <a:spcPts val="0"/>
              </a:spcBef>
              <a:spcAft>
                <a:spcPts val="0"/>
              </a:spcAft>
              <a:buNone/>
            </a:pPr>
            <a:r>
              <a:rPr lang="en-US">
                <a:latin typeface="Century Gothic"/>
                <a:ea typeface="Century Gothic"/>
                <a:cs typeface="Century Gothic"/>
                <a:sym typeface="Century Gothic"/>
              </a:rPr>
              <a:t>Exit Ticket</a:t>
            </a:r>
            <a:endParaRPr>
              <a:latin typeface="Century Gothic"/>
              <a:ea typeface="Century Gothic"/>
              <a:cs typeface="Century Gothic"/>
              <a:sym typeface="Century Gothic"/>
            </a:endParaRPr>
          </a:p>
        </p:txBody>
      </p:sp>
      <p:sp>
        <p:nvSpPr>
          <p:cNvPr id="178" name="Shape 178"/>
          <p:cNvSpPr txBox="1">
            <a:spLocks noGrp="1"/>
          </p:cNvSpPr>
          <p:nvPr>
            <p:ph type="body" idx="1"/>
          </p:nvPr>
        </p:nvSpPr>
        <p:spPr>
          <a:xfrm>
            <a:off x="838200" y="1825625"/>
            <a:ext cx="10515600" cy="4351200"/>
          </a:xfrm>
          <a:prstGeom prst="rect">
            <a:avLst/>
          </a:prstGeom>
        </p:spPr>
        <p:txBody>
          <a:bodyPr spcFirstLastPara="1" wrap="square" lIns="91425" tIns="45700" rIns="91425" bIns="45700" anchor="t" anchorCtr="0">
            <a:noAutofit/>
          </a:bodyPr>
          <a:lstStyle/>
          <a:p>
            <a:pPr marL="0" lvl="0" indent="0" rtl="0">
              <a:spcBef>
                <a:spcPts val="1000"/>
              </a:spcBef>
              <a:spcAft>
                <a:spcPts val="0"/>
              </a:spcAft>
              <a:buClr>
                <a:schemeClr val="dk1"/>
              </a:buClr>
              <a:buSzPts val="1100"/>
              <a:buFont typeface="Arial"/>
              <a:buNone/>
            </a:pPr>
            <a:endParaRPr sz="2400" b="1">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r>
              <a:rPr lang="en-US" sz="2400" b="1">
                <a:latin typeface="Century Gothic"/>
                <a:ea typeface="Century Gothic"/>
                <a:cs typeface="Century Gothic"/>
                <a:sym typeface="Century Gothic"/>
              </a:rPr>
              <a:t>“How does Salva’s story relate to this article? Be sure to cite evidence from the text to support your thinking.”</a:t>
            </a:r>
            <a:endParaRPr sz="2400" b="1">
              <a:latin typeface="Century Gothic"/>
              <a:ea typeface="Century Gothic"/>
              <a:cs typeface="Century Gothic"/>
              <a:sym typeface="Century Gothic"/>
            </a:endParaRPr>
          </a:p>
          <a:p>
            <a:pPr marL="0" lvl="0" indent="0">
              <a:spcBef>
                <a:spcPts val="1000"/>
              </a:spcBef>
              <a:spcAft>
                <a:spcPts val="0"/>
              </a:spcAft>
              <a:buNone/>
            </a:pPr>
            <a:endParaRPr/>
          </a:p>
        </p:txBody>
      </p:sp>
      <p:pic>
        <p:nvPicPr>
          <p:cNvPr id="179" name="Shape 179" descr="elated image"/>
          <p:cNvPicPr preferRelativeResize="0"/>
          <p:nvPr/>
        </p:nvPicPr>
        <p:blipFill rotWithShape="1">
          <a:blip r:embed="rId3">
            <a:alphaModFix/>
          </a:blip>
          <a:srcRect/>
          <a:stretch/>
        </p:blipFill>
        <p:spPr>
          <a:xfrm>
            <a:off x="4642202" y="227780"/>
            <a:ext cx="2377440" cy="146304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pic>
        <p:nvPicPr>
          <p:cNvPr id="185" name="Shape 185"/>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86" name="Shape 186"/>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Homework</a:t>
            </a:r>
            <a:endParaRPr sz="3400" i="0" u="none" strike="noStrike" cap="none" dirty="0">
              <a:solidFill>
                <a:schemeClr val="dk1"/>
              </a:solidFill>
              <a:latin typeface="Century Gothic"/>
              <a:ea typeface="Century Gothic"/>
              <a:cs typeface="Century Gothic"/>
              <a:sym typeface="Century Gothic"/>
            </a:endParaRPr>
          </a:p>
        </p:txBody>
      </p:sp>
      <p:sp>
        <p:nvSpPr>
          <p:cNvPr id="187" name="Shape 187"/>
          <p:cNvSpPr txBox="1">
            <a:spLocks noGrp="1"/>
          </p:cNvSpPr>
          <p:nvPr>
            <p:ph type="body" idx="1"/>
          </p:nvPr>
        </p:nvSpPr>
        <p:spPr>
          <a:xfrm>
            <a:off x="693225" y="1597150"/>
            <a:ext cx="10489200" cy="41940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US" sz="2400">
                <a:latin typeface="Century Gothic"/>
                <a:ea typeface="Century Gothic"/>
                <a:cs typeface="Century Gothic"/>
                <a:sym typeface="Century Gothic"/>
              </a:rPr>
              <a:t>For tonight: </a:t>
            </a:r>
            <a:endParaRPr sz="2400">
              <a:latin typeface="Century Gothic"/>
              <a:ea typeface="Century Gothic"/>
              <a:cs typeface="Century Gothic"/>
              <a:sym typeface="Century Gothic"/>
            </a:endParaRPr>
          </a:p>
          <a:p>
            <a:pPr marL="457200" marR="0" lvl="0" indent="-381000" algn="l" rtl="0">
              <a:lnSpc>
                <a:spcPct val="90000"/>
              </a:lnSpc>
              <a:spcBef>
                <a:spcPts val="1000"/>
              </a:spcBef>
              <a:spcAft>
                <a:spcPts val="0"/>
              </a:spcAft>
              <a:buSzPts val="2400"/>
              <a:buFont typeface="Century Gothic"/>
              <a:buChar char="•"/>
            </a:pPr>
            <a:r>
              <a:rPr lang="en-US" sz="2400">
                <a:latin typeface="Century Gothic"/>
                <a:ea typeface="Century Gothic"/>
                <a:cs typeface="Century Gothic"/>
                <a:sym typeface="Century Gothic"/>
              </a:rPr>
              <a:t>Read Chapter 4 of </a:t>
            </a:r>
            <a:r>
              <a:rPr lang="en-US" sz="2400" i="1">
                <a:latin typeface="Century Gothic"/>
                <a:ea typeface="Century Gothic"/>
                <a:cs typeface="Century Gothic"/>
                <a:sym typeface="Century Gothic"/>
              </a:rPr>
              <a:t>A Long Walk to Water </a:t>
            </a:r>
            <a:r>
              <a:rPr lang="en-US" sz="2400">
                <a:latin typeface="Century Gothic"/>
                <a:ea typeface="Century Gothic"/>
                <a:cs typeface="Century Gothic"/>
                <a:sym typeface="Century Gothic"/>
              </a:rPr>
              <a:t>for gist</a:t>
            </a:r>
            <a:endParaRPr sz="240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Char char="•"/>
            </a:pPr>
            <a:r>
              <a:rPr lang="en-US" sz="2400">
                <a:latin typeface="Century Gothic"/>
                <a:ea typeface="Century Gothic"/>
                <a:cs typeface="Century Gothic"/>
                <a:sym typeface="Century Gothic"/>
              </a:rPr>
              <a:t>Record in Columns 1, 2, and 4 in your Reader’s Notes</a:t>
            </a:r>
            <a:endParaRPr sz="240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Char char="•"/>
            </a:pPr>
            <a:r>
              <a:rPr lang="en-US" sz="2400">
                <a:latin typeface="Century Gothic"/>
                <a:ea typeface="Century Gothic"/>
                <a:cs typeface="Century Gothic"/>
                <a:sym typeface="Century Gothic"/>
              </a:rPr>
              <a:t>Circle words that seem important related to our Guiding Question: </a:t>
            </a:r>
            <a:r>
              <a:rPr lang="en-US" sz="2400" b="1">
                <a:latin typeface="Century Gothic"/>
                <a:ea typeface="Century Gothic"/>
                <a:cs typeface="Century Gothic"/>
                <a:sym typeface="Century Gothic"/>
              </a:rPr>
              <a:t>“How do </a:t>
            </a:r>
            <a:r>
              <a:rPr lang="en-US" sz="2400" b="1" u="sng">
                <a:latin typeface="Century Gothic"/>
                <a:ea typeface="Century Gothic"/>
                <a:cs typeface="Century Gothic"/>
                <a:sym typeface="Century Gothic"/>
              </a:rPr>
              <a:t>culture, time, and place</a:t>
            </a:r>
            <a:r>
              <a:rPr lang="en-US" sz="2400" b="1">
                <a:latin typeface="Century Gothic"/>
                <a:ea typeface="Century Gothic"/>
                <a:cs typeface="Century Gothic"/>
                <a:sym typeface="Century Gothic"/>
              </a:rPr>
              <a:t> influence the development of identity?”</a:t>
            </a: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endParaRPr sz="2400">
              <a:latin typeface="Century Gothic"/>
              <a:ea typeface="Century Gothic"/>
              <a:cs typeface="Century Gothic"/>
              <a:sym typeface="Century Gothic"/>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831851" y="1297859"/>
            <a:ext cx="10515600" cy="1061882"/>
          </a:xfrm>
          <a:prstGeom prst="rect">
            <a:avLst/>
          </a:prstGeom>
          <a:noFill/>
          <a:ln>
            <a:noFill/>
          </a:ln>
        </p:spPr>
        <p:txBody>
          <a:bodyPr spcFirstLastPara="1" wrap="square" lIns="91433" tIns="45700" rIns="91433" bIns="45700" anchor="b" anchorCtr="0">
            <a:noAutofit/>
          </a:bodyPr>
          <a:lstStyle/>
          <a:p>
            <a:pPr algn="ctr"/>
            <a:r>
              <a:rPr lang="en" sz="5067" dirty="0">
                <a:latin typeface="Century Gothic"/>
                <a:ea typeface="Century Gothic"/>
                <a:cs typeface="Century Gothic"/>
                <a:sym typeface="Century Gothic"/>
              </a:rPr>
              <a:t>Small Group Block</a:t>
            </a:r>
            <a:endParaRPr sz="5067" dirty="0">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831851" y="3067665"/>
            <a:ext cx="10515600" cy="1061882"/>
          </a:xfrm>
          <a:prstGeom prst="rect">
            <a:avLst/>
          </a:prstGeom>
          <a:noFill/>
          <a:ln>
            <a:noFill/>
          </a:ln>
        </p:spPr>
        <p:txBody>
          <a:bodyPr spcFirstLastPara="1" wrap="square" lIns="91433" tIns="45700" rIns="91433" bIns="45700" anchor="t" anchorCtr="0">
            <a:noAutofit/>
          </a:bodyPr>
          <a:lstStyle/>
          <a:p>
            <a:pPr marL="0" indent="0" algn="ctr">
              <a:spcBef>
                <a:spcPts val="0"/>
              </a:spcBef>
              <a:buClr>
                <a:schemeClr val="dk1"/>
              </a:buClr>
              <a:buSzPts val="2700"/>
            </a:pPr>
            <a:r>
              <a:rPr lang="en" sz="4267" b="1" dirty="0">
                <a:solidFill>
                  <a:schemeClr val="dk1"/>
                </a:solidFill>
                <a:latin typeface="Century Gothic"/>
                <a:ea typeface="Century Gothic"/>
                <a:cs typeface="Century Gothic"/>
                <a:sym typeface="Century Gothic"/>
              </a:rPr>
              <a:t>Fluency and Reading Ahead</a:t>
            </a:r>
            <a:endParaRPr sz="4267" b="1" dirty="0">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1C851B37-B6D1-4E8B-92E4-ACC4649C77A6}"/>
              </a:ext>
            </a:extLst>
          </p:cNvPr>
          <p:cNvPicPr>
            <a:picLocks noChangeAspect="1"/>
          </p:cNvPicPr>
          <p:nvPr/>
        </p:nvPicPr>
        <p:blipFill>
          <a:blip r:embed="rId3"/>
          <a:stretch>
            <a:fillRect/>
          </a:stretch>
        </p:blipFill>
        <p:spPr>
          <a:xfrm>
            <a:off x="5223369" y="495743"/>
            <a:ext cx="1745264" cy="802116"/>
          </a:xfrm>
          <a:prstGeom prst="rect">
            <a:avLst/>
          </a:prstGeom>
        </p:spPr>
      </p:pic>
    </p:spTree>
    <p:extLst>
      <p:ext uri="{BB962C8B-B14F-4D97-AF65-F5344CB8AC3E}">
        <p14:creationId xmlns:p14="http://schemas.microsoft.com/office/powerpoint/2010/main" val="19403714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26"/>
          <p:cNvSpPr txBox="1">
            <a:spLocks noGrp="1"/>
          </p:cNvSpPr>
          <p:nvPr>
            <p:ph type="body" idx="1"/>
          </p:nvPr>
        </p:nvSpPr>
        <p:spPr>
          <a:xfrm>
            <a:off x="838200" y="1810600"/>
            <a:ext cx="10832400" cy="4351200"/>
          </a:xfrm>
          <a:prstGeom prst="rect">
            <a:avLst/>
          </a:prstGeom>
          <a:noFill/>
          <a:ln>
            <a:noFill/>
          </a:ln>
        </p:spPr>
        <p:txBody>
          <a:bodyPr spcFirstLastPara="1" wrap="square" lIns="91433" tIns="45700" rIns="91433" bIns="45700" anchor="t" anchorCtr="0">
            <a:noAutofit/>
          </a:bodyPr>
          <a:lstStyle/>
          <a:p>
            <a:pPr marL="0" indent="0">
              <a:spcBef>
                <a:spcPts val="0"/>
              </a:spcBef>
              <a:buSzPts val="2200"/>
              <a:buNone/>
            </a:pPr>
            <a:r>
              <a:rPr lang="en" sz="2533">
                <a:latin typeface="Century Gothic"/>
                <a:ea typeface="Century Gothic"/>
                <a:cs typeface="Century Gothic"/>
                <a:sym typeface="Century Gothic"/>
              </a:rPr>
              <a:t>Here’s what we’ll do:</a:t>
            </a:r>
            <a:endParaRPr sz="2533">
              <a:latin typeface="Century Gothic"/>
              <a:ea typeface="Century Gothic"/>
              <a:cs typeface="Century Gothic"/>
              <a:sym typeface="Century Gothic"/>
            </a:endParaRPr>
          </a:p>
          <a:p>
            <a:pPr marL="0" indent="0">
              <a:spcBef>
                <a:spcPts val="0"/>
              </a:spcBef>
              <a:buSzPts val="2200"/>
              <a:buNone/>
            </a:pPr>
            <a:endParaRPr sz="2533">
              <a:latin typeface="Century Gothic"/>
              <a:ea typeface="Century Gothic"/>
              <a:cs typeface="Century Gothic"/>
              <a:sym typeface="Century Gothic"/>
            </a:endParaRPr>
          </a:p>
          <a:p>
            <a:pPr marL="457189" indent="-465655">
              <a:spcBef>
                <a:spcPts val="0"/>
              </a:spcBef>
              <a:buSzPts val="1900"/>
              <a:buFont typeface="Century Gothic"/>
              <a:buChar char="●"/>
            </a:pPr>
            <a:r>
              <a:rPr lang="en" sz="2533">
                <a:latin typeface="Century Gothic"/>
                <a:ea typeface="Century Gothic"/>
                <a:cs typeface="Century Gothic"/>
                <a:sym typeface="Century Gothic"/>
              </a:rPr>
              <a:t>I’m going to read aloud a section of our text we’ll be reading carefully in our next class.</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You will read in your head while I read, following along with a pencil in your hand.</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Every now and then, I’ll say “Put a dot lightly over this word.”</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I’ll continue reading aloud, while you read with me in your head and get ready for the next dot! </a:t>
            </a:r>
            <a:endParaRPr sz="2533">
              <a:latin typeface="Century Gothic"/>
              <a:ea typeface="Century Gothic"/>
              <a:cs typeface="Century Gothic"/>
              <a:sym typeface="Century Gothic"/>
            </a:endParaRPr>
          </a:p>
          <a:p>
            <a:pPr marL="0" indent="0">
              <a:lnSpc>
                <a:spcPct val="80000"/>
              </a:lnSpc>
              <a:spcBef>
                <a:spcPts val="1333"/>
              </a:spcBef>
              <a:buSzPts val="1900"/>
              <a:buNone/>
            </a:pPr>
            <a:endParaRPr sz="2533">
              <a:latin typeface="Century Gothic"/>
              <a:ea typeface="Century Gothic"/>
              <a:cs typeface="Century Gothic"/>
              <a:sym typeface="Century Gothic"/>
            </a:endParaRPr>
          </a:p>
        </p:txBody>
      </p:sp>
      <p:sp>
        <p:nvSpPr>
          <p:cNvPr id="138" name="Google Shape;138;p26"/>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spTree>
    <p:extLst>
      <p:ext uri="{BB962C8B-B14F-4D97-AF65-F5344CB8AC3E}">
        <p14:creationId xmlns:p14="http://schemas.microsoft.com/office/powerpoint/2010/main" val="36528994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7"/>
          <p:cNvSpPr txBox="1">
            <a:spLocks noGrp="1"/>
          </p:cNvSpPr>
          <p:nvPr>
            <p:ph type="body" idx="1"/>
          </p:nvPr>
        </p:nvSpPr>
        <p:spPr>
          <a:xfrm>
            <a:off x="838200" y="1825625"/>
            <a:ext cx="10847600" cy="3859200"/>
          </a:xfrm>
          <a:prstGeom prst="rect">
            <a:avLst/>
          </a:prstGeom>
          <a:noFill/>
          <a:ln>
            <a:noFill/>
          </a:ln>
        </p:spPr>
        <p:txBody>
          <a:bodyPr spcFirstLastPara="1" wrap="square" lIns="91433" tIns="45700" rIns="91433" bIns="45700" anchor="t" anchorCtr="0">
            <a:noAutofit/>
          </a:bodyPr>
          <a:lstStyle/>
          <a:p>
            <a:pPr marL="457189" indent="-474121">
              <a:spcBef>
                <a:spcPts val="0"/>
              </a:spcBef>
              <a:buSzPts val="2000"/>
              <a:buFont typeface="Century Gothic"/>
              <a:buChar char="●"/>
            </a:pPr>
            <a:r>
              <a:rPr lang="en" sz="2667">
                <a:latin typeface="Century Gothic"/>
                <a:ea typeface="Century Gothic"/>
                <a:cs typeface="Century Gothic"/>
                <a:sym typeface="Century Gothic"/>
              </a:rPr>
              <a:t>Let’s see if you dotted the right words!</a:t>
            </a:r>
            <a:endParaRPr sz="2667">
              <a:latin typeface="Century Gothic"/>
              <a:ea typeface="Century Gothic"/>
              <a:cs typeface="Century Gothic"/>
              <a:sym typeface="Century Gothic"/>
            </a:endParaRPr>
          </a:p>
          <a:p>
            <a:pPr marL="457189" indent="0">
              <a:spcBef>
                <a:spcPts val="1333"/>
              </a:spcBef>
              <a:buNone/>
            </a:pPr>
            <a:endParaRPr sz="2667">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a:latin typeface="Century Gothic"/>
                <a:ea typeface="Century Gothic"/>
                <a:cs typeface="Century Gothic"/>
                <a:sym typeface="Century Gothic"/>
              </a:rPr>
              <a:t>Now, we’re going to read that passage again…</a:t>
            </a:r>
            <a:endParaRPr sz="2667">
              <a:latin typeface="Century Gothic"/>
              <a:ea typeface="Century Gothic"/>
              <a:cs typeface="Century Gothic"/>
              <a:sym typeface="Century Gothic"/>
            </a:endParaRPr>
          </a:p>
          <a:p>
            <a:pPr marL="457189" indent="0">
              <a:spcBef>
                <a:spcPts val="1333"/>
              </a:spcBef>
              <a:buNone/>
            </a:pPr>
            <a:endParaRPr sz="2667">
              <a:latin typeface="Century Gothic"/>
              <a:ea typeface="Century Gothic"/>
              <a:cs typeface="Century Gothic"/>
              <a:sym typeface="Century Gothic"/>
            </a:endParaRPr>
          </a:p>
          <a:p>
            <a:pPr marL="457189" indent="-474121">
              <a:spcBef>
                <a:spcPts val="1333"/>
              </a:spcBef>
              <a:spcAft>
                <a:spcPts val="1333"/>
              </a:spcAft>
              <a:buSzPts val="2000"/>
              <a:buFont typeface="Century Gothic"/>
              <a:buChar char="●"/>
            </a:pPr>
            <a:r>
              <a:rPr lang="en" sz="2667">
                <a:latin typeface="Century Gothic"/>
                <a:ea typeface="Century Gothic"/>
                <a:cs typeface="Century Gothic"/>
                <a:sym typeface="Century Gothic"/>
              </a:rPr>
              <a:t>BUT this time we’re going to think about what the gist of the passage is.</a:t>
            </a:r>
            <a:endParaRPr sz="2667">
              <a:latin typeface="Century Gothic"/>
              <a:ea typeface="Century Gothic"/>
              <a:cs typeface="Century Gothic"/>
              <a:sym typeface="Century Gothic"/>
            </a:endParaRPr>
          </a:p>
        </p:txBody>
      </p:sp>
      <p:sp>
        <p:nvSpPr>
          <p:cNvPr id="145" name="Google Shape;145;p27"/>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spTree>
    <p:extLst>
      <p:ext uri="{BB962C8B-B14F-4D97-AF65-F5344CB8AC3E}">
        <p14:creationId xmlns:p14="http://schemas.microsoft.com/office/powerpoint/2010/main" val="19694799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a:spLocks noGrp="1"/>
          </p:cNvSpPr>
          <p:nvPr>
            <p:ph type="body" idx="1"/>
          </p:nvPr>
        </p:nvSpPr>
        <p:spPr>
          <a:xfrm>
            <a:off x="838200" y="1825625"/>
            <a:ext cx="10515600" cy="3648800"/>
          </a:xfrm>
          <a:prstGeom prst="rect">
            <a:avLst/>
          </a:prstGeom>
          <a:noFill/>
          <a:ln>
            <a:noFill/>
          </a:ln>
        </p:spPr>
        <p:txBody>
          <a:bodyPr spcFirstLastPara="1" wrap="square" lIns="91433" tIns="45700" rIns="91433" bIns="45700" anchor="t" anchorCtr="0">
            <a:noAutofit/>
          </a:bodyPr>
          <a:lstStyle/>
          <a:p>
            <a:pPr marL="457189" indent="-474121">
              <a:spcBef>
                <a:spcPts val="0"/>
              </a:spcBef>
              <a:buSzPts val="2000"/>
              <a:buFont typeface="Century Gothic"/>
              <a:buChar char="●"/>
            </a:pPr>
            <a:r>
              <a:rPr lang="en" sz="2667">
                <a:latin typeface="Century Gothic"/>
                <a:ea typeface="Century Gothic"/>
                <a:cs typeface="Century Gothic"/>
                <a:sym typeface="Century Gothic"/>
              </a:rPr>
              <a:t>What’s the gist?</a:t>
            </a:r>
            <a:endParaRPr sz="2667">
              <a:latin typeface="Century Gothic"/>
              <a:ea typeface="Century Gothic"/>
              <a:cs typeface="Century Gothic"/>
              <a:sym typeface="Century Gothic"/>
            </a:endParaRPr>
          </a:p>
          <a:p>
            <a:pPr marL="457189" indent="0">
              <a:spcBef>
                <a:spcPts val="1333"/>
              </a:spcBef>
              <a:buNone/>
            </a:pPr>
            <a:endParaRPr sz="2667">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a:latin typeface="Century Gothic"/>
                <a:ea typeface="Century Gothic"/>
                <a:cs typeface="Century Gothic"/>
                <a:sym typeface="Century Gothic"/>
              </a:rPr>
              <a:t>Turn and talk with your partner about what the gist of this section seems to be.</a:t>
            </a:r>
            <a:endParaRPr sz="2667">
              <a:latin typeface="Century Gothic"/>
              <a:ea typeface="Century Gothic"/>
              <a:cs typeface="Century Gothic"/>
              <a:sym typeface="Century Gothic"/>
            </a:endParaRPr>
          </a:p>
          <a:p>
            <a:pPr marL="457189" indent="0">
              <a:spcBef>
                <a:spcPts val="1333"/>
              </a:spcBef>
              <a:buNone/>
            </a:pPr>
            <a:endParaRPr sz="2667">
              <a:latin typeface="Century Gothic"/>
              <a:ea typeface="Century Gothic"/>
              <a:cs typeface="Century Gothic"/>
              <a:sym typeface="Century Gothic"/>
            </a:endParaRPr>
          </a:p>
          <a:p>
            <a:pPr marL="457189" indent="-474121">
              <a:spcBef>
                <a:spcPts val="1333"/>
              </a:spcBef>
              <a:spcAft>
                <a:spcPts val="1333"/>
              </a:spcAft>
              <a:buSzPts val="2000"/>
              <a:buFont typeface="Century Gothic"/>
              <a:buChar char="●"/>
            </a:pPr>
            <a:r>
              <a:rPr lang="en" sz="2667">
                <a:latin typeface="Century Gothic"/>
                <a:ea typeface="Century Gothic"/>
                <a:cs typeface="Century Gothic"/>
                <a:sym typeface="Century Gothic"/>
              </a:rPr>
              <a:t>Finally, let’s talk as a class about that gist of the passage.</a:t>
            </a:r>
            <a:endParaRPr sz="2667">
              <a:latin typeface="Century Gothic"/>
              <a:ea typeface="Century Gothic"/>
              <a:cs typeface="Century Gothic"/>
              <a:sym typeface="Century Gothic"/>
            </a:endParaRPr>
          </a:p>
        </p:txBody>
      </p:sp>
      <p:sp>
        <p:nvSpPr>
          <p:cNvPr id="152" name="Google Shape;152;p28"/>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9627F17C-1AB9-4EFC-B386-267EC8E6696E}"/>
              </a:ext>
            </a:extLst>
          </p:cNvPr>
          <p:cNvPicPr>
            <a:picLocks noChangeAspect="1"/>
          </p:cNvPicPr>
          <p:nvPr/>
        </p:nvPicPr>
        <p:blipFill>
          <a:blip r:embed="rId3"/>
          <a:stretch>
            <a:fillRect/>
          </a:stretch>
        </p:blipFill>
        <p:spPr>
          <a:xfrm>
            <a:off x="11120169" y="5879622"/>
            <a:ext cx="849701" cy="849701"/>
          </a:xfrm>
          <a:prstGeom prst="rect">
            <a:avLst/>
          </a:prstGeom>
        </p:spPr>
      </p:pic>
    </p:spTree>
    <p:extLst>
      <p:ext uri="{BB962C8B-B14F-4D97-AF65-F5344CB8AC3E}">
        <p14:creationId xmlns:p14="http://schemas.microsoft.com/office/powerpoint/2010/main" val="40685810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9"/>
          <p:cNvSpPr txBox="1">
            <a:spLocks noGrp="1"/>
          </p:cNvSpPr>
          <p:nvPr>
            <p:ph type="body" idx="1"/>
          </p:nvPr>
        </p:nvSpPr>
        <p:spPr>
          <a:xfrm>
            <a:off x="838200" y="1690833"/>
            <a:ext cx="10703200" cy="4351200"/>
          </a:xfrm>
          <a:prstGeom prst="rect">
            <a:avLst/>
          </a:prstGeom>
          <a:noFill/>
          <a:ln>
            <a:noFill/>
          </a:ln>
        </p:spPr>
        <p:txBody>
          <a:bodyPr spcFirstLastPara="1" wrap="square" lIns="91433" tIns="45700" rIns="91433" bIns="45700" anchor="t" anchorCtr="0">
            <a:noAutofit/>
          </a:bodyPr>
          <a:lstStyle/>
          <a:p>
            <a:pPr marL="16933" indent="0">
              <a:spcBef>
                <a:spcPts val="0"/>
              </a:spcBef>
              <a:buSzPts val="2100"/>
              <a:buNone/>
            </a:pPr>
            <a:r>
              <a:rPr lang="en" sz="2533" b="1">
                <a:latin typeface="Century Gothic"/>
                <a:ea typeface="Century Gothic"/>
                <a:cs typeface="Century Gothic"/>
                <a:sym typeface="Century Gothic"/>
              </a:rPr>
              <a:t>Now it’s your turn to read this same passage</a:t>
            </a:r>
            <a:r>
              <a:rPr lang="en" sz="2533">
                <a:latin typeface="Century Gothic"/>
                <a:ea typeface="Century Gothic"/>
                <a:cs typeface="Century Gothic"/>
                <a:sym typeface="Century Gothic"/>
              </a:rPr>
              <a:t>. </a:t>
            </a:r>
            <a:r>
              <a:rPr lang="en" sz="2533" b="1">
                <a:latin typeface="Century Gothic"/>
                <a:ea typeface="Century Gothic"/>
                <a:cs typeface="Century Gothic"/>
                <a:sym typeface="Century Gothic"/>
              </a:rPr>
              <a:t>Here’s what you’ll do:</a:t>
            </a:r>
            <a:endParaRPr sz="2533" b="1">
              <a:latin typeface="Century Gothic"/>
              <a:ea typeface="Century Gothic"/>
              <a:cs typeface="Century Gothic"/>
              <a:sym typeface="Century Gothic"/>
            </a:endParaRPr>
          </a:p>
          <a:p>
            <a:pPr marL="16933" indent="0">
              <a:spcBef>
                <a:spcPts val="0"/>
              </a:spcBef>
              <a:buSzPts val="2100"/>
              <a:buNone/>
            </a:pPr>
            <a:endParaRPr sz="2533" b="1">
              <a:latin typeface="Century Gothic"/>
              <a:ea typeface="Century Gothic"/>
              <a:cs typeface="Century Gothic"/>
              <a:sym typeface="Century Gothic"/>
            </a:endParaRPr>
          </a:p>
          <a:p>
            <a:pPr marL="457189" indent="-465655">
              <a:spcBef>
                <a:spcPts val="0"/>
              </a:spcBef>
              <a:buSzPts val="1900"/>
              <a:buFont typeface="Century Gothic"/>
              <a:buChar char="●"/>
            </a:pPr>
            <a:r>
              <a:rPr lang="en" sz="2533">
                <a:latin typeface="Century Gothic"/>
                <a:ea typeface="Century Gothic"/>
                <a:cs typeface="Century Gothic"/>
                <a:sym typeface="Century Gothic"/>
              </a:rPr>
              <a:t>Read the passage to yourself in a whisper. </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Now, read the same passage out loud to your partner – while your partner reads in their head. (Read </a:t>
            </a:r>
            <a:r>
              <a:rPr lang="en" sz="2533" b="1" i="1">
                <a:latin typeface="Century Gothic"/>
                <a:ea typeface="Century Gothic"/>
                <a:cs typeface="Century Gothic"/>
                <a:sym typeface="Century Gothic"/>
              </a:rPr>
              <a:t>softly</a:t>
            </a:r>
            <a:r>
              <a:rPr lang="en" sz="2533">
                <a:latin typeface="Century Gothic"/>
                <a:ea typeface="Century Gothic"/>
                <a:cs typeface="Century Gothic"/>
                <a:sym typeface="Century Gothic"/>
              </a:rPr>
              <a:t> – lots of people will be talking!)</a:t>
            </a:r>
            <a:endParaRPr sz="2533">
              <a:latin typeface="Century Gothic"/>
              <a:ea typeface="Century Gothic"/>
              <a:cs typeface="Century Gothic"/>
              <a:sym typeface="Century Gothic"/>
            </a:endParaRPr>
          </a:p>
          <a:p>
            <a:pPr marL="457189" indent="-465655">
              <a:spcBef>
                <a:spcPts val="1333"/>
              </a:spcBef>
              <a:spcAft>
                <a:spcPts val="1333"/>
              </a:spcAft>
              <a:buSzPts val="1900"/>
              <a:buFont typeface="Century Gothic"/>
              <a:buChar char="●"/>
            </a:pPr>
            <a:r>
              <a:rPr lang="en" sz="2533">
                <a:latin typeface="Century Gothic"/>
                <a:ea typeface="Century Gothic"/>
                <a:cs typeface="Century Gothic"/>
                <a:sym typeface="Century Gothic"/>
              </a:rPr>
              <a:t>Switch – this time, your partner reads aloud while you read in your head.</a:t>
            </a:r>
            <a:endParaRPr sz="2533">
              <a:latin typeface="Century Gothic"/>
              <a:ea typeface="Century Gothic"/>
              <a:cs typeface="Century Gothic"/>
              <a:sym typeface="Century Gothic"/>
            </a:endParaRPr>
          </a:p>
        </p:txBody>
      </p:sp>
      <p:sp>
        <p:nvSpPr>
          <p:cNvPr id="159" name="Google Shape;159;p29"/>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spTree>
    <p:extLst>
      <p:ext uri="{BB962C8B-B14F-4D97-AF65-F5344CB8AC3E}">
        <p14:creationId xmlns:p14="http://schemas.microsoft.com/office/powerpoint/2010/main" val="2981365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30"/>
          <p:cNvSpPr txBox="1">
            <a:spLocks noGrp="1"/>
          </p:cNvSpPr>
          <p:nvPr>
            <p:ph type="title"/>
          </p:nvPr>
        </p:nvSpPr>
        <p:spPr>
          <a:xfrm>
            <a:off x="838200" y="365125"/>
            <a:ext cx="10515600" cy="1325600"/>
          </a:xfrm>
          <a:prstGeom prst="rect">
            <a:avLst/>
          </a:prstGeom>
        </p:spPr>
        <p:txBody>
          <a:bodyPr spcFirstLastPara="1" wrap="square" lIns="91433" tIns="45700" rIns="91433" bIns="45700" anchor="ctr" anchorCtr="0">
            <a:noAutofit/>
          </a:bodyPr>
          <a:lstStyle/>
          <a:p>
            <a:endParaRPr sz="4267">
              <a:latin typeface="Century Gothic"/>
              <a:ea typeface="Century Gothic"/>
              <a:cs typeface="Century Gothic"/>
              <a:sym typeface="Century Gothic"/>
            </a:endParaRPr>
          </a:p>
          <a:p>
            <a:pPr>
              <a:buSzPts val="3300"/>
            </a:pPr>
            <a:r>
              <a:rPr lang="en" sz="4267">
                <a:latin typeface="Century Gothic"/>
                <a:ea typeface="Century Gothic"/>
                <a:cs typeface="Century Gothic"/>
                <a:sym typeface="Century Gothic"/>
              </a:rPr>
              <a:t>When you finish the fluency practice...	</a:t>
            </a:r>
            <a:endParaRPr/>
          </a:p>
        </p:txBody>
      </p:sp>
      <p:sp>
        <p:nvSpPr>
          <p:cNvPr id="165" name="Google Shape;165;p30"/>
          <p:cNvSpPr txBox="1">
            <a:spLocks noGrp="1"/>
          </p:cNvSpPr>
          <p:nvPr>
            <p:ph type="body" idx="1"/>
          </p:nvPr>
        </p:nvSpPr>
        <p:spPr>
          <a:xfrm>
            <a:off x="838200" y="1825625"/>
            <a:ext cx="10515600" cy="4351200"/>
          </a:xfrm>
          <a:prstGeom prst="rect">
            <a:avLst/>
          </a:prstGeom>
        </p:spPr>
        <p:txBody>
          <a:bodyPr spcFirstLastPara="1" wrap="square" lIns="91433" tIns="45700" rIns="91433" bIns="45700" anchor="t" anchorCtr="0">
            <a:noAutofit/>
          </a:bodyPr>
          <a:lstStyle/>
          <a:p>
            <a:pPr marL="0" indent="0">
              <a:spcBef>
                <a:spcPts val="1067"/>
              </a:spcBef>
              <a:buNone/>
            </a:pPr>
            <a:r>
              <a:rPr lang="en" dirty="0">
                <a:latin typeface="Century Gothic"/>
                <a:ea typeface="Century Gothic"/>
                <a:cs typeface="Century Gothic"/>
                <a:sym typeface="Century Gothic"/>
              </a:rPr>
              <a:t>You can do one of two things with the rest of the time:</a:t>
            </a:r>
            <a:endParaRPr dirty="0">
              <a:latin typeface="Century Gothic"/>
              <a:ea typeface="Century Gothic"/>
              <a:cs typeface="Century Gothic"/>
              <a:sym typeface="Century Gothic"/>
            </a:endParaRPr>
          </a:p>
          <a:p>
            <a:pPr marL="1219170" indent="0">
              <a:spcBef>
                <a:spcPts val="1067"/>
              </a:spcBef>
              <a:buNone/>
            </a:pPr>
            <a:endParaRPr dirty="0">
              <a:latin typeface="Century Gothic"/>
              <a:ea typeface="Century Gothic"/>
              <a:cs typeface="Century Gothic"/>
              <a:sym typeface="Century Gothic"/>
            </a:endParaRPr>
          </a:p>
          <a:p>
            <a:pPr marL="609585" indent="-482588">
              <a:spcBef>
                <a:spcPts val="1067"/>
              </a:spcBef>
              <a:buSzPts val="2100"/>
              <a:buFont typeface="Century Gothic"/>
              <a:buAutoNum type="arabicPeriod"/>
            </a:pPr>
            <a:r>
              <a:rPr lang="en" dirty="0">
                <a:latin typeface="Century Gothic"/>
                <a:ea typeface="Century Gothic"/>
                <a:cs typeface="Century Gothic"/>
                <a:sym typeface="Century Gothic"/>
              </a:rPr>
              <a:t>Follow along while your teacher keeps reading the selection you’ll be reading closely during the next class.</a:t>
            </a:r>
          </a:p>
          <a:p>
            <a:pPr marL="609585" indent="-482588">
              <a:spcBef>
                <a:spcPts val="1067"/>
              </a:spcBef>
              <a:buSzPts val="2100"/>
              <a:buFont typeface="Century Gothic"/>
              <a:buAutoNum type="arabicPeriod"/>
            </a:pPr>
            <a:endParaRPr lang="en" dirty="0">
              <a:latin typeface="Century Gothic"/>
              <a:ea typeface="Century Gothic"/>
              <a:cs typeface="Century Gothic"/>
              <a:sym typeface="Century Gothic"/>
            </a:endParaRPr>
          </a:p>
          <a:p>
            <a:pPr marL="609585" indent="-482588">
              <a:spcBef>
                <a:spcPts val="1067"/>
              </a:spcBef>
              <a:buSzPts val="2100"/>
              <a:buFont typeface="Century Gothic"/>
              <a:buAutoNum type="arabicPeriod"/>
            </a:pPr>
            <a:r>
              <a:rPr lang="en" dirty="0">
                <a:latin typeface="Century Gothic"/>
                <a:ea typeface="Century Gothic"/>
                <a:cs typeface="Century Gothic"/>
                <a:sym typeface="Century Gothic"/>
              </a:rPr>
              <a:t>Read the selection for the next class to yourself.</a:t>
            </a:r>
            <a:endParaRPr dirty="0">
              <a:latin typeface="Century Gothic"/>
              <a:ea typeface="Century Gothic"/>
              <a:cs typeface="Century Gothic"/>
              <a:sym typeface="Century Gothic"/>
            </a:endParaRPr>
          </a:p>
        </p:txBody>
      </p:sp>
    </p:spTree>
    <p:extLst>
      <p:ext uri="{BB962C8B-B14F-4D97-AF65-F5344CB8AC3E}">
        <p14:creationId xmlns:p14="http://schemas.microsoft.com/office/powerpoint/2010/main" val="13890802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Shape 95"/>
          <p:cNvSpPr txBox="1">
            <a:spLocks noGrp="1"/>
          </p:cNvSpPr>
          <p:nvPr>
            <p:ph type="subTitle" idx="1"/>
          </p:nvPr>
        </p:nvSpPr>
        <p:spPr>
          <a:xfrm>
            <a:off x="793650" y="1835025"/>
            <a:ext cx="10604700" cy="42216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3330"/>
              <a:buFont typeface="Arial"/>
              <a:buNone/>
            </a:pPr>
            <a:r>
              <a:rPr lang="en-US" sz="2200" b="1" i="0" u="none" strike="noStrike" cap="none">
                <a:solidFill>
                  <a:schemeClr val="dk1"/>
                </a:solidFill>
                <a:latin typeface="Century Gothic"/>
                <a:ea typeface="Century Gothic"/>
                <a:cs typeface="Century Gothic"/>
                <a:sym typeface="Century Gothic"/>
              </a:rPr>
              <a:t>Preparing for Unit One: </a:t>
            </a:r>
            <a:r>
              <a:rPr lang="en-US" sz="2200" i="1" u="none" strike="noStrike" cap="none">
                <a:solidFill>
                  <a:schemeClr val="dk1"/>
                </a:solidFill>
                <a:latin typeface="Century Gothic"/>
                <a:ea typeface="Century Gothic"/>
                <a:cs typeface="Century Gothic"/>
                <a:sym typeface="Century Gothic"/>
              </a:rPr>
              <a:t>Materials and Student Pairings</a:t>
            </a:r>
            <a:endParaRPr sz="2200" i="1">
              <a:latin typeface="Century Gothic"/>
              <a:ea typeface="Century Gothic"/>
              <a:cs typeface="Century Gothic"/>
              <a:sym typeface="Century Gothic"/>
            </a:endParaRPr>
          </a:p>
          <a:p>
            <a:pPr marL="0" marR="0" lvl="0" indent="0" algn="l" rtl="0">
              <a:lnSpc>
                <a:spcPct val="90000"/>
              </a:lnSpc>
              <a:spcBef>
                <a:spcPts val="0"/>
              </a:spcBef>
              <a:spcAft>
                <a:spcPts val="0"/>
              </a:spcAft>
              <a:buNone/>
            </a:pPr>
            <a:endParaRPr sz="2000" b="1">
              <a:latin typeface="Century Gothic"/>
              <a:ea typeface="Century Gothic"/>
              <a:cs typeface="Century Gothic"/>
              <a:sym typeface="Century Gothic"/>
            </a:endParaRPr>
          </a:p>
          <a:p>
            <a:pPr marL="457200" marR="0" lvl="0" indent="-355600" algn="l" rtl="0">
              <a:lnSpc>
                <a:spcPct val="90000"/>
              </a:lnSpc>
              <a:spcBef>
                <a:spcPts val="1000"/>
              </a:spcBef>
              <a:spcAft>
                <a:spcPts val="0"/>
              </a:spcAft>
              <a:buSzPts val="2000"/>
              <a:buFont typeface="Century Gothic"/>
              <a:buChar char="●"/>
            </a:pPr>
            <a:r>
              <a:rPr lang="en-US" sz="2000">
                <a:latin typeface="Century Gothic"/>
                <a:ea typeface="Century Gothic"/>
                <a:cs typeface="Century Gothic"/>
                <a:sym typeface="Century Gothic"/>
              </a:rPr>
              <a:t>Individual feedback on students’ completed Gathering Evidence graphic organizer </a:t>
            </a:r>
            <a:endParaRPr sz="2000">
              <a:latin typeface="Century Gothic"/>
              <a:ea typeface="Century Gothic"/>
              <a:cs typeface="Century Gothic"/>
              <a:sym typeface="Century Gothic"/>
            </a:endParaRPr>
          </a:p>
          <a:p>
            <a:pPr marL="457200" marR="0" lvl="0" indent="-355600" algn="l" rtl="0">
              <a:lnSpc>
                <a:spcPct val="90000"/>
              </a:lnSpc>
              <a:spcBef>
                <a:spcPts val="1000"/>
              </a:spcBef>
              <a:spcAft>
                <a:spcPts val="0"/>
              </a:spcAft>
              <a:buSzPts val="2000"/>
              <a:buFont typeface="Century Gothic"/>
              <a:buChar char="●"/>
            </a:pPr>
            <a:r>
              <a:rPr lang="en-US" sz="2000">
                <a:latin typeface="Century Gothic"/>
                <a:ea typeface="Century Gothic"/>
                <a:cs typeface="Century Gothic"/>
                <a:sym typeface="Century Gothic"/>
              </a:rPr>
              <a:t>“Time Trip: Sudan’s Civil War” section from the full article “Life and Death in Darfur: Sudan’s Refugee Crisis Continues” (one per student) </a:t>
            </a:r>
            <a:endParaRPr sz="2000">
              <a:latin typeface="Century Gothic"/>
              <a:ea typeface="Century Gothic"/>
              <a:cs typeface="Century Gothic"/>
              <a:sym typeface="Century Gothic"/>
            </a:endParaRPr>
          </a:p>
          <a:p>
            <a:pPr marL="457200" marR="0" lvl="0" indent="-355600" algn="l" rtl="0">
              <a:lnSpc>
                <a:spcPct val="90000"/>
              </a:lnSpc>
              <a:spcBef>
                <a:spcPts val="1000"/>
              </a:spcBef>
              <a:spcAft>
                <a:spcPts val="0"/>
              </a:spcAft>
              <a:buSzPts val="2000"/>
              <a:buFont typeface="Century Gothic"/>
              <a:buChar char="●"/>
            </a:pPr>
            <a:r>
              <a:rPr lang="en-US" sz="2000">
                <a:latin typeface="Century Gothic"/>
                <a:ea typeface="Century Gothic"/>
                <a:cs typeface="Century Gothic"/>
                <a:sym typeface="Century Gothic"/>
              </a:rPr>
              <a:t>Things Close Readers Do anchor chart (begun in Lesson 2).</a:t>
            </a:r>
            <a:endParaRPr sz="2000">
              <a:latin typeface="Century Gothic"/>
              <a:ea typeface="Century Gothic"/>
              <a:cs typeface="Century Gothic"/>
              <a:sym typeface="Century Gothic"/>
            </a:endParaRPr>
          </a:p>
          <a:p>
            <a:pPr marL="457200" marR="0" lvl="0" indent="-355600" algn="l" rtl="0">
              <a:lnSpc>
                <a:spcPct val="90000"/>
              </a:lnSpc>
              <a:spcBef>
                <a:spcPts val="1000"/>
              </a:spcBef>
              <a:spcAft>
                <a:spcPts val="0"/>
              </a:spcAft>
              <a:buSzPts val="2000"/>
              <a:buFont typeface="Century Gothic"/>
              <a:buChar char="●"/>
            </a:pPr>
            <a:r>
              <a:rPr lang="en-US" sz="2000">
                <a:latin typeface="Century Gothic"/>
                <a:ea typeface="Century Gothic"/>
                <a:cs typeface="Century Gothic"/>
                <a:sym typeface="Century Gothic"/>
              </a:rPr>
              <a:t>Exit ticket (one per student)</a:t>
            </a:r>
            <a:endParaRPr sz="2000" i="1">
              <a:latin typeface="Century Gothic"/>
              <a:ea typeface="Century Gothic"/>
              <a:cs typeface="Century Gothic"/>
              <a:sym typeface="Century Gothic"/>
            </a:endParaRPr>
          </a:p>
          <a:p>
            <a:pPr marL="571500" marR="0" lvl="0" indent="-360045" algn="l" rtl="0">
              <a:lnSpc>
                <a:spcPct val="90000"/>
              </a:lnSpc>
              <a:spcBef>
                <a:spcPts val="1000"/>
              </a:spcBef>
              <a:spcAft>
                <a:spcPts val="0"/>
              </a:spcAft>
              <a:buClr>
                <a:schemeClr val="dk1"/>
              </a:buClr>
              <a:buSzPts val="3330"/>
              <a:buFont typeface="Arial"/>
              <a:buNone/>
            </a:pPr>
            <a:endParaRPr sz="3330" b="0" i="0" u="none" strike="noStrike" cap="none">
              <a:solidFill>
                <a:schemeClr val="dk1"/>
              </a:solidFill>
              <a:latin typeface="Overlock"/>
              <a:ea typeface="Overlock"/>
              <a:cs typeface="Overlock"/>
              <a:sym typeface="Overlock"/>
            </a:endParaRPr>
          </a:p>
          <a:p>
            <a:pPr marL="0" marR="0" lvl="0" indent="0" algn="l" rtl="0">
              <a:lnSpc>
                <a:spcPct val="90000"/>
              </a:lnSpc>
              <a:spcBef>
                <a:spcPts val="1000"/>
              </a:spcBef>
              <a:spcAft>
                <a:spcPts val="0"/>
              </a:spcAft>
              <a:buClr>
                <a:schemeClr val="dk1"/>
              </a:buClr>
              <a:buSzPts val="3330"/>
              <a:buFont typeface="Arial"/>
              <a:buNone/>
            </a:pPr>
            <a:endParaRPr sz="3330" b="0" i="0" u="none" strike="noStrike" cap="none">
              <a:solidFill>
                <a:schemeClr val="dk1"/>
              </a:solidFill>
              <a:latin typeface="Overlock"/>
              <a:ea typeface="Overlock"/>
              <a:cs typeface="Overlock"/>
              <a:sym typeface="Overlock"/>
            </a:endParaRPr>
          </a:p>
        </p:txBody>
      </p:sp>
      <p:sp>
        <p:nvSpPr>
          <p:cNvPr id="96" name="Shape 96"/>
          <p:cNvSpPr txBox="1">
            <a:spLocks noGrp="1"/>
          </p:cNvSpPr>
          <p:nvPr>
            <p:ph type="title" idx="4294967295"/>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1: Unit 1: Lesson 6</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Shape 102"/>
          <p:cNvSpPr txBox="1">
            <a:spLocks noGrp="1"/>
          </p:cNvSpPr>
          <p:nvPr>
            <p:ph type="ctrTitle"/>
          </p:nvPr>
        </p:nvSpPr>
        <p:spPr>
          <a:xfrm>
            <a:off x="1524000" y="2418598"/>
            <a:ext cx="9144000" cy="20208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sz="5600" b="1">
                <a:latin typeface="Century Gothic"/>
                <a:ea typeface="Century Gothic"/>
                <a:cs typeface="Century Gothic"/>
                <a:sym typeface="Century Gothic"/>
              </a:rPr>
              <a:t>Grade 7: Module 1: </a:t>
            </a:r>
            <a:endParaRPr sz="5600" b="1">
              <a:latin typeface="Century Gothic"/>
              <a:ea typeface="Century Gothic"/>
              <a:cs typeface="Century Gothic"/>
              <a:sym typeface="Century Gothic"/>
            </a:endParaRPr>
          </a:p>
          <a:p>
            <a:pPr marL="0" lvl="0" indent="0" rtl="0">
              <a:spcBef>
                <a:spcPts val="0"/>
              </a:spcBef>
              <a:spcAft>
                <a:spcPts val="0"/>
              </a:spcAft>
              <a:buClr>
                <a:schemeClr val="dk1"/>
              </a:buClr>
              <a:buSzPts val="4500"/>
              <a:buFont typeface="Overlock"/>
              <a:buNone/>
            </a:pPr>
            <a:r>
              <a:rPr lang="en-US" sz="5600" b="1">
                <a:latin typeface="Century Gothic"/>
                <a:ea typeface="Century Gothic"/>
                <a:cs typeface="Century Gothic"/>
                <a:sym typeface="Century Gothic"/>
              </a:rPr>
              <a:t>Unit 1: Lesson 6</a:t>
            </a:r>
            <a:endParaRPr sz="5600" b="1"/>
          </a:p>
        </p:txBody>
      </p:sp>
      <p:pic>
        <p:nvPicPr>
          <p:cNvPr id="3" name="Picture 2">
            <a:extLst>
              <a:ext uri="{FF2B5EF4-FFF2-40B4-BE49-F238E27FC236}">
                <a16:creationId xmlns:a16="http://schemas.microsoft.com/office/drawing/2014/main" id="{A15CDAEA-4572-48AF-BDCE-A31BAC1F28B1}"/>
              </a:ext>
            </a:extLst>
          </p:cNvPr>
          <p:cNvPicPr>
            <a:picLocks noChangeAspect="1"/>
          </p:cNvPicPr>
          <p:nvPr/>
        </p:nvPicPr>
        <p:blipFill>
          <a:blip r:embed="rId3"/>
          <a:stretch>
            <a:fillRect/>
          </a:stretch>
        </p:blipFill>
        <p:spPr>
          <a:xfrm>
            <a:off x="4734795" y="331417"/>
            <a:ext cx="2722409" cy="1251208"/>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Shape 108"/>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dirty="0">
                <a:latin typeface="Century Gothic"/>
                <a:ea typeface="Century Gothic"/>
                <a:cs typeface="Century Gothic"/>
                <a:sym typeface="Century Gothic"/>
              </a:rPr>
              <a:t>Hello</a:t>
            </a:r>
            <a:r>
              <a:rPr lang="en-US" sz="4200" b="1" i="0" u="none" strike="noStrike" cap="none" dirty="0">
                <a:solidFill>
                  <a:schemeClr val="dk1"/>
                </a:solidFill>
                <a:latin typeface="Century Gothic"/>
                <a:ea typeface="Century Gothic"/>
                <a:cs typeface="Century Gothic"/>
                <a:sym typeface="Century Gothic"/>
              </a:rPr>
              <a:t>, Students!</a:t>
            </a:r>
            <a:endParaRPr sz="4200" b="1" i="0" u="none" strike="noStrike" cap="none" dirty="0">
              <a:solidFill>
                <a:schemeClr val="dk1"/>
              </a:solidFill>
              <a:latin typeface="Century Gothic"/>
              <a:ea typeface="Century Gothic"/>
              <a:cs typeface="Century Gothic"/>
              <a:sym typeface="Century Gothic"/>
            </a:endParaRPr>
          </a:p>
        </p:txBody>
      </p:sp>
      <p:sp>
        <p:nvSpPr>
          <p:cNvPr id="109" name="Shape 109"/>
          <p:cNvSpPr txBox="1">
            <a:spLocks noGrp="1"/>
          </p:cNvSpPr>
          <p:nvPr>
            <p:ph type="subTitle" idx="1"/>
          </p:nvPr>
        </p:nvSpPr>
        <p:spPr>
          <a:xfrm>
            <a:off x="869795" y="1722431"/>
            <a:ext cx="10484005" cy="4187715"/>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0"/>
              </a:spcBef>
              <a:spcAft>
                <a:spcPts val="0"/>
              </a:spcAft>
              <a:buClr>
                <a:schemeClr val="dk1"/>
              </a:buClr>
              <a:buSzPts val="2960"/>
              <a:buFont typeface="Arial"/>
              <a:buNone/>
            </a:pPr>
            <a:r>
              <a:rPr lang="en-US" i="0" u="none" strike="noStrike" cap="none" dirty="0">
                <a:solidFill>
                  <a:schemeClr val="dk1"/>
                </a:solidFill>
                <a:latin typeface="Century Gothic"/>
                <a:ea typeface="Century Gothic"/>
                <a:cs typeface="Century Gothic"/>
                <a:sym typeface="Century Gothic"/>
              </a:rPr>
              <a:t>Today </a:t>
            </a:r>
            <a:r>
              <a:rPr lang="en-US" dirty="0">
                <a:latin typeface="Century Gothic"/>
                <a:ea typeface="Century Gothic"/>
                <a:cs typeface="Century Gothic"/>
                <a:sym typeface="Century Gothic"/>
              </a:rPr>
              <a:t>we are reading a piece of “informational text” and connecting it to our novel, </a:t>
            </a:r>
            <a:r>
              <a:rPr lang="en-US" i="1" dirty="0">
                <a:latin typeface="Century Gothic"/>
                <a:ea typeface="Century Gothic"/>
                <a:cs typeface="Century Gothic"/>
                <a:sym typeface="Century Gothic"/>
              </a:rPr>
              <a:t>A Long Walk to Water.</a:t>
            </a:r>
            <a:endParaRPr u="none" strike="noStrike" cap="none" dirty="0">
              <a:solidFill>
                <a:schemeClr val="dk1"/>
              </a:solidFill>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endParaRPr i="0" u="none" strike="noStrike" cap="none" dirty="0">
              <a:solidFill>
                <a:schemeClr val="dk1"/>
              </a:solidFill>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r>
              <a:rPr lang="en-US" i="0" u="none" strike="noStrike" cap="none" dirty="0">
                <a:solidFill>
                  <a:schemeClr val="dk1"/>
                </a:solidFill>
                <a:latin typeface="Century Gothic"/>
                <a:ea typeface="Century Gothic"/>
                <a:cs typeface="Century Gothic"/>
                <a:sym typeface="Century Gothic"/>
              </a:rPr>
              <a:t>Here is what you’ll do today:</a:t>
            </a:r>
            <a:endParaRPr i="0" u="none" strike="noStrike" cap="none" dirty="0">
              <a:solidFill>
                <a:schemeClr val="dk1"/>
              </a:solidFill>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dirty="0">
                <a:latin typeface="Century Gothic"/>
                <a:ea typeface="Century Gothic"/>
                <a:cs typeface="Century Gothic"/>
                <a:sym typeface="Century Gothic"/>
              </a:rPr>
              <a:t>Review feedback about your exit ticket from yesterday.</a:t>
            </a:r>
            <a:endParaRPr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dirty="0">
                <a:latin typeface="Century Gothic"/>
                <a:ea typeface="Century Gothic"/>
                <a:cs typeface="Century Gothic"/>
                <a:sym typeface="Century Gothic"/>
              </a:rPr>
              <a:t>Review learning targets for this lesson.</a:t>
            </a:r>
            <a:endParaRPr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dirty="0">
                <a:latin typeface="Century Gothic"/>
                <a:ea typeface="Century Gothic"/>
                <a:cs typeface="Century Gothic"/>
                <a:sym typeface="Century Gothic"/>
              </a:rPr>
              <a:t>Read an informational text about The Lost Boys of Sudan.</a:t>
            </a:r>
            <a:endParaRPr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dirty="0">
                <a:latin typeface="Century Gothic"/>
                <a:ea typeface="Century Gothic"/>
                <a:cs typeface="Century Gothic"/>
                <a:sym typeface="Century Gothic"/>
              </a:rPr>
              <a:t>Learn how to annotate a text to “get the gist.”</a:t>
            </a:r>
            <a:endParaRPr dirty="0">
              <a:latin typeface="Century Gothic"/>
              <a:ea typeface="Century Gothic"/>
              <a:cs typeface="Century Gothic"/>
              <a:sym typeface="Century Gothic"/>
            </a:endParaRPr>
          </a:p>
          <a:p>
            <a:pPr marL="0" marR="0" lvl="0" indent="0" algn="l" rtl="0">
              <a:lnSpc>
                <a:spcPct val="80000"/>
              </a:lnSpc>
              <a:spcBef>
                <a:spcPts val="1000"/>
              </a:spcBef>
              <a:spcAft>
                <a:spcPts val="1000"/>
              </a:spcAft>
              <a:buNone/>
            </a:pPr>
            <a:endParaRPr i="0" u="none" strike="noStrike" cap="none" dirty="0">
              <a:solidFill>
                <a:schemeClr val="dk1"/>
              </a:solidFill>
              <a:latin typeface="Century Gothic"/>
              <a:ea typeface="Century Gothic"/>
              <a:cs typeface="Century Gothic"/>
              <a:sym typeface="Century Gothic"/>
            </a:endParaRPr>
          </a:p>
        </p:txBody>
      </p:sp>
      <p:pic>
        <p:nvPicPr>
          <p:cNvPr id="110" name="Shape 110"/>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Shape 116"/>
          <p:cNvSpPr txBox="1">
            <a:spLocks noGrp="1"/>
          </p:cNvSpPr>
          <p:nvPr>
            <p:ph type="title" idx="4294967295"/>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review our exit tickets from yesterday</a:t>
            </a:r>
            <a:endParaRPr sz="3400" i="0" u="none" strike="noStrike" cap="none" dirty="0">
              <a:solidFill>
                <a:schemeClr val="dk1"/>
              </a:solidFill>
              <a:latin typeface="Century Gothic"/>
              <a:ea typeface="Century Gothic"/>
              <a:cs typeface="Century Gothic"/>
              <a:sym typeface="Century Gothic"/>
            </a:endParaRPr>
          </a:p>
        </p:txBody>
      </p:sp>
      <p:sp>
        <p:nvSpPr>
          <p:cNvPr id="117" name="Shape 117"/>
          <p:cNvSpPr txBox="1">
            <a:spLocks noGrp="1"/>
          </p:cNvSpPr>
          <p:nvPr>
            <p:ph type="body" idx="4294967295"/>
          </p:nvPr>
        </p:nvSpPr>
        <p:spPr>
          <a:xfrm>
            <a:off x="693225" y="1597150"/>
            <a:ext cx="11195100" cy="50322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2800"/>
              <a:buFont typeface="Arial"/>
              <a:buNone/>
            </a:pPr>
            <a:r>
              <a:rPr lang="en-US" sz="2400">
                <a:latin typeface="Century Gothic"/>
                <a:ea typeface="Century Gothic"/>
                <a:cs typeface="Century Gothic"/>
                <a:sym typeface="Century Gothic"/>
              </a:rPr>
              <a:t>When you receive your exit tickets from yesterday, you will see feedback from your teacher about your progress using evidence to analyze a character in </a:t>
            </a:r>
            <a:r>
              <a:rPr lang="en-US" sz="2400" i="1">
                <a:latin typeface="Century Gothic"/>
                <a:ea typeface="Century Gothic"/>
                <a:cs typeface="Century Gothic"/>
                <a:sym typeface="Century Gothic"/>
              </a:rPr>
              <a:t>A Long Walk to Water.</a:t>
            </a:r>
            <a:endParaRPr sz="2400" i="1">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r>
              <a:rPr lang="en-US" sz="2400">
                <a:latin typeface="Century Gothic"/>
                <a:ea typeface="Century Gothic"/>
                <a:cs typeface="Century Gothic"/>
                <a:sym typeface="Century Gothic"/>
              </a:rPr>
              <a:t>Take some time to review the feedback you’ve been given, then put it into your working folder or binder.</a:t>
            </a: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r>
              <a:rPr lang="en-US" sz="2400">
                <a:latin typeface="Century Gothic"/>
                <a:ea typeface="Century Gothic"/>
                <a:cs typeface="Century Gothic"/>
                <a:sym typeface="Century Gothic"/>
              </a:rPr>
              <a:t>You will want to use this feedback for an upcoming Mid-Unit Assessment, so please let your teacher know if you have questions or want to have more feedback.</a:t>
            </a:r>
            <a:endParaRPr sz="2400">
              <a:latin typeface="Century Gothic"/>
              <a:ea typeface="Century Gothic"/>
              <a:cs typeface="Century Gothic"/>
              <a:sym typeface="Century Gothic"/>
            </a:endParaRPr>
          </a:p>
        </p:txBody>
      </p:sp>
      <p:pic>
        <p:nvPicPr>
          <p:cNvPr id="118" name="Shape 118"/>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Shape 124"/>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Review Our Learning Targets</a:t>
            </a:r>
            <a:endParaRPr sz="3400" i="0" u="none" strike="noStrike" cap="none" dirty="0">
              <a:solidFill>
                <a:schemeClr val="dk1"/>
              </a:solidFill>
              <a:latin typeface="Century Gothic"/>
              <a:ea typeface="Century Gothic"/>
              <a:cs typeface="Century Gothic"/>
              <a:sym typeface="Century Gothic"/>
            </a:endParaRPr>
          </a:p>
        </p:txBody>
      </p:sp>
      <p:sp>
        <p:nvSpPr>
          <p:cNvPr id="125" name="Shape 125"/>
          <p:cNvSpPr txBox="1">
            <a:spLocks noGrp="1"/>
          </p:cNvSpPr>
          <p:nvPr>
            <p:ph type="body" idx="1"/>
          </p:nvPr>
        </p:nvSpPr>
        <p:spPr>
          <a:xfrm>
            <a:off x="693225" y="1597150"/>
            <a:ext cx="11195100" cy="50322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2800"/>
              <a:buFont typeface="Arial"/>
              <a:buNone/>
            </a:pPr>
            <a:r>
              <a:rPr lang="en-US" sz="2400" u="none" strike="noStrike" cap="none" dirty="0">
                <a:solidFill>
                  <a:schemeClr val="dk1"/>
                </a:solidFill>
                <a:latin typeface="Century Gothic"/>
                <a:ea typeface="Century Gothic"/>
                <a:cs typeface="Century Gothic"/>
                <a:sym typeface="Century Gothic"/>
              </a:rPr>
              <a:t>Your teacher will read </a:t>
            </a:r>
            <a:r>
              <a:rPr lang="en-US" sz="2400" dirty="0">
                <a:latin typeface="Century Gothic"/>
                <a:ea typeface="Century Gothic"/>
                <a:cs typeface="Century Gothic"/>
                <a:sym typeface="Century Gothic"/>
              </a:rPr>
              <a:t>these learning</a:t>
            </a:r>
            <a:r>
              <a:rPr lang="en-US" sz="2400" u="none" strike="noStrike" cap="none" dirty="0">
                <a:solidFill>
                  <a:schemeClr val="dk1"/>
                </a:solidFill>
                <a:latin typeface="Century Gothic"/>
                <a:ea typeface="Century Gothic"/>
                <a:cs typeface="Century Gothic"/>
                <a:sym typeface="Century Gothic"/>
              </a:rPr>
              <a:t> targets out loud while you read </a:t>
            </a:r>
            <a:r>
              <a:rPr lang="en-US" sz="2400" dirty="0">
                <a:latin typeface="Century Gothic"/>
                <a:ea typeface="Century Gothic"/>
                <a:cs typeface="Century Gothic"/>
                <a:sym typeface="Century Gothic"/>
              </a:rPr>
              <a:t>them</a:t>
            </a:r>
            <a:r>
              <a:rPr lang="en-US" sz="2400" u="none" strike="noStrike" cap="none" dirty="0">
                <a:solidFill>
                  <a:schemeClr val="dk1"/>
                </a:solidFill>
                <a:latin typeface="Century Gothic"/>
                <a:ea typeface="Century Gothic"/>
                <a:cs typeface="Century Gothic"/>
                <a:sym typeface="Century Gothic"/>
              </a:rPr>
              <a:t> in your heads</a:t>
            </a:r>
            <a:r>
              <a:rPr lang="en-US" sz="2400" dirty="0">
                <a:latin typeface="Century Gothic"/>
                <a:ea typeface="Century Gothic"/>
                <a:cs typeface="Century Gothic"/>
                <a:sym typeface="Century Gothic"/>
              </a:rPr>
              <a:t>:</a:t>
            </a:r>
            <a:endParaRPr sz="2400" dirty="0">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800"/>
              <a:buFont typeface="Arial"/>
              <a:buNone/>
            </a:pPr>
            <a:endParaRPr sz="2400" u="none" strike="noStrike" cap="none" dirty="0">
              <a:solidFill>
                <a:schemeClr val="dk1"/>
              </a:solidFill>
              <a:latin typeface="Century Gothic"/>
              <a:ea typeface="Century Gothic"/>
              <a:cs typeface="Century Gothic"/>
              <a:sym typeface="Century Gothic"/>
            </a:endParaRPr>
          </a:p>
          <a:p>
            <a:pPr marL="558800" lvl="0" indent="-457200">
              <a:buSzPct val="100000"/>
              <a:buFont typeface="+mj-lt"/>
              <a:buAutoNum type="arabicPeriod"/>
            </a:pPr>
            <a:r>
              <a:rPr lang="en-US" b="1" dirty="0">
                <a:latin typeface="Century Gothic"/>
                <a:ea typeface="Century Gothic"/>
                <a:cs typeface="Century Gothic"/>
                <a:sym typeface="Century Gothic"/>
              </a:rPr>
              <a:t>I can cite several pieces of text-based evidence to support my analysis of the experience of people in South Sudan from ‘Time Trip: Sudan’s Civil War.’</a:t>
            </a:r>
          </a:p>
          <a:p>
            <a:pPr marL="558800" lvl="0" indent="-457200">
              <a:buSzPct val="100000"/>
              <a:buFont typeface="+mj-lt"/>
              <a:buAutoNum type="arabicPeriod"/>
            </a:pPr>
            <a:r>
              <a:rPr lang="en-US" b="1" dirty="0">
                <a:latin typeface="Century Gothic"/>
                <a:ea typeface="Century Gothic"/>
                <a:cs typeface="Century Gothic"/>
                <a:sym typeface="Century Gothic"/>
              </a:rPr>
              <a:t>I can annotate text to help me track important ideas in the article ‘Time Trip: Sudan’s Civil War.’</a:t>
            </a:r>
          </a:p>
          <a:p>
            <a:pPr marL="558800" lvl="0" indent="-457200">
              <a:buSzPct val="100000"/>
              <a:buFont typeface="+mj-lt"/>
              <a:buAutoNum type="arabicPeriod"/>
            </a:pPr>
            <a:r>
              <a:rPr lang="en-US" b="1" dirty="0">
                <a:latin typeface="Century Gothic"/>
                <a:ea typeface="Century Gothic"/>
                <a:cs typeface="Century Gothic"/>
                <a:sym typeface="Century Gothic"/>
              </a:rPr>
              <a:t>I can make connections from the text ‘Time Trip: Sudan’s Civil War’ to the novel </a:t>
            </a:r>
            <a:r>
              <a:rPr lang="en-US" b="1" i="1" dirty="0">
                <a:latin typeface="Century Gothic"/>
                <a:ea typeface="Century Gothic"/>
                <a:cs typeface="Century Gothic"/>
                <a:sym typeface="Century Gothic"/>
              </a:rPr>
              <a:t>A Long Walk to Water</a:t>
            </a:r>
            <a:r>
              <a:rPr lang="en-US" b="1" dirty="0">
                <a:latin typeface="Century Gothic"/>
                <a:ea typeface="Century Gothic"/>
                <a:cs typeface="Century Gothic"/>
                <a:sym typeface="Century Gothic"/>
              </a:rPr>
              <a:t>.</a:t>
            </a:r>
          </a:p>
        </p:txBody>
      </p:sp>
      <p:pic>
        <p:nvPicPr>
          <p:cNvPr id="126" name="Shape 126"/>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2" name="Picture 2">
            <a:extLst>
              <a:ext uri="{FF2B5EF4-FFF2-40B4-BE49-F238E27FC236}">
                <a16:creationId xmlns:a16="http://schemas.microsoft.com/office/drawing/2014/main" id="{52EAA1C9-77C4-4689-8AE4-CC5578154686}"/>
              </a:ext>
            </a:extLst>
          </p:cNvPr>
          <p:cNvPicPr>
            <a:picLocks noChangeAspect="1"/>
          </p:cNvPicPr>
          <p:nvPr/>
        </p:nvPicPr>
        <p:blipFill>
          <a:blip r:embed="rId4"/>
          <a:stretch>
            <a:fillRect/>
          </a:stretch>
        </p:blipFill>
        <p:spPr>
          <a:xfrm>
            <a:off x="10956960" y="5856502"/>
            <a:ext cx="931365" cy="772848"/>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2" name="Shape 132"/>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Things Close Readers Do</a:t>
            </a:r>
            <a:endParaRPr sz="3400" i="0" u="none" strike="noStrike" cap="none" dirty="0">
              <a:solidFill>
                <a:schemeClr val="dk1"/>
              </a:solidFill>
              <a:latin typeface="Century Gothic"/>
              <a:ea typeface="Century Gothic"/>
              <a:cs typeface="Century Gothic"/>
              <a:sym typeface="Century Gothic"/>
            </a:endParaRPr>
          </a:p>
        </p:txBody>
      </p:sp>
      <p:sp>
        <p:nvSpPr>
          <p:cNvPr id="133" name="Shape 133"/>
          <p:cNvSpPr txBox="1">
            <a:spLocks noGrp="1"/>
          </p:cNvSpPr>
          <p:nvPr>
            <p:ph type="body" idx="1"/>
          </p:nvPr>
        </p:nvSpPr>
        <p:spPr>
          <a:xfrm>
            <a:off x="693225" y="1597150"/>
            <a:ext cx="5172300" cy="50322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r>
              <a:rPr lang="en-US">
                <a:latin typeface="Century Gothic"/>
                <a:ea typeface="Century Gothic"/>
                <a:cs typeface="Century Gothic"/>
                <a:sym typeface="Century Gothic"/>
              </a:rPr>
              <a:t>Today we will be closely reading an informational text. Take a look at the “Things Close Readers Do anchor chart” and discuss this question with a partner:</a:t>
            </a:r>
            <a:endParaRPr>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a:latin typeface="Century Gothic"/>
              <a:ea typeface="Century Gothic"/>
              <a:cs typeface="Century Gothic"/>
              <a:sym typeface="Century Gothic"/>
            </a:endParaRPr>
          </a:p>
          <a:p>
            <a:pPr marL="0" lvl="0" indent="0" rtl="0">
              <a:lnSpc>
                <a:spcPct val="100000"/>
              </a:lnSpc>
              <a:spcBef>
                <a:spcPts val="0"/>
              </a:spcBef>
              <a:spcAft>
                <a:spcPts val="0"/>
              </a:spcAft>
              <a:buNone/>
            </a:pPr>
            <a:r>
              <a:rPr lang="en-US" b="1">
                <a:latin typeface="Century Gothic"/>
                <a:ea typeface="Century Gothic"/>
                <a:cs typeface="Century Gothic"/>
                <a:sym typeface="Century Gothic"/>
              </a:rPr>
              <a:t>“What do you anticipate we will do as readers to understand this text?”</a:t>
            </a:r>
            <a:endParaRPr b="1">
              <a:latin typeface="Century Gothic"/>
              <a:ea typeface="Century Gothic"/>
              <a:cs typeface="Century Gothic"/>
              <a:sym typeface="Century Gothic"/>
            </a:endParaRPr>
          </a:p>
        </p:txBody>
      </p:sp>
      <p:pic>
        <p:nvPicPr>
          <p:cNvPr id="134" name="Shape 134"/>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135" name="Shape 135"/>
          <p:cNvPicPr preferRelativeResize="0"/>
          <p:nvPr/>
        </p:nvPicPr>
        <p:blipFill>
          <a:blip r:embed="rId4">
            <a:alphaModFix/>
          </a:blip>
          <a:stretch>
            <a:fillRect/>
          </a:stretch>
        </p:blipFill>
        <p:spPr>
          <a:xfrm>
            <a:off x="5751225" y="2486479"/>
            <a:ext cx="6021676" cy="188504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pic>
        <p:nvPicPr>
          <p:cNvPr id="141" name="Shape 141"/>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42" name="Shape 142"/>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read the Informational Text together</a:t>
            </a:r>
            <a:endParaRPr sz="3400" i="0" u="none" strike="noStrike" cap="none" dirty="0">
              <a:solidFill>
                <a:schemeClr val="dk1"/>
              </a:solidFill>
              <a:latin typeface="Century Gothic"/>
              <a:ea typeface="Century Gothic"/>
              <a:cs typeface="Century Gothic"/>
              <a:sym typeface="Century Gothic"/>
            </a:endParaRPr>
          </a:p>
        </p:txBody>
      </p:sp>
      <p:pic>
        <p:nvPicPr>
          <p:cNvPr id="143" name="Shape 143"/>
          <p:cNvPicPr preferRelativeResize="0"/>
          <p:nvPr/>
        </p:nvPicPr>
        <p:blipFill>
          <a:blip r:embed="rId4">
            <a:alphaModFix/>
          </a:blip>
          <a:stretch>
            <a:fillRect/>
          </a:stretch>
        </p:blipFill>
        <p:spPr>
          <a:xfrm>
            <a:off x="5999025" y="1614550"/>
            <a:ext cx="5889381" cy="5167250"/>
          </a:xfrm>
          <a:prstGeom prst="rect">
            <a:avLst/>
          </a:prstGeom>
          <a:noFill/>
          <a:ln>
            <a:noFill/>
          </a:ln>
        </p:spPr>
      </p:pic>
      <p:sp>
        <p:nvSpPr>
          <p:cNvPr id="144" name="Shape 144"/>
          <p:cNvSpPr txBox="1">
            <a:spLocks noGrp="1"/>
          </p:cNvSpPr>
          <p:nvPr>
            <p:ph type="body" idx="1"/>
          </p:nvPr>
        </p:nvSpPr>
        <p:spPr>
          <a:xfrm>
            <a:off x="693225" y="1597150"/>
            <a:ext cx="5172300" cy="503220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None/>
            </a:pPr>
            <a:r>
              <a:rPr lang="en-US">
                <a:latin typeface="Century Gothic"/>
                <a:ea typeface="Century Gothic"/>
                <a:cs typeface="Century Gothic"/>
                <a:sym typeface="Century Gothic"/>
              </a:rPr>
              <a:t>Read the article in your heads as your teacher reads aloud. </a:t>
            </a:r>
            <a:endParaRPr>
              <a:latin typeface="Century Gothic"/>
              <a:ea typeface="Century Gothic"/>
              <a:cs typeface="Century Gothic"/>
              <a:sym typeface="Century Gothic"/>
            </a:endParaRPr>
          </a:p>
          <a:p>
            <a:pPr marL="0" lvl="0" indent="0" rtl="0">
              <a:lnSpc>
                <a:spcPct val="100000"/>
              </a:lnSpc>
              <a:spcBef>
                <a:spcPts val="0"/>
              </a:spcBef>
              <a:spcAft>
                <a:spcPts val="0"/>
              </a:spcAft>
              <a:buNone/>
            </a:pPr>
            <a:endParaRPr>
              <a:latin typeface="Century Gothic"/>
              <a:ea typeface="Century Gothic"/>
              <a:cs typeface="Century Gothic"/>
              <a:sym typeface="Century Gothic"/>
            </a:endParaRPr>
          </a:p>
          <a:p>
            <a:pPr marL="0" lvl="0" indent="0" rtl="0">
              <a:lnSpc>
                <a:spcPct val="100000"/>
              </a:lnSpc>
              <a:spcBef>
                <a:spcPts val="0"/>
              </a:spcBef>
              <a:spcAft>
                <a:spcPts val="0"/>
              </a:spcAft>
              <a:buNone/>
            </a:pPr>
            <a:r>
              <a:rPr lang="en-US">
                <a:latin typeface="Century Gothic"/>
                <a:ea typeface="Century Gothic"/>
                <a:cs typeface="Century Gothic"/>
                <a:sym typeface="Century Gothic"/>
              </a:rPr>
              <a:t>As you follow along, think about “gist.”</a:t>
            </a:r>
            <a:endParaRPr>
              <a:latin typeface="Century Gothic"/>
              <a:ea typeface="Century Gothic"/>
              <a:cs typeface="Century Gothic"/>
              <a:sym typeface="Century Gothic"/>
            </a:endParaRPr>
          </a:p>
          <a:p>
            <a:pPr marL="0" lvl="0" indent="0" rtl="0">
              <a:lnSpc>
                <a:spcPct val="100000"/>
              </a:lnSpc>
              <a:spcBef>
                <a:spcPts val="0"/>
              </a:spcBef>
              <a:spcAft>
                <a:spcPts val="0"/>
              </a:spcAft>
              <a:buNone/>
            </a:pPr>
            <a:endParaRPr>
              <a:latin typeface="Century Gothic"/>
              <a:ea typeface="Century Gothic"/>
              <a:cs typeface="Century Gothic"/>
              <a:sym typeface="Century Gothic"/>
            </a:endParaRPr>
          </a:p>
          <a:p>
            <a:pPr marL="0" lvl="0" indent="0" rtl="0">
              <a:lnSpc>
                <a:spcPct val="100000"/>
              </a:lnSpc>
              <a:spcBef>
                <a:spcPts val="0"/>
              </a:spcBef>
              <a:spcAft>
                <a:spcPts val="0"/>
              </a:spcAft>
              <a:buClr>
                <a:schemeClr val="dk1"/>
              </a:buClr>
              <a:buSzPts val="1100"/>
              <a:buFont typeface="Arial"/>
              <a:buNone/>
            </a:pPr>
            <a:r>
              <a:rPr lang="en-US" sz="2600">
                <a:latin typeface="Century Gothic"/>
                <a:ea typeface="Century Gothic"/>
                <a:cs typeface="Century Gothic"/>
                <a:sym typeface="Century Gothic"/>
              </a:rPr>
              <a:t>Discuss this question with your partner: “What is your initial sense of what this article is mostly about?”</a:t>
            </a:r>
            <a:endParaRPr>
              <a:latin typeface="Century Gothic"/>
              <a:ea typeface="Century Gothic"/>
              <a:cs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1" name="Shape 151"/>
          <p:cNvSpPr txBox="1">
            <a:spLocks noGrp="1"/>
          </p:cNvSpPr>
          <p:nvPr>
            <p:ph type="title"/>
          </p:nvPr>
        </p:nvSpPr>
        <p:spPr>
          <a:xfrm>
            <a:off x="498413" y="521825"/>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annotate our text</a:t>
            </a:r>
            <a:endParaRPr sz="3400" i="0" u="none" strike="noStrike" cap="none" dirty="0">
              <a:solidFill>
                <a:schemeClr val="dk1"/>
              </a:solidFill>
              <a:latin typeface="Century Gothic"/>
              <a:ea typeface="Century Gothic"/>
              <a:cs typeface="Century Gothic"/>
              <a:sym typeface="Century Gothic"/>
            </a:endParaRPr>
          </a:p>
        </p:txBody>
      </p:sp>
      <p:pic>
        <p:nvPicPr>
          <p:cNvPr id="152" name="Shape 152"/>
          <p:cNvPicPr preferRelativeResize="0"/>
          <p:nvPr/>
        </p:nvPicPr>
        <p:blipFill>
          <a:blip r:embed="rId3">
            <a:alphaModFix/>
          </a:blip>
          <a:stretch>
            <a:fillRect/>
          </a:stretch>
        </p:blipFill>
        <p:spPr>
          <a:xfrm>
            <a:off x="5999025" y="1614550"/>
            <a:ext cx="5889381" cy="5167250"/>
          </a:xfrm>
          <a:prstGeom prst="rect">
            <a:avLst/>
          </a:prstGeom>
          <a:noFill/>
          <a:ln>
            <a:noFill/>
          </a:ln>
        </p:spPr>
      </p:pic>
      <p:sp>
        <p:nvSpPr>
          <p:cNvPr id="153" name="Shape 153"/>
          <p:cNvSpPr txBox="1">
            <a:spLocks noGrp="1"/>
          </p:cNvSpPr>
          <p:nvPr>
            <p:ph type="body" idx="1"/>
          </p:nvPr>
        </p:nvSpPr>
        <p:spPr>
          <a:xfrm>
            <a:off x="498425" y="1682075"/>
            <a:ext cx="5172300" cy="503220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None/>
            </a:pPr>
            <a:r>
              <a:rPr lang="en-US" dirty="0">
                <a:latin typeface="Century Gothic"/>
                <a:ea typeface="Century Gothic"/>
                <a:cs typeface="Century Gothic"/>
                <a:sym typeface="Century Gothic"/>
              </a:rPr>
              <a:t>When we annotate, we write notes on our text that help us get a sense of the gist.</a:t>
            </a:r>
            <a:endParaRPr dirty="0">
              <a:latin typeface="Century Gothic"/>
              <a:ea typeface="Century Gothic"/>
              <a:cs typeface="Century Gothic"/>
              <a:sym typeface="Century Gothic"/>
            </a:endParaRPr>
          </a:p>
        </p:txBody>
      </p:sp>
      <p:pic>
        <p:nvPicPr>
          <p:cNvPr id="6" name="Shape 141"/>
          <p:cNvPicPr preferRelativeResize="0"/>
          <p:nvPr/>
        </p:nvPicPr>
        <p:blipFill rotWithShape="1">
          <a:blip r:embed="rId4">
            <a:alphaModFix/>
          </a:blip>
          <a:srcRect/>
          <a:stretch/>
        </p:blipFill>
        <p:spPr>
          <a:xfrm>
            <a:off x="10798730" y="185949"/>
            <a:ext cx="1089660" cy="139573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02a6a75b-8925-4bc7-8b21-b87d4a90d0a3">
      <UserInfo>
        <DisplayName>Teresa Harris</DisplayName>
        <AccountId>1113</AccountId>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001134F-8F8B-4717-AD91-7CA10DA729D3}">
  <ds:schemaRefs>
    <ds:schemaRef ds:uri="http://schemas.microsoft.com/office/2006/documentManagement/typ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purl.org/dc/elements/1.1/"/>
    <ds:schemaRef ds:uri="http://schemas.microsoft.com/office/2006/metadata/properties"/>
    <ds:schemaRef ds:uri="a1502afc-75e6-4a80-976c-76583f90c737"/>
    <ds:schemaRef ds:uri="http://www.w3.org/XML/1998/namespace"/>
  </ds:schemaRefs>
</ds:datastoreItem>
</file>

<file path=customXml/itemProps2.xml><?xml version="1.0" encoding="utf-8"?>
<ds:datastoreItem xmlns:ds="http://schemas.openxmlformats.org/officeDocument/2006/customXml" ds:itemID="{0A7A5708-9AC8-4D34-842C-8AD42285D632}">
  <ds:schemaRefs>
    <ds:schemaRef ds:uri="http://schemas.microsoft.com/sharepoint/v3/contenttype/forms"/>
  </ds:schemaRefs>
</ds:datastoreItem>
</file>

<file path=customXml/itemProps3.xml><?xml version="1.0" encoding="utf-8"?>
<ds:datastoreItem xmlns:ds="http://schemas.openxmlformats.org/officeDocument/2006/customXml" ds:itemID="{39640545-4D30-436B-8DB9-65E49B26127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246</TotalTime>
  <Words>4429</Words>
  <Application>Microsoft Office PowerPoint</Application>
  <PresentationFormat>Widescreen</PresentationFormat>
  <Paragraphs>379</Paragraphs>
  <Slides>19</Slides>
  <Notes>19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Calibri</vt:lpstr>
      <vt:lpstr>Arial</vt:lpstr>
      <vt:lpstr>Century Gothic</vt:lpstr>
      <vt:lpstr>Overlock</vt:lpstr>
      <vt:lpstr>Office Theme</vt:lpstr>
      <vt:lpstr>Grade 7: Module 1: Unit 1: Lesson 6 Teacher slide, before teaching.</vt:lpstr>
      <vt:lpstr>Grade 7: Module 1: Unit 1: Lesson 6 Teacher slide, before teaching.</vt:lpstr>
      <vt:lpstr>Grade 7: Module 1:  Unit 1: Lesson 6</vt:lpstr>
      <vt:lpstr>Hello, Students!</vt:lpstr>
      <vt:lpstr>Let’s review our exit tickets from yesterday</vt:lpstr>
      <vt:lpstr>Let’s Review Our Learning Targets</vt:lpstr>
      <vt:lpstr>Things Close Readers Do</vt:lpstr>
      <vt:lpstr>Let’s read the Informational Text together</vt:lpstr>
      <vt:lpstr>Let’s annotate our text</vt:lpstr>
      <vt:lpstr>       </vt:lpstr>
      <vt:lpstr>Let’s review today’s learning targets</vt:lpstr>
      <vt:lpstr>Exit Ticket</vt:lpstr>
      <vt:lpstr>Homework</vt:lpstr>
      <vt:lpstr>Small Group Block</vt:lpstr>
      <vt:lpstr>Fluent Reading Work</vt:lpstr>
      <vt:lpstr>Fluent Reading Work</vt:lpstr>
      <vt:lpstr>Fluent Reading Work</vt:lpstr>
      <vt:lpstr>Fluent Reading Work</vt:lpstr>
      <vt:lpstr> When you finish the fluency practice...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1: Unit 1: Lesson 6 Teacher slide, before teaching.</dc:title>
  <dc:creator>nbravo</dc:creator>
  <cp:lastModifiedBy>Natalie Ivey</cp:lastModifiedBy>
  <cp:revision>16</cp:revision>
  <dcterms:modified xsi:type="dcterms:W3CDTF">2018-09-02T14:32:50Z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