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0"/>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x="12192000" cy="6858000"/>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7AC7699-2270-465C-9D30-E3E4C0C4DC3C}" v="21" dt="2018-09-02T13:34:32.431"/>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817" autoAdjust="0"/>
  </p:normalViewPr>
  <p:slideViewPr>
    <p:cSldViewPr snapToGrid="0">
      <p:cViewPr varScale="1">
        <p:scale>
          <a:sx n="65" d="100"/>
          <a:sy n="65" d="100"/>
        </p:scale>
        <p:origin x="690" y="7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font" Target="fonts/font1.fntdata"/><Relationship Id="rId34" Type="http://schemas.microsoft.com/office/2015/10/relationships/revisionInfo" Target="revisionInfo.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pril Imperio" userId="S::april.imperio@detroitk12.org::016b43d7-eba5-4d9b-8296-c2a9482fb2a0" providerId="AD" clId="Web-{0B34A988-2C1D-F5DD-E730-FB35C29E2D5D}"/>
    <pc:docChg chg="addSld">
      <pc:chgData name="April Imperio" userId="S::april.imperio@detroitk12.org::016b43d7-eba5-4d9b-8296-c2a9482fb2a0" providerId="AD" clId="Web-{0B34A988-2C1D-F5DD-E730-FB35C29E2D5D}" dt="2019-03-26T00:32:19.159" v="0"/>
      <pc:docMkLst>
        <pc:docMk/>
      </pc:docMkLst>
      <pc:sldChg chg="add">
        <pc:chgData name="April Imperio" userId="S::april.imperio@detroitk12.org::016b43d7-eba5-4d9b-8296-c2a9482fb2a0" providerId="AD" clId="Web-{0B34A988-2C1D-F5DD-E730-FB35C29E2D5D}" dt="2019-03-26T00:32:19.159" v="0"/>
        <pc:sldMkLst>
          <pc:docMk/>
          <pc:sldMk cId="448147891" sldId="270"/>
        </pc:sldMkLst>
      </pc:sldChg>
    </pc:docChg>
  </pc:docChgLst>
  <pc:docChgLst>
    <pc:chgData clId="Web-{B9E58D4C-FE2C-45BD-9E4B-D2E019EF0A32}"/>
    <pc:docChg chg="modSld">
      <pc:chgData name="" userId="" providerId="" clId="Web-{B9E58D4C-FE2C-45BD-9E4B-D2E019EF0A32}" dt="2018-08-09T00:07:38.602" v="8" actId="14100"/>
      <pc:docMkLst>
        <pc:docMk/>
      </pc:docMkLst>
      <pc:sldChg chg="addSp modSp">
        <pc:chgData name="" userId="" providerId="" clId="Web-{B9E58D4C-FE2C-45BD-9E4B-D2E019EF0A32}" dt="2018-08-09T00:06:25.865" v="2" actId="14100"/>
        <pc:sldMkLst>
          <pc:docMk/>
          <pc:sldMk cId="0" sldId="260"/>
        </pc:sldMkLst>
        <pc:picChg chg="add mod">
          <ac:chgData name="" userId="" providerId="" clId="Web-{B9E58D4C-FE2C-45BD-9E4B-D2E019EF0A32}" dt="2018-08-09T00:06:25.865" v="2" actId="14100"/>
          <ac:picMkLst>
            <pc:docMk/>
            <pc:sldMk cId="0" sldId="260"/>
            <ac:picMk id="2" creationId="{9DBDD935-280E-4500-BE51-AC35D5BF7CBE}"/>
          </ac:picMkLst>
        </pc:picChg>
      </pc:sldChg>
      <pc:sldChg chg="addSp modSp">
        <pc:chgData name="" userId="" providerId="" clId="Web-{B9E58D4C-FE2C-45BD-9E4B-D2E019EF0A32}" dt="2018-08-09T00:07:03.305" v="5" actId="14100"/>
        <pc:sldMkLst>
          <pc:docMk/>
          <pc:sldMk cId="0" sldId="263"/>
        </pc:sldMkLst>
        <pc:picChg chg="add mod">
          <ac:chgData name="" userId="" providerId="" clId="Web-{B9E58D4C-FE2C-45BD-9E4B-D2E019EF0A32}" dt="2018-08-09T00:07:03.305" v="5" actId="14100"/>
          <ac:picMkLst>
            <pc:docMk/>
            <pc:sldMk cId="0" sldId="263"/>
            <ac:picMk id="2" creationId="{05DDEE10-1690-4175-9A0A-4357C38B7321}"/>
          </ac:picMkLst>
        </pc:picChg>
      </pc:sldChg>
      <pc:sldChg chg="addSp modSp">
        <pc:chgData name="" userId="" providerId="" clId="Web-{B9E58D4C-FE2C-45BD-9E4B-D2E019EF0A32}" dt="2018-08-09T00:07:38.602" v="8" actId="14100"/>
        <pc:sldMkLst>
          <pc:docMk/>
          <pc:sldMk cId="803844567" sldId="268"/>
        </pc:sldMkLst>
        <pc:picChg chg="add mod">
          <ac:chgData name="" userId="" providerId="" clId="Web-{B9E58D4C-FE2C-45BD-9E4B-D2E019EF0A32}" dt="2018-08-09T00:07:38.602" v="8" actId="14100"/>
          <ac:picMkLst>
            <pc:docMk/>
            <pc:sldMk cId="803844567" sldId="268"/>
            <ac:picMk id="2" creationId="{9B9FD24F-6A0E-4B05-9CF9-898CE8B13B18}"/>
          </ac:picMkLst>
        </pc:picChg>
      </pc:sldChg>
    </pc:docChg>
  </pc:docChgLst>
  <pc:docChgLst>
    <pc:chgData name="Natalie Ivey" userId="2c81a4b0-7596-4a42-b4da-e7aac4dfeff9" providerId="ADAL" clId="{97AC7699-2270-465C-9D30-E3E4C0C4DC3C}"/>
    <pc:docChg chg="modSld modMainMaster">
      <pc:chgData name="Natalie Ivey" userId="2c81a4b0-7596-4a42-b4da-e7aac4dfeff9" providerId="ADAL" clId="{97AC7699-2270-465C-9D30-E3E4C0C4DC3C}" dt="2018-09-02T13:34:32.431" v="20" actId="1076"/>
      <pc:docMkLst>
        <pc:docMk/>
      </pc:docMkLst>
      <pc:sldChg chg="addSp modSp">
        <pc:chgData name="Natalie Ivey" userId="2c81a4b0-7596-4a42-b4da-e7aac4dfeff9" providerId="ADAL" clId="{97AC7699-2270-465C-9D30-E3E4C0C4DC3C}" dt="2018-09-02T13:33:18.661" v="10" actId="1076"/>
        <pc:sldMkLst>
          <pc:docMk/>
          <pc:sldMk cId="0" sldId="258"/>
        </pc:sldMkLst>
        <pc:picChg chg="add mod">
          <ac:chgData name="Natalie Ivey" userId="2c81a4b0-7596-4a42-b4da-e7aac4dfeff9" providerId="ADAL" clId="{97AC7699-2270-465C-9D30-E3E4C0C4DC3C}" dt="2018-09-02T13:33:18.661" v="10" actId="1076"/>
          <ac:picMkLst>
            <pc:docMk/>
            <pc:sldMk cId="0" sldId="258"/>
            <ac:picMk id="3" creationId="{4049549A-A8A9-45B8-8DD2-6843D2D66F8F}"/>
          </ac:picMkLst>
        </pc:picChg>
      </pc:sldChg>
      <pc:sldChg chg="addSp modSp">
        <pc:chgData name="Natalie Ivey" userId="2c81a4b0-7596-4a42-b4da-e7aac4dfeff9" providerId="ADAL" clId="{97AC7699-2270-465C-9D30-E3E4C0C4DC3C}" dt="2018-09-02T13:34:32.431" v="20" actId="1076"/>
        <pc:sldMkLst>
          <pc:docMk/>
          <pc:sldMk cId="164010872" sldId="265"/>
        </pc:sldMkLst>
        <pc:spChg chg="mod">
          <ac:chgData name="Natalie Ivey" userId="2c81a4b0-7596-4a42-b4da-e7aac4dfeff9" providerId="ADAL" clId="{97AC7699-2270-465C-9D30-E3E4C0C4DC3C}" dt="2018-09-02T13:33:42.694" v="16" actId="14100"/>
          <ac:spMkLst>
            <pc:docMk/>
            <pc:sldMk cId="164010872" sldId="265"/>
            <ac:spMk id="130" creationId="{00000000-0000-0000-0000-000000000000}"/>
          </ac:spMkLst>
        </pc:spChg>
        <pc:spChg chg="mod">
          <ac:chgData name="Natalie Ivey" userId="2c81a4b0-7596-4a42-b4da-e7aac4dfeff9" providerId="ADAL" clId="{97AC7699-2270-465C-9D30-E3E4C0C4DC3C}" dt="2018-09-02T13:33:35.727" v="14" actId="14100"/>
          <ac:spMkLst>
            <pc:docMk/>
            <pc:sldMk cId="164010872" sldId="265"/>
            <ac:spMk id="131" creationId="{00000000-0000-0000-0000-000000000000}"/>
          </ac:spMkLst>
        </pc:spChg>
        <pc:picChg chg="add mod">
          <ac:chgData name="Natalie Ivey" userId="2c81a4b0-7596-4a42-b4da-e7aac4dfeff9" providerId="ADAL" clId="{97AC7699-2270-465C-9D30-E3E4C0C4DC3C}" dt="2018-09-02T13:34:32.431" v="20" actId="1076"/>
          <ac:picMkLst>
            <pc:docMk/>
            <pc:sldMk cId="164010872" sldId="265"/>
            <ac:picMk id="3" creationId="{7B5F6BA0-839F-4B69-98B6-86953AC20A7D}"/>
          </ac:picMkLst>
        </pc:picChg>
      </pc:sldChg>
      <pc:sldMasterChg chg="addSp modSp">
        <pc:chgData name="Natalie Ivey" userId="2c81a4b0-7596-4a42-b4da-e7aac4dfeff9" providerId="ADAL" clId="{97AC7699-2270-465C-9D30-E3E4C0C4DC3C}" dt="2018-09-02T13:32:03.583" v="6" actId="1076"/>
        <pc:sldMasterMkLst>
          <pc:docMk/>
          <pc:sldMasterMk cId="0" sldId="2147483659"/>
        </pc:sldMasterMkLst>
        <pc:picChg chg="add mod">
          <ac:chgData name="Natalie Ivey" userId="2c81a4b0-7596-4a42-b4da-e7aac4dfeff9" providerId="ADAL" clId="{97AC7699-2270-465C-9D30-E3E4C0C4DC3C}" dt="2018-09-02T13:31:26.744" v="1" actId="1076"/>
          <ac:picMkLst>
            <pc:docMk/>
            <pc:sldMasterMk cId="0" sldId="2147483659"/>
            <ac:picMk id="3" creationId="{F182FA85-1B38-44BA-809D-2EB6558D741B}"/>
          </ac:picMkLst>
        </pc:picChg>
        <pc:picChg chg="add mod">
          <ac:chgData name="Natalie Ivey" userId="2c81a4b0-7596-4a42-b4da-e7aac4dfeff9" providerId="ADAL" clId="{97AC7699-2270-465C-9D30-E3E4C0C4DC3C}" dt="2018-09-02T13:31:50.135" v="4" actId="1076"/>
          <ac:picMkLst>
            <pc:docMk/>
            <pc:sldMasterMk cId="0" sldId="2147483659"/>
            <ac:picMk id="5" creationId="{DC225EDC-10EB-4B8E-83C4-B84DA6E852F9}"/>
          </ac:picMkLst>
        </pc:picChg>
        <pc:picChg chg="add mod">
          <ac:chgData name="Natalie Ivey" userId="2c81a4b0-7596-4a42-b4da-e7aac4dfeff9" providerId="ADAL" clId="{97AC7699-2270-465C-9D30-E3E4C0C4DC3C}" dt="2018-09-02T13:32:03.583" v="6" actId="1076"/>
          <ac:picMkLst>
            <pc:docMk/>
            <pc:sldMasterMk cId="0" sldId="2147483659"/>
            <ac:picMk id="7" creationId="{4DFDFFF3-B042-491D-A17C-D06391BAB24B}"/>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4736852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Shape 86"/>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rtl="0">
              <a:spcBef>
                <a:spcPts val="0"/>
              </a:spcBef>
              <a:spcAft>
                <a:spcPts val="0"/>
              </a:spcAft>
              <a:buSzPts val="1200"/>
              <a:buFont typeface="Calibri"/>
              <a:buChar char="●"/>
            </a:pPr>
            <a:r>
              <a:rPr lang="en-US" dirty="0"/>
              <a:t>This lesson follows the basic pattern of Lessons 10 and 11, with Excerpt 2 of the same article. </a:t>
            </a:r>
            <a:endParaRPr dirty="0"/>
          </a:p>
          <a:p>
            <a:pPr marL="457200" lvl="0" indent="-304800" rtl="0">
              <a:spcBef>
                <a:spcPts val="0"/>
              </a:spcBef>
              <a:spcAft>
                <a:spcPts val="0"/>
              </a:spcAft>
              <a:buSzPts val="1200"/>
              <a:buFont typeface="Calibri"/>
              <a:buChar char="●"/>
            </a:pPr>
            <a:r>
              <a:rPr lang="en-US" dirty="0"/>
              <a:t>Part A of Work Time includes a basic checking for understanding of the “gist” of Excerpt 2. But do not give too much away; students continue to reread during Part B of Work Time, and will gradually uncover more of the meaning in this complex text. </a:t>
            </a:r>
            <a:endParaRPr dirty="0"/>
          </a:p>
          <a:p>
            <a:pPr marL="457200" lvl="0" indent="-304800" rtl="0">
              <a:spcBef>
                <a:spcPts val="0"/>
              </a:spcBef>
              <a:spcAft>
                <a:spcPts val="0"/>
              </a:spcAft>
              <a:buSzPts val="1200"/>
              <a:buFont typeface="Calibri"/>
              <a:buChar char="●"/>
            </a:pPr>
            <a:r>
              <a:rPr lang="en-US" dirty="0"/>
              <a:t>As students continue to grapple with this very complex text, </a:t>
            </a:r>
            <a:r>
              <a:rPr lang="en-US" dirty="0">
                <a:solidFill>
                  <a:srgbClr val="222222"/>
                </a:solidFill>
              </a:rPr>
              <a:t>continue to reinforce that gist notes serve as a preliminary, tentative, low-stakes way to begin to process a complex text. Gist statements can help even the most struggling students stay focused and engaged as they are working through an early read of a complex text. Continue to distinguish gist from “finding the main idea” and “summarizing”-- gist is less involved and lower-stakes than either of these pursuits.</a:t>
            </a:r>
            <a:endParaRPr dirty="0">
              <a:solidFill>
                <a:srgbClr val="222222"/>
              </a:solidFill>
            </a:endParaRPr>
          </a:p>
          <a:p>
            <a:pPr marL="457200" lvl="0" indent="-304800" rtl="0">
              <a:spcBef>
                <a:spcPts val="0"/>
              </a:spcBef>
              <a:spcAft>
                <a:spcPts val="0"/>
              </a:spcAft>
              <a:buSzPts val="1200"/>
              <a:buFont typeface="Calibri"/>
              <a:buChar char="●"/>
            </a:pPr>
            <a:r>
              <a:rPr lang="en-US" dirty="0"/>
              <a:t>This lesson builds off of the activity in Lesson 9 in which students selected ideas that could be used in writing. Here in Lesson 12, students must select evidence to use in writing and begin a draft response. In Lesson 13, students will practice using evidence in a full response to a constructed response question, and Lesson 14 will ask students to complete this writing task as part of an End of Unit Assessment. Unit 2 includes more heavily </a:t>
            </a:r>
            <a:r>
              <a:rPr lang="en-US" dirty="0" err="1"/>
              <a:t>scaffolded</a:t>
            </a:r>
            <a:r>
              <a:rPr lang="en-US" dirty="0"/>
              <a:t> writing instruction and a formal writing assessment.</a:t>
            </a:r>
            <a:endParaRPr dirty="0"/>
          </a:p>
        </p:txBody>
      </p:sp>
    </p:spTree>
    <p:extLst>
      <p:ext uri="{BB962C8B-B14F-4D97-AF65-F5344CB8AC3E}">
        <p14:creationId xmlns:p14="http://schemas.microsoft.com/office/powerpoint/2010/main" val="135458981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9885640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4" name="Google Shape;134;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By the end of Unit 2, you will really know your students. At this point, you will be ready to introduce more activities to rotate students through during the small group block time daily.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Teacher Actions: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three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students who still need to work on fluency will stay with you and continue to hear the text read aloud as they follow along</a:t>
            </a:r>
            <a:r>
              <a:rPr lang="en" sz="1200" i="1">
                <a:latin typeface="Calibri"/>
                <a:ea typeface="Calibri"/>
                <a:cs typeface="Calibri"/>
                <a:sym typeface="Calibri"/>
              </a:rPr>
              <a:t>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Make sure you are using the selection for the next day for fluency practice, both following along and for student repeated practice.</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Another group of students, who are more fluent but have trouble completing homework, should read the selection for the next day’s lesson to themselves.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The third group of students can start picking and reading the Scholastic books during this time. This will grow their knowledge and vocabulary since the books are connected to topics they’ve been studying.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None/>
            </a:pPr>
            <a:r>
              <a:rPr lang="en" sz="1200">
                <a:latin typeface="Calibri"/>
                <a:ea typeface="Calibri"/>
                <a:cs typeface="Calibri"/>
                <a:sym typeface="Calibri"/>
              </a:rPr>
              <a:t>Student Look-fors/Listen-fors: None</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9508091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0" name="Google Shape;140;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Student Grouping: three differentiated groups</a:t>
            </a:r>
            <a:endParaRPr sz="1200" b="1">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Get your independent reading groups organized and then bring the students who need fluency work and to hear the reading for the next lesson read aloud together near you.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and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M</a:t>
            </a:r>
            <a:r>
              <a:rPr lang="en" sz="1200" i="0" u="none" strike="noStrike" cap="none">
                <a:solidFill>
                  <a:schemeClr val="dk1"/>
                </a:solidFill>
                <a:latin typeface="Calibri"/>
                <a:ea typeface="Calibri"/>
                <a:cs typeface="Calibri"/>
                <a:sym typeface="Calibri"/>
              </a:rPr>
              <a:t>ake sure everyone is following along. Stop once in the beginning, once in middle and once toward the end</a:t>
            </a:r>
            <a:r>
              <a:rPr lang="en" sz="1200">
                <a:solidFill>
                  <a:schemeClr val="dk1"/>
                </a:solidFill>
                <a:latin typeface="Calibri"/>
                <a:ea typeface="Calibri"/>
                <a:cs typeface="Calibri"/>
                <a:sym typeface="Calibri"/>
              </a:rPr>
              <a:t> to make sure</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at some point,</a:t>
            </a:r>
            <a:r>
              <a:rPr lang="en" sz="1200" i="0" u="none" strike="noStrike" cap="none">
                <a:solidFill>
                  <a:schemeClr val="dk1"/>
                </a:solidFill>
                <a:latin typeface="Calibri"/>
                <a:ea typeface="Calibri"/>
                <a:cs typeface="Calibri"/>
                <a:sym typeface="Calibri"/>
              </a:rPr>
              <a:t> students will learn to follow along and will generally find it satisfying. Remind them every </a:t>
            </a:r>
            <a:r>
              <a:rPr lang="en" sz="1200">
                <a:solidFill>
                  <a:schemeClr val="dk1"/>
                </a:solidFill>
                <a:latin typeface="Calibri"/>
                <a:ea typeface="Calibri"/>
                <a:cs typeface="Calibri"/>
                <a:sym typeface="Calibri"/>
              </a:rPr>
              <a:t>few days</a:t>
            </a:r>
            <a:r>
              <a:rPr lang="en" sz="1200" i="0" u="none" strike="noStrike" cap="none">
                <a:solidFill>
                  <a:schemeClr val="dk1"/>
                </a:solidFill>
                <a:latin typeface="Calibri"/>
                <a:ea typeface="Calibri"/>
                <a:cs typeface="Calibri"/>
                <a:sym typeface="Calibri"/>
              </a:rPr>
              <a:t> how this helps them get fluent and how fluency helps them understand).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you need to,</a:t>
            </a:r>
            <a:r>
              <a:rPr lang="en" sz="1200" i="0" u="none" strike="noStrike" cap="none">
                <a:solidFill>
                  <a:schemeClr val="dk1"/>
                </a:solidFill>
                <a:latin typeface="Calibri"/>
                <a:ea typeface="Calibri"/>
                <a:cs typeface="Calibri"/>
                <a:sym typeface="Calibri"/>
              </a:rPr>
              <a:t> cold call on students to s</a:t>
            </a:r>
            <a:r>
              <a:rPr lang="en" sz="1200">
                <a:solidFill>
                  <a:schemeClr val="dk1"/>
                </a:solidFill>
                <a:latin typeface="Calibri"/>
                <a:ea typeface="Calibri"/>
                <a:cs typeface="Calibri"/>
                <a:sym typeface="Calibri"/>
              </a:rPr>
              <a:t>ay what the next word is in the reading</a:t>
            </a:r>
            <a:r>
              <a:rPr lang="en" sz="1200" i="0" u="none" strike="noStrike" cap="none">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Student have to learn they are accountable to be following exactly where the reader is or they will not improve their fluency.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I’ll repeat what I just read,</a:t>
            </a:r>
            <a:r>
              <a:rPr lang="en" sz="1200" i="1" u="none" strike="noStrike" cap="none">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and</a:t>
            </a:r>
            <a:r>
              <a:rPr lang="en" sz="1200" i="1" u="none" strike="noStrike" cap="none">
                <a:solidFill>
                  <a:schemeClr val="dk1"/>
                </a:solidFill>
                <a:latin typeface="Calibri"/>
                <a:ea typeface="Calibri"/>
                <a:cs typeface="Calibri"/>
                <a:sym typeface="Calibri"/>
              </a:rPr>
              <a: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a:t>
            </a:r>
            <a:r>
              <a:rPr lang="en" sz="1200" i="0" u="none" strike="noStrike" cap="none">
                <a:solidFill>
                  <a:schemeClr val="dk1"/>
                </a:solidFill>
                <a:latin typeface="Calibri"/>
                <a:ea typeface="Calibri"/>
                <a:cs typeface="Calibri"/>
                <a:sym typeface="Calibri"/>
              </a:rPr>
              <a:t>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Make sure students are tracking with you while you are reading. Otherwise, they will not improve their reading fluency.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p:txBody>
      </p:sp>
      <p:sp>
        <p:nvSpPr>
          <p:cNvPr id="141" name="Google Shape;141;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109761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7" name="Google Shape;147;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the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faster with these activities.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8" name="Google Shape;148;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009548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4" name="Google Shape;154;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4</a:t>
            </a:r>
            <a:r>
              <a:rPr lang="en" sz="1200" b="1" i="0" u="none" strike="noStrike" cap="none"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5</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Student Pairs</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 this only once each small group block, now that you have your smaller group. That way you will be able to move through more of the reading for the next class and students will get more time following along in their heads while a fluent reader reads aloud. </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Remind students as needed to practice “whisper reading” before they read aloud so the room doesn’t get too noisy.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Monitor your group to make sure students are on task and taking turns reading for fluency.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55" name="Google Shape;155;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1854262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Shape 9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sz="1200" dirty="0"/>
              <a:t>New Materials to Prepare in Advance:</a:t>
            </a:r>
          </a:p>
          <a:p>
            <a:pPr marL="457200" marR="0" lvl="0" indent="-304800" algn="l" rtl="0">
              <a:lnSpc>
                <a:spcPct val="100000"/>
              </a:lnSpc>
              <a:spcBef>
                <a:spcPts val="0"/>
              </a:spcBef>
              <a:spcAft>
                <a:spcPts val="0"/>
              </a:spcAft>
              <a:buSzPts val="1200"/>
              <a:buFont typeface="Calibri"/>
              <a:buChar char="●"/>
            </a:pPr>
            <a:r>
              <a:rPr lang="en-US" sz="1200" dirty="0"/>
              <a:t>End of Unit 1 Assessment: Identifying Perspective and Using Evidence from Informational Texts about the Dinka and Nuer Tribes (one per student)</a:t>
            </a:r>
          </a:p>
          <a:p>
            <a:pPr marL="457200" marR="0" lvl="0" indent="-304800" algn="l" rtl="0">
              <a:lnSpc>
                <a:spcPct val="100000"/>
              </a:lnSpc>
              <a:spcBef>
                <a:spcPts val="0"/>
              </a:spcBef>
              <a:spcAft>
                <a:spcPts val="0"/>
              </a:spcAft>
              <a:buSzPts val="1200"/>
              <a:buFont typeface="Calibri"/>
              <a:buChar char="●"/>
            </a:pPr>
            <a:r>
              <a:rPr lang="en-US" sz="1200" b="1" dirty="0"/>
              <a:t>End of Unit 1 Assessment: Identifying Perspective and Using Evidence from Informational Texts about the Dinka and Nuer Tribes </a:t>
            </a:r>
            <a:r>
              <a:rPr lang="en-US" sz="1200" dirty="0"/>
              <a:t>(Answers for Teacher Reference)</a:t>
            </a:r>
            <a:endParaRPr sz="1200" dirty="0"/>
          </a:p>
          <a:p>
            <a:pPr marL="0" lvl="0" indent="0" rtl="0">
              <a:spcBef>
                <a:spcPts val="0"/>
              </a:spcBef>
              <a:spcAft>
                <a:spcPts val="0"/>
              </a:spcAft>
              <a:buNone/>
            </a:pPr>
            <a:endParaRPr sz="1200" dirty="0"/>
          </a:p>
          <a:p>
            <a:pPr marL="0" lvl="0" indent="0" rtl="0">
              <a:spcBef>
                <a:spcPts val="0"/>
              </a:spcBef>
              <a:spcAft>
                <a:spcPts val="0"/>
              </a:spcAft>
              <a:buNone/>
            </a:pPr>
            <a:r>
              <a:rPr lang="en-US" sz="1200" dirty="0"/>
              <a:t>Materials to Gather from Previous Lessons:</a:t>
            </a:r>
          </a:p>
          <a:p>
            <a:pPr marL="457200" marR="0" lvl="0" indent="-304800" algn="l" rtl="0">
              <a:lnSpc>
                <a:spcPct val="100000"/>
              </a:lnSpc>
              <a:spcBef>
                <a:spcPts val="0"/>
              </a:spcBef>
              <a:spcAft>
                <a:spcPts val="0"/>
              </a:spcAft>
              <a:buSzPts val="1200"/>
              <a:buFont typeface="Calibri"/>
              <a:buChar char="●"/>
            </a:pPr>
            <a:r>
              <a:rPr lang="en-US" sz="1200" dirty="0"/>
              <a:t>“Loss of Culturally Vital Cattle Leaves Dinka Tribe Adrift in Refugee Camps” (from Lesson 13 homework; one per student; one to display; focus on excerpt 2)</a:t>
            </a:r>
          </a:p>
          <a:p>
            <a:pPr marL="457200" marR="0" lvl="0" indent="-304800" algn="l" rtl="0">
              <a:lnSpc>
                <a:spcPct val="100000"/>
              </a:lnSpc>
              <a:spcBef>
                <a:spcPts val="0"/>
              </a:spcBef>
              <a:spcAft>
                <a:spcPts val="0"/>
              </a:spcAft>
              <a:buSzPts val="1200"/>
              <a:buFont typeface="Calibri"/>
              <a:buChar char="●"/>
            </a:pPr>
            <a:r>
              <a:rPr lang="en-US" sz="1200" dirty="0"/>
              <a:t>Back to Back and Face to Face prompts (for Teacher Reference)</a:t>
            </a:r>
          </a:p>
          <a:p>
            <a:pPr marL="457200" marR="0" lvl="0" indent="-304800" algn="l" rtl="0">
              <a:lnSpc>
                <a:spcPct val="100000"/>
              </a:lnSpc>
              <a:spcBef>
                <a:spcPts val="0"/>
              </a:spcBef>
              <a:spcAft>
                <a:spcPts val="0"/>
              </a:spcAft>
              <a:buSzPts val="1200"/>
              <a:buFont typeface="Calibri"/>
              <a:buChar char="●"/>
            </a:pPr>
            <a:r>
              <a:rPr lang="en-US" sz="1200" b="1" dirty="0"/>
              <a:t>Reader’s Notes </a:t>
            </a:r>
            <a:r>
              <a:rPr lang="en-US" sz="1200" dirty="0"/>
              <a:t>(students’ own from all previous lessons)</a:t>
            </a:r>
          </a:p>
          <a:p>
            <a:pPr marL="457200" marR="0" lvl="0" indent="-304800" algn="l" rtl="0">
              <a:lnSpc>
                <a:spcPct val="100000"/>
              </a:lnSpc>
              <a:spcBef>
                <a:spcPts val="0"/>
              </a:spcBef>
              <a:spcAft>
                <a:spcPts val="0"/>
              </a:spcAft>
              <a:buSzPts val="1200"/>
              <a:buFont typeface="Calibri"/>
              <a:buChar char="●"/>
            </a:pPr>
            <a:r>
              <a:rPr lang="en-US" sz="1200" dirty="0"/>
              <a:t>Document camera, if available</a:t>
            </a:r>
            <a:endParaRPr sz="1200" dirty="0"/>
          </a:p>
          <a:p>
            <a:pPr marL="0" lvl="0" indent="0" rtl="0">
              <a:spcBef>
                <a:spcPts val="0"/>
              </a:spcBef>
              <a:spcAft>
                <a:spcPts val="0"/>
              </a:spcAft>
              <a:buClr>
                <a:srgbClr val="000000"/>
              </a:buClr>
              <a:buSzPts val="1400"/>
              <a:buFont typeface="Arial"/>
              <a:buNone/>
            </a:pPr>
            <a:endParaRPr sz="1200" dirty="0"/>
          </a:p>
          <a:p>
            <a:pPr marL="0" lvl="0" indent="0" rtl="0">
              <a:spcBef>
                <a:spcPts val="0"/>
              </a:spcBef>
              <a:spcAft>
                <a:spcPts val="0"/>
              </a:spcAft>
              <a:buNone/>
            </a:pPr>
            <a:r>
              <a:rPr lang="en-US" sz="1200" dirty="0"/>
              <a:t>Protocols to review:</a:t>
            </a:r>
            <a:endParaRPr sz="1200" dirty="0"/>
          </a:p>
          <a:p>
            <a:pPr marL="457200" marR="0" lvl="0" indent="-304800" algn="l" rtl="0">
              <a:lnSpc>
                <a:spcPct val="100000"/>
              </a:lnSpc>
              <a:spcBef>
                <a:spcPts val="0"/>
              </a:spcBef>
              <a:spcAft>
                <a:spcPts val="0"/>
              </a:spcAft>
              <a:buSzPts val="1200"/>
              <a:buFont typeface="Calibri"/>
              <a:buChar char="●"/>
            </a:pPr>
            <a:r>
              <a:rPr lang="en-US" sz="1200" dirty="0"/>
              <a:t>Back-to-Back and Face-to-Face Protocol (remember, you can modify this according to class size)</a:t>
            </a:r>
            <a:endParaRPr sz="1200" dirty="0"/>
          </a:p>
          <a:p>
            <a:pPr marL="0" marR="0" lvl="0" indent="0" algn="l" rtl="0">
              <a:lnSpc>
                <a:spcPct val="100000"/>
              </a:lnSpc>
              <a:spcBef>
                <a:spcPts val="0"/>
              </a:spcBef>
              <a:spcAft>
                <a:spcPts val="0"/>
              </a:spcAft>
              <a:buNone/>
            </a:pPr>
            <a:endParaRPr sz="1200" dirty="0"/>
          </a:p>
          <a:p>
            <a:pPr marL="0" marR="0" lvl="0" indent="0" algn="l" rtl="0">
              <a:lnSpc>
                <a:spcPct val="100000"/>
              </a:lnSpc>
              <a:spcBef>
                <a:spcPts val="0"/>
              </a:spcBef>
              <a:spcAft>
                <a:spcPts val="0"/>
              </a:spcAft>
              <a:buNone/>
            </a:pPr>
            <a:r>
              <a:rPr lang="en-US" sz="1200" i="0" u="none" strike="noStrike" cap="none" dirty="0">
                <a:solidFill>
                  <a:schemeClr val="dk1"/>
                </a:solidFill>
              </a:rPr>
              <a:t>Prepare classroom systems for active learning:</a:t>
            </a:r>
            <a:endParaRPr sz="1200" i="0" u="none" strike="noStrike" cap="none" dirty="0">
              <a:solidFill>
                <a:schemeClr val="dk1"/>
              </a:solidFill>
            </a:endParaRPr>
          </a:p>
          <a:p>
            <a:pPr marL="457200" lvl="0" indent="-304800" rtl="0">
              <a:lnSpc>
                <a:spcPct val="100000"/>
              </a:lnSpc>
              <a:spcBef>
                <a:spcPts val="0"/>
              </a:spcBef>
              <a:spcAft>
                <a:spcPts val="0"/>
              </a:spcAft>
              <a:buSzPts val="1200"/>
              <a:buFont typeface="Calibri"/>
              <a:buChar char="●"/>
            </a:pPr>
            <a:r>
              <a:rPr lang="en-US" sz="1200" dirty="0"/>
              <a:t>Students will work mostly independently, but will move into partners for the closing activity.</a:t>
            </a:r>
            <a:endParaRPr sz="1200" dirty="0"/>
          </a:p>
        </p:txBody>
      </p:sp>
      <p:sp>
        <p:nvSpPr>
          <p:cNvPr id="93" name="Shape 9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181709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Shape 99"/>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Shape 100"/>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17619984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Shape 105"/>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lvl="0" indent="0">
              <a:spcBef>
                <a:spcPts val="0"/>
              </a:spcBef>
              <a:spcAft>
                <a:spcPts val="0"/>
              </a:spcAft>
              <a:buClr>
                <a:schemeClr val="dk1"/>
              </a:buClr>
              <a:buSzPts val="1200"/>
              <a:buFont typeface="Calibri"/>
              <a:buNone/>
            </a:pPr>
            <a:r>
              <a:rPr lang="en-US" dirty="0"/>
              <a:t>Student Look-</a:t>
            </a:r>
            <a:r>
              <a:rPr lang="en-US" dirty="0" err="1"/>
              <a:t>Fors</a:t>
            </a:r>
            <a:r>
              <a:rPr lang="en-US" dirty="0"/>
              <a:t>/Listen-</a:t>
            </a:r>
            <a:r>
              <a:rPr lang="en-US" dirty="0" err="1"/>
              <a:t>Fors</a:t>
            </a:r>
            <a:r>
              <a:rPr lang="en-US" dirty="0"/>
              <a:t>: </a:t>
            </a:r>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Shape 106"/>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9803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3" name="Shape 113"/>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2-4 minutes</a:t>
            </a:r>
            <a:endParaRPr dirty="0"/>
          </a:p>
          <a:p>
            <a:pPr marL="0" lvl="0" indent="0">
              <a:spcBef>
                <a:spcPts val="0"/>
              </a:spcBef>
              <a:spcAft>
                <a:spcPts val="0"/>
              </a:spcAft>
              <a:buClr>
                <a:schemeClr val="dk1"/>
              </a:buClr>
              <a:buSzPts val="1100"/>
              <a:buFont typeface="Arial"/>
              <a:buNone/>
            </a:pPr>
            <a:r>
              <a:rPr lang="en-US" b="1" dirty="0"/>
              <a:t>Student Grouping: Whole Group</a:t>
            </a:r>
            <a:endParaRPr b="1"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200"/>
              <a:buFont typeface="Calibri"/>
              <a:buNone/>
            </a:pPr>
            <a:r>
              <a:rPr lang="en-US" b="1" dirty="0"/>
              <a:t>Opening  A. Introducing Learning Targets and End-of-Unit Assessment</a:t>
            </a:r>
            <a:endParaRPr dirty="0"/>
          </a:p>
          <a:p>
            <a:pPr marL="0" lvl="0" indent="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dirty="0"/>
              <a:t>Teaching Notes: None</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200"/>
              <a:buFont typeface="Calibri"/>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114" name="Shape 114"/>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5</a:t>
            </a:fld>
            <a:endParaRPr/>
          </a:p>
        </p:txBody>
      </p:sp>
    </p:spTree>
    <p:extLst>
      <p:ext uri="{BB962C8B-B14F-4D97-AF65-F5344CB8AC3E}">
        <p14:creationId xmlns:p14="http://schemas.microsoft.com/office/powerpoint/2010/main" val="111902794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Shape 12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Shape 121"/>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3-5</a:t>
            </a:r>
            <a:r>
              <a:rPr lang="en-US" b="1" i="0" u="none" strike="noStrike" cap="none" dirty="0">
                <a:solidFill>
                  <a:schemeClr val="dk1"/>
                </a:solidFill>
              </a:rPr>
              <a:t> minutes </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Opening A. Introducing Learning Targets and End of Unit Assessment </a:t>
            </a:r>
            <a:r>
              <a:rPr lang="en-US" dirty="0"/>
              <a:t>(continued)</a:t>
            </a:r>
            <a:endParaRPr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If you made chart paper with the “If you finish early” information in a previous lesson, you may direct students’ attention to that and add any new ideas they have. Otherwise, it is also posted on this slide.</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Read the first two sentences on the slide</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Tell students that everyone needs to remain silent until all students are done with the End of Unit Assessment, that this commitment is how they show respect for each other and it is non-negotiable. </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if they have any other ideas to add to the “If you finish early” chart.</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lvl="0" indent="0">
              <a:spcBef>
                <a:spcPts val="0"/>
              </a:spcBef>
              <a:spcAft>
                <a:spcPts val="0"/>
              </a:spcAft>
              <a:buClr>
                <a:schemeClr val="dk1"/>
              </a:buClr>
              <a:buSzPts val="1200"/>
              <a:buFont typeface="Calibri"/>
              <a:buNone/>
            </a:pPr>
            <a:r>
              <a:rPr lang="en-US" dirty="0"/>
              <a:t>Student Look-</a:t>
            </a:r>
            <a:r>
              <a:rPr lang="en-US" dirty="0" err="1"/>
              <a:t>Fors</a:t>
            </a:r>
            <a:r>
              <a:rPr lang="en-US" dirty="0"/>
              <a:t>/Listen-</a:t>
            </a:r>
            <a:r>
              <a:rPr lang="en-US" dirty="0" err="1"/>
              <a:t>Fors</a:t>
            </a:r>
            <a:r>
              <a:rPr lang="en-US" dirty="0"/>
              <a:t>: </a:t>
            </a:r>
          </a:p>
          <a:p>
            <a:pPr marL="457200" marR="0" lvl="0" indent="-304800" algn="l" rtl="0">
              <a:lnSpc>
                <a:spcPct val="100000"/>
              </a:lnSpc>
              <a:spcBef>
                <a:spcPts val="0"/>
              </a:spcBef>
              <a:spcAft>
                <a:spcPts val="0"/>
              </a:spcAft>
              <a:buSzPts val="1200"/>
              <a:buFont typeface="Calibri"/>
              <a:buChar char="●"/>
            </a:pPr>
            <a:r>
              <a:rPr lang="en-US" dirty="0"/>
              <a:t>Students will focus their attention on the slide.</a:t>
            </a:r>
            <a:endParaRPr dirty="0"/>
          </a:p>
          <a:p>
            <a:pPr marL="457200" marR="0" lvl="0" indent="-304800" algn="l" rtl="0">
              <a:lnSpc>
                <a:spcPct val="100000"/>
              </a:lnSpc>
              <a:spcBef>
                <a:spcPts val="0"/>
              </a:spcBef>
              <a:spcAft>
                <a:spcPts val="0"/>
              </a:spcAft>
              <a:buSzPts val="1200"/>
              <a:buFont typeface="Calibri"/>
              <a:buChar char="●"/>
            </a:pPr>
            <a:r>
              <a:rPr lang="en-US" dirty="0"/>
              <a:t>Students might say, “I can sit quietly” or “I can draw or write in my notebook.”</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SzPts val="1200"/>
              <a:buFont typeface="Calibri"/>
              <a:buChar char="●"/>
            </a:pPr>
            <a:r>
              <a:rPr lang="en-US" dirty="0"/>
              <a:t>Students with test anxiety should be reminded that this assessment truly follows the process they’ve already practiced in previous lessons. There are no surprises! If you know you have students who struggle with test anxiety, consider pulling them aside to reassure them. Assuming they performed well on the Mid-Unit Assessment, you could point out their scores and remind them that they do great work.</a:t>
            </a:r>
            <a:endParaRPr dirty="0"/>
          </a:p>
          <a:p>
            <a:pPr marL="457200" lvl="0" indent="-304800" rtl="0">
              <a:spcBef>
                <a:spcPts val="0"/>
              </a:spcBef>
              <a:spcAft>
                <a:spcPts val="0"/>
              </a:spcAft>
              <a:buSzPts val="1200"/>
              <a:buFont typeface="Calibri"/>
              <a:buChar char="●"/>
            </a:pPr>
            <a:r>
              <a:rPr lang="en-US" dirty="0"/>
              <a:t>Taking time to ask for students’ ideas about other tasks they can complete while their classmates are working can greatly enhance student buy-in for setting clear expectations for students’ focused work. Students have already had a chance to contribute their ideas about this during the Mid-Unit Assessment, but it never hurts to involve them again in the decision-making process!</a:t>
            </a:r>
            <a:endParaRPr dirty="0"/>
          </a:p>
          <a:p>
            <a:pPr marL="0" marR="0" lvl="0" indent="0" algn="l" rtl="0">
              <a:lnSpc>
                <a:spcPct val="100000"/>
              </a:lnSpc>
              <a:spcBef>
                <a:spcPts val="0"/>
              </a:spcBef>
              <a:spcAft>
                <a:spcPts val="0"/>
              </a:spcAft>
              <a:buNone/>
            </a:pPr>
            <a:endParaRPr dirty="0"/>
          </a:p>
        </p:txBody>
      </p:sp>
      <p:sp>
        <p:nvSpPr>
          <p:cNvPr id="122" name="Shape 122"/>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271905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Shape 12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9" name="Shape 129"/>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25-30 minutes</a:t>
            </a:r>
            <a:endParaRPr dirty="0"/>
          </a:p>
          <a:p>
            <a:pPr marL="0" lvl="0" indent="0">
              <a:spcBef>
                <a:spcPts val="0"/>
              </a:spcBef>
              <a:spcAft>
                <a:spcPts val="0"/>
              </a:spcAft>
              <a:buClr>
                <a:schemeClr val="dk1"/>
              </a:buClr>
              <a:buSzPts val="1200"/>
              <a:buFont typeface="Calibri"/>
              <a:buNone/>
            </a:pPr>
            <a:r>
              <a:rPr lang="en-US" b="1" dirty="0"/>
              <a:t>Student Grouping: Individual</a:t>
            </a:r>
            <a:endParaRPr dirty="0"/>
          </a:p>
          <a:p>
            <a:pPr marL="0" lvl="0" indent="0">
              <a:spcBef>
                <a:spcPts val="0"/>
              </a:spcBef>
              <a:spcAft>
                <a:spcPts val="0"/>
              </a:spcAft>
              <a:buClr>
                <a:schemeClr val="dk1"/>
              </a:buClr>
              <a:buSzPts val="1200"/>
              <a:buFont typeface="Calibri"/>
              <a:buNone/>
            </a:pPr>
            <a:endParaRPr dirty="0"/>
          </a:p>
          <a:p>
            <a:pPr marL="0" lvl="0" indent="0">
              <a:spcBef>
                <a:spcPts val="0"/>
              </a:spcBef>
              <a:spcAft>
                <a:spcPts val="0"/>
              </a:spcAft>
              <a:buClr>
                <a:schemeClr val="dk1"/>
              </a:buClr>
              <a:buSzPts val="1200"/>
              <a:buFont typeface="Calibri"/>
              <a:buNone/>
            </a:pPr>
            <a:r>
              <a:rPr lang="en-US" b="1" dirty="0"/>
              <a:t>Work Time A. End of Unit Assessment: Gathering, Selecting, and Using Evidence to Analyze Perspective in Informational Text </a:t>
            </a:r>
            <a:endParaRPr b="1" dirty="0"/>
          </a:p>
          <a:p>
            <a:pPr marL="0" lvl="0" indent="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dirty="0"/>
              <a:t>Teaching Notes: None</a:t>
            </a:r>
            <a:endParaRPr dirty="0"/>
          </a:p>
          <a:p>
            <a:pPr marL="0" lvl="0" indent="0">
              <a:spcBef>
                <a:spcPts val="0"/>
              </a:spcBef>
              <a:spcAft>
                <a:spcPts val="0"/>
              </a:spcAft>
              <a:buClr>
                <a:schemeClr val="dk1"/>
              </a:buClr>
              <a:buSzPts val="1200"/>
              <a:buFont typeface="Calibri"/>
              <a:buNone/>
            </a:pPr>
            <a:endParaRPr dirty="0"/>
          </a:p>
          <a:p>
            <a:pPr marL="0" lvl="0" indent="0">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Distribute the </a:t>
            </a:r>
            <a:r>
              <a:rPr lang="en-US" b="1" dirty="0"/>
              <a:t>End of Unit Assessment: Identifying Perspective and Using Evidence from Informational Texts about the Dinka and Nuer Tribes </a:t>
            </a:r>
            <a:r>
              <a:rPr lang="en-US" dirty="0"/>
              <a:t>to each student. Tell students to remain silent until all classmates are finished with their work, and prompt students to begin.</a:t>
            </a:r>
            <a:endParaRPr dirty="0"/>
          </a:p>
          <a:p>
            <a:pPr marL="457200" lvl="0" indent="-304800" rtl="0">
              <a:spcBef>
                <a:spcPts val="0"/>
              </a:spcBef>
              <a:spcAft>
                <a:spcPts val="0"/>
              </a:spcAft>
              <a:buClr>
                <a:schemeClr val="dk1"/>
              </a:buClr>
              <a:buSzPts val="1200"/>
              <a:buFont typeface="Calibri"/>
              <a:buAutoNum type="arabicPeriod"/>
            </a:pPr>
            <a:r>
              <a:rPr lang="en-US" dirty="0"/>
              <a:t>If students complete their End of Unit Assessment, encourage them to stay seated and complete one of the tasks listed on the chart (“If you finish early, you can…”).</a:t>
            </a:r>
            <a:endParaRPr dirty="0"/>
          </a:p>
          <a:p>
            <a:pPr marL="457200" lvl="0" indent="-304800" rtl="0">
              <a:spcBef>
                <a:spcPts val="0"/>
              </a:spcBef>
              <a:spcAft>
                <a:spcPts val="0"/>
              </a:spcAft>
              <a:buClr>
                <a:schemeClr val="dk1"/>
              </a:buClr>
              <a:buSzPts val="1200"/>
              <a:buFont typeface="Calibri"/>
              <a:buAutoNum type="arabicPeriod"/>
            </a:pPr>
            <a:r>
              <a:rPr lang="en-US" dirty="0"/>
              <a:t>Collect students’ assessments. </a:t>
            </a:r>
            <a:endParaRPr dirty="0"/>
          </a:p>
          <a:p>
            <a:pPr marL="0" lvl="0" indent="0" rtl="0">
              <a:spcBef>
                <a:spcPts val="0"/>
              </a:spcBef>
              <a:spcAft>
                <a:spcPts val="0"/>
              </a:spcAft>
              <a:buNone/>
            </a:pPr>
            <a:endParaRPr dirty="0"/>
          </a:p>
          <a:p>
            <a:pPr marL="0" lvl="0" indent="0">
              <a:spcBef>
                <a:spcPts val="0"/>
              </a:spcBef>
              <a:spcAft>
                <a:spcPts val="0"/>
              </a:spcAft>
              <a:buClr>
                <a:schemeClr val="dk1"/>
              </a:buClr>
              <a:buSzPts val="1200"/>
              <a:buFont typeface="Calibri"/>
              <a:buNone/>
            </a:pPr>
            <a:r>
              <a:rPr lang="en-US" dirty="0"/>
              <a:t>Student Look-</a:t>
            </a:r>
            <a:r>
              <a:rPr lang="en-US" dirty="0" err="1"/>
              <a:t>Fors</a:t>
            </a:r>
            <a:r>
              <a:rPr lang="en-US" dirty="0"/>
              <a:t>/Listen-</a:t>
            </a:r>
            <a:r>
              <a:rPr lang="en-US" dirty="0" err="1"/>
              <a:t>Fors</a:t>
            </a:r>
            <a:r>
              <a:rPr lang="en-US" dirty="0"/>
              <a:t>: </a:t>
            </a:r>
          </a:p>
          <a:p>
            <a:pPr marL="457200" lvl="0" indent="-304800" rtl="0">
              <a:spcBef>
                <a:spcPts val="0"/>
              </a:spcBef>
              <a:spcAft>
                <a:spcPts val="0"/>
              </a:spcAft>
              <a:buSzPts val="1200"/>
              <a:buFont typeface="Calibri"/>
              <a:buChar char="●"/>
            </a:pPr>
            <a:r>
              <a:rPr lang="en-US" dirty="0"/>
              <a:t>Students work quietly and steadily on their assessment.</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or Any Students Who Need It:</a:t>
            </a:r>
            <a:endParaRPr dirty="0"/>
          </a:p>
          <a:p>
            <a:pPr marL="457200" lvl="0" indent="-304800" rtl="0">
              <a:spcBef>
                <a:spcPts val="0"/>
              </a:spcBef>
              <a:spcAft>
                <a:spcPts val="0"/>
              </a:spcAft>
              <a:buClr>
                <a:schemeClr val="dk1"/>
              </a:buClr>
              <a:buSzPts val="1200"/>
              <a:buFont typeface="Calibri"/>
              <a:buChar char="●"/>
            </a:pPr>
            <a:r>
              <a:rPr lang="en-US" dirty="0"/>
              <a:t>Circulate around the room, making yourself available if students have questions about the assessment.</a:t>
            </a:r>
            <a:endParaRPr dirty="0"/>
          </a:p>
          <a:p>
            <a:pPr marL="457200" lvl="0" indent="-304800" rtl="0">
              <a:spcBef>
                <a:spcPts val="0"/>
              </a:spcBef>
              <a:spcAft>
                <a:spcPts val="0"/>
              </a:spcAft>
              <a:buClr>
                <a:schemeClr val="dk1"/>
              </a:buClr>
              <a:buSzPts val="1200"/>
              <a:buFont typeface="Calibri"/>
              <a:buChar char="●"/>
            </a:pPr>
            <a:r>
              <a:rPr lang="en-US" dirty="0"/>
              <a:t>ELL students or students with special needs might need accommodations for this assessment, including being given more time.</a:t>
            </a:r>
            <a:endParaRPr dirty="0"/>
          </a:p>
        </p:txBody>
      </p:sp>
      <p:sp>
        <p:nvSpPr>
          <p:cNvPr id="130" name="Shape 130"/>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7</a:t>
            </a:fld>
            <a:endParaRPr/>
          </a:p>
        </p:txBody>
      </p:sp>
    </p:spTree>
    <p:extLst>
      <p:ext uri="{BB962C8B-B14F-4D97-AF65-F5344CB8AC3E}">
        <p14:creationId xmlns:p14="http://schemas.microsoft.com/office/powerpoint/2010/main" val="398678201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Shape 13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Shape 137"/>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10-12</a:t>
            </a:r>
            <a:r>
              <a:rPr lang="en-US" sz="1200" b="1" i="0" u="none" strike="noStrike" cap="none" dirty="0">
                <a:solidFill>
                  <a:schemeClr val="dk1"/>
                </a:solidFill>
                <a:latin typeface="Calibri"/>
                <a:ea typeface="Calibri"/>
                <a:cs typeface="Calibri"/>
                <a:sym typeface="Calibri"/>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Student Pairs </a:t>
            </a:r>
            <a:r>
              <a:rPr lang="en-US" b="1" dirty="0"/>
              <a:t>(A- or B-Day, whichever works best for you)</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b="1" dirty="0"/>
              <a:t>Closing A. Back-to-Back and Face-to-Face Discussion: Questions for the People of South Sudan </a:t>
            </a:r>
            <a:endParaRPr b="1" i="1" dirty="0"/>
          </a:p>
          <a:p>
            <a:pPr marL="0" lvl="0" indent="0"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Capture students’ questions to possibly use during Unit 3, in case  you are able to arrange a visit with an immigrant from South Sudan.</a:t>
            </a:r>
            <a:endParaRPr dirty="0"/>
          </a:p>
          <a:p>
            <a:pPr marL="457200" lvl="0" indent="-304800" rtl="0">
              <a:spcBef>
                <a:spcPts val="0"/>
              </a:spcBef>
              <a:spcAft>
                <a:spcPts val="0"/>
              </a:spcAft>
              <a:buClr>
                <a:schemeClr val="dk1"/>
              </a:buClr>
              <a:buSzPts val="1200"/>
              <a:buFont typeface="Calibri"/>
              <a:buChar char="●"/>
            </a:pPr>
            <a:r>
              <a:rPr lang="en-US" dirty="0"/>
              <a:t>The Back-to-Back and Face-to-Face activity allows a physical and mental release. Ensuring that students have an opportunity to incorporate some physical activity in the classroom supports their academic success. However, if you think physical activity will be disruptive, please feel free to modify the protocol as follows:</a:t>
            </a:r>
            <a:endParaRPr dirty="0"/>
          </a:p>
          <a:p>
            <a:pPr marL="914400" lvl="1" indent="-304800" rtl="0">
              <a:spcBef>
                <a:spcPts val="0"/>
              </a:spcBef>
              <a:spcAft>
                <a:spcPts val="0"/>
              </a:spcAft>
              <a:buClr>
                <a:schemeClr val="dk1"/>
              </a:buClr>
              <a:buSzPts val="1200"/>
              <a:buFont typeface="Calibri"/>
              <a:buChar char="○"/>
            </a:pPr>
            <a:r>
              <a:rPr lang="en-US" dirty="0"/>
              <a:t>The fourth step in the protocol has been left intentionally open as to whether students move to a new partner for a new question or stay with the partner they have. If space and/or class size is an issue, you can simply have students stay back-to-back with a partner next to them. </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Once all students have completed the End of Unit Assessment, direct their attention to the </a:t>
            </a:r>
            <a:r>
              <a:rPr lang="en-US" b="0" dirty="0"/>
              <a:t>Back-to-Back and Face-to-Face prompts, </a:t>
            </a:r>
            <a:r>
              <a:rPr lang="en-US" dirty="0"/>
              <a:t>which are posted on this slide. </a:t>
            </a:r>
            <a:endParaRPr dirty="0"/>
          </a:p>
          <a:p>
            <a:pPr marL="457200" marR="0" lvl="0" indent="-304800" algn="l" rtl="0">
              <a:lnSpc>
                <a:spcPct val="100000"/>
              </a:lnSpc>
              <a:spcBef>
                <a:spcPts val="0"/>
              </a:spcBef>
              <a:spcAft>
                <a:spcPts val="0"/>
              </a:spcAft>
              <a:buSzPts val="1200"/>
              <a:buFont typeface="Calibri"/>
              <a:buAutoNum type="arabicPeriod"/>
            </a:pPr>
            <a:r>
              <a:rPr lang="en-US" dirty="0"/>
              <a:t>Before students stand up, read through the instructions for the Back-to-Back and Face-to-Face protocol. Ask for one student volunteer to describe the directions to the class in his/her own words.</a:t>
            </a:r>
            <a:endParaRPr dirty="0"/>
          </a:p>
          <a:p>
            <a:pPr marL="457200" marR="0" lvl="0" indent="-304800" algn="l" rtl="0">
              <a:lnSpc>
                <a:spcPct val="100000"/>
              </a:lnSpc>
              <a:spcBef>
                <a:spcPts val="0"/>
              </a:spcBef>
              <a:spcAft>
                <a:spcPts val="0"/>
              </a:spcAft>
              <a:buSzPts val="1200"/>
              <a:buFont typeface="Calibri"/>
              <a:buAutoNum type="arabicPeriod"/>
            </a:pPr>
            <a:r>
              <a:rPr lang="en-US" dirty="0"/>
              <a:t>Help students arrange into partnerships for this closing activity.</a:t>
            </a:r>
            <a:endParaRPr dirty="0"/>
          </a:p>
          <a:p>
            <a:pPr marL="457200" marR="0" lvl="0" indent="-304800" algn="l" rtl="0">
              <a:lnSpc>
                <a:spcPct val="100000"/>
              </a:lnSpc>
              <a:spcBef>
                <a:spcPts val="0"/>
              </a:spcBef>
              <a:spcAft>
                <a:spcPts val="0"/>
              </a:spcAft>
              <a:buSzPts val="1200"/>
              <a:buFont typeface="Calibri"/>
              <a:buAutoNum type="arabicPeriod"/>
            </a:pPr>
            <a:r>
              <a:rPr lang="en-US" dirty="0"/>
              <a:t>Circulate to listen in as students share, to gauge their depth of understanding of the text. Encourage them to elaborate on their answers, with probes such as </a:t>
            </a:r>
            <a:r>
              <a:rPr lang="en-US" i="1" dirty="0"/>
              <a:t>“What else might a member of the Dinka tribe say?”</a:t>
            </a:r>
            <a:endParaRPr i="1" dirty="0"/>
          </a:p>
          <a:p>
            <a:pPr marL="0" marR="0" lvl="0" indent="0" algn="l" rtl="0">
              <a:lnSpc>
                <a:spcPct val="100000"/>
              </a:lnSpc>
              <a:spcBef>
                <a:spcPts val="0"/>
              </a:spcBef>
              <a:spcAft>
                <a:spcPts val="0"/>
              </a:spcAft>
              <a:buNone/>
            </a:pPr>
            <a:endParaRPr dirty="0"/>
          </a:p>
          <a:p>
            <a:pPr marL="0" lvl="0" indent="0">
              <a:spcBef>
                <a:spcPts val="0"/>
              </a:spcBef>
              <a:spcAft>
                <a:spcPts val="0"/>
              </a:spcAft>
              <a:buClr>
                <a:schemeClr val="dk1"/>
              </a:buClr>
              <a:buSzPts val="1200"/>
              <a:buFont typeface="Calibri"/>
              <a:buNone/>
            </a:pPr>
            <a:r>
              <a:rPr lang="en-US" dirty="0"/>
              <a:t>Student Look-</a:t>
            </a:r>
            <a:r>
              <a:rPr lang="en-US" dirty="0" err="1"/>
              <a:t>Fors</a:t>
            </a:r>
            <a:r>
              <a:rPr lang="en-US" dirty="0"/>
              <a:t>/Listen-</a:t>
            </a:r>
            <a:r>
              <a:rPr lang="en-US" dirty="0" err="1"/>
              <a:t>Fors</a:t>
            </a:r>
            <a:r>
              <a:rPr lang="en-US" dirty="0"/>
              <a:t>: </a:t>
            </a:r>
          </a:p>
          <a:p>
            <a:pPr marL="457200" marR="0" lvl="0" indent="-304800" algn="l" rtl="0">
              <a:lnSpc>
                <a:spcPct val="100000"/>
              </a:lnSpc>
              <a:spcBef>
                <a:spcPts val="0"/>
              </a:spcBef>
              <a:spcAft>
                <a:spcPts val="0"/>
              </a:spcAft>
              <a:buClr>
                <a:schemeClr val="dk1"/>
              </a:buClr>
              <a:buSzPts val="1200"/>
              <a:buFont typeface="Calibri"/>
              <a:buChar char="●"/>
            </a:pPr>
            <a:r>
              <a:rPr lang="en-US" dirty="0"/>
              <a:t>Students might say, “I will never forget the image of Nya balancing water on her head to walk all the way back home” or, “I wish I could ask a member of the Dinka or Nuer tribe if they thought they could forgive each other.”</a:t>
            </a:r>
            <a:endParaRPr i="0" u="none" strike="noStrike" cap="none" dirty="0">
              <a:solidFill>
                <a:schemeClr val="dk1"/>
              </a:solidFill>
            </a:endParaRPr>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Read the questions aloud prior to beginning the Back-to-Back and Face-to-Face activity if you think this will help some of your students think about them ahead of time.</a:t>
            </a:r>
            <a:endParaRPr dirty="0"/>
          </a:p>
          <a:p>
            <a:pPr marL="0" lvl="0" indent="0" rtl="0">
              <a:spcBef>
                <a:spcPts val="0"/>
              </a:spcBef>
              <a:spcAft>
                <a:spcPts val="0"/>
              </a:spcAft>
              <a:buNone/>
            </a:pPr>
            <a:endParaRPr dirty="0"/>
          </a:p>
        </p:txBody>
      </p:sp>
      <p:sp>
        <p:nvSpPr>
          <p:cNvPr id="138" name="Shape 13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73218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Shape 14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6" name="Shape 146"/>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100"/>
              <a:buFont typeface="Arial"/>
              <a:buNone/>
            </a:pPr>
            <a:r>
              <a:rPr lang="en-US" b="1" dirty="0"/>
              <a:t>Student Grouping: Whole Group</a:t>
            </a:r>
            <a:endParaRPr dirty="0"/>
          </a:p>
          <a:p>
            <a:pPr marL="0" lvl="0" indent="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 None</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200"/>
              <a:buFont typeface="Calibri"/>
              <a:buNone/>
            </a:pPr>
            <a:r>
              <a:rPr lang="en-US" dirty="0"/>
              <a:t>Student Look-</a:t>
            </a:r>
            <a:r>
              <a:rPr lang="en-US" dirty="0" err="1"/>
              <a:t>Fors</a:t>
            </a:r>
            <a:r>
              <a:rPr lang="en-US" dirty="0"/>
              <a:t>/Listen-</a:t>
            </a:r>
            <a:r>
              <a:rPr lang="en-US" dirty="0" err="1"/>
              <a:t>Fors</a:t>
            </a:r>
            <a:r>
              <a:rPr lang="en-US" dirty="0"/>
              <a:t>: </a:t>
            </a:r>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Students Who Need It: None</a:t>
            </a:r>
            <a:endParaRPr dirty="0"/>
          </a:p>
        </p:txBody>
      </p:sp>
      <p:sp>
        <p:nvSpPr>
          <p:cNvPr id="147" name="Shape 147"/>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9</a:t>
            </a:fld>
            <a:endParaRPr/>
          </a:p>
        </p:txBody>
      </p:sp>
    </p:spTree>
    <p:extLst>
      <p:ext uri="{BB962C8B-B14F-4D97-AF65-F5344CB8AC3E}">
        <p14:creationId xmlns:p14="http://schemas.microsoft.com/office/powerpoint/2010/main" val="41396595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Shape 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Shape 1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Shape 80"/>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Shape 8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831851" y="1709739"/>
            <a:ext cx="10515600" cy="28528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831851" y="4589463"/>
            <a:ext cx="10515600" cy="1500400"/>
          </a:xfrm>
          <a:prstGeom prst="rect">
            <a:avLst/>
          </a:prstGeom>
          <a:noFill/>
          <a:ln>
            <a:noFill/>
          </a:ln>
        </p:spPr>
        <p:txBody>
          <a:bodyPr spcFirstLastPara="1" wrap="square" lIns="68575" tIns="34275" rIns="68575" bIns="34275" anchor="t" anchorCtr="0"/>
          <a:lstStyle>
            <a:lvl1pPr marL="609585" marR="0" lvl="0" indent="-304792" algn="l" rtl="0">
              <a:lnSpc>
                <a:spcPct val="90000"/>
              </a:lnSpc>
              <a:spcBef>
                <a:spcPts val="1067"/>
              </a:spcBef>
              <a:spcAft>
                <a:spcPts val="0"/>
              </a:spcAft>
              <a:buClr>
                <a:srgbClr val="888888"/>
              </a:buClr>
              <a:buSzPts val="1800"/>
              <a:buFont typeface="Arial"/>
              <a:buNone/>
              <a:defRPr sz="2400" b="0" i="0" u="none" strike="noStrike" cap="none">
                <a:solidFill>
                  <a:srgbClr val="888888"/>
                </a:solidFill>
                <a:latin typeface="Overlock"/>
                <a:ea typeface="Overlock"/>
                <a:cs typeface="Overlock"/>
                <a:sym typeface="Overlock"/>
              </a:defRPr>
            </a:lvl1pPr>
            <a:lvl2pPr marL="1219170" marR="0" lvl="1" indent="-304792" algn="l" rtl="0">
              <a:lnSpc>
                <a:spcPct val="90000"/>
              </a:lnSpc>
              <a:spcBef>
                <a:spcPts val="533"/>
              </a:spcBef>
              <a:spcAft>
                <a:spcPts val="0"/>
              </a:spcAft>
              <a:buClr>
                <a:srgbClr val="888888"/>
              </a:buClr>
              <a:buSzPts val="1500"/>
              <a:buFont typeface="Arial"/>
              <a:buNone/>
              <a:defRPr sz="2000" b="0" i="0" u="none" strike="noStrike" cap="none">
                <a:solidFill>
                  <a:srgbClr val="888888"/>
                </a:solidFill>
                <a:latin typeface="Overlock"/>
                <a:ea typeface="Overlock"/>
                <a:cs typeface="Overlock"/>
                <a:sym typeface="Overlock"/>
              </a:defRPr>
            </a:lvl2pPr>
            <a:lvl3pPr marL="1828754" marR="0" lvl="2" indent="-304792" algn="l" rtl="0">
              <a:lnSpc>
                <a:spcPct val="90000"/>
              </a:lnSpc>
              <a:spcBef>
                <a:spcPts val="533"/>
              </a:spcBef>
              <a:spcAft>
                <a:spcPts val="0"/>
              </a:spcAft>
              <a:buClr>
                <a:srgbClr val="888888"/>
              </a:buClr>
              <a:buSzPts val="1400"/>
              <a:buFont typeface="Arial"/>
              <a:buNone/>
              <a:defRPr sz="1867" b="0" i="0" u="none" strike="noStrike" cap="none">
                <a:solidFill>
                  <a:srgbClr val="888888"/>
                </a:solidFill>
                <a:latin typeface="Overlock"/>
                <a:ea typeface="Overlock"/>
                <a:cs typeface="Overlock"/>
                <a:sym typeface="Overlock"/>
              </a:defRPr>
            </a:lvl3pPr>
            <a:lvl4pPr marL="2438339" marR="0" lvl="3"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4pPr>
            <a:lvl5pPr marL="3047924" marR="0" lvl="4"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5pPr>
            <a:lvl6pPr marL="3657509" marR="0" lvl="5"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6pPr>
            <a:lvl7pPr marL="4267093" marR="0" lvl="6"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7pPr>
            <a:lvl8pPr marL="4876678" marR="0" lvl="7"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8pPr>
            <a:lvl9pPr marL="5486263" marR="0" lvl="8"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838200" y="6356351"/>
            <a:ext cx="2743200" cy="3652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4038600" y="6356351"/>
            <a:ext cx="4114800" cy="3652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8610600" y="6356351"/>
            <a:ext cx="2743200" cy="3652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55033206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Shape 2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Shape 2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Shape 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Shape 3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Shape 42"/>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Shape 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Shape 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Shape 60"/>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Shape 67"/>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Shape 6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Shape 7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Shape 7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Shape 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2" name="Shape 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F182FA85-1B38-44BA-809D-2EB6558D741B}"/>
              </a:ext>
            </a:extLst>
          </p:cNvPr>
          <p:cNvPicPr>
            <a:picLocks noChangeAspect="1"/>
          </p:cNvPicPr>
          <p:nvPr userDrawn="1"/>
        </p:nvPicPr>
        <p:blipFill>
          <a:blip r:embed="rId13"/>
          <a:stretch>
            <a:fillRect/>
          </a:stretch>
        </p:blipFill>
        <p:spPr>
          <a:xfrm>
            <a:off x="10796666" y="6619823"/>
            <a:ext cx="762000" cy="142875"/>
          </a:xfrm>
          <a:prstGeom prst="rect">
            <a:avLst/>
          </a:prstGeom>
        </p:spPr>
      </p:pic>
      <p:pic>
        <p:nvPicPr>
          <p:cNvPr id="5" name="Picture 4">
            <a:extLst>
              <a:ext uri="{FF2B5EF4-FFF2-40B4-BE49-F238E27FC236}">
                <a16:creationId xmlns:a16="http://schemas.microsoft.com/office/drawing/2014/main" id="{DC225EDC-10EB-4B8E-83C4-B84DA6E852F9}"/>
              </a:ext>
            </a:extLst>
          </p:cNvPr>
          <p:cNvPicPr>
            <a:picLocks noChangeAspect="1"/>
          </p:cNvPicPr>
          <p:nvPr userDrawn="1"/>
        </p:nvPicPr>
        <p:blipFill>
          <a:blip r:embed="rId14"/>
          <a:stretch>
            <a:fillRect/>
          </a:stretch>
        </p:blipFill>
        <p:spPr>
          <a:xfrm>
            <a:off x="5767466" y="6176963"/>
            <a:ext cx="685800" cy="571500"/>
          </a:xfrm>
          <a:prstGeom prst="rect">
            <a:avLst/>
          </a:prstGeom>
        </p:spPr>
      </p:pic>
      <p:pic>
        <p:nvPicPr>
          <p:cNvPr id="7" name="Picture 6">
            <a:extLst>
              <a:ext uri="{FF2B5EF4-FFF2-40B4-BE49-F238E27FC236}">
                <a16:creationId xmlns:a16="http://schemas.microsoft.com/office/drawing/2014/main" id="{4DFDFFF3-B042-491D-A17C-D06391BAB24B}"/>
              </a:ext>
            </a:extLst>
          </p:cNvPr>
          <p:cNvPicPr>
            <a:picLocks noChangeAspect="1"/>
          </p:cNvPicPr>
          <p:nvPr userDrawn="1"/>
        </p:nvPicPr>
        <p:blipFill>
          <a:blip r:embed="rId15"/>
          <a:stretch>
            <a:fillRect/>
          </a:stretch>
        </p:blipFill>
        <p:spPr>
          <a:xfrm>
            <a:off x="0" y="623317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0.xml"/><Relationship Id="rId1" Type="http://schemas.openxmlformats.org/officeDocument/2006/relationships/slideLayout" Target="../slideLayouts/slideLayout1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 Id="rId5" Type="http://schemas.openxmlformats.org/officeDocument/2006/relationships/image" Target="../media/image7.png"/><Relationship Id="rId4" Type="http://schemas.openxmlformats.org/officeDocument/2006/relationships/image" Target="../media/image6.jp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1: Lesson 14</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Shape 89"/>
          <p:cNvSpPr txBox="1">
            <a:spLocks noGrp="1"/>
          </p:cNvSpPr>
          <p:nvPr>
            <p:ph type="body" idx="1"/>
          </p:nvPr>
        </p:nvSpPr>
        <p:spPr>
          <a:xfrm>
            <a:off x="706850" y="1680200"/>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This lesson will take approximately </a:t>
            </a:r>
            <a:r>
              <a:rPr lang="en-US" sz="2600" dirty="0">
                <a:latin typeface="Century Gothic"/>
                <a:ea typeface="Century Gothic"/>
                <a:cs typeface="Century Gothic"/>
                <a:sym typeface="Century Gothic"/>
              </a:rPr>
              <a:t>50-55</a:t>
            </a:r>
            <a:r>
              <a:rPr lang="en-US" sz="2600" i="0" u="none" strike="noStrike" cap="none" dirty="0">
                <a:solidFill>
                  <a:schemeClr val="dk1"/>
                </a:solidFill>
                <a:latin typeface="Century Gothic"/>
                <a:ea typeface="Century Gothic"/>
                <a:cs typeface="Century Gothic"/>
                <a:sym typeface="Century Gothic"/>
              </a:rPr>
              <a:t> minutes to complete. </a:t>
            </a:r>
            <a:endParaRPr sz="2600" i="0" u="none" strike="noStrike" cap="none" dirty="0">
              <a:solidFill>
                <a:schemeClr val="dk1"/>
              </a:solidFill>
              <a:latin typeface="Century Gothic"/>
              <a:ea typeface="Century Gothic"/>
              <a:cs typeface="Century Gothic"/>
              <a:sym typeface="Century Gothic"/>
            </a:endParaRPr>
          </a:p>
          <a:p>
            <a:pPr marL="457200" marR="0" lvl="0" indent="-393700" algn="l" rtl="0">
              <a:lnSpc>
                <a:spcPct val="90000"/>
              </a:lnSpc>
              <a:spcBef>
                <a:spcPts val="100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The purpose of today’s lesson i</a:t>
            </a:r>
            <a:r>
              <a:rPr lang="en-US" sz="2600" dirty="0">
                <a:latin typeface="Century Gothic"/>
                <a:ea typeface="Century Gothic"/>
                <a:cs typeface="Century Gothic"/>
                <a:sym typeface="Century Gothic"/>
              </a:rPr>
              <a:t>s</a:t>
            </a:r>
            <a:r>
              <a:rPr lang="en-US" sz="2600" i="0" u="none" strike="noStrike" cap="none" dirty="0">
                <a:solidFill>
                  <a:schemeClr val="dk1"/>
                </a:solidFill>
                <a:latin typeface="Century Gothic"/>
                <a:ea typeface="Century Gothic"/>
                <a:cs typeface="Century Gothic"/>
                <a:sym typeface="Century Gothic"/>
              </a:rPr>
              <a:t> to</a:t>
            </a:r>
            <a:r>
              <a:rPr lang="en-US" sz="2600" dirty="0">
                <a:latin typeface="Century Gothic"/>
                <a:ea typeface="Century Gothic"/>
                <a:cs typeface="Century Gothic"/>
                <a:sym typeface="Century Gothic"/>
              </a:rPr>
              <a:t> assess students on their ability to select and cite evidence in support of an analysis.</a:t>
            </a:r>
          </a:p>
          <a:p>
            <a:pPr marL="63500" marR="0" lvl="0" indent="0" algn="l" rtl="0">
              <a:lnSpc>
                <a:spcPct val="90000"/>
              </a:lnSpc>
              <a:spcBef>
                <a:spcPts val="1000"/>
              </a:spcBef>
              <a:spcAft>
                <a:spcPts val="0"/>
              </a:spcAft>
              <a:buClr>
                <a:schemeClr val="dk1"/>
              </a:buClr>
              <a:buSzPts val="2600"/>
              <a:buNone/>
            </a:pPr>
            <a:endParaRPr sz="2600"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i="0" u="none" strike="noStrike" cap="none" dirty="0">
                <a:solidFill>
                  <a:schemeClr val="dk1"/>
                </a:solidFill>
                <a:latin typeface="Century Gothic"/>
                <a:ea typeface="Century Gothic"/>
                <a:cs typeface="Century Gothic"/>
                <a:sym typeface="Century Gothic"/>
              </a:rPr>
              <a:t>The Learning Targets</a:t>
            </a:r>
            <a:r>
              <a:rPr lang="en-US" sz="2600" dirty="0">
                <a:latin typeface="Century Gothic"/>
                <a:ea typeface="Century Gothic"/>
                <a:cs typeface="Century Gothic"/>
                <a:sym typeface="Century Gothic"/>
              </a:rPr>
              <a:t> </a:t>
            </a:r>
            <a:r>
              <a:rPr lang="en-US" sz="2600" i="0" u="none" strike="noStrike" cap="none" dirty="0">
                <a:solidFill>
                  <a:schemeClr val="dk1"/>
                </a:solidFill>
                <a:latin typeface="Century Gothic"/>
                <a:ea typeface="Century Gothic"/>
                <a:cs typeface="Century Gothic"/>
                <a:sym typeface="Century Gothic"/>
              </a:rPr>
              <a:t>for students today </a:t>
            </a:r>
            <a:r>
              <a:rPr lang="en-US" sz="2600" dirty="0">
                <a:latin typeface="Century Gothic"/>
                <a:ea typeface="Century Gothic"/>
                <a:cs typeface="Century Gothic"/>
                <a:sym typeface="Century Gothic"/>
              </a:rPr>
              <a:t>are</a:t>
            </a:r>
            <a:r>
              <a:rPr lang="en-US" sz="2600" i="0" u="none" strike="noStrike" cap="none" dirty="0">
                <a:solidFill>
                  <a:schemeClr val="dk1"/>
                </a:solidFill>
                <a:latin typeface="Century Gothic"/>
                <a:ea typeface="Century Gothic"/>
                <a:cs typeface="Century Gothic"/>
                <a:sym typeface="Century Gothic"/>
              </a:rPr>
              <a:t>:</a:t>
            </a:r>
            <a:endParaRPr sz="2600" dirty="0">
              <a:latin typeface="Century Gothic"/>
              <a:ea typeface="Century Gothic"/>
              <a:cs typeface="Century Gothic"/>
              <a:sym typeface="Century Gothic"/>
            </a:endParaRPr>
          </a:p>
          <a:p>
            <a:pPr marR="0" lvl="0" indent="-457200" algn="l" rtl="0">
              <a:lnSpc>
                <a:spcPct val="90000"/>
              </a:lnSpc>
              <a:spcBef>
                <a:spcPts val="1000"/>
              </a:spcBef>
              <a:spcAft>
                <a:spcPts val="0"/>
              </a:spcAft>
              <a:buSzPct val="100000"/>
              <a:buFont typeface="+mj-lt"/>
              <a:buAutoNum type="arabicPeriod"/>
            </a:pPr>
            <a:r>
              <a:rPr lang="en-US" sz="2400" b="1" dirty="0">
                <a:latin typeface="Century Gothic"/>
                <a:ea typeface="Century Gothic"/>
                <a:cs typeface="Century Gothic"/>
                <a:sym typeface="Century Gothic"/>
              </a:rPr>
              <a:t>I can cite several pieces of text-based evidence to support an analysis of the article “Loss of Culturally Vital Cattle Leaves Dinka Tribe Adrift in Refugee Camps.”</a:t>
            </a:r>
          </a:p>
          <a:p>
            <a:pPr marR="0" lvl="0" indent="-457200" algn="l" rtl="0">
              <a:lnSpc>
                <a:spcPct val="90000"/>
              </a:lnSpc>
              <a:spcBef>
                <a:spcPts val="1000"/>
              </a:spcBef>
              <a:spcAft>
                <a:spcPts val="0"/>
              </a:spcAft>
              <a:buSzPct val="100000"/>
              <a:buFont typeface="+mj-lt"/>
              <a:buAutoNum type="arabicPeriod"/>
            </a:pPr>
            <a:r>
              <a:rPr lang="en-US" sz="2400" b="1" dirty="0">
                <a:latin typeface="Century Gothic"/>
                <a:ea typeface="Century Gothic"/>
                <a:cs typeface="Century Gothic"/>
                <a:sym typeface="Century Gothic"/>
              </a:rPr>
              <a:t>I can select evidence from the article “Loss of Culturally Vital Cattle Leaves Dinka Tribe Adrift in Refugee Camps” to support analysis of the perspectives of the Dinka tribe of Southern Sudan.</a:t>
            </a:r>
            <a:endParaRPr sz="2400" b="1" dirty="0">
              <a:latin typeface="Century Gothic"/>
              <a:ea typeface="Century Gothic"/>
              <a:cs typeface="Century Gothic"/>
              <a:sym typeface="Century Gothic"/>
            </a:endParaRPr>
          </a:p>
          <a:p>
            <a:pPr marL="0" marR="0" lvl="0" indent="0" algn="l" rtl="0">
              <a:lnSpc>
                <a:spcPct val="90000"/>
              </a:lnSpc>
              <a:spcBef>
                <a:spcPts val="1000"/>
              </a:spcBef>
              <a:spcAft>
                <a:spcPts val="1000"/>
              </a:spcAft>
              <a:buNone/>
            </a:pPr>
            <a:endParaRPr sz="2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831851" y="1135625"/>
            <a:ext cx="10515600" cy="1430593"/>
          </a:xfrm>
          <a:prstGeom prst="rect">
            <a:avLst/>
          </a:prstGeom>
          <a:noFill/>
          <a:ln>
            <a:noFill/>
          </a:ln>
        </p:spPr>
        <p:txBody>
          <a:bodyPr spcFirstLastPara="1" wrap="square" lIns="91433" tIns="45700" rIns="91433" bIns="45700" anchor="b" anchorCtr="0">
            <a:noAutofit/>
          </a:bodyPr>
          <a:lstStyle/>
          <a:p>
            <a:pPr algn="ctr"/>
            <a:r>
              <a:rPr lang="en" sz="5067" dirty="0">
                <a:latin typeface="Century Gothic"/>
                <a:ea typeface="Century Gothic"/>
                <a:cs typeface="Century Gothic"/>
                <a:sym typeface="Century Gothic"/>
              </a:rPr>
              <a:t>Small Group Block</a:t>
            </a:r>
            <a:endParaRPr sz="5067" dirty="0">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831851" y="3429000"/>
            <a:ext cx="10515600" cy="1317481"/>
          </a:xfrm>
          <a:prstGeom prst="rect">
            <a:avLst/>
          </a:prstGeom>
          <a:noFill/>
          <a:ln>
            <a:noFill/>
          </a:ln>
        </p:spPr>
        <p:txBody>
          <a:bodyPr spcFirstLastPara="1" wrap="square" lIns="91433" tIns="45700" rIns="91433" bIns="45700" anchor="t" anchorCtr="0">
            <a:noAutofit/>
          </a:bodyPr>
          <a:lstStyle/>
          <a:p>
            <a:pPr marL="0" indent="0" algn="ctr">
              <a:spcBef>
                <a:spcPts val="0"/>
              </a:spcBef>
              <a:buClr>
                <a:schemeClr val="dk1"/>
              </a:buClr>
              <a:buSzPts val="2700"/>
            </a:pPr>
            <a:r>
              <a:rPr lang="en" sz="4267" b="1" dirty="0">
                <a:solidFill>
                  <a:schemeClr val="dk1"/>
                </a:solidFill>
                <a:latin typeface="Century Gothic"/>
                <a:ea typeface="Century Gothic"/>
                <a:cs typeface="Century Gothic"/>
                <a:sym typeface="Century Gothic"/>
              </a:rPr>
              <a:t>Fluency, Reading Ahead and Independent Reading</a:t>
            </a:r>
            <a:endParaRPr sz="4267" b="1"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7B5F6BA0-839F-4B69-98B6-86953AC20A7D}"/>
              </a:ext>
            </a:extLst>
          </p:cNvPr>
          <p:cNvPicPr>
            <a:picLocks noChangeAspect="1"/>
          </p:cNvPicPr>
          <p:nvPr/>
        </p:nvPicPr>
        <p:blipFill>
          <a:blip r:embed="rId3"/>
          <a:stretch>
            <a:fillRect/>
          </a:stretch>
        </p:blipFill>
        <p:spPr>
          <a:xfrm>
            <a:off x="5232649" y="530941"/>
            <a:ext cx="1726702" cy="793585"/>
          </a:xfrm>
          <a:prstGeom prst="rect">
            <a:avLst/>
          </a:prstGeom>
        </p:spPr>
      </p:pic>
    </p:spTree>
    <p:extLst>
      <p:ext uri="{BB962C8B-B14F-4D97-AF65-F5344CB8AC3E}">
        <p14:creationId xmlns:p14="http://schemas.microsoft.com/office/powerpoint/2010/main" val="16401087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35"/>
        <p:cNvGrpSpPr/>
        <p:nvPr/>
      </p:nvGrpSpPr>
      <p:grpSpPr>
        <a:xfrm>
          <a:off x="0" y="0"/>
          <a:ext cx="0" cy="0"/>
          <a:chOff x="0" y="0"/>
          <a:chExt cx="0" cy="0"/>
        </a:xfrm>
      </p:grpSpPr>
      <p:sp>
        <p:nvSpPr>
          <p:cNvPr id="136" name="Google Shape;136;p26"/>
          <p:cNvSpPr txBox="1">
            <a:spLocks noGrp="1"/>
          </p:cNvSpPr>
          <p:nvPr>
            <p:ph type="title"/>
          </p:nvPr>
        </p:nvSpPr>
        <p:spPr>
          <a:xfrm>
            <a:off x="838200" y="365125"/>
            <a:ext cx="10515600" cy="1325600"/>
          </a:xfrm>
          <a:prstGeom prst="rect">
            <a:avLst/>
          </a:prstGeom>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Small Group Block - Doing the Work We Each Need to Do	</a:t>
            </a:r>
            <a:endParaRPr/>
          </a:p>
        </p:txBody>
      </p:sp>
      <p:sp>
        <p:nvSpPr>
          <p:cNvPr id="137" name="Google Shape;137;p26"/>
          <p:cNvSpPr txBox="1">
            <a:spLocks noGrp="1"/>
          </p:cNvSpPr>
          <p:nvPr>
            <p:ph type="body" idx="1"/>
          </p:nvPr>
        </p:nvSpPr>
        <p:spPr>
          <a:xfrm>
            <a:off x="838200" y="1825633"/>
            <a:ext cx="10770400" cy="4351200"/>
          </a:xfrm>
          <a:prstGeom prst="rect">
            <a:avLst/>
          </a:prstGeom>
        </p:spPr>
        <p:txBody>
          <a:bodyPr spcFirstLastPara="1" wrap="square" lIns="91433" tIns="45700" rIns="91433" bIns="45700" anchor="t" anchorCtr="0">
            <a:noAutofit/>
          </a:bodyPr>
          <a:lstStyle/>
          <a:p>
            <a:pPr marL="0" indent="0">
              <a:spcBef>
                <a:spcPts val="1067"/>
              </a:spcBef>
              <a:buNone/>
            </a:pPr>
            <a:r>
              <a:rPr lang="en" sz="2667" dirty="0">
                <a:latin typeface="Century Gothic"/>
                <a:ea typeface="Century Gothic"/>
                <a:cs typeface="Century Gothic"/>
                <a:sym typeface="Century Gothic"/>
              </a:rPr>
              <a:t>Your teacher is going to be placing you into smaller, rotating groups. </a:t>
            </a:r>
            <a:endParaRPr sz="2667" dirty="0">
              <a:latin typeface="Century Gothic"/>
              <a:ea typeface="Century Gothic"/>
              <a:cs typeface="Century Gothic"/>
              <a:sym typeface="Century Gothic"/>
            </a:endParaRPr>
          </a:p>
          <a:p>
            <a:pPr indent="-474121">
              <a:spcBef>
                <a:spcPts val="1067"/>
              </a:spcBef>
              <a:buSzPts val="2000"/>
              <a:buFont typeface="Century Gothic"/>
              <a:buAutoNum type="arabicPeriod"/>
            </a:pPr>
            <a:r>
              <a:rPr lang="en" sz="2667" dirty="0">
                <a:latin typeface="Century Gothic"/>
                <a:ea typeface="Century Gothic"/>
                <a:cs typeface="Century Gothic"/>
                <a:sym typeface="Century Gothic"/>
              </a:rPr>
              <a:t>One group will still be working on fluency for much of the small group time. </a:t>
            </a:r>
            <a:endParaRPr sz="2667" dirty="0">
              <a:latin typeface="Century Gothic"/>
              <a:ea typeface="Century Gothic"/>
              <a:cs typeface="Century Gothic"/>
              <a:sym typeface="Century Gothic"/>
            </a:endParaRPr>
          </a:p>
          <a:p>
            <a:pPr indent="-474121">
              <a:spcBef>
                <a:spcPts val="0"/>
              </a:spcBef>
              <a:buSzPts val="2000"/>
              <a:buFont typeface="Century Gothic"/>
              <a:buAutoNum type="arabicPeriod"/>
            </a:pPr>
            <a:r>
              <a:rPr lang="en" sz="2667" dirty="0">
                <a:latin typeface="Century Gothic"/>
                <a:ea typeface="Century Gothic"/>
                <a:cs typeface="Century Gothic"/>
                <a:sym typeface="Century Gothic"/>
              </a:rPr>
              <a:t>Another group will read the selection for the next class to yourselves.</a:t>
            </a:r>
            <a:endParaRPr sz="2667" dirty="0">
              <a:latin typeface="Century Gothic"/>
              <a:ea typeface="Century Gothic"/>
              <a:cs typeface="Century Gothic"/>
              <a:sym typeface="Century Gothic"/>
            </a:endParaRPr>
          </a:p>
          <a:p>
            <a:pPr indent="-474121">
              <a:spcBef>
                <a:spcPts val="0"/>
              </a:spcBef>
              <a:buSzPts val="2000"/>
              <a:buFont typeface="Century Gothic"/>
              <a:buAutoNum type="arabicPeriod"/>
            </a:pPr>
            <a:r>
              <a:rPr lang="en" sz="2667" dirty="0">
                <a:latin typeface="Century Gothic"/>
                <a:ea typeface="Century Gothic"/>
                <a:cs typeface="Century Gothic"/>
                <a:sym typeface="Century Gothic"/>
              </a:rPr>
              <a:t>Another group will be choosing and reading the Scholastic Library books connected to what you’ve been studying.</a:t>
            </a:r>
            <a:endParaRPr sz="2667" dirty="0">
              <a:latin typeface="Century Gothic"/>
              <a:ea typeface="Century Gothic"/>
              <a:cs typeface="Century Gothic"/>
              <a:sym typeface="Century Gothic"/>
            </a:endParaRPr>
          </a:p>
          <a:p>
            <a:pPr indent="-474121">
              <a:spcBef>
                <a:spcPts val="0"/>
              </a:spcBef>
              <a:buSzPts val="2000"/>
              <a:buFont typeface="Century Gothic"/>
              <a:buAutoNum type="arabicPeriod"/>
            </a:pPr>
            <a:r>
              <a:rPr lang="en" sz="2667" dirty="0">
                <a:latin typeface="Century Gothic"/>
                <a:ea typeface="Century Gothic"/>
                <a:cs typeface="Century Gothic"/>
                <a:sym typeface="Century Gothic"/>
              </a:rPr>
              <a:t>Groups will start to rotate through two of these activities daily.</a:t>
            </a:r>
            <a:endParaRPr sz="2667" dirty="0">
              <a:latin typeface="Century Gothic"/>
              <a:ea typeface="Century Gothic"/>
              <a:cs typeface="Century Gothic"/>
              <a:sym typeface="Century Gothic"/>
            </a:endParaRPr>
          </a:p>
        </p:txBody>
      </p:sp>
    </p:spTree>
    <p:extLst>
      <p:ext uri="{BB962C8B-B14F-4D97-AF65-F5344CB8AC3E}">
        <p14:creationId xmlns:p14="http://schemas.microsoft.com/office/powerpoint/2010/main" val="57987192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body" idx="1"/>
          </p:nvPr>
        </p:nvSpPr>
        <p:spPr>
          <a:xfrm>
            <a:off x="838200" y="1810600"/>
            <a:ext cx="10832400" cy="4351200"/>
          </a:xfrm>
          <a:prstGeom prst="rect">
            <a:avLst/>
          </a:prstGeom>
          <a:noFill/>
          <a:ln>
            <a:noFill/>
          </a:ln>
        </p:spPr>
        <p:txBody>
          <a:bodyPr spcFirstLastPara="1" wrap="square" lIns="91433" tIns="45700" rIns="91433" bIns="45700" anchor="t" anchorCtr="0">
            <a:noAutofit/>
          </a:bodyPr>
          <a:lstStyle/>
          <a:p>
            <a:pPr marL="0" indent="0">
              <a:spcBef>
                <a:spcPts val="0"/>
              </a:spcBef>
              <a:buSzPts val="2200"/>
              <a:buNone/>
            </a:pPr>
            <a:r>
              <a:rPr lang="en" sz="2667">
                <a:latin typeface="Century Gothic"/>
                <a:ea typeface="Century Gothic"/>
                <a:cs typeface="Century Gothic"/>
                <a:sym typeface="Century Gothic"/>
              </a:rPr>
              <a:t>Here’s what we’ll do:</a:t>
            </a:r>
            <a:endParaRPr sz="2667">
              <a:latin typeface="Century Gothic"/>
              <a:ea typeface="Century Gothic"/>
              <a:cs typeface="Century Gothic"/>
              <a:sym typeface="Century Gothic"/>
            </a:endParaRPr>
          </a:p>
          <a:p>
            <a:pPr marL="0" indent="0">
              <a:spcBef>
                <a:spcPts val="0"/>
              </a:spcBef>
              <a:buSzPts val="2200"/>
              <a:buNone/>
            </a:pPr>
            <a:endParaRPr sz="2667">
              <a:latin typeface="Century Gothic"/>
              <a:ea typeface="Century Gothic"/>
              <a:cs typeface="Century Gothic"/>
              <a:sym typeface="Century Gothic"/>
            </a:endParaRPr>
          </a:p>
          <a:p>
            <a:pPr marL="457189" indent="-474121">
              <a:spcBef>
                <a:spcPts val="0"/>
              </a:spcBef>
              <a:buSzPts val="2000"/>
              <a:buFont typeface="Century Gothic"/>
              <a:buChar char="●"/>
            </a:pPr>
            <a:r>
              <a:rPr lang="en" sz="2667">
                <a:latin typeface="Century Gothic"/>
                <a:ea typeface="Century Gothic"/>
                <a:cs typeface="Century Gothic"/>
                <a:sym typeface="Century Gothic"/>
              </a:rPr>
              <a:t>I’m going to read aloud a section of the text we’ll be focusing on in our next class.</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You will read in your head while I read, following along with a pencil in your hand.</a:t>
            </a: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I’ll continue reading aloud; I’m going to stop and check you’re following once in awhile!</a:t>
            </a:r>
            <a:endParaRPr sz="2667">
              <a:latin typeface="Century Gothic"/>
              <a:ea typeface="Century Gothic"/>
              <a:cs typeface="Century Gothic"/>
              <a:sym typeface="Century Gothic"/>
            </a:endParaRPr>
          </a:p>
          <a:p>
            <a:pPr marL="0" indent="0">
              <a:lnSpc>
                <a:spcPct val="80000"/>
              </a:lnSpc>
              <a:spcBef>
                <a:spcPts val="1333"/>
              </a:spcBef>
              <a:buSzPts val="1900"/>
              <a:buNone/>
            </a:pPr>
            <a:endParaRPr sz="2400">
              <a:latin typeface="Century Gothic"/>
              <a:ea typeface="Century Gothic"/>
              <a:cs typeface="Century Gothic"/>
              <a:sym typeface="Century Gothic"/>
            </a:endParaRPr>
          </a:p>
        </p:txBody>
      </p:sp>
      <p:sp>
        <p:nvSpPr>
          <p:cNvPr id="144" name="Google Shape;144;p27"/>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184016831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8"/>
          <p:cNvSpPr txBox="1">
            <a:spLocks noGrp="1"/>
          </p:cNvSpPr>
          <p:nvPr>
            <p:ph type="body" idx="1"/>
          </p:nvPr>
        </p:nvSpPr>
        <p:spPr>
          <a:xfrm>
            <a:off x="838200" y="1825636"/>
            <a:ext cx="10515600" cy="45796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dirty="0">
                <a:latin typeface="Century Gothic"/>
                <a:ea typeface="Century Gothic"/>
                <a:cs typeface="Century Gothic"/>
                <a:sym typeface="Century Gothic"/>
              </a:rPr>
              <a:t>What’s the gist?</a:t>
            </a:r>
            <a:endParaRPr sz="2667" dirty="0">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dirty="0">
                <a:latin typeface="Century Gothic"/>
                <a:ea typeface="Century Gothic"/>
                <a:cs typeface="Century Gothic"/>
                <a:sym typeface="Century Gothic"/>
              </a:rPr>
              <a:t>Turn and talk with your partner about what the gist of this section seems to be.</a:t>
            </a:r>
            <a:endParaRPr sz="2667" dirty="0">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dirty="0">
                <a:latin typeface="Century Gothic"/>
                <a:ea typeface="Century Gothic"/>
                <a:cs typeface="Century Gothic"/>
                <a:sym typeface="Century Gothic"/>
              </a:rPr>
              <a:t>Then, let’s talk as a group about that gist of the passage.</a:t>
            </a:r>
            <a:endParaRPr sz="2667" dirty="0">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dirty="0">
                <a:latin typeface="Century Gothic"/>
                <a:ea typeface="Century Gothic"/>
                <a:cs typeface="Century Gothic"/>
                <a:sym typeface="Century Gothic"/>
              </a:rPr>
              <a:t>We’ll get as much of the reading done for next class as we can.</a:t>
            </a:r>
            <a:endParaRPr sz="2667" dirty="0">
              <a:latin typeface="Century Gothic"/>
              <a:ea typeface="Century Gothic"/>
              <a:cs typeface="Century Gothic"/>
              <a:sym typeface="Century Gothic"/>
            </a:endParaRPr>
          </a:p>
        </p:txBody>
      </p:sp>
      <p:sp>
        <p:nvSpPr>
          <p:cNvPr id="151" name="Google Shape;151;p28"/>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9B9FD24F-6A0E-4B05-9CF9-898CE8B13B18}"/>
              </a:ext>
            </a:extLst>
          </p:cNvPr>
          <p:cNvPicPr>
            <a:picLocks noChangeAspect="1"/>
          </p:cNvPicPr>
          <p:nvPr/>
        </p:nvPicPr>
        <p:blipFill>
          <a:blip r:embed="rId3"/>
          <a:stretch>
            <a:fillRect/>
          </a:stretch>
        </p:blipFill>
        <p:spPr>
          <a:xfrm>
            <a:off x="10946692" y="5839326"/>
            <a:ext cx="857308" cy="846865"/>
          </a:xfrm>
          <a:prstGeom prst="rect">
            <a:avLst/>
          </a:prstGeom>
        </p:spPr>
      </p:pic>
    </p:spTree>
    <p:extLst>
      <p:ext uri="{BB962C8B-B14F-4D97-AF65-F5344CB8AC3E}">
        <p14:creationId xmlns:p14="http://schemas.microsoft.com/office/powerpoint/2010/main" val="8038445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56"/>
        <p:cNvGrpSpPr/>
        <p:nvPr/>
      </p:nvGrpSpPr>
      <p:grpSpPr>
        <a:xfrm>
          <a:off x="0" y="0"/>
          <a:ext cx="0" cy="0"/>
          <a:chOff x="0" y="0"/>
          <a:chExt cx="0" cy="0"/>
        </a:xfrm>
      </p:grpSpPr>
      <p:sp>
        <p:nvSpPr>
          <p:cNvPr id="157" name="Google Shape;157;p29"/>
          <p:cNvSpPr txBox="1">
            <a:spLocks noGrp="1"/>
          </p:cNvSpPr>
          <p:nvPr>
            <p:ph type="body" idx="1"/>
          </p:nvPr>
        </p:nvSpPr>
        <p:spPr>
          <a:xfrm>
            <a:off x="838200" y="1690833"/>
            <a:ext cx="10736800" cy="4351200"/>
          </a:xfrm>
          <a:prstGeom prst="rect">
            <a:avLst/>
          </a:prstGeom>
          <a:noFill/>
          <a:ln>
            <a:noFill/>
          </a:ln>
        </p:spPr>
        <p:txBody>
          <a:bodyPr spcFirstLastPara="1" wrap="square" lIns="91433" tIns="45700" rIns="91433" bIns="45700" anchor="t" anchorCtr="0">
            <a:noAutofit/>
          </a:bodyPr>
          <a:lstStyle/>
          <a:p>
            <a:pPr marL="16933" indent="0">
              <a:spcBef>
                <a:spcPts val="0"/>
              </a:spcBef>
              <a:buSzPts val="2100"/>
              <a:buNone/>
            </a:pPr>
            <a:r>
              <a:rPr lang="en" sz="2533" b="1">
                <a:latin typeface="Century Gothic"/>
                <a:ea typeface="Century Gothic"/>
                <a:cs typeface="Century Gothic"/>
                <a:sym typeface="Century Gothic"/>
              </a:rPr>
              <a:t>Now it’s your turn to read this same passage</a:t>
            </a:r>
            <a:r>
              <a:rPr lang="en" sz="2533">
                <a:latin typeface="Century Gothic"/>
                <a:ea typeface="Century Gothic"/>
                <a:cs typeface="Century Gothic"/>
                <a:sym typeface="Century Gothic"/>
              </a:rPr>
              <a:t>. </a:t>
            </a:r>
            <a:r>
              <a:rPr lang="en" sz="2533" b="1">
                <a:latin typeface="Century Gothic"/>
                <a:ea typeface="Century Gothic"/>
                <a:cs typeface="Century Gothic"/>
                <a:sym typeface="Century Gothic"/>
              </a:rPr>
              <a:t>Here’s what you’ll do:</a:t>
            </a:r>
            <a:endParaRPr sz="2533" b="1">
              <a:latin typeface="Century Gothic"/>
              <a:ea typeface="Century Gothic"/>
              <a:cs typeface="Century Gothic"/>
              <a:sym typeface="Century Gothic"/>
            </a:endParaRPr>
          </a:p>
          <a:p>
            <a:pPr marL="0" indent="0">
              <a:spcBef>
                <a:spcPts val="0"/>
              </a:spcBef>
              <a:buNone/>
            </a:pPr>
            <a:endParaRPr sz="2533" b="1">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Read the passage to yourself in a whisper. </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Now, read the same passage out loud to your partner –while your partner reads in their head. (Read </a:t>
            </a:r>
            <a:r>
              <a:rPr lang="en" sz="2533" b="1" i="1">
                <a:latin typeface="Century Gothic"/>
                <a:ea typeface="Century Gothic"/>
                <a:cs typeface="Century Gothic"/>
                <a:sym typeface="Century Gothic"/>
              </a:rPr>
              <a:t>softly</a:t>
            </a:r>
            <a:r>
              <a:rPr lang="en" sz="2533">
                <a:latin typeface="Century Gothic"/>
                <a:ea typeface="Century Gothic"/>
                <a:cs typeface="Century Gothic"/>
                <a:sym typeface="Century Gothic"/>
              </a:rPr>
              <a:t> – lots of people will be talking!)</a:t>
            </a:r>
            <a:endParaRPr sz="2533">
              <a:latin typeface="Century Gothic"/>
              <a:ea typeface="Century Gothic"/>
              <a:cs typeface="Century Gothic"/>
              <a:sym typeface="Century Gothic"/>
            </a:endParaRPr>
          </a:p>
          <a:p>
            <a:pPr marL="457189" indent="-465655">
              <a:spcBef>
                <a:spcPts val="1333"/>
              </a:spcBef>
              <a:spcAft>
                <a:spcPts val="1333"/>
              </a:spcAft>
              <a:buSzPts val="1900"/>
              <a:buFont typeface="Century Gothic"/>
              <a:buChar char="●"/>
            </a:pPr>
            <a:r>
              <a:rPr lang="en" sz="2533">
                <a:latin typeface="Century Gothic"/>
                <a:ea typeface="Century Gothic"/>
                <a:cs typeface="Century Gothic"/>
                <a:sym typeface="Century Gothic"/>
              </a:rPr>
              <a:t>Switch – this time, your partner reads aloud while you read in your head.</a:t>
            </a:r>
            <a:endParaRPr sz="2533">
              <a:latin typeface="Century Gothic"/>
              <a:ea typeface="Century Gothic"/>
              <a:cs typeface="Century Gothic"/>
              <a:sym typeface="Century Gothic"/>
            </a:endParaRPr>
          </a:p>
        </p:txBody>
      </p:sp>
      <p:sp>
        <p:nvSpPr>
          <p:cNvPr id="158" name="Google Shape;158;p29"/>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123208705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4481478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Shape 95"/>
          <p:cNvSpPr txBox="1">
            <a:spLocks noGrp="1"/>
          </p:cNvSpPr>
          <p:nvPr>
            <p:ph type="subTitle" idx="1"/>
          </p:nvPr>
        </p:nvSpPr>
        <p:spPr>
          <a:xfrm>
            <a:off x="793650" y="1835025"/>
            <a:ext cx="10604700" cy="4221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sz="2200" b="1" i="0" u="none" strike="noStrike" cap="none" dirty="0">
                <a:solidFill>
                  <a:schemeClr val="dk1"/>
                </a:solidFill>
                <a:latin typeface="Century Gothic"/>
                <a:ea typeface="Century Gothic"/>
                <a:cs typeface="Century Gothic"/>
                <a:sym typeface="Century Gothic"/>
              </a:rPr>
              <a:t>Preparing for Unit One: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dirty="0">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000" b="1" dirty="0">
              <a:latin typeface="Century Gothic"/>
              <a:ea typeface="Century Gothic"/>
              <a:cs typeface="Century Gothic"/>
              <a:sym typeface="Century Gothic"/>
            </a:endParaRPr>
          </a:p>
          <a:p>
            <a:pPr marL="457200" marR="0" lvl="0" indent="-330200" algn="l" rtl="0">
              <a:lnSpc>
                <a:spcPct val="90000"/>
              </a:lnSpc>
              <a:spcBef>
                <a:spcPts val="1000"/>
              </a:spcBef>
              <a:spcAft>
                <a:spcPts val="0"/>
              </a:spcAft>
              <a:buSzPts val="1600"/>
              <a:buFont typeface="Century Gothic"/>
              <a:buChar char="●"/>
            </a:pPr>
            <a:r>
              <a:rPr lang="en-US" sz="1800" dirty="0">
                <a:latin typeface="Century Gothic"/>
                <a:ea typeface="Century Gothic"/>
                <a:cs typeface="Century Gothic"/>
                <a:sym typeface="Century Gothic"/>
              </a:rPr>
              <a:t>Reader’s Notes (students’ own from all previous lessons)</a:t>
            </a:r>
            <a:endParaRPr sz="1800" dirty="0">
              <a:latin typeface="Century Gothic"/>
              <a:ea typeface="Century Gothic"/>
              <a:cs typeface="Century Gothic"/>
              <a:sym typeface="Century Gothic"/>
            </a:endParaRPr>
          </a:p>
          <a:p>
            <a:pPr marL="457200" marR="0" lvl="0" indent="-330200" algn="l" rtl="0">
              <a:lnSpc>
                <a:spcPct val="90000"/>
              </a:lnSpc>
              <a:spcBef>
                <a:spcPts val="1000"/>
              </a:spcBef>
              <a:spcAft>
                <a:spcPts val="0"/>
              </a:spcAft>
              <a:buSzPts val="1600"/>
              <a:buFont typeface="Century Gothic"/>
              <a:buChar char="●"/>
            </a:pPr>
            <a:r>
              <a:rPr lang="en-US" sz="1800" dirty="0">
                <a:latin typeface="Century Gothic"/>
                <a:ea typeface="Century Gothic"/>
                <a:cs typeface="Century Gothic"/>
                <a:sym typeface="Century Gothic"/>
              </a:rPr>
              <a:t>Document camera, if available</a:t>
            </a:r>
            <a:endParaRPr sz="1800" dirty="0">
              <a:latin typeface="Century Gothic"/>
              <a:ea typeface="Century Gothic"/>
              <a:cs typeface="Century Gothic"/>
              <a:sym typeface="Century Gothic"/>
            </a:endParaRPr>
          </a:p>
          <a:p>
            <a:pPr marL="457200" marR="0" lvl="0" indent="-330200" algn="l" rtl="0">
              <a:lnSpc>
                <a:spcPct val="90000"/>
              </a:lnSpc>
              <a:spcBef>
                <a:spcPts val="1000"/>
              </a:spcBef>
              <a:spcAft>
                <a:spcPts val="0"/>
              </a:spcAft>
              <a:buSzPts val="1600"/>
              <a:buFont typeface="Century Gothic"/>
              <a:buChar char="●"/>
            </a:pPr>
            <a:r>
              <a:rPr lang="en-US" sz="1800" dirty="0">
                <a:latin typeface="Century Gothic"/>
                <a:ea typeface="Century Gothic"/>
                <a:cs typeface="Century Gothic"/>
                <a:sym typeface="Century Gothic"/>
              </a:rPr>
              <a:t>“Loss of Culturally Vital Cattle Leaves Dinka Tribe Adrift in Refugee Camps” (from Lesson 13 homework; one per student; one to display; focus on excerpt 2)</a:t>
            </a:r>
            <a:endParaRPr sz="1800" dirty="0">
              <a:latin typeface="Century Gothic"/>
              <a:ea typeface="Century Gothic"/>
              <a:cs typeface="Century Gothic"/>
              <a:sym typeface="Century Gothic"/>
            </a:endParaRPr>
          </a:p>
          <a:p>
            <a:pPr marL="457200" marR="0" lvl="0" indent="-330200" algn="l" rtl="0">
              <a:lnSpc>
                <a:spcPct val="90000"/>
              </a:lnSpc>
              <a:spcBef>
                <a:spcPts val="1000"/>
              </a:spcBef>
              <a:spcAft>
                <a:spcPts val="0"/>
              </a:spcAft>
              <a:buSzPts val="1600"/>
              <a:buFont typeface="Century Gothic"/>
              <a:buChar char="●"/>
            </a:pPr>
            <a:r>
              <a:rPr lang="en-US" sz="1800" dirty="0">
                <a:latin typeface="Century Gothic"/>
                <a:ea typeface="Century Gothic"/>
                <a:cs typeface="Century Gothic"/>
                <a:sym typeface="Century Gothic"/>
              </a:rPr>
              <a:t>End of Unit 1 Assessment: Identifying Perspective and Using Evidence from Informational Texts about the Dinka and Nuer Tribes (one per student)</a:t>
            </a:r>
            <a:endParaRPr sz="1800" dirty="0">
              <a:latin typeface="Century Gothic"/>
              <a:ea typeface="Century Gothic"/>
              <a:cs typeface="Century Gothic"/>
              <a:sym typeface="Century Gothic"/>
            </a:endParaRPr>
          </a:p>
          <a:p>
            <a:pPr marL="457200" marR="0" lvl="0" indent="-330200" algn="l" rtl="0">
              <a:lnSpc>
                <a:spcPct val="90000"/>
              </a:lnSpc>
              <a:spcBef>
                <a:spcPts val="1000"/>
              </a:spcBef>
              <a:spcAft>
                <a:spcPts val="0"/>
              </a:spcAft>
              <a:buSzPts val="1600"/>
              <a:buFont typeface="Century Gothic"/>
              <a:buChar char="●"/>
            </a:pPr>
            <a:r>
              <a:rPr lang="en-US" sz="1800" dirty="0">
                <a:latin typeface="Century Gothic"/>
                <a:ea typeface="Century Gothic"/>
                <a:cs typeface="Century Gothic"/>
                <a:sym typeface="Century Gothic"/>
              </a:rPr>
              <a:t>End of Unit 1 Assessment: Identifying Perspective and Using Evidence from Informational Texts about the Dinka and Nuer Tribes (Answers for Teacher Reference)</a:t>
            </a:r>
            <a:endParaRPr sz="1800" dirty="0">
              <a:latin typeface="Century Gothic"/>
              <a:ea typeface="Century Gothic"/>
              <a:cs typeface="Century Gothic"/>
              <a:sym typeface="Century Gothic"/>
            </a:endParaRPr>
          </a:p>
          <a:p>
            <a:pPr marL="457200" marR="0" lvl="0" indent="-330200" algn="l" rtl="0">
              <a:lnSpc>
                <a:spcPct val="90000"/>
              </a:lnSpc>
              <a:spcBef>
                <a:spcPts val="1000"/>
              </a:spcBef>
              <a:spcAft>
                <a:spcPts val="0"/>
              </a:spcAft>
              <a:buSzPts val="1600"/>
              <a:buFont typeface="Century Gothic"/>
              <a:buChar char="●"/>
            </a:pPr>
            <a:r>
              <a:rPr lang="en-US" sz="1800" dirty="0">
                <a:latin typeface="Century Gothic"/>
                <a:ea typeface="Century Gothic"/>
                <a:cs typeface="Century Gothic"/>
                <a:sym typeface="Century Gothic"/>
              </a:rPr>
              <a:t>Back to Back and Face to Face prompts (for Teacher Reference)</a:t>
            </a:r>
            <a:endParaRPr sz="1800" dirty="0">
              <a:latin typeface="Century Gothic"/>
              <a:ea typeface="Century Gothic"/>
              <a:cs typeface="Century Gothic"/>
              <a:sym typeface="Century Gothic"/>
            </a:endParaRPr>
          </a:p>
          <a:p>
            <a:pPr marL="457200" marR="0" lvl="0" indent="-330200" algn="l" rtl="0">
              <a:lnSpc>
                <a:spcPct val="90000"/>
              </a:lnSpc>
              <a:spcBef>
                <a:spcPts val="1000"/>
              </a:spcBef>
              <a:spcAft>
                <a:spcPts val="0"/>
              </a:spcAft>
              <a:buSzPts val="1600"/>
              <a:buFont typeface="Century Gothic"/>
              <a:buChar char="●"/>
            </a:pPr>
            <a:r>
              <a:rPr lang="en-US" sz="1800" dirty="0">
                <a:latin typeface="Century Gothic"/>
                <a:ea typeface="Century Gothic"/>
                <a:cs typeface="Century Gothic"/>
                <a:sym typeface="Century Gothic"/>
              </a:rPr>
              <a:t>Students will work mostly independently, but after the assessment, they will come into partnerships for a closing activity. You may match students in whatever pairs you want.</a:t>
            </a:r>
            <a:endParaRPr sz="1800" dirty="0">
              <a:latin typeface="Century Gothic"/>
              <a:ea typeface="Century Gothic"/>
              <a:cs typeface="Century Gothic"/>
              <a:sym typeface="Century Gothic"/>
            </a:endParaRPr>
          </a:p>
          <a:p>
            <a:pPr marL="571500" marR="0" lvl="0" indent="-360045" algn="l" rtl="0">
              <a:lnSpc>
                <a:spcPct val="90000"/>
              </a:lnSpc>
              <a:spcBef>
                <a:spcPts val="1000"/>
              </a:spcBef>
              <a:spcAft>
                <a:spcPts val="0"/>
              </a:spcAft>
              <a:buClr>
                <a:schemeClr val="dk1"/>
              </a:buClr>
              <a:buSzPts val="3330"/>
              <a:buFont typeface="Arial"/>
              <a:buNone/>
            </a:pPr>
            <a:endParaRPr sz="160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330"/>
              <a:buFont typeface="Arial"/>
              <a:buNone/>
            </a:pPr>
            <a:endParaRPr sz="2000" i="0" u="none" strike="noStrike" cap="none" dirty="0">
              <a:solidFill>
                <a:schemeClr val="dk1"/>
              </a:solidFill>
              <a:latin typeface="Century Gothic"/>
              <a:ea typeface="Century Gothic"/>
              <a:cs typeface="Century Gothic"/>
              <a:sym typeface="Century Gothic"/>
            </a:endParaRPr>
          </a:p>
        </p:txBody>
      </p:sp>
      <p:sp>
        <p:nvSpPr>
          <p:cNvPr id="96" name="Shape 96"/>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1: Lesson 14</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Shape 102"/>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14</a:t>
            </a:r>
            <a:endParaRPr sz="5600" b="1"/>
          </a:p>
        </p:txBody>
      </p:sp>
      <p:pic>
        <p:nvPicPr>
          <p:cNvPr id="3" name="Picture 2">
            <a:extLst>
              <a:ext uri="{FF2B5EF4-FFF2-40B4-BE49-F238E27FC236}">
                <a16:creationId xmlns:a16="http://schemas.microsoft.com/office/drawing/2014/main" id="{4049549A-A8A9-45B8-8DD2-6843D2D66F8F}"/>
              </a:ext>
            </a:extLst>
          </p:cNvPr>
          <p:cNvPicPr>
            <a:picLocks noChangeAspect="1"/>
          </p:cNvPicPr>
          <p:nvPr/>
        </p:nvPicPr>
        <p:blipFill>
          <a:blip r:embed="rId3"/>
          <a:stretch>
            <a:fillRect/>
          </a:stretch>
        </p:blipFill>
        <p:spPr>
          <a:xfrm>
            <a:off x="5155124" y="304824"/>
            <a:ext cx="1881751" cy="86484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Students!</a:t>
            </a:r>
            <a:endParaRPr sz="4200" b="1" i="0" u="none" strike="noStrike" cap="none" dirty="0">
              <a:solidFill>
                <a:schemeClr val="dk1"/>
              </a:solidFill>
              <a:latin typeface="Century Gothic"/>
              <a:ea typeface="Century Gothic"/>
              <a:cs typeface="Century Gothic"/>
              <a:sym typeface="Century Gothic"/>
            </a:endParaRPr>
          </a:p>
        </p:txBody>
      </p:sp>
      <p:sp>
        <p:nvSpPr>
          <p:cNvPr id="109" name="Shape 109"/>
          <p:cNvSpPr txBox="1">
            <a:spLocks noGrp="1"/>
          </p:cNvSpPr>
          <p:nvPr>
            <p:ph type="subTitle" idx="1"/>
          </p:nvPr>
        </p:nvSpPr>
        <p:spPr>
          <a:xfrm>
            <a:off x="869795" y="1722431"/>
            <a:ext cx="10484005" cy="4187715"/>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dirty="0">
                <a:latin typeface="Century Gothic"/>
                <a:ea typeface="Century Gothic"/>
                <a:cs typeface="Century Gothic"/>
                <a:sym typeface="Century Gothic"/>
              </a:rPr>
              <a:t>You have done so much hard work with our novel, </a:t>
            </a:r>
            <a:r>
              <a:rPr lang="en-US" i="1" dirty="0">
                <a:latin typeface="Century Gothic"/>
                <a:ea typeface="Century Gothic"/>
                <a:cs typeface="Century Gothic"/>
                <a:sym typeface="Century Gothic"/>
              </a:rPr>
              <a:t>A Long Walk to Water. </a:t>
            </a:r>
            <a:r>
              <a:rPr lang="en-US" dirty="0">
                <a:latin typeface="Century Gothic"/>
                <a:ea typeface="Century Gothic"/>
                <a:cs typeface="Century Gothic"/>
                <a:sym typeface="Century Gothic"/>
              </a:rPr>
              <a:t>Congratulations! Now you have a chance to demonstrate everything you’ve learned in this unit.</a:t>
            </a:r>
            <a:endParaRPr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dirty="0">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you’ll do today:</a:t>
            </a:r>
            <a:endParaRPr i="0"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Review learning targets for this lesson.</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Get ready for the End-of-Unit Assessment.</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Complete the End-of-Unit Assessment.</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Talk with a partner about your thoughts regarding this novel.</a:t>
            </a:r>
            <a:endParaRPr dirty="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dirty="0">
              <a:solidFill>
                <a:schemeClr val="dk1"/>
              </a:solidFill>
              <a:latin typeface="Century Gothic"/>
              <a:ea typeface="Century Gothic"/>
              <a:cs typeface="Century Gothic"/>
              <a:sym typeface="Century Gothic"/>
            </a:endParaRPr>
          </a:p>
        </p:txBody>
      </p:sp>
      <p:pic>
        <p:nvPicPr>
          <p:cNvPr id="110" name="Shape 110"/>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Shape 116"/>
          <p:cNvSpPr txBox="1">
            <a:spLocks noGrp="1"/>
          </p:cNvSpPr>
          <p:nvPr>
            <p:ph type="title" idx="4294967295"/>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17" name="Shape 117"/>
          <p:cNvSpPr txBox="1">
            <a:spLocks noGrp="1"/>
          </p:cNvSpPr>
          <p:nvPr>
            <p:ph type="body" idx="4294967295"/>
          </p:nvPr>
        </p:nvSpPr>
        <p:spPr>
          <a:xfrm>
            <a:off x="693225" y="1597150"/>
            <a:ext cx="11195100" cy="503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dirty="0">
                <a:latin typeface="Century Gothic"/>
                <a:ea typeface="Century Gothic"/>
                <a:cs typeface="Century Gothic"/>
                <a:sym typeface="Century Gothic"/>
              </a:rPr>
              <a:t>Today’s learning targets are:</a:t>
            </a:r>
            <a:endParaRPr sz="2400" dirty="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endParaRPr sz="2600" b="1" dirty="0">
              <a:latin typeface="Century Gothic"/>
              <a:ea typeface="Century Gothic"/>
              <a:cs typeface="Century Gothic"/>
              <a:sym typeface="Century Gothic"/>
            </a:endParaRPr>
          </a:p>
          <a:p>
            <a:pPr lvl="0" indent="-457200">
              <a:buFont typeface="+mj-lt"/>
              <a:buAutoNum type="arabicPeriod"/>
            </a:pPr>
            <a:r>
              <a:rPr lang="en-US" sz="3000" b="1" dirty="0">
                <a:latin typeface="Century Gothic"/>
                <a:ea typeface="Century Gothic"/>
                <a:cs typeface="Century Gothic"/>
                <a:sym typeface="Century Gothic"/>
              </a:rPr>
              <a:t>I can cite several pieces of text-based evidence to support an analysis of the article “Loss of Culturally Vital Cattle Leaves Dinka Tribe Adrift in Refugee Camps.”</a:t>
            </a:r>
          </a:p>
          <a:p>
            <a:pPr lvl="0" indent="-457200">
              <a:buFont typeface="+mj-lt"/>
              <a:buAutoNum type="arabicPeriod"/>
            </a:pPr>
            <a:r>
              <a:rPr lang="en-US" sz="3000" b="1" dirty="0">
                <a:latin typeface="Century Gothic"/>
                <a:ea typeface="Century Gothic"/>
                <a:cs typeface="Century Gothic"/>
                <a:sym typeface="Century Gothic"/>
              </a:rPr>
              <a:t>I can select evidence from the article “Loss of Culturally Vital Cattle Leaves Dinka Tribe Adrift in Refugee Camps” to support analysis of the perspectives of the Dinka tribe of Southern Sudan.</a:t>
            </a:r>
          </a:p>
          <a:p>
            <a:pPr marL="0" lvl="0" indent="0" rtl="0">
              <a:spcBef>
                <a:spcPts val="1000"/>
              </a:spcBef>
              <a:spcAft>
                <a:spcPts val="0"/>
              </a:spcAft>
              <a:buClr>
                <a:schemeClr val="dk1"/>
              </a:buClr>
              <a:buSzPts val="1100"/>
              <a:buFont typeface="Arial"/>
              <a:buNone/>
            </a:pPr>
            <a:endParaRPr sz="26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6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p:txBody>
      </p:sp>
      <p:pic>
        <p:nvPicPr>
          <p:cNvPr id="118" name="Shape 118"/>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a:extLst>
              <a:ext uri="{FF2B5EF4-FFF2-40B4-BE49-F238E27FC236}">
                <a16:creationId xmlns:a16="http://schemas.microsoft.com/office/drawing/2014/main" id="{9DBDD935-280E-4500-BE51-AC35D5BF7CBE}"/>
              </a:ext>
            </a:extLst>
          </p:cNvPr>
          <p:cNvPicPr>
            <a:picLocks noChangeAspect="1"/>
          </p:cNvPicPr>
          <p:nvPr/>
        </p:nvPicPr>
        <p:blipFill>
          <a:blip r:embed="rId4"/>
          <a:stretch>
            <a:fillRect/>
          </a:stretch>
        </p:blipFill>
        <p:spPr>
          <a:xfrm>
            <a:off x="10909658" y="5857811"/>
            <a:ext cx="978667" cy="77153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get ready for our assessment</a:t>
            </a:r>
            <a:endParaRPr sz="3400" i="0" u="none" strike="noStrike" cap="none" dirty="0">
              <a:solidFill>
                <a:schemeClr val="dk1"/>
              </a:solidFill>
              <a:latin typeface="Century Gothic"/>
              <a:ea typeface="Century Gothic"/>
              <a:cs typeface="Century Gothic"/>
              <a:sym typeface="Century Gothic"/>
            </a:endParaRPr>
          </a:p>
        </p:txBody>
      </p:sp>
      <p:sp>
        <p:nvSpPr>
          <p:cNvPr id="125" name="Shape 125"/>
          <p:cNvSpPr txBox="1">
            <a:spLocks noGrp="1"/>
          </p:cNvSpPr>
          <p:nvPr>
            <p:ph type="body" idx="1"/>
          </p:nvPr>
        </p:nvSpPr>
        <p:spPr>
          <a:xfrm>
            <a:off x="693225" y="1597150"/>
            <a:ext cx="11195100" cy="47109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600" dirty="0">
                <a:latin typeface="Century Gothic"/>
                <a:ea typeface="Century Gothic"/>
                <a:cs typeface="Century Gothic"/>
                <a:sym typeface="Century Gothic"/>
              </a:rPr>
              <a:t>Remember, there are no “tricks” to this assessment! The skills you will use to complete this are the exact same skills you’ve been practicing in Lessons 12 and 13. </a:t>
            </a:r>
            <a:endParaRPr sz="26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6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dirty="0">
                <a:latin typeface="Century Gothic"/>
                <a:ea typeface="Century Gothic"/>
                <a:cs typeface="Century Gothic"/>
                <a:sym typeface="Century Gothic"/>
              </a:rPr>
              <a:t>If you finish early, you can:</a:t>
            </a:r>
            <a:endParaRPr sz="2600" dirty="0">
              <a:latin typeface="Century Gothic"/>
              <a:ea typeface="Century Gothic"/>
              <a:cs typeface="Century Gothic"/>
              <a:sym typeface="Century Gothic"/>
            </a:endParaRPr>
          </a:p>
          <a:p>
            <a:pPr marL="457200" marR="0" lvl="0" indent="-393700" algn="l" rtl="0">
              <a:lnSpc>
                <a:spcPct val="90000"/>
              </a:lnSpc>
              <a:spcBef>
                <a:spcPts val="1000"/>
              </a:spcBef>
              <a:spcAft>
                <a:spcPts val="0"/>
              </a:spcAft>
              <a:buSzPts val="2600"/>
              <a:buFont typeface="Century Gothic"/>
              <a:buChar char="•"/>
            </a:pPr>
            <a:r>
              <a:rPr lang="en-US" sz="2600" dirty="0">
                <a:latin typeface="Century Gothic"/>
                <a:ea typeface="Century Gothic"/>
                <a:cs typeface="Century Gothic"/>
                <a:sym typeface="Century Gothic"/>
              </a:rPr>
              <a:t>Continue reading in </a:t>
            </a:r>
            <a:r>
              <a:rPr lang="en-US" sz="2600" i="1" dirty="0">
                <a:latin typeface="Century Gothic"/>
                <a:ea typeface="Century Gothic"/>
                <a:cs typeface="Century Gothic"/>
                <a:sym typeface="Century Gothic"/>
              </a:rPr>
              <a:t>A Long Walk to Water </a:t>
            </a:r>
            <a:r>
              <a:rPr lang="en-US" sz="2600" dirty="0">
                <a:latin typeface="Century Gothic"/>
                <a:ea typeface="Century Gothic"/>
                <a:cs typeface="Century Gothic"/>
                <a:sym typeface="Century Gothic"/>
              </a:rPr>
              <a:t>and making notes on the </a:t>
            </a:r>
            <a:r>
              <a:rPr lang="en-US" sz="2600" b="1" dirty="0">
                <a:latin typeface="Century Gothic"/>
                <a:ea typeface="Century Gothic"/>
                <a:cs typeface="Century Gothic"/>
                <a:sym typeface="Century Gothic"/>
              </a:rPr>
              <a:t>Reader’s Notes </a:t>
            </a:r>
            <a:r>
              <a:rPr lang="en-US" sz="2600" dirty="0">
                <a:latin typeface="Century Gothic"/>
                <a:ea typeface="Century Gothic"/>
                <a:cs typeface="Century Gothic"/>
                <a:sym typeface="Century Gothic"/>
              </a:rPr>
              <a:t>about the gist of upcoming chapters.</a:t>
            </a:r>
            <a:endParaRPr sz="2600" dirty="0">
              <a:latin typeface="Century Gothic"/>
              <a:ea typeface="Century Gothic"/>
              <a:cs typeface="Century Gothic"/>
              <a:sym typeface="Century Gothic"/>
            </a:endParaRPr>
          </a:p>
          <a:p>
            <a:pPr marL="457200" marR="0" lvl="0" indent="-393700" algn="l" rtl="0">
              <a:lnSpc>
                <a:spcPct val="90000"/>
              </a:lnSpc>
              <a:spcBef>
                <a:spcPts val="0"/>
              </a:spcBef>
              <a:spcAft>
                <a:spcPts val="0"/>
              </a:spcAft>
              <a:buSzPts val="2600"/>
              <a:buFont typeface="Century Gothic"/>
              <a:buChar char="•"/>
            </a:pPr>
            <a:r>
              <a:rPr lang="en-US" sz="2600" dirty="0">
                <a:latin typeface="Century Gothic"/>
                <a:ea typeface="Century Gothic"/>
                <a:cs typeface="Century Gothic"/>
                <a:sym typeface="Century Gothic"/>
              </a:rPr>
              <a:t>Complete homework for other classes.</a:t>
            </a:r>
            <a:endParaRPr sz="2600" dirty="0">
              <a:latin typeface="Century Gothic"/>
              <a:ea typeface="Century Gothic"/>
              <a:cs typeface="Century Gothic"/>
              <a:sym typeface="Century Gothic"/>
            </a:endParaRPr>
          </a:p>
          <a:p>
            <a:pPr marL="457200" marR="0" lvl="0" indent="-393700" algn="l" rtl="0">
              <a:lnSpc>
                <a:spcPct val="90000"/>
              </a:lnSpc>
              <a:spcBef>
                <a:spcPts val="0"/>
              </a:spcBef>
              <a:spcAft>
                <a:spcPts val="0"/>
              </a:spcAft>
              <a:buSzPts val="2600"/>
              <a:buFont typeface="Century Gothic"/>
              <a:buChar char="•"/>
            </a:pPr>
            <a:r>
              <a:rPr lang="en-US" sz="2600" dirty="0">
                <a:latin typeface="Century Gothic"/>
                <a:ea typeface="Century Gothic"/>
                <a:cs typeface="Century Gothic"/>
                <a:sym typeface="Century Gothic"/>
              </a:rPr>
              <a:t>Continue reading your independent reading book.</a:t>
            </a:r>
            <a:endParaRPr sz="2600" dirty="0">
              <a:latin typeface="Century Gothic"/>
              <a:ea typeface="Century Gothic"/>
              <a:cs typeface="Century Gothic"/>
              <a:sym typeface="Century Gothic"/>
            </a:endParaRPr>
          </a:p>
          <a:p>
            <a:pPr marL="457200" marR="0" lvl="0" indent="-393700" algn="l" rtl="0">
              <a:lnSpc>
                <a:spcPct val="90000"/>
              </a:lnSpc>
              <a:spcBef>
                <a:spcPts val="0"/>
              </a:spcBef>
              <a:spcAft>
                <a:spcPts val="0"/>
              </a:spcAft>
              <a:buSzPts val="2600"/>
              <a:buFont typeface="Century Gothic"/>
              <a:buChar char="•"/>
            </a:pPr>
            <a:r>
              <a:rPr lang="en-US" sz="2600" i="1" dirty="0">
                <a:latin typeface="Century Gothic"/>
                <a:ea typeface="Century Gothic"/>
                <a:cs typeface="Century Gothic"/>
                <a:sym typeface="Century Gothic"/>
              </a:rPr>
              <a:t>What else? Share your ideas!</a:t>
            </a:r>
            <a:endParaRPr sz="2600" i="1" dirty="0">
              <a:latin typeface="Century Gothic"/>
              <a:ea typeface="Century Gothic"/>
              <a:cs typeface="Century Gothic"/>
              <a:sym typeface="Century Gothic"/>
            </a:endParaRPr>
          </a:p>
        </p:txBody>
      </p:sp>
      <p:pic>
        <p:nvPicPr>
          <p:cNvPr id="126" name="Shape 126"/>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Shape 13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work on our assessment</a:t>
            </a:r>
            <a:endParaRPr sz="3400" i="0" u="none" strike="noStrike" cap="none" dirty="0">
              <a:solidFill>
                <a:schemeClr val="dk1"/>
              </a:solidFill>
              <a:latin typeface="Century Gothic"/>
              <a:ea typeface="Century Gothic"/>
              <a:cs typeface="Century Gothic"/>
              <a:sym typeface="Century Gothic"/>
            </a:endParaRPr>
          </a:p>
        </p:txBody>
      </p:sp>
      <p:pic>
        <p:nvPicPr>
          <p:cNvPr id="133" name="Shape 133"/>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34" name="Shape 134"/>
          <p:cNvSpPr txBox="1"/>
          <p:nvPr/>
        </p:nvSpPr>
        <p:spPr>
          <a:xfrm>
            <a:off x="876575" y="2148500"/>
            <a:ext cx="10897200" cy="38157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800" dirty="0">
                <a:latin typeface="Century Gothic"/>
                <a:ea typeface="Century Gothic"/>
                <a:cs typeface="Century Gothic"/>
                <a:sym typeface="Century Gothic"/>
              </a:rPr>
              <a:t>Your teacher will distribute the End of Unit Assessment. Please work quietly on it, and if you finish early, you may work on one of the choices we discussed until everyone is finished.</a:t>
            </a:r>
            <a:endParaRPr sz="2800" dirty="0">
              <a:latin typeface="Century Gothic"/>
              <a:ea typeface="Century Gothic"/>
              <a:cs typeface="Century Gothic"/>
              <a:sym typeface="Century Gothic"/>
            </a:endParaRPr>
          </a:p>
          <a:p>
            <a:pPr marL="0" lvl="0" indent="0">
              <a:spcBef>
                <a:spcPts val="0"/>
              </a:spcBef>
              <a:spcAft>
                <a:spcPts val="0"/>
              </a:spcAft>
              <a:buNone/>
            </a:pPr>
            <a:endParaRPr sz="2800" dirty="0">
              <a:latin typeface="Century Gothic"/>
              <a:ea typeface="Century Gothic"/>
              <a:cs typeface="Century Gothic"/>
              <a:sym typeface="Century Gothic"/>
            </a:endParaRPr>
          </a:p>
          <a:p>
            <a:pPr marL="0" lvl="0" indent="0">
              <a:spcBef>
                <a:spcPts val="0"/>
              </a:spcBef>
              <a:spcAft>
                <a:spcPts val="0"/>
              </a:spcAft>
              <a:buNone/>
            </a:pPr>
            <a:r>
              <a:rPr lang="en-US" sz="2800" dirty="0">
                <a:latin typeface="Century Gothic"/>
                <a:ea typeface="Century Gothic"/>
                <a:cs typeface="Century Gothic"/>
                <a:sym typeface="Century Gothic"/>
              </a:rPr>
              <a:t>Remember to remain silent even after you have finished your assessment. Doing so makes it possible for everyone to do his or her best work.</a:t>
            </a:r>
            <a:endParaRPr sz="28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pic>
        <p:nvPicPr>
          <p:cNvPr id="140" name="Shape 140"/>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41" name="Shape 141"/>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talk about the novel</a:t>
            </a:r>
            <a:endParaRPr sz="3400" u="none" strike="noStrike" cap="none" dirty="0">
              <a:solidFill>
                <a:schemeClr val="dk1"/>
              </a:solidFill>
              <a:latin typeface="Century Gothic"/>
              <a:ea typeface="Century Gothic"/>
              <a:cs typeface="Century Gothic"/>
              <a:sym typeface="Century Gothic"/>
            </a:endParaRPr>
          </a:p>
        </p:txBody>
      </p:sp>
      <p:sp>
        <p:nvSpPr>
          <p:cNvPr id="142" name="Shape 142"/>
          <p:cNvSpPr txBox="1"/>
          <p:nvPr/>
        </p:nvSpPr>
        <p:spPr>
          <a:xfrm>
            <a:off x="693225" y="1597150"/>
            <a:ext cx="4385400" cy="5032200"/>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1000"/>
              </a:spcBef>
              <a:spcAft>
                <a:spcPts val="0"/>
              </a:spcAft>
              <a:buNone/>
            </a:pPr>
            <a:r>
              <a:rPr lang="en-US" sz="2200" b="1">
                <a:solidFill>
                  <a:srgbClr val="000000"/>
                </a:solidFill>
                <a:latin typeface="Century Gothic"/>
                <a:ea typeface="Century Gothic"/>
                <a:cs typeface="Century Gothic"/>
                <a:sym typeface="Century Gothic"/>
              </a:rPr>
              <a:t>Protocol Review</a:t>
            </a:r>
            <a:endParaRPr sz="2200" b="1">
              <a:solidFill>
                <a:srgbClr val="000000"/>
              </a:solidFill>
              <a:latin typeface="Century Gothic"/>
              <a:ea typeface="Century Gothic"/>
              <a:cs typeface="Century Gothic"/>
              <a:sym typeface="Century Gothic"/>
            </a:endParaRPr>
          </a:p>
          <a:p>
            <a:pPr marL="457200" lvl="0" indent="-355600" rtl="0">
              <a:lnSpc>
                <a:spcPct val="90000"/>
              </a:lnSpc>
              <a:spcBef>
                <a:spcPts val="1000"/>
              </a:spcBef>
              <a:spcAft>
                <a:spcPts val="0"/>
              </a:spcAft>
              <a:buClr>
                <a:srgbClr val="000000"/>
              </a:buClr>
              <a:buSzPts val="2000"/>
              <a:buFont typeface="Century Gothic"/>
              <a:buChar char="•"/>
            </a:pPr>
            <a:r>
              <a:rPr lang="en-US" sz="2000">
                <a:solidFill>
                  <a:srgbClr val="000000"/>
                </a:solidFill>
                <a:latin typeface="Century Gothic"/>
                <a:ea typeface="Century Gothic"/>
                <a:cs typeface="Century Gothic"/>
                <a:sym typeface="Century Gothic"/>
              </a:rPr>
              <a:t>Stand back-to-back with your partner, being respectful of space.</a:t>
            </a:r>
            <a:endParaRPr sz="2000">
              <a:solidFill>
                <a:srgbClr val="000000"/>
              </a:solidFill>
              <a:latin typeface="Century Gothic"/>
              <a:ea typeface="Century Gothic"/>
              <a:cs typeface="Century Gothic"/>
              <a:sym typeface="Century Gothic"/>
            </a:endParaRPr>
          </a:p>
          <a:p>
            <a:pPr marL="457200" lvl="0" indent="-355600" rtl="0">
              <a:lnSpc>
                <a:spcPct val="90000"/>
              </a:lnSpc>
              <a:spcBef>
                <a:spcPts val="0"/>
              </a:spcBef>
              <a:spcAft>
                <a:spcPts val="0"/>
              </a:spcAft>
              <a:buClr>
                <a:srgbClr val="000000"/>
              </a:buClr>
              <a:buSzPts val="2000"/>
              <a:buFont typeface="Century Gothic"/>
              <a:buChar char="•"/>
            </a:pPr>
            <a:r>
              <a:rPr lang="en-US" sz="2000">
                <a:solidFill>
                  <a:srgbClr val="000000"/>
                </a:solidFill>
                <a:latin typeface="Century Gothic"/>
                <a:ea typeface="Century Gothic"/>
                <a:cs typeface="Century Gothic"/>
                <a:sym typeface="Century Gothic"/>
              </a:rPr>
              <a:t>When your teacher says “face-to-face,” turn, face your partner, and decide who will share first.</a:t>
            </a:r>
            <a:endParaRPr sz="2000">
              <a:solidFill>
                <a:srgbClr val="000000"/>
              </a:solidFill>
              <a:latin typeface="Century Gothic"/>
              <a:ea typeface="Century Gothic"/>
              <a:cs typeface="Century Gothic"/>
              <a:sym typeface="Century Gothic"/>
            </a:endParaRPr>
          </a:p>
          <a:p>
            <a:pPr marL="457200" lvl="0" indent="-355600" rtl="0">
              <a:lnSpc>
                <a:spcPct val="90000"/>
              </a:lnSpc>
              <a:spcBef>
                <a:spcPts val="0"/>
              </a:spcBef>
              <a:spcAft>
                <a:spcPts val="0"/>
              </a:spcAft>
              <a:buClr>
                <a:srgbClr val="000000"/>
              </a:buClr>
              <a:buSzPts val="2000"/>
              <a:buFont typeface="Century Gothic"/>
              <a:buChar char="•"/>
            </a:pPr>
            <a:r>
              <a:rPr lang="en-US" sz="2000">
                <a:solidFill>
                  <a:srgbClr val="000000"/>
                </a:solidFill>
                <a:latin typeface="Century Gothic"/>
                <a:ea typeface="Century Gothic"/>
                <a:cs typeface="Century Gothic"/>
                <a:sym typeface="Century Gothic"/>
              </a:rPr>
              <a:t>Listen carefully to your partner. Make eye contact.</a:t>
            </a:r>
            <a:endParaRPr sz="2000">
              <a:solidFill>
                <a:srgbClr val="000000"/>
              </a:solidFill>
              <a:latin typeface="Century Gothic"/>
              <a:ea typeface="Century Gothic"/>
              <a:cs typeface="Century Gothic"/>
              <a:sym typeface="Century Gothic"/>
            </a:endParaRPr>
          </a:p>
          <a:p>
            <a:pPr marL="457200" lvl="0" indent="-355600" rtl="0">
              <a:lnSpc>
                <a:spcPct val="90000"/>
              </a:lnSpc>
              <a:spcBef>
                <a:spcPts val="0"/>
              </a:spcBef>
              <a:spcAft>
                <a:spcPts val="0"/>
              </a:spcAft>
              <a:buClr>
                <a:srgbClr val="000000"/>
              </a:buClr>
              <a:buSzPts val="2000"/>
              <a:buFont typeface="Century Gothic"/>
              <a:buChar char="•"/>
            </a:pPr>
            <a:r>
              <a:rPr lang="en-US" sz="2000">
                <a:solidFill>
                  <a:srgbClr val="000000"/>
                </a:solidFill>
                <a:latin typeface="Century Gothic"/>
                <a:ea typeface="Century Gothic"/>
                <a:cs typeface="Century Gothic"/>
                <a:sym typeface="Century Gothic"/>
              </a:rPr>
              <a:t>When your teacher signals, repeat the process with a new question.</a:t>
            </a:r>
            <a:endParaRPr sz="2000">
              <a:solidFill>
                <a:srgbClr val="000000"/>
              </a:solidFill>
              <a:latin typeface="Century Gothic"/>
              <a:ea typeface="Century Gothic"/>
              <a:cs typeface="Century Gothic"/>
              <a:sym typeface="Century Gothic"/>
            </a:endParaRPr>
          </a:p>
        </p:txBody>
      </p:sp>
      <p:pic>
        <p:nvPicPr>
          <p:cNvPr id="143" name="Shape 143"/>
          <p:cNvPicPr preferRelativeResize="0"/>
          <p:nvPr/>
        </p:nvPicPr>
        <p:blipFill>
          <a:blip r:embed="rId4">
            <a:alphaModFix/>
          </a:blip>
          <a:stretch>
            <a:fillRect/>
          </a:stretch>
        </p:blipFill>
        <p:spPr>
          <a:xfrm>
            <a:off x="5078625" y="1825291"/>
            <a:ext cx="6808575" cy="3207413"/>
          </a:xfrm>
          <a:prstGeom prst="rect">
            <a:avLst/>
          </a:prstGeom>
          <a:noFill/>
          <a:ln>
            <a:noFill/>
          </a:ln>
        </p:spPr>
      </p:pic>
      <p:pic>
        <p:nvPicPr>
          <p:cNvPr id="2" name="Picture 2">
            <a:extLst>
              <a:ext uri="{FF2B5EF4-FFF2-40B4-BE49-F238E27FC236}">
                <a16:creationId xmlns:a16="http://schemas.microsoft.com/office/drawing/2014/main" id="{05DDEE10-1690-4175-9A0A-4357C38B7321}"/>
              </a:ext>
            </a:extLst>
          </p:cNvPr>
          <p:cNvPicPr>
            <a:picLocks noChangeAspect="1"/>
          </p:cNvPicPr>
          <p:nvPr/>
        </p:nvPicPr>
        <p:blipFill>
          <a:blip r:embed="rId5"/>
          <a:stretch>
            <a:fillRect/>
          </a:stretch>
        </p:blipFill>
        <p:spPr>
          <a:xfrm>
            <a:off x="11195509" y="5823284"/>
            <a:ext cx="697801" cy="810070"/>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pic>
        <p:nvPicPr>
          <p:cNvPr id="149" name="Shape 149"/>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50" name="Shape 150"/>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Homework</a:t>
            </a:r>
            <a:endParaRPr sz="3400" i="0" u="none" strike="noStrike" cap="none" dirty="0">
              <a:solidFill>
                <a:schemeClr val="dk1"/>
              </a:solidFill>
              <a:latin typeface="Century Gothic"/>
              <a:ea typeface="Century Gothic"/>
              <a:cs typeface="Century Gothic"/>
              <a:sym typeface="Century Gothic"/>
            </a:endParaRPr>
          </a:p>
        </p:txBody>
      </p:sp>
      <p:sp>
        <p:nvSpPr>
          <p:cNvPr id="151" name="Shape 151"/>
          <p:cNvSpPr txBox="1"/>
          <p:nvPr/>
        </p:nvSpPr>
        <p:spPr>
          <a:xfrm>
            <a:off x="693225" y="1766850"/>
            <a:ext cx="11076900" cy="33243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800">
                <a:solidFill>
                  <a:schemeClr val="dk1"/>
                </a:solidFill>
                <a:latin typeface="Century Gothic"/>
                <a:ea typeface="Century Gothic"/>
                <a:cs typeface="Century Gothic"/>
                <a:sym typeface="Century Gothic"/>
              </a:rPr>
              <a:t>Continue reading your independent reading book for this unit at home.</a:t>
            </a:r>
            <a:endParaRPr sz="280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F4CB168-0917-4CE6-8873-9866AF064D47}">
  <ds:schemaRefs>
    <ds:schemaRef ds:uri="http://schemas.microsoft.com/sharepoint/v3/contenttype/forms"/>
  </ds:schemaRefs>
</ds:datastoreItem>
</file>

<file path=customXml/itemProps2.xml><?xml version="1.0" encoding="utf-8"?>
<ds:datastoreItem xmlns:ds="http://schemas.openxmlformats.org/officeDocument/2006/customXml" ds:itemID="{3AC56D94-F4A4-464B-99D7-1D7B5CD09AD5}">
  <ds:schemaRefs>
    <ds:schemaRef ds:uri="http://schemas.microsoft.com/office/2006/documentManagement/typ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a1502afc-75e6-4a80-976c-76583f90c737"/>
    <ds:schemaRef ds:uri="http://www.w3.org/XML/1998/namespace"/>
  </ds:schemaRefs>
</ds:datastoreItem>
</file>

<file path=customXml/itemProps3.xml><?xml version="1.0" encoding="utf-8"?>
<ds:datastoreItem xmlns:ds="http://schemas.openxmlformats.org/officeDocument/2006/customXml" ds:itemID="{F788D884-1D23-4F78-9F00-B5C548EDE042}"/>
</file>

<file path=docProps/app.xml><?xml version="1.0" encoding="utf-8"?>
<Properties xmlns="http://schemas.openxmlformats.org/officeDocument/2006/extended-properties" xmlns:vt="http://schemas.openxmlformats.org/officeDocument/2006/docPropsVTypes">
  <TotalTime>9</TotalTime>
  <Words>3161</Words>
  <Application>Microsoft Office PowerPoint</Application>
  <PresentationFormat>Widescreen</PresentationFormat>
  <Paragraphs>263</Paragraphs>
  <Slides>15</Slides>
  <Notes>14</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Grade 7: Module 1: Unit 1: Lesson 14 Teacher slide, before teaching.</vt:lpstr>
      <vt:lpstr>Grade 7: Module 1: Unit 1: Lesson 14 Teacher slide, before teaching.</vt:lpstr>
      <vt:lpstr>Grade 7: Module 1:  Unit 1: Lesson 14</vt:lpstr>
      <vt:lpstr>Hello, Students!</vt:lpstr>
      <vt:lpstr>Let’s look at our learning targets</vt:lpstr>
      <vt:lpstr>Let’s get ready for our assessment</vt:lpstr>
      <vt:lpstr>Let’s work on our assessment</vt:lpstr>
      <vt:lpstr>Let’s talk about the novel</vt:lpstr>
      <vt:lpstr>Homework</vt:lpstr>
      <vt:lpstr>Small Group Block</vt:lpstr>
      <vt:lpstr>Small Group Block - Doing the Work We Each Need to Do </vt:lpstr>
      <vt:lpstr>Fluent Reading Work</vt:lpstr>
      <vt:lpstr>Fluent Reading Work</vt:lpstr>
      <vt:lpstr>Fluent Reading Work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1: Lesson 14 Teacher slide, before teaching.</dc:title>
  <dc:creator>nbravo</dc:creator>
  <cp:lastModifiedBy>Natalie Ivey</cp:lastModifiedBy>
  <cp:revision>15</cp:revision>
  <dcterms:modified xsi:type="dcterms:W3CDTF">2019-03-26T00:32:20Z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14</vt:lpwstr>
  </property>
</Properties>
</file>