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5.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7010400" cy="92964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29F1724-7D40-4A7A-A62B-C1E32F9D5DEA}">
  <a:tblStyle styleId="{F29F1724-7D40-4A7A-A62B-C1E32F9D5DE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441" autoAdjust="0"/>
  </p:normalViewPr>
  <p:slideViewPr>
    <p:cSldViewPr snapToGrid="0">
      <p:cViewPr varScale="1">
        <p:scale>
          <a:sx n="53" d="100"/>
          <a:sy n="53" d="100"/>
        </p:scale>
        <p:origin x="802" y="29"/>
      </p:cViewPr>
      <p:guideLst/>
    </p:cSldViewPr>
  </p:slideViewPr>
  <p:notesTextViewPr>
    <p:cViewPr>
      <p:scale>
        <a:sx n="1" d="1"/>
        <a:sy n="1" d="1"/>
      </p:scale>
      <p:origin x="0" y="-312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89690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In this version of the Words Rule practice, 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Note about the homophones in this lesson for teacher reference: “Two” is used in just one way: to spell out the number two. “Too” is used in two ways. One is as a synonym for “also” or “as well” (example: Sam wants some chips, too.) The other way is to show excessiveness (example: Sam ate too many chips.) “To” is also used in two ways. One is in its infinitive form with a verb (example: Sam wants to play.) The other way is as a preposition before a noun. Prepositions show the relationship between two words in a sentence. For example, in the sentence “Sam walked to the park,” the word “to” shows the relationship between “walked” and “park.” It takes time for students to develop the generalizations for when to use “too” or “to” in their own spelling. A useful rule of thumb to think about when supporting students: When talking about the number, use “two”; when meaning “also” or “very” (as in excessive or overly), use “too,” and use “to” in all other cases. In this particular lesson, “too” as “also” is introduced.</a:t>
            </a:r>
            <a:endParaRPr dirty="0"/>
          </a:p>
          <a:p>
            <a:pPr marL="457200" lvl="0" indent="-304800" algn="l" rtl="0">
              <a:spcBef>
                <a:spcPts val="0"/>
              </a:spcBef>
              <a:spcAft>
                <a:spcPts val="0"/>
              </a:spcAft>
              <a:buSzPts val="1200"/>
              <a:buChar char="●"/>
            </a:pPr>
            <a:r>
              <a:rPr lang="en-US" dirty="0"/>
              <a:t>This lesson includes the instructional practice,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interact with an excerpt from the decodable reader “Too Many Choices” to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work together to read the excerpt fluently. </a:t>
            </a:r>
            <a:endParaRPr dirty="0"/>
          </a:p>
          <a:p>
            <a:pPr marL="457200" lvl="0" indent="-304800" algn="l" rtl="0">
              <a:spcBef>
                <a:spcPts val="0"/>
              </a:spcBef>
              <a:spcAft>
                <a:spcPts val="0"/>
              </a:spcAft>
              <a:buSzPts val="1200"/>
              <a:buChar char="●"/>
            </a:pPr>
            <a:r>
              <a:rPr lang="en-US" dirty="0"/>
              <a:t>Consider collecting the sentences and excerpts of text used in the Work Time on chart paper in such a way that they can be practice by the group, in pairs or individually. This may involve collecting them into a class notebook, individual notebooks, or displaying them on chart paper.</a:t>
            </a:r>
            <a:endParaRPr dirty="0"/>
          </a:p>
        </p:txBody>
      </p:sp>
      <p:sp>
        <p:nvSpPr>
          <p:cNvPr id="117" name="Google Shape;117;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62687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This slide has animation for each part. </a:t>
            </a:r>
            <a:endParaRPr dirty="0"/>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pages 1-3 from their decodable).</a:t>
            </a:r>
            <a:endParaRPr dirty="0"/>
          </a:p>
          <a:p>
            <a:pPr marL="457200" lvl="0" indent="-304800" algn="l" rtl="0">
              <a:spcBef>
                <a:spcPts val="0"/>
              </a:spcBef>
              <a:spcAft>
                <a:spcPts val="0"/>
              </a:spcAft>
              <a:buClr>
                <a:schemeClr val="dk1"/>
              </a:buClr>
              <a:buSzPts val="1200"/>
              <a:buFont typeface="Calibri"/>
              <a:buChar char="●"/>
            </a:pPr>
            <a:r>
              <a:rPr lang="en-US" dirty="0"/>
              <a:t>Have student helpers assist with distributing materials. </a:t>
            </a:r>
            <a:endParaRPr dirty="0"/>
          </a:p>
          <a:p>
            <a:pPr marL="457200" lvl="0" indent="-304800" algn="l" rtl="0">
              <a:spcBef>
                <a:spcPts val="0"/>
              </a:spcBef>
              <a:spcAft>
                <a:spcPts val="0"/>
              </a:spcAft>
              <a:buClr>
                <a:schemeClr val="dk1"/>
              </a:buClr>
              <a:buSzPts val="1200"/>
              <a:buFont typeface="Calibri"/>
              <a:buChar char="●"/>
            </a:pPr>
            <a:r>
              <a:rPr lang="en-US" dirty="0"/>
              <a:t>This lesson uses the Fluency Instructional Practice that has previously been introduced.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0" lvl="0" indent="0" algn="l" rtl="0">
              <a:spcBef>
                <a:spcPts val="0"/>
              </a:spcBef>
              <a:spcAft>
                <a:spcPts val="0"/>
              </a:spcAft>
              <a:buClr>
                <a:schemeClr val="dk1"/>
              </a:buClr>
              <a:buSzPts val="1100"/>
              <a:buFont typeface="Arial"/>
              <a:buNone/>
            </a:pPr>
            <a:r>
              <a:rPr lang="en-US" dirty="0"/>
              <a:t>Begin the Fluency instructional practice:</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“Too Many Choices.” (on click)</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or part of the story from their decodable reader “Too Many Choices.”</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Point to the “smoothly” card and invite students to turn to an elbow partner. </a:t>
            </a:r>
            <a:endParaRPr dirty="0"/>
          </a:p>
          <a:p>
            <a:pPr marL="457200" lvl="0" indent="-304800" algn="l" rtl="0">
              <a:spcBef>
                <a:spcPts val="0"/>
              </a:spcBef>
              <a:spcAft>
                <a:spcPts val="0"/>
              </a:spcAft>
              <a:buClr>
                <a:schemeClr val="dk1"/>
              </a:buClr>
              <a:buSzPts val="1200"/>
              <a:buFont typeface="Calibri"/>
              <a:buAutoNum type="arabicPeriod"/>
            </a:pPr>
            <a:r>
              <a:rPr lang="en-US" dirty="0"/>
              <a:t>Ask:</a:t>
            </a:r>
            <a:r>
              <a:rPr lang="en-US" i="1" dirty="0"/>
              <a:t> “What does it mean to read ‘smoothly</a:t>
            </a:r>
            <a:r>
              <a:rPr lang="en-US" b="0" i="1" dirty="0"/>
              <a:t>’?”</a:t>
            </a:r>
            <a:r>
              <a:rPr lang="en-US" b="0" dirty="0"/>
              <a:t> (not choppy or one word at a time, words are grouped together)</a:t>
            </a:r>
            <a:r>
              <a:rPr lang="en-US" b="1" dirty="0"/>
              <a:t> </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think about what it means to read “smoothly” as they listen to you reading the excerpt, and to be prepared to give feedback on how you applied that rule. </a:t>
            </a:r>
            <a:endParaRPr dirty="0"/>
          </a:p>
          <a:p>
            <a:pPr marL="457200" lvl="0" indent="-304800" algn="l" rtl="0">
              <a:spcBef>
                <a:spcPts val="0"/>
              </a:spcBef>
              <a:spcAft>
                <a:spcPts val="0"/>
              </a:spcAft>
              <a:buClr>
                <a:schemeClr val="dk1"/>
              </a:buClr>
              <a:buSzPts val="1200"/>
              <a:buFont typeface="Calibri"/>
              <a:buAutoNum type="arabicPeriod"/>
            </a:pPr>
            <a:r>
              <a:rPr lang="en-US" dirty="0"/>
              <a:t>Read the excerpt word by word, skipping punctuation. </a:t>
            </a:r>
            <a:endParaRPr dirty="0"/>
          </a:p>
          <a:p>
            <a:pPr marL="457200" lvl="0" indent="-304800" algn="l" rtl="0">
              <a:spcBef>
                <a:spcPts val="0"/>
              </a:spcBef>
              <a:spcAft>
                <a:spcPts val="0"/>
              </a:spcAft>
              <a:buClr>
                <a:schemeClr val="dk1"/>
              </a:buClr>
              <a:buSzPts val="1200"/>
              <a:buFont typeface="Calibri"/>
              <a:buAutoNum type="arabicPeriod"/>
            </a:pPr>
            <a:r>
              <a:rPr lang="en-US" dirty="0"/>
              <a:t>Point to the “smoothly” card again and invite students to turn to an elbow partner to share what they noticed about how you read the excerpt.</a:t>
            </a:r>
            <a:endParaRPr dirty="0"/>
          </a:p>
          <a:p>
            <a:pPr marL="457200" lvl="0" indent="-304800" algn="l" rtl="0">
              <a:spcBef>
                <a:spcPts val="0"/>
              </a:spcBef>
              <a:spcAft>
                <a:spcPts val="0"/>
              </a:spcAft>
              <a:buClr>
                <a:schemeClr val="dk1"/>
              </a:buClr>
              <a:buSzPts val="1200"/>
              <a:buFont typeface="Calibri"/>
              <a:buAutoNum type="arabicPeriod"/>
            </a:pPr>
            <a:r>
              <a:rPr lang="en-US" dirty="0"/>
              <a:t>Invite two or three student volunteers to share what they notice</a:t>
            </a:r>
            <a:r>
              <a:rPr lang="en-US" b="1" dirty="0"/>
              <a:t> </a:t>
            </a:r>
            <a:r>
              <a:rPr lang="en-US" b="0" dirty="0"/>
              <a:t>(example: sounded word by word)</a:t>
            </a:r>
            <a:r>
              <a:rPr lang="en-US" b="1" dirty="0"/>
              <a:t>, </a:t>
            </a:r>
            <a:r>
              <a:rPr lang="en-US" dirty="0"/>
              <a:t>prompting them to name specific examples in the text. Ask: </a:t>
            </a:r>
            <a:r>
              <a:rPr lang="en-US" i="1" dirty="0"/>
              <a:t>“Does anyone have any suggestions for how I could make this smoother?</a:t>
            </a:r>
            <a:r>
              <a:rPr lang="en-US" dirty="0"/>
              <a:t>” </a:t>
            </a:r>
            <a:r>
              <a:rPr lang="en-US" b="0" dirty="0"/>
              <a:t>(Responses will vary. Examples: group words together, say more than one word at a time.) </a:t>
            </a:r>
            <a:endParaRPr b="0" dirty="0"/>
          </a:p>
          <a:p>
            <a:pPr marL="457200" lvl="0" indent="-304800" algn="l" rtl="0">
              <a:spcBef>
                <a:spcPts val="0"/>
              </a:spcBef>
              <a:spcAft>
                <a:spcPts val="0"/>
              </a:spcAft>
              <a:buClr>
                <a:schemeClr val="dk1"/>
              </a:buClr>
              <a:buSzPts val="1200"/>
              <a:buFont typeface="Calibri"/>
              <a:buAutoNum type="arabicPeriod"/>
            </a:pPr>
            <a:r>
              <a:rPr lang="en-US" dirty="0"/>
              <a:t>Read the excerpt again, incorporating suggestions made by the students. </a:t>
            </a:r>
            <a:endParaRPr dirty="0"/>
          </a:p>
          <a:p>
            <a:pPr marL="457200" lvl="0" indent="-304800" algn="l" rtl="0">
              <a:spcBef>
                <a:spcPts val="0"/>
              </a:spcBef>
              <a:spcAft>
                <a:spcPts val="0"/>
              </a:spcAft>
              <a:buClr>
                <a:schemeClr val="dk1"/>
              </a:buClr>
              <a:buSzPts val="1200"/>
              <a:buFont typeface="Calibri"/>
              <a:buAutoNum type="arabicPeriod"/>
            </a:pPr>
            <a:r>
              <a:rPr lang="en-US" dirty="0"/>
              <a:t>Remind students that reading “smoothly” is about reading words in phrases, or groups of words that make sense when read together.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kind of text is this?”</a:t>
            </a:r>
            <a:r>
              <a:rPr lang="en-US" dirty="0"/>
              <a:t> </a:t>
            </a:r>
            <a:r>
              <a:rPr lang="en-US" b="0" dirty="0"/>
              <a:t>(a story, fiction, narrative text) </a:t>
            </a:r>
            <a:endParaRPr b="0"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“Knowing the kind of text it is helps me think about how the words should go together.” </a:t>
            </a:r>
            <a:endParaRPr i="1" dirty="0"/>
          </a:p>
          <a:p>
            <a:pPr marL="457200" lvl="0" indent="-304800" algn="l" rtl="0">
              <a:spcBef>
                <a:spcPts val="0"/>
              </a:spcBef>
              <a:spcAft>
                <a:spcPts val="0"/>
              </a:spcAft>
              <a:buClr>
                <a:schemeClr val="dk1"/>
              </a:buClr>
              <a:buSzPts val="1200"/>
              <a:buFont typeface="Calibri"/>
              <a:buAutoNum type="arabicPeriod"/>
            </a:pPr>
            <a:r>
              <a:rPr lang="en-US" dirty="0"/>
              <a:t>Model annotating a text for phrasing:</a:t>
            </a:r>
            <a:endParaRPr dirty="0"/>
          </a:p>
          <a:p>
            <a:pPr marL="1371600" lvl="1" indent="-304800" algn="l" rtl="0">
              <a:spcBef>
                <a:spcPts val="0"/>
              </a:spcBef>
              <a:spcAft>
                <a:spcPts val="0"/>
              </a:spcAft>
              <a:buClr>
                <a:schemeClr val="dk1"/>
              </a:buClr>
              <a:buSzPts val="1200"/>
              <a:buChar char="○"/>
            </a:pPr>
            <a:r>
              <a:rPr lang="en-US" dirty="0"/>
              <a:t>Invite students to look at the excerpt and identify the periods.</a:t>
            </a:r>
            <a:endParaRPr dirty="0"/>
          </a:p>
          <a:p>
            <a:pPr marL="1371600" lvl="1" indent="-304800" algn="l" rtl="0">
              <a:spcBef>
                <a:spcPts val="0"/>
              </a:spcBef>
              <a:spcAft>
                <a:spcPts val="0"/>
              </a:spcAft>
              <a:buClr>
                <a:schemeClr val="dk1"/>
              </a:buClr>
              <a:buSzPts val="1200"/>
              <a:buChar char="○"/>
            </a:pPr>
            <a:r>
              <a:rPr lang="en-US" dirty="0"/>
              <a:t>Teacher writes a capital “P” above each period and says:</a:t>
            </a:r>
            <a:r>
              <a:rPr lang="en-US" i="1" dirty="0"/>
              <a:t> </a:t>
            </a:r>
            <a:r>
              <a:rPr lang="en-US" i="0" dirty="0"/>
              <a:t>“I’m going to be sure and remember to pause at each of these periods.”</a:t>
            </a:r>
            <a:r>
              <a:rPr lang="en-US" dirty="0"/>
              <a:t> (P appears on each click) </a:t>
            </a:r>
            <a:endParaRPr dirty="0"/>
          </a:p>
          <a:p>
            <a:pPr marL="1371600" lvl="1" indent="-304800" algn="l" rtl="0">
              <a:spcBef>
                <a:spcPts val="0"/>
              </a:spcBef>
              <a:spcAft>
                <a:spcPts val="0"/>
              </a:spcAft>
              <a:buClr>
                <a:schemeClr val="dk1"/>
              </a:buClr>
              <a:buSzPts val="1200"/>
              <a:buChar char="○"/>
            </a:pPr>
            <a:r>
              <a:rPr lang="en-US" dirty="0"/>
              <a:t>Teacher reads the excerpt word by word again but pauses at each period. </a:t>
            </a:r>
            <a:endParaRPr dirty="0"/>
          </a:p>
          <a:p>
            <a:pPr marL="1371600" lvl="1" indent="-304800" algn="l" rtl="0">
              <a:spcBef>
                <a:spcPts val="0"/>
              </a:spcBef>
              <a:spcAft>
                <a:spcPts val="0"/>
              </a:spcAft>
              <a:buClr>
                <a:schemeClr val="dk1"/>
              </a:buClr>
              <a:buSzPts val="1200"/>
              <a:buChar char="○"/>
            </a:pPr>
            <a:r>
              <a:rPr lang="en-US" dirty="0"/>
              <a:t>Teacher says: </a:t>
            </a:r>
            <a:r>
              <a:rPr lang="en-US" i="0" dirty="0"/>
              <a:t>“I paused at each period, but clearly I am still not reading very smoothly.” </a:t>
            </a:r>
            <a:endParaRPr i="0" dirty="0"/>
          </a:p>
          <a:p>
            <a:pPr marL="1371600" lvl="1" indent="-304800" algn="l" rtl="0">
              <a:spcBef>
                <a:spcPts val="0"/>
              </a:spcBef>
              <a:spcAft>
                <a:spcPts val="0"/>
              </a:spcAft>
              <a:buClr>
                <a:schemeClr val="dk1"/>
              </a:buClr>
              <a:buSzPts val="1200"/>
              <a:buChar char="○"/>
            </a:pPr>
            <a:r>
              <a:rPr lang="en-US" dirty="0"/>
              <a:t>Teacher asks: </a:t>
            </a:r>
            <a:r>
              <a:rPr lang="en-US" i="0" dirty="0"/>
              <a:t>“Let’s see… what words can I put together that would make it sound smooth and not choppy?” </a:t>
            </a:r>
            <a:endParaRPr i="0" dirty="0"/>
          </a:p>
          <a:p>
            <a:pPr marL="1371600" lvl="1" indent="-304800" algn="l" rtl="0">
              <a:spcBef>
                <a:spcPts val="0"/>
              </a:spcBef>
              <a:spcAft>
                <a:spcPts val="0"/>
              </a:spcAft>
              <a:buClr>
                <a:schemeClr val="dk1"/>
              </a:buClr>
              <a:buSzPts val="1200"/>
              <a:buChar char="○"/>
            </a:pPr>
            <a:r>
              <a:rPr lang="en-US" dirty="0"/>
              <a:t>Teacher says:</a:t>
            </a:r>
            <a:r>
              <a:rPr lang="en-US" i="1" dirty="0"/>
              <a:t> </a:t>
            </a:r>
            <a:r>
              <a:rPr lang="en-US" i="0" dirty="0"/>
              <a:t>“Maybe I should try reading two words together at a time.” </a:t>
            </a:r>
            <a:endParaRPr i="0" dirty="0"/>
          </a:p>
          <a:p>
            <a:pPr marL="1371600" lvl="1" indent="-304800" algn="l" rtl="0">
              <a:spcBef>
                <a:spcPts val="0"/>
              </a:spcBef>
              <a:spcAft>
                <a:spcPts val="0"/>
              </a:spcAft>
              <a:buClr>
                <a:schemeClr val="dk1"/>
              </a:buClr>
              <a:buSzPts val="1200"/>
              <a:buChar char="○"/>
            </a:pPr>
            <a:r>
              <a:rPr lang="en-US" dirty="0"/>
              <a:t>Teacher reads as shown here: “</a:t>
            </a:r>
            <a:r>
              <a:rPr lang="en-US" u="sng" dirty="0"/>
              <a:t>Soup for You is a new place to eat</a:t>
            </a:r>
            <a:r>
              <a:rPr lang="en-US" dirty="0"/>
              <a:t>.”</a:t>
            </a:r>
            <a:endParaRPr dirty="0"/>
          </a:p>
          <a:p>
            <a:pPr marL="1371600" lvl="1" indent="-304800" algn="l" rtl="0">
              <a:spcBef>
                <a:spcPts val="0"/>
              </a:spcBef>
              <a:spcAft>
                <a:spcPts val="0"/>
              </a:spcAft>
              <a:buClr>
                <a:schemeClr val="dk1"/>
              </a:buClr>
              <a:buSzPts val="1200"/>
              <a:buChar char="○"/>
            </a:pPr>
            <a:r>
              <a:rPr lang="en-US" dirty="0"/>
              <a:t>Teacher reads the sentence again, pausing after end of sentence. </a:t>
            </a:r>
            <a:endParaRPr dirty="0"/>
          </a:p>
          <a:p>
            <a:pPr marL="1371600" lvl="1" indent="-304800" algn="l" rtl="0">
              <a:spcBef>
                <a:spcPts val="0"/>
              </a:spcBef>
              <a:spcAft>
                <a:spcPts val="0"/>
              </a:spcAft>
              <a:buClr>
                <a:schemeClr val="dk1"/>
              </a:buClr>
              <a:buSzPts val="1200"/>
              <a:buChar char="○"/>
            </a:pPr>
            <a:r>
              <a:rPr lang="en-US" dirty="0"/>
              <a:t>Teacher asks:</a:t>
            </a:r>
            <a:r>
              <a:rPr lang="en-US" i="1" dirty="0"/>
              <a:t> “How does that sound?”</a:t>
            </a:r>
            <a:r>
              <a:rPr lang="en-US" dirty="0"/>
              <a:t> </a:t>
            </a:r>
            <a:r>
              <a:rPr lang="en-US" b="0" dirty="0"/>
              <a:t>(doesn’t sound right grouped/phrased that way</a:t>
            </a:r>
            <a:r>
              <a:rPr lang="en-US" dirty="0"/>
              <a:t>) </a:t>
            </a:r>
            <a:endParaRPr dirty="0"/>
          </a:p>
          <a:p>
            <a:pPr marL="457200" lvl="0" indent="-304800" algn="l" rtl="0">
              <a:spcBef>
                <a:spcPts val="0"/>
              </a:spcBef>
              <a:spcAft>
                <a:spcPts val="0"/>
              </a:spcAft>
              <a:buClr>
                <a:schemeClr val="dk1"/>
              </a:buClr>
              <a:buSzPts val="1200"/>
              <a:buFont typeface="Calibri"/>
              <a:buAutoNum type="arabicPeriod"/>
            </a:pPr>
            <a:r>
              <a:rPr lang="en-US" dirty="0"/>
              <a:t>Say: </a:t>
            </a:r>
            <a:r>
              <a:rPr lang="en-US" i="0" dirty="0"/>
              <a:t>“I’m not doing too well with putting these words into phrases for smooth reading. I think you should help me.” </a:t>
            </a:r>
            <a:endParaRPr i="0" dirty="0"/>
          </a:p>
          <a:p>
            <a:pPr marL="457200" lvl="0" indent="-304800" algn="l" rtl="0">
              <a:spcBef>
                <a:spcPts val="0"/>
              </a:spcBef>
              <a:spcAft>
                <a:spcPts val="0"/>
              </a:spcAft>
              <a:buClr>
                <a:schemeClr val="dk1"/>
              </a:buClr>
              <a:buSzPts val="1200"/>
              <a:buFont typeface="Calibri"/>
              <a:buAutoNum type="arabicPeriod"/>
            </a:pPr>
            <a:r>
              <a:rPr lang="en-US" dirty="0"/>
              <a:t>Invite students to suggest which words should be grouped together and articulate why. (</a:t>
            </a:r>
            <a:r>
              <a:rPr lang="en-US" b="0" dirty="0"/>
              <a:t>For example: “The words ‘Soup for You’ make sense to read together because they are the name of the restaurant.”</a:t>
            </a:r>
            <a:r>
              <a:rPr lang="en-US" dirty="0"/>
              <a:t>)</a:t>
            </a:r>
            <a:endParaRPr dirty="0"/>
          </a:p>
          <a:p>
            <a:pPr marL="457200" lvl="0" indent="-304800" algn="l" rtl="0">
              <a:spcBef>
                <a:spcPts val="0"/>
              </a:spcBef>
              <a:spcAft>
                <a:spcPts val="0"/>
              </a:spcAft>
              <a:buClr>
                <a:schemeClr val="dk1"/>
              </a:buClr>
              <a:buSzPts val="1200"/>
              <a:buFont typeface="Calibri"/>
              <a:buAutoNum type="arabicPeriod"/>
            </a:pPr>
            <a:r>
              <a:rPr lang="en-US" dirty="0"/>
              <a:t>Underline the suggested groupings and read the sentence aloud again. (on click-line appears)</a:t>
            </a:r>
            <a:endParaRPr dirty="0"/>
          </a:p>
          <a:p>
            <a:pPr marL="457200" lvl="0" indent="-304800" algn="l" rtl="0">
              <a:spcBef>
                <a:spcPts val="0"/>
              </a:spcBef>
              <a:spcAft>
                <a:spcPts val="0"/>
              </a:spcAft>
              <a:buClr>
                <a:schemeClr val="dk1"/>
              </a:buClr>
              <a:buSzPts val="1200"/>
              <a:buFont typeface="Calibri"/>
              <a:buAutoNum type="arabicPeriod"/>
            </a:pPr>
            <a:r>
              <a:rPr lang="en-US" dirty="0"/>
              <a:t>Say: </a:t>
            </a:r>
            <a:r>
              <a:rPr lang="en-US" i="0" dirty="0"/>
              <a:t>“It’s time to give this a try with the rest of the excerpts. (Appear on click) Each of you will get your own copy and make some decisions about what words should be grouped and read together. Then you can try it out with your partner so you can hear how it sounds. That will help you know if you need to revise how you grouped words. You should do this with excerpt #1 first. If you have time, you can try it with excerpts #2 and 3. Remember to pause when you see a period.” </a:t>
            </a:r>
            <a:endParaRPr i="0"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“Too Many Choices” (or students can use pages 1-3 from reader)</a:t>
            </a:r>
            <a:endParaRPr dirty="0"/>
          </a:p>
          <a:p>
            <a:pPr marL="457200" lvl="0" indent="-304800" algn="l" rtl="0">
              <a:spcBef>
                <a:spcPts val="0"/>
              </a:spcBef>
              <a:spcAft>
                <a:spcPts val="0"/>
              </a:spcAft>
              <a:buClr>
                <a:schemeClr val="dk1"/>
              </a:buClr>
              <a:buSzPts val="1200"/>
              <a:buFont typeface="Calibri"/>
              <a:buAutoNum type="arabicPeriod"/>
            </a:pPr>
            <a:r>
              <a:rPr lang="en-US" dirty="0"/>
              <a:t>Pair students up and invite them to take turns reading the excerpt fluently and giving each other one star (positive comment naming a rule of fluency that was evident) and one step (a rule of fluency that wasn’t evident or could be worked on). </a:t>
            </a:r>
            <a:endParaRPr dirty="0"/>
          </a:p>
          <a:p>
            <a:pPr marL="457200" lvl="0" indent="-304800" algn="l" rtl="0">
              <a:spcBef>
                <a:spcPts val="0"/>
              </a:spcBef>
              <a:spcAft>
                <a:spcPts val="0"/>
              </a:spcAft>
              <a:buClr>
                <a:schemeClr val="dk1"/>
              </a:buClr>
              <a:buSzPts val="1200"/>
              <a:buFont typeface="Calibri"/>
              <a:buAutoNum type="arabicPeriod"/>
            </a:pPr>
            <a:r>
              <a:rPr lang="en-US" dirty="0"/>
              <a:t>Students practice reading fluently with a partner. </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consider inviting one or two students to come up and read the excerpt to the group. When they are done, the teacher can invite students to name one star and one step.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17500" algn="l" rtl="0">
              <a:spcBef>
                <a:spcPts val="0"/>
              </a:spcBef>
              <a:spcAft>
                <a:spcPts val="0"/>
              </a:spcAft>
              <a:buSzPct val="1000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57) for students to use when partnering up and practicing fluent reading or assigning some students the excerpt and others the entire decodable, depending on student need.</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dialogue with expression, consider revising or extending this into Independent Work Time to focus on phrasing. Invite students to read the first sentence aloud and determine what group of words should be read together. Underline those words and invite the students to read the sentence again, reading each group of words together to make it sound “smooth” (i.e., phrased).</a:t>
            </a:r>
            <a:endParaRPr dirty="0"/>
          </a:p>
          <a:p>
            <a:pPr marL="457200" lvl="0" indent="-304800" algn="l" rtl="0">
              <a:spcBef>
                <a:spcPts val="0"/>
              </a:spcBef>
              <a:spcAft>
                <a:spcPts val="0"/>
              </a:spcAft>
              <a:buClr>
                <a:schemeClr val="dk1"/>
              </a:buClr>
              <a:buSzPts val="1200"/>
              <a:buFont typeface="Calibri"/>
              <a:buChar char="●"/>
            </a:pPr>
            <a:r>
              <a:rPr lang="en-US" dirty="0"/>
              <a:t>Model giving feedback (star and step).</a:t>
            </a:r>
            <a:endParaRPr dirty="0"/>
          </a:p>
        </p:txBody>
      </p:sp>
      <p:sp>
        <p:nvSpPr>
          <p:cNvPr id="192" name="Google Shape;192;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3" name="Google Shape;193;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2814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r>
              <a:rPr lang="en-US" dirty="0"/>
              <a:t> None.</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way they took responsibility for their learning to become a proficient reader. Define “responsibility” for students. (Something they did by themselves on their own as a learner to become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 ________, and  ___________.”</a:t>
            </a:r>
            <a:endParaRPr dirty="0"/>
          </a:p>
          <a:p>
            <a:pPr marL="914400" marR="0" lvl="1" indent="-304800" algn="l" rtl="0">
              <a:spcBef>
                <a:spcPts val="0"/>
              </a:spcBef>
              <a:spcAft>
                <a:spcPts val="0"/>
              </a:spcAft>
              <a:buClr>
                <a:schemeClr val="dk1"/>
              </a:buClr>
              <a:buSzPts val="1200"/>
              <a:buFont typeface="Calibri"/>
              <a:buChar char="○"/>
            </a:pPr>
            <a:r>
              <a:rPr lang="en-US" dirty="0"/>
              <a:t>“After I got feedback about ______ from ______, I read the excerpt again and it sounded ______.”</a:t>
            </a:r>
            <a:endParaRPr sz="1200" b="0" i="0" u="none" strike="noStrike" cap="none" dirty="0">
              <a:solidFill>
                <a:schemeClr val="dk1"/>
              </a:solidFill>
              <a:latin typeface="Calibri"/>
              <a:ea typeface="Calibri"/>
              <a:cs typeface="Calibri"/>
              <a:sym typeface="Calibri"/>
            </a:endParaRPr>
          </a:p>
        </p:txBody>
      </p:sp>
      <p:sp>
        <p:nvSpPr>
          <p:cNvPr id="208" name="Google Shape;208;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9" name="Google Shape;209;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6432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217" name="Google Shape;217;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209933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43330a8ef_1_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43330a8ef_1_15: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20000"/>
              </a:lnSpc>
              <a:spcBef>
                <a:spcPts val="0"/>
              </a:spcBef>
              <a:spcAft>
                <a:spcPts val="0"/>
              </a:spcAft>
              <a:buClr>
                <a:schemeClr val="dk1"/>
              </a:buClr>
              <a:buSzPts val="1100"/>
              <a:buFont typeface="Arial"/>
              <a:buNone/>
            </a:pPr>
            <a:r>
              <a:rPr lang="en-US" b="1" dirty="0"/>
              <a:t>Suggested slide pacing: 2-3 minutes</a:t>
            </a:r>
            <a:endParaRPr b="1" dirty="0"/>
          </a:p>
          <a:p>
            <a:pPr marL="0" lvl="0" indent="0" algn="l" rtl="0">
              <a:lnSpc>
                <a:spcPct val="115000"/>
              </a:lnSpc>
              <a:spcBef>
                <a:spcPts val="0"/>
              </a:spcBef>
              <a:spcAft>
                <a:spcPts val="0"/>
              </a:spcAft>
              <a:buClr>
                <a:schemeClr val="dk1"/>
              </a:buClr>
              <a:buSzPts val="1100"/>
              <a:buFont typeface="Arial"/>
              <a:buNone/>
            </a:pPr>
            <a:endParaRPr b="1" dirty="0"/>
          </a:p>
          <a:p>
            <a:pPr marL="0" lvl="0" indent="0" algn="l" rtl="0">
              <a:lnSpc>
                <a:spcPct val="12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0" lvl="0" indent="0" algn="l" rtl="0">
              <a:lnSpc>
                <a:spcPct val="100000"/>
              </a:lnSpc>
              <a:spcBef>
                <a:spcPts val="0"/>
              </a:spcBef>
              <a:spcAft>
                <a:spcPts val="0"/>
              </a:spcAft>
              <a:buClr>
                <a:schemeClr val="dk1"/>
              </a:buClr>
              <a:buSzPts val="1100"/>
              <a:buFont typeface="Arial"/>
              <a:buNone/>
            </a:pPr>
            <a:endParaRPr dirty="0">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US" dirty="0"/>
              <a:t>Teacher Actions: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 None.</a:t>
            </a:r>
            <a:endParaRPr dirty="0"/>
          </a:p>
        </p:txBody>
      </p:sp>
      <p:sp>
        <p:nvSpPr>
          <p:cNvPr id="223" name="Google Shape;223;g443330a8ef_1_15: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2397912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43330a8ef_1_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43330a8ef_1_22: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Suggested slide pacing: 10-15 minutes</a:t>
            </a:r>
            <a:endParaRPr b="1" dirty="0"/>
          </a:p>
          <a:p>
            <a:pPr marL="0" lvl="0" indent="0" algn="l" rtl="0">
              <a:lnSpc>
                <a:spcPct val="100000"/>
              </a:lnSpc>
              <a:spcBef>
                <a:spcPts val="0"/>
              </a:spcBef>
              <a:spcAft>
                <a:spcPts val="0"/>
              </a:spcAft>
              <a:buClr>
                <a:schemeClr val="dk1"/>
              </a:buClr>
              <a:buSzPts val="1100"/>
              <a:buFont typeface="Arial"/>
              <a:buNone/>
            </a:pPr>
            <a:r>
              <a:rPr lang="en-US" b="1" dirty="0"/>
              <a:t>Grouping: Independent work time</a:t>
            </a:r>
            <a:endParaRPr b="1"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Teaching Notes: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2 Teacher Guide</a:t>
            </a:r>
            <a:r>
              <a:rPr lang="en-US" dirty="0"/>
              <a:t>. To differentiate further, change the difficulty of text based on the ability of the student (See notes in “Student Supports/Meeting Student Needs” below).</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Distribute materials:</a:t>
            </a:r>
            <a:endParaRPr dirty="0"/>
          </a:p>
          <a:p>
            <a:pPr marL="914400" lvl="1" indent="-304800" algn="l" rtl="0">
              <a:lnSpc>
                <a:spcPct val="100000"/>
              </a:lnSpc>
              <a:spcBef>
                <a:spcPts val="0"/>
              </a:spcBef>
              <a:spcAft>
                <a:spcPts val="0"/>
              </a:spcAft>
              <a:buClr>
                <a:schemeClr val="dk1"/>
              </a:buClr>
              <a:buSzPts val="1200"/>
              <a:buFont typeface="Calibri"/>
              <a:buChar char="○"/>
            </a:pPr>
            <a:r>
              <a:rPr lang="en-US" dirty="0"/>
              <a:t>Copy per student of “Too Many Choices” decodable text; Rules of Fluency cards, anchor chart, etc. for student reference.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Share activities and instructions with students.</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lnSpc>
                <a:spcPct val="100000"/>
              </a:lnSpc>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working in assigned activity?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coding/marking punctuation correctly? (as assigned)</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reading per assignment?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Consider assigning Engagement Text from this cycle in lieu of decodable reader for the “Too Many Choices” student pairs.</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Vary number of students in groups as </a:t>
            </a:r>
            <a:r>
              <a:rPr lang="en-US"/>
              <a:t>needed.</a:t>
            </a:r>
            <a:endParaRPr dirty="0"/>
          </a:p>
        </p:txBody>
      </p:sp>
      <p:sp>
        <p:nvSpPr>
          <p:cNvPr id="231" name="Google Shape;231;g443330a8ef_1_22: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1241946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Homophone Demonstration Sentence #1: “Sam and Dad went to Soup for You and got two bags of chips and some soup too.”</a:t>
            </a:r>
            <a:endParaRPr dirty="0"/>
          </a:p>
          <a:p>
            <a:pPr marL="457200" lvl="0" indent="-304800" algn="l" rtl="0">
              <a:spcBef>
                <a:spcPts val="0"/>
              </a:spcBef>
              <a:spcAft>
                <a:spcPts val="0"/>
              </a:spcAft>
              <a:buSzPts val="1200"/>
              <a:buChar char="●"/>
            </a:pPr>
            <a:r>
              <a:rPr lang="en-US" dirty="0"/>
              <a:t>Homophone Demonstration Sentence #2: “The soup was too hot to eat.”</a:t>
            </a:r>
            <a:endParaRPr dirty="0"/>
          </a:p>
          <a:p>
            <a:pPr marL="457200" lvl="0" indent="-304800" algn="l" rtl="0">
              <a:spcBef>
                <a:spcPts val="0"/>
              </a:spcBef>
              <a:spcAft>
                <a:spcPts val="0"/>
              </a:spcAft>
              <a:buSzPts val="1200"/>
              <a:buFont typeface="Calibri"/>
              <a:buChar char="●"/>
            </a:pPr>
            <a:r>
              <a:rPr lang="en-US" dirty="0"/>
              <a:t>Homophone Practice Sentence on chart paper or use slide: “The _____ boys want _____ go __ the zoo _____ but it is _____ late.” </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“Too Many Choices” (see supporting materials)</a:t>
            </a:r>
            <a:endParaRPr dirty="0"/>
          </a:p>
          <a:p>
            <a:pPr marL="457200" lvl="0" indent="-304800" algn="l" rtl="0">
              <a:spcBef>
                <a:spcPts val="0"/>
              </a:spcBef>
              <a:spcAft>
                <a:spcPts val="0"/>
              </a:spcAft>
              <a:buSzPts val="1200"/>
              <a:buChar char="●"/>
            </a:pPr>
            <a:r>
              <a:rPr lang="en-US" dirty="0"/>
              <a:t>Student copies of excerpt from decodable “Too Many Choices” p. 1-3</a:t>
            </a:r>
            <a:endParaRPr dirty="0"/>
          </a:p>
          <a:p>
            <a:pPr marL="457200" lvl="0" indent="-304800" algn="l" rtl="0">
              <a:spcBef>
                <a:spcPts val="0"/>
              </a:spcBef>
              <a:spcAft>
                <a:spcPts val="0"/>
              </a:spcAft>
              <a:buSzPts val="1200"/>
              <a:buChar char="●"/>
            </a:pPr>
            <a:r>
              <a:rPr lang="en-US" dirty="0"/>
              <a:t>Materials for Independent Work Time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124" name="Google Shape;124;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872539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Review Independent and Small Group Work guidance (</a:t>
            </a:r>
            <a:r>
              <a:rPr lang="en-US" b="1" dirty="0"/>
              <a:t>Skills Block Resource Manual</a:t>
            </a:r>
            <a:r>
              <a:rPr lang="en-US" dirty="0"/>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0275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have learned the high-frequency words “to,” “too,” and “two.” In Opening A of this lesson, they learn that these are homophones (words that sound the same but are spelled differently) and use context to determine the meaning. </a:t>
            </a:r>
            <a:endParaRPr dirty="0"/>
          </a:p>
          <a:p>
            <a:pPr marL="457200" marR="0" lvl="0" indent="-304800" algn="l" rtl="0">
              <a:spcBef>
                <a:spcPts val="0"/>
              </a:spcBef>
              <a:spcAft>
                <a:spcPts val="0"/>
              </a:spcAft>
              <a:buClr>
                <a:srgbClr val="333333"/>
              </a:buClr>
              <a:buSzPts val="1200"/>
              <a:buChar char="●"/>
            </a:pPr>
            <a:r>
              <a:rPr lang="en-US" dirty="0"/>
              <a:t>Students work with short pieces of text containing patterns worked with in this cycle and in previous cycles to develop fluency (phrasing, expression, speed, and meaning).</a:t>
            </a:r>
            <a:endParaRPr dirty="0"/>
          </a:p>
          <a:p>
            <a:pPr marL="914400" marR="0" lvl="0" indent="0" algn="l" rtl="0">
              <a:spcBef>
                <a:spcPts val="0"/>
              </a:spcBef>
              <a:spcAft>
                <a:spcPts val="0"/>
              </a:spcAft>
              <a:buNone/>
            </a:pPr>
            <a:endParaRPr dirty="0">
              <a:solidFill>
                <a:srgbClr val="333333"/>
              </a:solidFill>
              <a:highlight>
                <a:srgbClr val="FFFFFF"/>
              </a:highlight>
            </a:endParaRPr>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have difficulty applying all the elements of fluency simultaneously. They should read first for accuracy. </a:t>
            </a:r>
            <a:endParaRPr dirty="0"/>
          </a:p>
          <a:p>
            <a:pPr marL="457200" marR="0" lvl="0" indent="-304800" algn="l" rtl="0">
              <a:spcBef>
                <a:spcPts val="0"/>
              </a:spcBef>
              <a:spcAft>
                <a:spcPts val="0"/>
              </a:spcAft>
              <a:buSzPts val="1200"/>
              <a:buChar char="●"/>
            </a:pPr>
            <a:r>
              <a:rPr lang="en-US" dirty="0"/>
              <a:t>Encourage multiple readings practicing each element of fluency.</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students can identify which words in a text are homonyms, use context to determine the meaning of each word, and select the correct word to complete a new sentence. </a:t>
            </a:r>
            <a:endParaRPr dirty="0"/>
          </a:p>
          <a:p>
            <a:pPr marL="457200" marR="0" lvl="0" indent="-304800" algn="l" rtl="0">
              <a:spcBef>
                <a:spcPts val="0"/>
              </a:spcBef>
              <a:spcAft>
                <a:spcPts val="0"/>
              </a:spcAft>
              <a:buSzPts val="1200"/>
              <a:buChar char="●"/>
            </a:pPr>
            <a:r>
              <a:rPr lang="en-US" dirty="0"/>
              <a:t>Determine if students can group words in logical phrases and attend to punctuation to read the text fluently. </a:t>
            </a:r>
            <a:endParaRPr dirty="0"/>
          </a:p>
          <a:p>
            <a:pPr marL="457200" marR="0" lvl="0" indent="-304800" algn="l" rtl="0">
              <a:spcBef>
                <a:spcPts val="0"/>
              </a:spcBef>
              <a:spcAft>
                <a:spcPts val="0"/>
              </a:spcAft>
              <a:buSzPts val="1200"/>
              <a:buChar char="●"/>
            </a:pPr>
            <a:r>
              <a:rPr lang="en-US" dirty="0"/>
              <a:t>Determine if students can identify regularly spelled high-frequency words and explain what makes them “regularly spelled.” </a:t>
            </a: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homophone, phrase (L) </a:t>
            </a:r>
            <a:endParaRPr b="0" i="0" strike="noStrike" cap="none" dirty="0">
              <a:solidFill>
                <a:schemeClr val="dk1"/>
              </a:solidFill>
              <a:latin typeface="Calibri"/>
              <a:ea typeface="Calibri"/>
              <a:cs typeface="Calibri"/>
              <a:sym typeface="Calibri"/>
            </a:endParaRPr>
          </a:p>
        </p:txBody>
      </p:sp>
      <p:sp>
        <p:nvSpPr>
          <p:cNvPr id="137" name="Google Shape;13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8" name="Google Shape;13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8781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Sing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homophones.</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148" name="Google Shape;14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9" name="Google Shape;14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4612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homophones.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156" name="Google Shape;15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6320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6e0ede559_0_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46e0ede559_0_6: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5-10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None/>
            </a:pPr>
            <a:r>
              <a:rPr lang="en-US" dirty="0"/>
              <a:t>Teaching Notes: </a:t>
            </a:r>
            <a:endParaRPr dirty="0"/>
          </a:p>
          <a:p>
            <a:pPr marL="457200" lvl="0" indent="-317500" algn="l" rtl="0">
              <a:spcBef>
                <a:spcPts val="0"/>
              </a:spcBef>
              <a:spcAft>
                <a:spcPts val="0"/>
              </a:spcAft>
              <a:buSzPts val="1400"/>
              <a:buChar char="●"/>
            </a:pPr>
            <a:r>
              <a:rPr lang="en-US" dirty="0"/>
              <a:t>This slide has an animation if technology is available. Sentences will appear on click.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Teacher Actions:</a:t>
            </a:r>
            <a:endParaRPr dirty="0"/>
          </a:p>
          <a:p>
            <a:pPr marL="0" lvl="0" indent="0" algn="l" rtl="0">
              <a:spcBef>
                <a:spcPts val="0"/>
              </a:spcBef>
              <a:spcAft>
                <a:spcPts val="0"/>
              </a:spcAft>
              <a:buNone/>
            </a:pPr>
            <a:r>
              <a:rPr lang="en-US" dirty="0"/>
              <a:t>Begin the Words Rule instructional practice:</a:t>
            </a:r>
            <a:endParaRPr dirty="0"/>
          </a:p>
          <a:p>
            <a:pPr marL="457200" lvl="0" indent="-304800" algn="l" rtl="0">
              <a:spcBef>
                <a:spcPts val="0"/>
              </a:spcBef>
              <a:spcAft>
                <a:spcPts val="0"/>
              </a:spcAft>
              <a:buSzPts val="1200"/>
              <a:buFont typeface="Calibri"/>
              <a:buAutoNum type="arabicPeriod"/>
            </a:pPr>
            <a:r>
              <a:rPr lang="en-US" dirty="0"/>
              <a:t>Display Homophone Demonstration Sentence #1. </a:t>
            </a:r>
            <a:endParaRPr dirty="0"/>
          </a:p>
          <a:p>
            <a:pPr marL="457200" lvl="0" indent="-304800" algn="l" rtl="0">
              <a:spcBef>
                <a:spcPts val="0"/>
              </a:spcBef>
              <a:spcAft>
                <a:spcPts val="0"/>
              </a:spcAft>
              <a:buSzPts val="1200"/>
              <a:buFont typeface="Calibri"/>
              <a:buAutoNum type="arabicPeriod"/>
            </a:pPr>
            <a:r>
              <a:rPr lang="en-US" dirty="0"/>
              <a:t>Say</a:t>
            </a:r>
            <a:r>
              <a:rPr lang="en-US" i="0" dirty="0"/>
              <a:t>: “Listen carefully while I read this sentence aloud. There are three words in this sentence that sound exactly the same, but are spelled differently. I want you to listen and watch carefully for those words.” </a:t>
            </a:r>
            <a:endParaRPr i="0" dirty="0"/>
          </a:p>
          <a:p>
            <a:pPr marL="457200" lvl="0" indent="-304800" algn="l" rtl="0">
              <a:spcBef>
                <a:spcPts val="0"/>
              </a:spcBef>
              <a:spcAft>
                <a:spcPts val="0"/>
              </a:spcAft>
              <a:buSzPts val="1200"/>
              <a:buFont typeface="Calibri"/>
              <a:buAutoNum type="arabicPeriod"/>
            </a:pPr>
            <a:r>
              <a:rPr lang="en-US" dirty="0"/>
              <a:t>Read the sentence aloud. </a:t>
            </a:r>
            <a:r>
              <a:rPr lang="en-US" i="0" dirty="0"/>
              <a:t>“Sam and Dad went to Soup for You and got two bags of chips and some soup too.”</a:t>
            </a:r>
            <a:endParaRPr i="0" dirty="0"/>
          </a:p>
          <a:p>
            <a:pPr marL="457200" lvl="0" indent="-304800" algn="l" rtl="0">
              <a:spcBef>
                <a:spcPts val="0"/>
              </a:spcBef>
              <a:spcAft>
                <a:spcPts val="0"/>
              </a:spcAft>
              <a:buSzPts val="1200"/>
              <a:buFont typeface="Calibri"/>
              <a:buAutoNum type="arabicPeriod"/>
            </a:pPr>
            <a:r>
              <a:rPr lang="en-US" dirty="0"/>
              <a:t>Invite students to turn to an elbow partner and share which words they heard that sound exactly the same but are spelled differently. Invite one or two students to share. </a:t>
            </a:r>
            <a:endParaRPr dirty="0"/>
          </a:p>
          <a:p>
            <a:pPr marL="457200" lvl="0" indent="-304800" algn="l" rtl="0">
              <a:spcBef>
                <a:spcPts val="0"/>
              </a:spcBef>
              <a:spcAft>
                <a:spcPts val="0"/>
              </a:spcAft>
              <a:buSzPts val="1200"/>
              <a:buFont typeface="Calibri"/>
              <a:buAutoNum type="arabicPeriod"/>
            </a:pPr>
            <a:r>
              <a:rPr lang="en-US" dirty="0"/>
              <a:t>Point to each word in turn and say: </a:t>
            </a:r>
            <a:r>
              <a:rPr lang="en-US" i="0" dirty="0"/>
              <a:t>“That’s right. ‘to,’ ‘two,’ and ‘too’ sound exactly the same but are spelled differently. Words like these have a special name. They’re called ‘homophones.’ Homophones are words that have the same sound but are spelled differently.”</a:t>
            </a:r>
            <a:r>
              <a:rPr lang="en-US" i="1" dirty="0"/>
              <a:t> </a:t>
            </a:r>
            <a:endParaRPr dirty="0"/>
          </a:p>
          <a:p>
            <a:pPr marL="457200" lvl="0" indent="-304800" algn="l" rtl="0">
              <a:spcBef>
                <a:spcPts val="0"/>
              </a:spcBef>
              <a:spcAft>
                <a:spcPts val="0"/>
              </a:spcAft>
              <a:buSzPts val="1200"/>
              <a:buFont typeface="Calibri"/>
              <a:buAutoNum type="arabicPeriod"/>
            </a:pPr>
            <a:r>
              <a:rPr lang="en-US" dirty="0"/>
              <a:t>Say: </a:t>
            </a:r>
            <a:r>
              <a:rPr lang="en-US" i="0" dirty="0"/>
              <a:t>“Let’s see if we can use the sentence to help us understand what each of these homophones mean. Let’s start with this one.” </a:t>
            </a:r>
            <a:endParaRPr i="0" dirty="0"/>
          </a:p>
          <a:p>
            <a:pPr marL="457200" lvl="0" indent="-304800" algn="l" rtl="0">
              <a:spcBef>
                <a:spcPts val="0"/>
              </a:spcBef>
              <a:spcAft>
                <a:spcPts val="0"/>
              </a:spcAft>
              <a:buSzPts val="1200"/>
              <a:buFont typeface="Calibri"/>
              <a:buAutoNum type="arabicPeriod"/>
            </a:pPr>
            <a:r>
              <a:rPr lang="en-US" dirty="0"/>
              <a:t>Point to the word “two”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‘two’ mean?”</a:t>
            </a:r>
            <a:r>
              <a:rPr lang="en-US" b="1" dirty="0"/>
              <a:t> </a:t>
            </a:r>
            <a:r>
              <a:rPr lang="en-US" b="0" dirty="0"/>
              <a:t>(the number two) </a:t>
            </a:r>
            <a:endParaRPr b="0" dirty="0"/>
          </a:p>
          <a:p>
            <a:pPr marL="457200" lvl="0" indent="-304800" algn="l" rtl="0">
              <a:spcBef>
                <a:spcPts val="0"/>
              </a:spcBef>
              <a:spcAft>
                <a:spcPts val="0"/>
              </a:spcAft>
              <a:buSzPts val="1200"/>
              <a:buFont typeface="Calibri"/>
              <a:buAutoNum type="arabicPeriod"/>
            </a:pPr>
            <a:r>
              <a:rPr lang="en-US" dirty="0"/>
              <a:t>Say: </a:t>
            </a:r>
            <a:r>
              <a:rPr lang="en-US" i="0" dirty="0"/>
              <a:t>“That’s right. When we see ‘two’ spelled ‘t-w-o’ we know it means the number two.” </a:t>
            </a:r>
            <a:endParaRPr i="0" dirty="0"/>
          </a:p>
          <a:p>
            <a:pPr marL="457200" lvl="0" indent="-304800" algn="l" rtl="0">
              <a:spcBef>
                <a:spcPts val="0"/>
              </a:spcBef>
              <a:spcAft>
                <a:spcPts val="0"/>
              </a:spcAft>
              <a:buSzPts val="1200"/>
              <a:buFont typeface="Calibri"/>
              <a:buAutoNum type="arabicPeriod"/>
            </a:pPr>
            <a:r>
              <a:rPr lang="en-US" dirty="0"/>
              <a:t>Say:</a:t>
            </a:r>
            <a:r>
              <a:rPr lang="en-US" i="1" dirty="0"/>
              <a:t> </a:t>
            </a:r>
            <a:r>
              <a:rPr lang="en-US" i="0" dirty="0"/>
              <a:t>“Let’s try another one.” </a:t>
            </a:r>
            <a:endParaRPr i="0" dirty="0"/>
          </a:p>
          <a:p>
            <a:pPr marL="457200" lvl="0" indent="-304800" algn="l" rtl="0">
              <a:spcBef>
                <a:spcPts val="0"/>
              </a:spcBef>
              <a:spcAft>
                <a:spcPts val="0"/>
              </a:spcAft>
              <a:buSzPts val="1200"/>
              <a:buFont typeface="Calibri"/>
              <a:buAutoNum type="arabicPeriod"/>
            </a:pPr>
            <a:r>
              <a:rPr lang="en-US" dirty="0"/>
              <a:t>Point to the word “too” and read the sentence.</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does this ‘too’ mean?”</a:t>
            </a:r>
            <a:r>
              <a:rPr lang="en-US" b="1" dirty="0"/>
              <a:t> </a:t>
            </a:r>
            <a:r>
              <a:rPr lang="en-US" b="0" dirty="0"/>
              <a:t>(also) </a:t>
            </a:r>
            <a:endParaRPr b="0" dirty="0"/>
          </a:p>
          <a:p>
            <a:pPr marL="457200" lvl="0" indent="-304800" algn="l" rtl="0">
              <a:spcBef>
                <a:spcPts val="0"/>
              </a:spcBef>
              <a:spcAft>
                <a:spcPts val="0"/>
              </a:spcAft>
              <a:buSzPts val="1200"/>
              <a:buFont typeface="Calibri"/>
              <a:buAutoNum type="arabicPeriod"/>
            </a:pPr>
            <a:r>
              <a:rPr lang="en-US" dirty="0"/>
              <a:t>Display Homophone Demonstration Sentence #2: “The soup was too hot to eat” and say: </a:t>
            </a:r>
            <a:r>
              <a:rPr lang="en-US" i="0" dirty="0"/>
              <a:t>“Listen while I read this sentence.” </a:t>
            </a:r>
            <a:endParaRPr i="0" dirty="0"/>
          </a:p>
          <a:p>
            <a:pPr marL="457200" lvl="0" indent="-304800" algn="l" rtl="0">
              <a:spcBef>
                <a:spcPts val="0"/>
              </a:spcBef>
              <a:spcAft>
                <a:spcPts val="0"/>
              </a:spcAft>
              <a:buSzPts val="1200"/>
              <a:buFont typeface="Calibri"/>
              <a:buAutoNum type="arabicPeriod"/>
            </a:pPr>
            <a:r>
              <a:rPr lang="en-US" dirty="0"/>
              <a:t>Read: </a:t>
            </a:r>
            <a:r>
              <a:rPr lang="en-US" i="0" dirty="0"/>
              <a:t>“The soup was too hot to eat.” </a:t>
            </a:r>
            <a:endParaRPr i="0" dirty="0"/>
          </a:p>
          <a:p>
            <a:pPr marL="457200" lvl="0" indent="-304800" algn="l" rtl="0">
              <a:spcBef>
                <a:spcPts val="0"/>
              </a:spcBef>
              <a:spcAft>
                <a:spcPts val="0"/>
              </a:spcAft>
              <a:buSzPts val="1200"/>
              <a:buFont typeface="Calibri"/>
              <a:buAutoNum type="arabicPeriod"/>
            </a:pPr>
            <a:r>
              <a:rPr lang="en-US" dirty="0"/>
              <a:t>Point to the word “too” and ask: </a:t>
            </a:r>
            <a:r>
              <a:rPr lang="en-US" i="1" dirty="0"/>
              <a:t>“What does this ‘too’ mean in this sentence?” </a:t>
            </a:r>
            <a:r>
              <a:rPr lang="en-US" b="0" dirty="0"/>
              <a:t>(The soup was so hot that he couldn’t eat it.)  </a:t>
            </a:r>
            <a:endParaRPr b="0" dirty="0"/>
          </a:p>
          <a:p>
            <a:pPr marL="457200" lvl="0" indent="-304800" algn="l" rtl="0">
              <a:spcBef>
                <a:spcPts val="0"/>
              </a:spcBef>
              <a:spcAft>
                <a:spcPts val="0"/>
              </a:spcAft>
              <a:buSzPts val="1200"/>
              <a:buFont typeface="Calibri"/>
              <a:buAutoNum type="arabicPeriod"/>
            </a:pPr>
            <a:r>
              <a:rPr lang="en-US" dirty="0"/>
              <a:t>Say: </a:t>
            </a:r>
            <a:r>
              <a:rPr lang="en-US" i="0" dirty="0"/>
              <a:t>“In this sentence, the word ‘too’ means something like ‘extra’ or ‘way more than it should be.’ The soup was extra hot. It wasn’t way hotter than it should be.” </a:t>
            </a:r>
            <a:endParaRPr i="0" dirty="0"/>
          </a:p>
          <a:p>
            <a:pPr marL="457200" lvl="0" indent="-304800" algn="l" rtl="0">
              <a:spcBef>
                <a:spcPts val="0"/>
              </a:spcBef>
              <a:spcAft>
                <a:spcPts val="0"/>
              </a:spcAft>
              <a:buSzPts val="1200"/>
              <a:buFont typeface="Calibri"/>
              <a:buAutoNum type="arabicPeriod"/>
            </a:pPr>
            <a:r>
              <a:rPr lang="en-US" dirty="0"/>
              <a:t>Say: </a:t>
            </a:r>
            <a:r>
              <a:rPr lang="en-US" i="0" dirty="0"/>
              <a:t>“When we mean the number two, we use ‘t-w-o,’ and when we mean ‘also’ or ‘way more than it should be,’ we use ‘t-o-o.’ The rest of the time we use ‘t-o.’” </a:t>
            </a:r>
            <a:endParaRPr i="0" dirty="0"/>
          </a:p>
          <a:p>
            <a:pPr marL="457200" lvl="0" indent="-304800" algn="l" rtl="0">
              <a:spcBef>
                <a:spcPts val="0"/>
              </a:spcBef>
              <a:spcAft>
                <a:spcPts val="0"/>
              </a:spcAft>
              <a:buSzPts val="1200"/>
              <a:buFont typeface="Calibri"/>
              <a:buAutoNum type="arabicPeriod"/>
            </a:pPr>
            <a:r>
              <a:rPr lang="en-US" dirty="0"/>
              <a:t>Read both sentences again pointing to the words “to.” </a:t>
            </a:r>
            <a:endParaRPr dirty="0"/>
          </a:p>
          <a:p>
            <a:pPr marL="457200" lvl="0" indent="-304800" algn="l" rtl="0">
              <a:spcBef>
                <a:spcPts val="0"/>
              </a:spcBef>
              <a:spcAft>
                <a:spcPts val="0"/>
              </a:spcAft>
              <a:buSzPts val="1200"/>
              <a:buFont typeface="Calibri"/>
              <a:buAutoNum type="arabicPeriod"/>
            </a:pPr>
            <a:r>
              <a:rPr lang="en-US" dirty="0"/>
              <a:t>Say: </a:t>
            </a:r>
            <a:r>
              <a:rPr lang="en-US" i="0" dirty="0"/>
              <a:t>“Let’s practice figuring out which of these homophones we should use.” </a:t>
            </a:r>
            <a:endParaRPr i="0" dirty="0"/>
          </a:p>
          <a:p>
            <a:pPr marL="457200" lvl="0" indent="-304800" algn="l" rtl="0">
              <a:spcBef>
                <a:spcPts val="0"/>
              </a:spcBef>
              <a:spcAft>
                <a:spcPts val="0"/>
              </a:spcAft>
              <a:buSzPts val="1200"/>
              <a:buFont typeface="Calibri"/>
              <a:buAutoNum type="arabicPeriod"/>
            </a:pPr>
            <a:r>
              <a:rPr lang="en-US" dirty="0"/>
              <a:t>Display the Homophone Word Cards (“two,” “too,” “too,” and “to”) and read each word aloud. </a:t>
            </a:r>
            <a:endParaRPr dirty="0"/>
          </a:p>
          <a:p>
            <a:pPr marL="457200" lvl="0" indent="-304800" algn="l" rtl="0">
              <a:spcBef>
                <a:spcPts val="0"/>
              </a:spcBef>
              <a:spcAft>
                <a:spcPts val="0"/>
              </a:spcAft>
              <a:buSzPts val="1200"/>
              <a:buFont typeface="Calibri"/>
              <a:buAutoNum type="arabicPeriod"/>
            </a:pPr>
            <a:r>
              <a:rPr lang="en-US" dirty="0"/>
              <a:t>Display the Homophone Practice Sentence (“The _____ boys want _____ go _____ the zoo _____ but it is _____ late.”) and invite students to read it to themselves and think about which word should go in each blank. </a:t>
            </a:r>
            <a:endParaRPr dirty="0"/>
          </a:p>
          <a:p>
            <a:pPr marL="457200" lvl="0" indent="-304800" algn="l" rtl="0">
              <a:spcBef>
                <a:spcPts val="0"/>
              </a:spcBef>
              <a:spcAft>
                <a:spcPts val="0"/>
              </a:spcAft>
              <a:buSzPts val="1200"/>
              <a:buFont typeface="Calibri"/>
              <a:buAutoNum type="arabicPeriod"/>
            </a:pPr>
            <a:r>
              <a:rPr lang="en-US" dirty="0"/>
              <a:t>Read the sentence aloud: “The two boys want to go to the zoo too, but it is too late.” </a:t>
            </a:r>
            <a:endParaRPr dirty="0"/>
          </a:p>
          <a:p>
            <a:pPr marL="457200" lvl="0" indent="-304800" algn="l" rtl="0">
              <a:spcBef>
                <a:spcPts val="0"/>
              </a:spcBef>
              <a:spcAft>
                <a:spcPts val="0"/>
              </a:spcAft>
              <a:buSzPts val="1200"/>
              <a:buFont typeface="Calibri"/>
              <a:buAutoNum type="arabicPeriod"/>
            </a:pPr>
            <a:r>
              <a:rPr lang="en-US" dirty="0"/>
              <a:t>Invite student volunteers to place the appropriate card in each blank line, reinforcing the appropriate word based on the context as needed.</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None/>
            </a:pPr>
            <a:r>
              <a:rPr lang="en-US" dirty="0"/>
              <a:t>Student Supports/Meeting Student Needs: </a:t>
            </a:r>
            <a:endParaRPr dirty="0"/>
          </a:p>
          <a:p>
            <a:pPr marL="457200" lvl="0" indent="-317500" algn="l" rtl="0">
              <a:spcBef>
                <a:spcPts val="0"/>
              </a:spcBef>
              <a:spcAft>
                <a:spcPts val="0"/>
              </a:spcAft>
              <a:buSzPts val="1400"/>
              <a:buChar char="●"/>
            </a:pPr>
            <a:r>
              <a:rPr lang="en-US" dirty="0"/>
              <a:t>Consider providing support as students make connections between the spelling and the meaning of each homophone. Example: “I noticed when too is spelled ‘t-o-o’ it means _____.” </a:t>
            </a:r>
            <a:endParaRPr dirty="0"/>
          </a:p>
          <a:p>
            <a:pPr marL="457200" lvl="0" indent="-317500" algn="l" rtl="0">
              <a:spcBef>
                <a:spcPts val="0"/>
              </a:spcBef>
              <a:spcAft>
                <a:spcPts val="0"/>
              </a:spcAft>
              <a:buSzPts val="1400"/>
              <a:buChar char="●"/>
            </a:pPr>
            <a:r>
              <a:rPr lang="en-US" dirty="0"/>
              <a:t>Consider explaining to students that the word homophone has two parts that help explain its meaning: “homo” meaning “same” and “phone” meaning “sound.”</a:t>
            </a:r>
            <a:endParaRPr dirty="0"/>
          </a:p>
          <a:p>
            <a:pPr marL="457200" lvl="0" indent="-317500" algn="l" rtl="0">
              <a:spcBef>
                <a:spcPts val="0"/>
              </a:spcBef>
              <a:spcAft>
                <a:spcPts val="0"/>
              </a:spcAft>
              <a:buSzPts val="1400"/>
              <a:buChar char="●"/>
            </a:pPr>
            <a:r>
              <a:rPr lang="en-US" dirty="0"/>
              <a:t>If introducing the two meanings of “too” feels like too much for your students, consider modifying the sentences in this lesson to focus just on its meaning as “also.” This would involve eliminating Homophone Demonstration Sentence #2 (steps 14–17) and the last part of the practice sentence (“but it is too late”).</a:t>
            </a:r>
            <a:endParaRPr dirty="0"/>
          </a:p>
        </p:txBody>
      </p:sp>
      <p:sp>
        <p:nvSpPr>
          <p:cNvPr id="165" name="Google Shape;165;g46e0ede559_0_6: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extLst>
      <p:ext uri="{BB962C8B-B14F-4D97-AF65-F5344CB8AC3E}">
        <p14:creationId xmlns:p14="http://schemas.microsoft.com/office/powerpoint/2010/main" val="2230044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175" name="Google Shape;175;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20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0" lvl="0" indent="0" algn="l" rtl="0">
              <a:lnSpc>
                <a:spcPct val="100000"/>
              </a:lnSpc>
              <a:spcBef>
                <a:spcPts val="0"/>
              </a:spcBef>
              <a:spcAft>
                <a:spcPts val="0"/>
              </a:spcAft>
              <a:buNone/>
            </a:pPr>
            <a:endParaRPr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183" name="Google Shape;183;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08512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7"/>
          <p:cNvSpPr txBox="1">
            <a:spLocks noGrp="1"/>
          </p:cNvSpPr>
          <p:nvPr>
            <p:ph type="body" idx="1"/>
          </p:nvPr>
        </p:nvSpPr>
        <p:spPr>
          <a:xfrm>
            <a:off x="838200" y="1613550"/>
            <a:ext cx="10515600" cy="47739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a version of the Words Rule practice. Students identify words that sound the same but are spelled differently (homophones) in a text, and use the context to determine the meaning of each word.  Students interact with an excerpt from the Decodable Reader: “Too Many Choices!” Fluency is defined as reading smoothly, with expression, not too fast or too slow, and reflecting the meaning of the story. Students will think about how to apply phrasing, expression, and other rules of fluency and offer each other feedback.</a:t>
            </a: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smoothly,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words that sound the same but are spelled differently (homophones)</a:t>
            </a:r>
            <a:endParaRPr sz="2200" b="0" u="none" strike="noStrike" cap="none" dirty="0">
              <a:solidFill>
                <a:schemeClr val="dk1"/>
              </a:solidFill>
              <a:latin typeface="Century Gothic"/>
              <a:ea typeface="Century Gothic"/>
              <a:cs typeface="Century Gothic"/>
              <a:sym typeface="Century Gothic"/>
            </a:endParaRPr>
          </a:p>
        </p:txBody>
      </p:sp>
      <p:sp>
        <p:nvSpPr>
          <p:cNvPr id="120" name="Google Shape;120;p17"/>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2: Cycle 12: Lesson 59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6"/>
          <p:cNvSpPr txBox="1"/>
          <p:nvPr/>
        </p:nvSpPr>
        <p:spPr>
          <a:xfrm>
            <a:off x="661725" y="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Fluency </a:t>
            </a:r>
            <a:endParaRPr sz="4200">
              <a:latin typeface="Century Gothic"/>
              <a:ea typeface="Century Gothic"/>
              <a:cs typeface="Century Gothic"/>
              <a:sym typeface="Century Gothic"/>
            </a:endParaRPr>
          </a:p>
        </p:txBody>
      </p:sp>
      <p:sp>
        <p:nvSpPr>
          <p:cNvPr id="196" name="Google Shape;196;p26"/>
          <p:cNvSpPr txBox="1"/>
          <p:nvPr/>
        </p:nvSpPr>
        <p:spPr>
          <a:xfrm>
            <a:off x="0" y="697425"/>
            <a:ext cx="7047600" cy="5550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Excerpt from Decodable Reader: “Too Many Choices” (pages 1,2, and 3) </a:t>
            </a:r>
            <a:endParaRPr sz="180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197" name="Google Shape;197;p26"/>
          <p:cNvSpPr txBox="1"/>
          <p:nvPr/>
        </p:nvSpPr>
        <p:spPr>
          <a:xfrm>
            <a:off x="7047550" y="877650"/>
            <a:ext cx="4839900" cy="510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sp>
        <p:nvSpPr>
          <p:cNvPr id="198" name="Google Shape;198;p26"/>
          <p:cNvSpPr txBox="1"/>
          <p:nvPr/>
        </p:nvSpPr>
        <p:spPr>
          <a:xfrm>
            <a:off x="98500" y="1418225"/>
            <a:ext cx="6416700" cy="12030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Excerpt #1  </a:t>
            </a:r>
            <a:endParaRPr sz="1800" dirty="0">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 Soup for You is a new place to eat.  It just opened near Sam’s home.  Sam and Dad want to go for lunch.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dirty="0"/>
          </a:p>
        </p:txBody>
      </p:sp>
      <p:sp>
        <p:nvSpPr>
          <p:cNvPr id="199" name="Google Shape;199;p26"/>
          <p:cNvSpPr txBox="1"/>
          <p:nvPr/>
        </p:nvSpPr>
        <p:spPr>
          <a:xfrm>
            <a:off x="3961800" y="1612050"/>
            <a:ext cx="246000" cy="32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P</a:t>
            </a:r>
            <a:endParaRPr/>
          </a:p>
        </p:txBody>
      </p:sp>
      <p:sp>
        <p:nvSpPr>
          <p:cNvPr id="200" name="Google Shape;200;p26"/>
          <p:cNvSpPr txBox="1"/>
          <p:nvPr/>
        </p:nvSpPr>
        <p:spPr>
          <a:xfrm>
            <a:off x="1711613" y="2185825"/>
            <a:ext cx="437100" cy="45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t>P</a:t>
            </a:r>
            <a:endParaRPr dirty="0"/>
          </a:p>
        </p:txBody>
      </p:sp>
      <p:sp>
        <p:nvSpPr>
          <p:cNvPr id="201" name="Google Shape;201;p26"/>
          <p:cNvSpPr txBox="1"/>
          <p:nvPr/>
        </p:nvSpPr>
        <p:spPr>
          <a:xfrm>
            <a:off x="5560175" y="2185825"/>
            <a:ext cx="177600" cy="24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P</a:t>
            </a:r>
            <a:endParaRPr/>
          </a:p>
        </p:txBody>
      </p:sp>
      <p:sp>
        <p:nvSpPr>
          <p:cNvPr id="202" name="Google Shape;202;p26"/>
          <p:cNvSpPr txBox="1"/>
          <p:nvPr/>
        </p:nvSpPr>
        <p:spPr>
          <a:xfrm>
            <a:off x="98425" y="2071563"/>
            <a:ext cx="1774800" cy="32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t>  ______________</a:t>
            </a:r>
            <a:endParaRPr dirty="0"/>
          </a:p>
        </p:txBody>
      </p:sp>
      <p:sp>
        <p:nvSpPr>
          <p:cNvPr id="203" name="Google Shape;203;p26"/>
          <p:cNvSpPr txBox="1"/>
          <p:nvPr/>
        </p:nvSpPr>
        <p:spPr>
          <a:xfrm>
            <a:off x="98425" y="2695000"/>
            <a:ext cx="6416700" cy="1336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Excerpt #2: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Sam and Dad walk down the block. They bring their coupon for a free bag of chips. There is a large crowd there. Other people want to try the new place, too. </a:t>
            </a:r>
            <a:endParaRPr dirty="0"/>
          </a:p>
        </p:txBody>
      </p:sp>
      <p:sp>
        <p:nvSpPr>
          <p:cNvPr id="204" name="Google Shape;204;p26"/>
          <p:cNvSpPr txBox="1"/>
          <p:nvPr/>
        </p:nvSpPr>
        <p:spPr>
          <a:xfrm>
            <a:off x="98500" y="4294675"/>
            <a:ext cx="6416700" cy="1446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Excerpt #3: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a:solidFill>
                  <a:schemeClr val="dk1"/>
                </a:solidFill>
                <a:latin typeface="Century Gothic"/>
                <a:ea typeface="Century Gothic"/>
                <a:cs typeface="Century Gothic"/>
                <a:sym typeface="Century Gothic"/>
              </a:rPr>
              <a:t>They get in line and look at the list of soups and other lunch stuff. There are so many choices! Sam doesn’t know which soup he wants.	</a:t>
            </a:r>
            <a:r>
              <a:rPr lang="en-US" sz="2400">
                <a:solidFill>
                  <a:schemeClr val="dk1"/>
                </a:solidFill>
                <a:latin typeface="Century Gothic"/>
                <a:ea typeface="Century Gothic"/>
                <a:cs typeface="Century Gothic"/>
                <a:sym typeface="Century Gothic"/>
              </a:rPr>
              <a:t>	</a:t>
            </a:r>
            <a:r>
              <a:rPr lang="en-US" sz="2400">
                <a:solidFill>
                  <a:schemeClr val="dk1"/>
                </a:solidFill>
              </a:rPr>
              <a:t>	</a:t>
            </a:r>
            <a:endParaRPr sz="2400">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1000"/>
                                        <p:tgtEl>
                                          <p:spTgt spid="1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1000"/>
                                        <p:tgtEl>
                                          <p:spTgt spid="1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1000"/>
                                        <p:tgtEl>
                                          <p:spTgt spid="1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0"/>
                                        </p:tgtEl>
                                        <p:attrNameLst>
                                          <p:attrName>style.visibility</p:attrName>
                                        </p:attrNameLst>
                                      </p:cBhvr>
                                      <p:to>
                                        <p:strVal val="visible"/>
                                      </p:to>
                                    </p:set>
                                    <p:animEffect transition="in" filter="fade">
                                      <p:cBhvr>
                                        <p:cTn id="22" dur="1000"/>
                                        <p:tgtEl>
                                          <p:spTgt spid="2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1000"/>
                                        <p:tgtEl>
                                          <p:spTgt spid="20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fade">
                                      <p:cBhvr>
                                        <p:cTn id="32" dur="1000"/>
                                        <p:tgtEl>
                                          <p:spTgt spid="20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3"/>
                                        </p:tgtEl>
                                        <p:attrNameLst>
                                          <p:attrName>style.visibility</p:attrName>
                                        </p:attrNameLst>
                                      </p:cBhvr>
                                      <p:to>
                                        <p:strVal val="visible"/>
                                      </p:to>
                                    </p:set>
                                    <p:animEffect transition="in" filter="fade">
                                      <p:cBhvr>
                                        <p:cTn id="37" dur="1000"/>
                                        <p:tgtEl>
                                          <p:spTgt spid="20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4"/>
                                        </p:tgtEl>
                                        <p:attrNameLst>
                                          <p:attrName>style.visibility</p:attrName>
                                        </p:attrNameLst>
                                      </p:cBhvr>
                                      <p:to>
                                        <p:strVal val="visible"/>
                                      </p:to>
                                    </p:set>
                                    <p:animEffect transition="in" filter="fade">
                                      <p:cBhvr>
                                        <p:cTn id="42"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212" name="Google Shape;212;p27"/>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In what way did you take responsibility for your own learning in this lesson to become a proficient reader?</a:t>
            </a:r>
            <a:endParaRPr>
              <a:latin typeface="Century Gothic"/>
              <a:ea typeface="Century Gothic"/>
              <a:cs typeface="Century Gothic"/>
              <a:sym typeface="Century Gothic"/>
            </a:endParaRPr>
          </a:p>
        </p:txBody>
      </p:sp>
      <p:pic>
        <p:nvPicPr>
          <p:cNvPr id="213" name="Google Shape;213;p27"/>
          <p:cNvPicPr preferRelativeResize="0"/>
          <p:nvPr/>
        </p:nvPicPr>
        <p:blipFill>
          <a:blip r:embed="rId3">
            <a:alphaModFix/>
          </a:blip>
          <a:stretch>
            <a:fillRect/>
          </a:stretch>
        </p:blipFill>
        <p:spPr>
          <a:xfrm>
            <a:off x="767062" y="2144176"/>
            <a:ext cx="4077573" cy="38115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8"/>
          <p:cNvSpPr txBox="1"/>
          <p:nvPr/>
        </p:nvSpPr>
        <p:spPr>
          <a:xfrm>
            <a:off x="0" y="0"/>
            <a:ext cx="11397000" cy="57561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a:solidFill>
                  <a:schemeClr val="dk1"/>
                </a:solidFill>
                <a:latin typeface="Century Gothic"/>
                <a:ea typeface="Century Gothic"/>
                <a:cs typeface="Century Gothic"/>
                <a:sym typeface="Century Gothic"/>
              </a:rPr>
              <a:t>It’s Time to Go to Work</a:t>
            </a:r>
            <a:endParaRPr sz="360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a:solidFill>
                  <a:srgbClr val="FF0000"/>
                </a:solidFill>
                <a:latin typeface="Century Gothic"/>
                <a:ea typeface="Century Gothic"/>
                <a:cs typeface="Century Gothic"/>
                <a:sym typeface="Century Gothic"/>
              </a:rPr>
              <a:t>“It’s time to go to work.</a:t>
            </a:r>
            <a:endParaRPr sz="360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a:solidFill>
                  <a:srgbClr val="FF0000"/>
                </a:solidFill>
                <a:latin typeface="Century Gothic"/>
                <a:ea typeface="Century Gothic"/>
                <a:cs typeface="Century Gothic"/>
                <a:sym typeface="Century Gothic"/>
              </a:rPr>
              <a:t>It’s time to go to work.</a:t>
            </a:r>
            <a:endParaRPr sz="360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a:solidFill>
                  <a:srgbClr val="FF0000"/>
                </a:solidFill>
                <a:latin typeface="Century Gothic"/>
                <a:ea typeface="Century Gothic"/>
                <a:cs typeface="Century Gothic"/>
                <a:sym typeface="Century Gothic"/>
              </a:rPr>
              <a:t>It’s time to practice what we learned.</a:t>
            </a:r>
            <a:endParaRPr sz="360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a:solidFill>
                  <a:srgbClr val="FF0000"/>
                </a:solidFill>
                <a:latin typeface="Century Gothic"/>
                <a:ea typeface="Century Gothic"/>
                <a:cs typeface="Century Gothic"/>
                <a:sym typeface="Century Gothic"/>
              </a:rPr>
              <a:t>It’s time to go to work.”</a:t>
            </a:r>
            <a:endParaRPr sz="360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US" sz="4200"/>
              <a:t> Independent Work Learning Target</a:t>
            </a:r>
            <a:endParaRPr sz="4200"/>
          </a:p>
          <a:p>
            <a:pPr marL="0" lvl="0" indent="0" algn="l" rtl="0">
              <a:spcBef>
                <a:spcPts val="0"/>
              </a:spcBef>
              <a:spcAft>
                <a:spcPts val="0"/>
              </a:spcAft>
              <a:buNone/>
            </a:pPr>
            <a:endParaRPr/>
          </a:p>
        </p:txBody>
      </p:sp>
      <p:sp>
        <p:nvSpPr>
          <p:cNvPr id="226" name="Google Shape;226;p29"/>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457200" lvl="0" indent="-406400" algn="l" rtl="0">
              <a:spcBef>
                <a:spcPts val="1100"/>
              </a:spcBef>
              <a:spcAft>
                <a:spcPts val="0"/>
              </a:spcAft>
              <a:buClr>
                <a:srgbClr val="333333"/>
              </a:buClr>
              <a:buSzPts val="2800"/>
              <a:buChar char="•"/>
            </a:pPr>
            <a:r>
              <a:rPr lang="en-US">
                <a:solidFill>
                  <a:srgbClr val="333333"/>
                </a:solidFill>
                <a:highlight>
                  <a:srgbClr val="FFFFFF"/>
                </a:highlight>
              </a:rPr>
              <a:t>I can read fluently (smoothly, with expression and meaning, rereading and self-correcting when necessary).</a:t>
            </a:r>
            <a:endParaRPr>
              <a:solidFill>
                <a:srgbClr val="333333"/>
              </a:solidFill>
              <a:highlight>
                <a:srgbClr val="FFFFFF"/>
              </a:highlight>
            </a:endParaRPr>
          </a:p>
          <a:p>
            <a:pPr marL="0" lvl="0" indent="0" algn="l" rtl="0">
              <a:spcBef>
                <a:spcPts val="1100"/>
              </a:spcBef>
              <a:spcAft>
                <a:spcPts val="0"/>
              </a:spcAft>
              <a:buNone/>
            </a:pPr>
            <a:endParaRPr/>
          </a:p>
        </p:txBody>
      </p:sp>
      <p:pic>
        <p:nvPicPr>
          <p:cNvPr id="227" name="Google Shape;227;p29"/>
          <p:cNvPicPr preferRelativeResize="0"/>
          <p:nvPr/>
        </p:nvPicPr>
        <p:blipFill>
          <a:blip r:embed="rId3">
            <a:alphaModFix/>
          </a:blip>
          <a:stretch>
            <a:fillRect/>
          </a:stretch>
        </p:blipFill>
        <p:spPr>
          <a:xfrm>
            <a:off x="11105025" y="5630413"/>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graphicFrame>
        <p:nvGraphicFramePr>
          <p:cNvPr id="233" name="Google Shape;233;p30"/>
          <p:cNvGraphicFramePr/>
          <p:nvPr>
            <p:extLst>
              <p:ext uri="{D42A27DB-BD31-4B8C-83A1-F6EECF244321}">
                <p14:modId xmlns:p14="http://schemas.microsoft.com/office/powerpoint/2010/main" val="1994965664"/>
              </p:ext>
            </p:extLst>
          </p:nvPr>
        </p:nvGraphicFramePr>
        <p:xfrm>
          <a:off x="152400" y="152400"/>
          <a:ext cx="12030075" cy="7175818"/>
        </p:xfrm>
        <a:graphic>
          <a:graphicData uri="http://schemas.openxmlformats.org/drawingml/2006/table">
            <a:tbl>
              <a:tblPr>
                <a:noFill/>
                <a:tableStyleId>{F29F1724-7D40-4A7A-A62B-C1E32F9D5DEA}</a:tableStyleId>
              </a:tblPr>
              <a:tblGrid>
                <a:gridCol w="4019175">
                  <a:extLst>
                    <a:ext uri="{9D8B030D-6E8A-4147-A177-3AD203B41FA5}">
                      <a16:colId xmlns:a16="http://schemas.microsoft.com/office/drawing/2014/main" val="20000"/>
                    </a:ext>
                  </a:extLst>
                </a:gridCol>
                <a:gridCol w="4432700">
                  <a:extLst>
                    <a:ext uri="{9D8B030D-6E8A-4147-A177-3AD203B41FA5}">
                      <a16:colId xmlns:a16="http://schemas.microsoft.com/office/drawing/2014/main" val="20001"/>
                    </a:ext>
                  </a:extLst>
                </a:gridCol>
                <a:gridCol w="3578200">
                  <a:extLst>
                    <a:ext uri="{9D8B030D-6E8A-4147-A177-3AD203B41FA5}">
                      <a16:colId xmlns:a16="http://schemas.microsoft.com/office/drawing/2014/main" val="20002"/>
                    </a:ext>
                  </a:extLst>
                </a:gridCol>
              </a:tblGrid>
              <a:tr h="742950">
                <a:tc>
                  <a:txBody>
                    <a:bodyPr/>
                    <a:lstStyle/>
                    <a:p>
                      <a:pPr marL="0" lvl="0" indent="0" algn="l" rtl="0">
                        <a:lnSpc>
                          <a:spcPct val="120000"/>
                        </a:lnSpc>
                        <a:spcBef>
                          <a:spcPts val="0"/>
                        </a:spcBef>
                        <a:spcAft>
                          <a:spcPts val="0"/>
                        </a:spcAft>
                        <a:buNone/>
                      </a:pPr>
                      <a:r>
                        <a:rPr lang="en-US" sz="2700" b="1" dirty="0">
                          <a:latin typeface="Century Gothic"/>
                          <a:ea typeface="Century Gothic"/>
                          <a:cs typeface="Century Gothic"/>
                          <a:sym typeface="Century Gothic"/>
                        </a:rPr>
                        <a:t>Punctuation Detective</a:t>
                      </a:r>
                      <a:endParaRPr sz="2700" b="1"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US" sz="2700" b="1">
                          <a:latin typeface="Century Gothic"/>
                          <a:ea typeface="Century Gothic"/>
                          <a:cs typeface="Century Gothic"/>
                          <a:sym typeface="Century Gothic"/>
                        </a:rPr>
                        <a:t>Acting with Expression</a:t>
                      </a:r>
                      <a:endParaRPr sz="2700" b="1">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2500" b="1">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6248400">
                <a:tc>
                  <a:txBody>
                    <a:bodyPr/>
                    <a:lstStyle/>
                    <a:p>
                      <a:pPr marL="0" lvl="0" indent="0" algn="l" rtl="0">
                        <a:lnSpc>
                          <a:spcPct val="120000"/>
                        </a:lnSpc>
                        <a:spcBef>
                          <a:spcPts val="0"/>
                        </a:spcBef>
                        <a:spcAft>
                          <a:spcPts val="0"/>
                        </a:spcAft>
                        <a:buNone/>
                      </a:pPr>
                      <a:r>
                        <a:rPr lang="en-US" sz="1800" b="1" dirty="0">
                          <a:latin typeface="Century Gothic"/>
                          <a:ea typeface="Century Gothic"/>
                          <a:cs typeface="Century Gothic"/>
                          <a:sym typeface="Century Gothic"/>
                        </a:rPr>
                        <a:t>Teacher Group.</a:t>
                      </a:r>
                      <a:endParaRPr sz="18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Chorally reread the excerpt from “Too Many Choices,” pp. 1-3 of the decodable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Read the excerpt again. This time, pause at the commas, stop at the periods, use an asking voice for the question marks and an excited voice for the exclamation marks.</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1800" b="1" dirty="0">
                          <a:latin typeface="Century Gothic"/>
                          <a:ea typeface="Century Gothic"/>
                          <a:cs typeface="Century Gothic"/>
                          <a:sym typeface="Century Gothic"/>
                        </a:rPr>
                        <a:t>Work in a group of three.</a:t>
                      </a:r>
                      <a:endParaRPr sz="18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Find and circle all the punctuation marks (periods, question and exclamation marks, commas, quotation marks) in the excerpt from </a:t>
                      </a:r>
                      <a:r>
                        <a:rPr lang="en-US" sz="1800" dirty="0">
                          <a:solidFill>
                            <a:schemeClr val="dk1"/>
                          </a:solidFill>
                          <a:latin typeface="Century Gothic"/>
                          <a:ea typeface="Century Gothic"/>
                          <a:cs typeface="Century Gothic"/>
                          <a:sym typeface="Century Gothic"/>
                        </a:rPr>
                        <a:t>“Too Many Choices,” pp. 1-3 </a:t>
                      </a:r>
                      <a:r>
                        <a:rPr lang="en-US" sz="1800" dirty="0">
                          <a:latin typeface="Century Gothic"/>
                          <a:ea typeface="Century Gothic"/>
                          <a:cs typeface="Century Gothic"/>
                          <a:sym typeface="Century Gothic"/>
                        </a:rPr>
                        <a:t>of the decodable reader.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Determine who will act as the narrator and who will act as the teacher.</a:t>
                      </a:r>
                    </a:p>
                    <a:p>
                      <a:pPr marL="342900" lvl="0" indent="-342900" algn="l" rtl="0">
                        <a:lnSpc>
                          <a:spcPct val="120000"/>
                        </a:lnSpc>
                        <a:spcBef>
                          <a:spcPts val="0"/>
                        </a:spcBef>
                        <a:spcAft>
                          <a:spcPts val="0"/>
                        </a:spcAft>
                        <a:buFont typeface="+mj-lt"/>
                        <a:buAutoNum type="arabicPeriod"/>
                      </a:pPr>
                      <a:r>
                        <a:rPr lang="en-US" sz="1800" dirty="0">
                          <a:latin typeface="Century Gothic"/>
                          <a:ea typeface="Century Gothic"/>
                          <a:cs typeface="Century Gothic"/>
                          <a:sym typeface="Century Gothic"/>
                        </a:rPr>
                        <a:t>As you act out your parts, pause at commas, stop at periods, use an asking voice for question marks and an excited voice at exclamation marks.</a:t>
                      </a:r>
                      <a:endParaRPr sz="18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US" sz="1700" b="1" dirty="0">
                          <a:latin typeface="Century Gothic"/>
                          <a:ea typeface="Century Gothic"/>
                          <a:cs typeface="Century Gothic"/>
                          <a:sym typeface="Century Gothic"/>
                        </a:rPr>
                        <a:t>Work with a partner.</a:t>
                      </a:r>
                      <a:endParaRPr sz="1700" b="1"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US" sz="1700" dirty="0">
                          <a:latin typeface="Century Gothic"/>
                          <a:ea typeface="Century Gothic"/>
                          <a:cs typeface="Century Gothic"/>
                          <a:sym typeface="Century Gothic"/>
                        </a:rPr>
                        <a:t>Take turns reporting on the new restaurant by reading the decodable as a reporter or a camera person filming.</a:t>
                      </a:r>
                    </a:p>
                    <a:p>
                      <a:pPr marL="342900" lvl="0" indent="-342900" algn="l" rtl="0">
                        <a:lnSpc>
                          <a:spcPct val="120000"/>
                        </a:lnSpc>
                        <a:spcBef>
                          <a:spcPts val="0"/>
                        </a:spcBef>
                        <a:spcAft>
                          <a:spcPts val="0"/>
                        </a:spcAft>
                        <a:buFont typeface="+mj-lt"/>
                        <a:buAutoNum type="arabicPeriod"/>
                      </a:pPr>
                      <a:r>
                        <a:rPr lang="en-US" sz="1700" dirty="0">
                          <a:latin typeface="Century Gothic"/>
                          <a:ea typeface="Century Gothic"/>
                          <a:cs typeface="Century Gothic"/>
                          <a:sym typeface="Century Gothic"/>
                        </a:rPr>
                        <a:t>Change roles every page. (Whoever “reports” the first page will “film” the second page.)</a:t>
                      </a:r>
                    </a:p>
                    <a:p>
                      <a:pPr marL="342900" lvl="0" indent="-342900" algn="l" rtl="0">
                        <a:lnSpc>
                          <a:spcPct val="120000"/>
                        </a:lnSpc>
                        <a:spcBef>
                          <a:spcPts val="0"/>
                        </a:spcBef>
                        <a:spcAft>
                          <a:spcPts val="0"/>
                        </a:spcAft>
                        <a:buFont typeface="+mj-lt"/>
                        <a:buAutoNum type="arabicPeriod"/>
                      </a:pPr>
                      <a:r>
                        <a:rPr lang="en-US" sz="1700" dirty="0">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lnSpc>
                          <a:spcPct val="120000"/>
                        </a:lnSpc>
                        <a:spcBef>
                          <a:spcPts val="0"/>
                        </a:spcBef>
                        <a:spcAft>
                          <a:spcPts val="0"/>
                        </a:spcAft>
                        <a:buFont typeface="+mj-lt"/>
                        <a:buAutoNum type="arabicPeriod"/>
                      </a:pPr>
                      <a:r>
                        <a:rPr lang="en-US" sz="1700" dirty="0">
                          <a:latin typeface="Century Gothic"/>
                          <a:ea typeface="Century Gothic"/>
                          <a:cs typeface="Century Gothic"/>
                          <a:sym typeface="Century Gothic"/>
                        </a:rPr>
                        <a:t>Compliment your partner on how he/she reads fluently and help your partner if he/she is not fluent.</a:t>
                      </a:r>
                      <a:endParaRPr sz="1700" dirty="0">
                        <a:latin typeface="Century Gothic"/>
                        <a:ea typeface="Century Gothic"/>
                        <a:cs typeface="Century Gothic"/>
                        <a:sym typeface="Century Gothic"/>
                      </a:endParaRPr>
                    </a:p>
                  </a:txBody>
                  <a:tcPr marL="123825" marR="123825" marT="123825" marB="123825">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8"/>
          <p:cNvSpPr txBox="1">
            <a:spLocks noGrp="1"/>
          </p:cNvSpPr>
          <p:nvPr>
            <p:ph type="body" idx="1"/>
          </p:nvPr>
        </p:nvSpPr>
        <p:spPr>
          <a:xfrm>
            <a:off x="514350" y="1517338"/>
            <a:ext cx="11482500" cy="57264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000" b="1" dirty="0"/>
              <a:t>Preparing for Lesson 59: </a:t>
            </a:r>
            <a:endParaRPr sz="2000" dirty="0"/>
          </a:p>
          <a:p>
            <a:pPr marL="0" lvl="0" indent="0" algn="l" rtl="0">
              <a:lnSpc>
                <a:spcPct val="100000"/>
              </a:lnSpc>
              <a:spcBef>
                <a:spcPts val="0"/>
              </a:spcBef>
              <a:spcAft>
                <a:spcPts val="0"/>
              </a:spcAft>
              <a:buClr>
                <a:schemeClr val="dk1"/>
              </a:buClr>
              <a:buSzPts val="1100"/>
              <a:buFont typeface="Arial"/>
              <a:buNone/>
            </a:pPr>
            <a:r>
              <a:rPr lang="en-US" sz="2000" b="1" dirty="0"/>
              <a:t>New Materials to Prepare in Advance: </a:t>
            </a:r>
            <a:endParaRPr sz="2000" b="1" dirty="0"/>
          </a:p>
          <a:p>
            <a:pPr marL="457200" lvl="0" indent="-368300" algn="l" rtl="0">
              <a:lnSpc>
                <a:spcPct val="100000"/>
              </a:lnSpc>
              <a:spcBef>
                <a:spcPts val="0"/>
              </a:spcBef>
              <a:spcAft>
                <a:spcPts val="0"/>
              </a:spcAft>
              <a:buSzPts val="2200"/>
              <a:buFont typeface="Century Gothic"/>
              <a:buChar char="●"/>
            </a:pPr>
            <a:r>
              <a:rPr lang="en-US" sz="2000" dirty="0"/>
              <a:t>Homophone Demonstration Sentence #1 and #2 (or use slide)</a:t>
            </a:r>
            <a:endParaRPr sz="2000" dirty="0"/>
          </a:p>
          <a:p>
            <a:pPr marL="457200" lvl="0" indent="-368300" algn="l" rtl="0">
              <a:lnSpc>
                <a:spcPct val="100000"/>
              </a:lnSpc>
              <a:spcBef>
                <a:spcPts val="1000"/>
              </a:spcBef>
              <a:spcAft>
                <a:spcPts val="0"/>
              </a:spcAft>
              <a:buSzPts val="2200"/>
              <a:buFont typeface="Century Gothic"/>
              <a:buChar char="●"/>
            </a:pPr>
            <a:r>
              <a:rPr lang="en-US" sz="2000" dirty="0"/>
              <a:t>Homophone Word Cards</a:t>
            </a:r>
            <a:endParaRPr sz="2000" dirty="0"/>
          </a:p>
          <a:p>
            <a:pPr marL="457200" lvl="0" indent="-368300" algn="l" rtl="0">
              <a:lnSpc>
                <a:spcPct val="100000"/>
              </a:lnSpc>
              <a:spcBef>
                <a:spcPts val="1000"/>
              </a:spcBef>
              <a:spcAft>
                <a:spcPts val="0"/>
              </a:spcAft>
              <a:buSzPts val="2200"/>
              <a:buFont typeface="Century Gothic"/>
              <a:buChar char="●"/>
            </a:pPr>
            <a:r>
              <a:rPr lang="en-US" sz="2000" dirty="0"/>
              <a:t>Homophone Practice Sentence on chart paper or use slide</a:t>
            </a:r>
            <a:endParaRPr sz="2000" dirty="0"/>
          </a:p>
          <a:p>
            <a:pPr marL="457200" lvl="0" indent="-368300" algn="l" rtl="0">
              <a:lnSpc>
                <a:spcPct val="100000"/>
              </a:lnSpc>
              <a:spcBef>
                <a:spcPts val="1000"/>
              </a:spcBef>
              <a:spcAft>
                <a:spcPts val="0"/>
              </a:spcAft>
              <a:buSzPts val="2200"/>
              <a:buFont typeface="Century Gothic"/>
              <a:buChar char="●"/>
            </a:pPr>
            <a:r>
              <a:rPr lang="en-US" sz="2000" dirty="0"/>
              <a:t>Rules of Fluency written on index Cards (</a:t>
            </a:r>
            <a:r>
              <a:rPr lang="en-US" sz="2000" i="1" dirty="0"/>
              <a:t>Smoothly, With Expression, With Meaning, Just the Right Speed)</a:t>
            </a:r>
            <a:endParaRPr sz="2000" i="1" dirty="0"/>
          </a:p>
          <a:p>
            <a:pPr marL="457200" marR="0" lvl="0" indent="-368300" algn="l" rtl="0">
              <a:lnSpc>
                <a:spcPct val="100000"/>
              </a:lnSpc>
              <a:spcBef>
                <a:spcPts val="1000"/>
              </a:spcBef>
              <a:spcAft>
                <a:spcPts val="0"/>
              </a:spcAft>
              <a:buClr>
                <a:schemeClr val="dk1"/>
              </a:buClr>
              <a:buSzPts val="2200"/>
              <a:buFont typeface="Century Gothic"/>
              <a:buChar char="●"/>
            </a:pPr>
            <a:r>
              <a:rPr lang="en-US" sz="2000" dirty="0"/>
              <a:t>Enlarged excerpt from “Too Many Choices”</a:t>
            </a:r>
            <a:endParaRPr sz="2000" dirty="0"/>
          </a:p>
          <a:p>
            <a:pPr marL="457200" marR="0" lvl="0" indent="-368300" algn="l" rtl="0">
              <a:lnSpc>
                <a:spcPct val="100000"/>
              </a:lnSpc>
              <a:spcBef>
                <a:spcPts val="1000"/>
              </a:spcBef>
              <a:spcAft>
                <a:spcPts val="0"/>
              </a:spcAft>
              <a:buSzPts val="2200"/>
              <a:buFont typeface="Century Gothic"/>
              <a:buChar char="●"/>
            </a:pPr>
            <a:r>
              <a:rPr lang="en-US" sz="2000" dirty="0"/>
              <a:t>Student copies of excerpt from decodable “Too Many Choices” pp.1-3</a:t>
            </a:r>
            <a:endParaRPr sz="2000" dirty="0"/>
          </a:p>
          <a:p>
            <a:pPr marL="457200" marR="0" lvl="0" indent="-368300" algn="l" rtl="0">
              <a:lnSpc>
                <a:spcPct val="100000"/>
              </a:lnSpc>
              <a:spcBef>
                <a:spcPts val="1000"/>
              </a:spcBef>
              <a:spcAft>
                <a:spcPts val="0"/>
              </a:spcAft>
              <a:buSzPts val="2200"/>
              <a:buFont typeface="Century Gothic"/>
              <a:buChar char="●"/>
            </a:pPr>
            <a:r>
              <a:rPr lang="en-US" sz="2000" dirty="0"/>
              <a:t>Materials for Independent Work Time</a:t>
            </a:r>
            <a:endParaRPr sz="2000" dirty="0"/>
          </a:p>
          <a:p>
            <a:pPr marL="0" lvl="0" indent="0" algn="l" rtl="0">
              <a:lnSpc>
                <a:spcPct val="100000"/>
              </a:lnSpc>
              <a:spcBef>
                <a:spcPts val="1000"/>
              </a:spcBef>
              <a:spcAft>
                <a:spcPts val="0"/>
              </a:spcAft>
              <a:buNone/>
            </a:pPr>
            <a:r>
              <a:rPr lang="en-US" sz="2000" b="1" dirty="0"/>
              <a:t>Materials to Gather from Previous Lessons:</a:t>
            </a:r>
            <a:endParaRPr sz="2000" b="1" dirty="0"/>
          </a:p>
          <a:p>
            <a:pPr marL="457200" lvl="0" indent="-368300" algn="l" rtl="0">
              <a:lnSpc>
                <a:spcPct val="100000"/>
              </a:lnSpc>
              <a:spcBef>
                <a:spcPts val="0"/>
              </a:spcBef>
              <a:spcAft>
                <a:spcPts val="0"/>
              </a:spcAft>
              <a:buSzPts val="2200"/>
              <a:buChar char="●"/>
            </a:pPr>
            <a:r>
              <a:rPr lang="en-US" sz="2000" dirty="0"/>
              <a:t>"The Fluency Song” (one to display; on slide, see supporting materials)</a:t>
            </a:r>
            <a:endParaRPr sz="20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127" name="Google Shape;127;p18"/>
          <p:cNvSpPr txBox="1">
            <a:spLocks noGrp="1"/>
          </p:cNvSpPr>
          <p:nvPr>
            <p:ph type="title"/>
          </p:nvPr>
        </p:nvSpPr>
        <p:spPr>
          <a:xfrm>
            <a:off x="514350" y="191638"/>
            <a:ext cx="10753725"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2: Part 2: Cycle 12: Lesson 59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59</a:t>
            </a:r>
            <a:r>
              <a:rPr lang="en-US" b="1"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dirty="0">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dirty="0">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133" name="Google Shape;133;p19"/>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panose="020B0502020202020204" pitchFamily="34" charset="0"/>
              </a:rPr>
              <a:t>Grade 2: Module 2: Part 2: Cycle 12: Lesson 59</a:t>
            </a:r>
            <a:endParaRPr sz="3600" dirty="0">
              <a:latin typeface="Century Gothic" panose="020B0502020202020204" pitchFamily="34" charset="0"/>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panose="020B0502020202020204" pitchFamily="34" charset="0"/>
              </a:rPr>
              <a:t>Teacher slide, before teaching.</a:t>
            </a:r>
            <a:endParaRPr sz="2400" dirty="0">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20"/>
          <p:cNvPicPr preferRelativeResize="0"/>
          <p:nvPr/>
        </p:nvPicPr>
        <p:blipFill rotWithShape="1">
          <a:blip r:embed="rId3">
            <a:alphaModFix/>
          </a:blip>
          <a:srcRect/>
          <a:stretch/>
        </p:blipFill>
        <p:spPr>
          <a:xfrm>
            <a:off x="1909595" y="287844"/>
            <a:ext cx="8107484" cy="3358034"/>
          </a:xfrm>
          <a:prstGeom prst="rect">
            <a:avLst/>
          </a:prstGeom>
          <a:noFill/>
          <a:ln>
            <a:noFill/>
          </a:ln>
        </p:spPr>
      </p:pic>
      <p:sp>
        <p:nvSpPr>
          <p:cNvPr id="141" name="Google Shape;141;p20"/>
          <p:cNvSpPr/>
          <p:nvPr/>
        </p:nvSpPr>
        <p:spPr>
          <a:xfrm>
            <a:off x="0" y="5017800"/>
            <a:ext cx="12192000" cy="18402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42" name="Google Shape;142;p20"/>
          <p:cNvSpPr txBox="1"/>
          <p:nvPr/>
        </p:nvSpPr>
        <p:spPr>
          <a:xfrm>
            <a:off x="1792137" y="4103185"/>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12: Lesson 59</a:t>
            </a:r>
            <a:endParaRPr sz="3200" b="1">
              <a:solidFill>
                <a:srgbClr val="404040"/>
              </a:solidFill>
              <a:latin typeface="Century Gothic"/>
              <a:ea typeface="Century Gothic"/>
              <a:cs typeface="Century Gothic"/>
              <a:sym typeface="Century Gothic"/>
            </a:endParaRPr>
          </a:p>
        </p:txBody>
      </p:sp>
      <p:pic>
        <p:nvPicPr>
          <p:cNvPr id="143" name="Google Shape;143;p20"/>
          <p:cNvPicPr preferRelativeResize="0"/>
          <p:nvPr/>
        </p:nvPicPr>
        <p:blipFill rotWithShape="1">
          <a:blip r:embed="rId4">
            <a:alphaModFix/>
          </a:blip>
          <a:srcRect/>
          <a:stretch/>
        </p:blipFill>
        <p:spPr>
          <a:xfrm>
            <a:off x="20665" y="6231465"/>
            <a:ext cx="735156" cy="626535"/>
          </a:xfrm>
          <a:prstGeom prst="rect">
            <a:avLst/>
          </a:prstGeom>
          <a:noFill/>
          <a:ln>
            <a:noFill/>
          </a:ln>
        </p:spPr>
      </p:pic>
      <p:pic>
        <p:nvPicPr>
          <p:cNvPr id="144" name="Google Shape;144;p20"/>
          <p:cNvPicPr preferRelativeResize="0"/>
          <p:nvPr/>
        </p:nvPicPr>
        <p:blipFill rotWithShape="1">
          <a:blip r:embed="rId5">
            <a:alphaModFix/>
          </a:blip>
          <a:srcRect/>
          <a:stretch/>
        </p:blipFill>
        <p:spPr>
          <a:xfrm>
            <a:off x="11042602" y="6581296"/>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152" name="Google Shape;152;p21"/>
          <p:cNvSpPr txBox="1">
            <a:spLocks noGrp="1"/>
          </p:cNvSpPr>
          <p:nvPr>
            <p:ph type="body" idx="2"/>
          </p:nvPr>
        </p:nvSpPr>
        <p:spPr>
          <a:xfrm>
            <a:off x="725425" y="1378150"/>
            <a:ext cx="10514100" cy="48285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b="1" dirty="0">
                <a:solidFill>
                  <a:srgbClr val="FF0000"/>
                </a:solidFill>
              </a:rPr>
              <a:t>Teacher</a:t>
            </a:r>
            <a:r>
              <a:rPr lang="en-US" sz="3000" dirty="0">
                <a:solidFill>
                  <a:srgbClr val="FF0000"/>
                </a:solidFill>
              </a:rPr>
              <a:t>: “Can you take a closer look, a closer look, a closer look? Can you take a closer look at these words today?” </a:t>
            </a:r>
            <a:endParaRPr sz="30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b="1" dirty="0">
                <a:solidFill>
                  <a:srgbClr val="FF0000"/>
                </a:solidFill>
              </a:rPr>
              <a:t>Students</a:t>
            </a:r>
            <a:r>
              <a:rPr lang="en-US" sz="3000" dirty="0">
                <a:solidFill>
                  <a:srgbClr val="FF0000"/>
                </a:solidFill>
              </a:rPr>
              <a:t>: “Yes, we’ll take a closer look, a closer look, a closer look. Yes, we’ll take a closer look to group the words today.” </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159" name="Google Shape;159;p2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1000"/>
              </a:spcBef>
              <a:spcAft>
                <a:spcPts val="0"/>
              </a:spcAft>
              <a:buClr>
                <a:schemeClr val="dk1"/>
              </a:buClr>
              <a:buSzPts val="2800"/>
              <a:buFont typeface="Century Gothic"/>
              <a:buChar char="●"/>
            </a:pPr>
            <a:r>
              <a:rPr lang="en-US">
                <a:solidFill>
                  <a:srgbClr val="333333"/>
                </a:solidFill>
                <a:highlight>
                  <a:srgbClr val="FFFFFF"/>
                </a:highlight>
              </a:rPr>
              <a:t>I can identify homophones and determine what the words mean.</a:t>
            </a:r>
            <a:endParaRPr>
              <a:solidFill>
                <a:srgbClr val="333333"/>
              </a:solidFill>
              <a:highlight>
                <a:srgbClr val="FFFFFF"/>
              </a:highlight>
            </a:endParaRPr>
          </a:p>
          <a:p>
            <a:pPr marL="457200" marR="0" lvl="0" indent="-406400" algn="l" rtl="0">
              <a:lnSpc>
                <a:spcPct val="90000"/>
              </a:lnSpc>
              <a:spcBef>
                <a:spcPts val="1000"/>
              </a:spcBef>
              <a:spcAft>
                <a:spcPts val="0"/>
              </a:spcAft>
              <a:buClr>
                <a:schemeClr val="dk1"/>
              </a:buClr>
              <a:buSzPts val="2800"/>
              <a:buFont typeface="Century Gothic"/>
              <a:buChar char="●"/>
            </a:pPr>
            <a:r>
              <a:rPr lang="en-US">
                <a:solidFill>
                  <a:srgbClr val="333333"/>
                </a:solidFill>
                <a:highlight>
                  <a:srgbClr val="FFFFFF"/>
                </a:highlight>
              </a:rPr>
              <a:t>I can use context to help me read words that have common sounds with different spelling patterns.</a:t>
            </a:r>
            <a:endParaRPr>
              <a:solidFill>
                <a:srgbClr val="333333"/>
              </a:solidFill>
              <a:highlight>
                <a:srgbClr val="FFFFFF"/>
              </a:highlight>
            </a:endParaRPr>
          </a:p>
          <a:p>
            <a:pPr marL="457200" lvl="0" indent="0" algn="l" rtl="0">
              <a:spcBef>
                <a:spcPts val="1100"/>
              </a:spcBef>
              <a:spcAft>
                <a:spcPts val="0"/>
              </a:spcAft>
              <a:buNone/>
            </a:pPr>
            <a:endParaRPr>
              <a:solidFill>
                <a:srgbClr val="333333"/>
              </a:solidFill>
              <a:highlight>
                <a:srgbClr val="FFFFFF"/>
              </a:highlight>
            </a:endParaRPr>
          </a:p>
          <a:p>
            <a:pPr marL="0" lvl="0" indent="0" algn="l" rtl="0">
              <a:spcBef>
                <a:spcPts val="11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160" name="Google Shape;160;p22"/>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161" name="Google Shape;161;p22"/>
          <p:cNvPicPr preferRelativeResize="0"/>
          <p:nvPr/>
        </p:nvPicPr>
        <p:blipFill>
          <a:blip r:embed="rId4">
            <a:alphaModFix/>
          </a:blip>
          <a:stretch>
            <a:fillRect/>
          </a:stretch>
        </p:blipFill>
        <p:spPr>
          <a:xfrm>
            <a:off x="11025465" y="5694373"/>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Words Rule: Homophones</a:t>
            </a:r>
            <a:endParaRPr/>
          </a:p>
        </p:txBody>
      </p:sp>
      <p:sp>
        <p:nvSpPr>
          <p:cNvPr id="168" name="Google Shape;168;p23"/>
          <p:cNvSpPr txBox="1"/>
          <p:nvPr/>
        </p:nvSpPr>
        <p:spPr>
          <a:xfrm>
            <a:off x="486475" y="1332125"/>
            <a:ext cx="10867200" cy="1325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100"/>
              </a:spcBef>
              <a:spcAft>
                <a:spcPts val="0"/>
              </a:spcAft>
              <a:buNone/>
            </a:pPr>
            <a:r>
              <a:rPr lang="en-US" sz="2800">
                <a:solidFill>
                  <a:schemeClr val="dk1"/>
                </a:solidFill>
                <a:latin typeface="Century Gothic"/>
                <a:ea typeface="Century Gothic"/>
                <a:cs typeface="Century Gothic"/>
                <a:sym typeface="Century Gothic"/>
              </a:rPr>
              <a:t>     Sam and Dad went to Soup for You and got two bags of   </a:t>
            </a:r>
            <a:endParaRPr sz="2800">
              <a:solidFill>
                <a:schemeClr val="dk1"/>
              </a:solidFill>
              <a:latin typeface="Century Gothic"/>
              <a:ea typeface="Century Gothic"/>
              <a:cs typeface="Century Gothic"/>
              <a:sym typeface="Century Gothic"/>
            </a:endParaRPr>
          </a:p>
          <a:p>
            <a:pPr marL="0" lvl="0" indent="0" algn="l" rtl="0">
              <a:lnSpc>
                <a:spcPct val="90000"/>
              </a:lnSpc>
              <a:spcBef>
                <a:spcPts val="1100"/>
              </a:spcBef>
              <a:spcAft>
                <a:spcPts val="0"/>
              </a:spcAft>
              <a:buClr>
                <a:schemeClr val="dk1"/>
              </a:buClr>
              <a:buSzPts val="1100"/>
              <a:buFont typeface="Arial"/>
              <a:buNone/>
            </a:pPr>
            <a:r>
              <a:rPr lang="en-US" sz="2800">
                <a:solidFill>
                  <a:schemeClr val="dk1"/>
                </a:solidFill>
                <a:latin typeface="Century Gothic"/>
                <a:ea typeface="Century Gothic"/>
                <a:cs typeface="Century Gothic"/>
                <a:sym typeface="Century Gothic"/>
              </a:rPr>
              <a:t>     chips and some soup too.</a:t>
            </a:r>
            <a:endParaRPr/>
          </a:p>
        </p:txBody>
      </p:sp>
      <p:sp>
        <p:nvSpPr>
          <p:cNvPr id="169" name="Google Shape;169;p23"/>
          <p:cNvSpPr txBox="1"/>
          <p:nvPr/>
        </p:nvSpPr>
        <p:spPr>
          <a:xfrm>
            <a:off x="838200" y="2657825"/>
            <a:ext cx="94236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endParaRPr sz="30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800">
                <a:solidFill>
                  <a:schemeClr val="dk1"/>
                </a:solidFill>
                <a:latin typeface="Century Gothic"/>
                <a:ea typeface="Century Gothic"/>
                <a:cs typeface="Century Gothic"/>
                <a:sym typeface="Century Gothic"/>
              </a:rPr>
              <a:t>  The soup was too hot to eat.</a:t>
            </a:r>
            <a:endParaRPr sz="2800">
              <a:latin typeface="Century Gothic"/>
              <a:ea typeface="Century Gothic"/>
              <a:cs typeface="Century Gothic"/>
              <a:sym typeface="Century Gothic"/>
            </a:endParaRPr>
          </a:p>
        </p:txBody>
      </p:sp>
      <p:sp>
        <p:nvSpPr>
          <p:cNvPr id="170" name="Google Shape;170;p23"/>
          <p:cNvSpPr txBox="1"/>
          <p:nvPr/>
        </p:nvSpPr>
        <p:spPr>
          <a:xfrm>
            <a:off x="1841300" y="4116575"/>
            <a:ext cx="7789200" cy="832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100"/>
              <a:buFont typeface="Arial"/>
              <a:buNone/>
            </a:pPr>
            <a:r>
              <a:rPr lang="en-US" sz="3000">
                <a:latin typeface="Century Gothic"/>
                <a:ea typeface="Century Gothic"/>
                <a:cs typeface="Century Gothic"/>
                <a:sym typeface="Century Gothic"/>
              </a:rPr>
              <a:t>two too too to</a:t>
            </a:r>
            <a:endParaRPr sz="3000">
              <a:latin typeface="Century Gothic"/>
              <a:ea typeface="Century Gothic"/>
              <a:cs typeface="Century Gothic"/>
              <a:sym typeface="Century Gothic"/>
            </a:endParaRPr>
          </a:p>
        </p:txBody>
      </p:sp>
      <p:sp>
        <p:nvSpPr>
          <p:cNvPr id="171" name="Google Shape;171;p23"/>
          <p:cNvSpPr txBox="1"/>
          <p:nvPr/>
        </p:nvSpPr>
        <p:spPr>
          <a:xfrm>
            <a:off x="1003100" y="5081825"/>
            <a:ext cx="98937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800"/>
              <a:t>  </a:t>
            </a:r>
            <a:r>
              <a:rPr lang="en-US" sz="2800">
                <a:latin typeface="Century Gothic"/>
                <a:ea typeface="Century Gothic"/>
                <a:cs typeface="Century Gothic"/>
                <a:sym typeface="Century Gothic"/>
              </a:rPr>
              <a:t>The ______ boys want ______ go _____ the zoo _____ </a:t>
            </a:r>
            <a:endParaRPr sz="2800">
              <a:latin typeface="Century Gothic"/>
              <a:ea typeface="Century Gothic"/>
              <a:cs typeface="Century Gothic"/>
              <a:sym typeface="Century Gothic"/>
            </a:endParaRPr>
          </a:p>
          <a:p>
            <a:pPr marL="0" lvl="0" indent="0" algn="l" rtl="0">
              <a:spcBef>
                <a:spcPts val="0"/>
              </a:spcBef>
              <a:spcAft>
                <a:spcPts val="0"/>
              </a:spcAft>
              <a:buNone/>
            </a:pPr>
            <a:r>
              <a:rPr lang="en-US" sz="2800">
                <a:latin typeface="Century Gothic"/>
                <a:ea typeface="Century Gothic"/>
                <a:cs typeface="Century Gothic"/>
                <a:sym typeface="Century Gothic"/>
              </a:rPr>
              <a:t>  but it is _____ late.</a:t>
            </a:r>
            <a:endParaRPr sz="28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9"/>
                                        </p:tgtEl>
                                        <p:attrNameLst>
                                          <p:attrName>style.visibility</p:attrName>
                                        </p:attrNameLst>
                                      </p:cBhvr>
                                      <p:to>
                                        <p:strVal val="visible"/>
                                      </p:to>
                                    </p:set>
                                    <p:animEffect transition="in" filter="fade">
                                      <p:cBhvr>
                                        <p:cTn id="12" dur="1000"/>
                                        <p:tgtEl>
                                          <p:spTgt spid="1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1000"/>
                                        <p:tgtEl>
                                          <p:spTgt spid="1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1"/>
                                        </p:tgtEl>
                                        <p:attrNameLst>
                                          <p:attrName>style.visibility</p:attrName>
                                        </p:attrNameLst>
                                      </p:cBhvr>
                                      <p:to>
                                        <p:strVal val="visible"/>
                                      </p:to>
                                    </p:set>
                                    <p:animEffect transition="in" filter="fade">
                                      <p:cBhvr>
                                        <p:cTn id="22" dur="10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4"/>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179" name="Google Shape;179;p24"/>
          <p:cNvSpPr txBox="1">
            <a:spLocks noGrp="1"/>
          </p:cNvSpPr>
          <p:nvPr>
            <p:ph type="body" idx="2"/>
          </p:nvPr>
        </p:nvSpPr>
        <p:spPr>
          <a:xfrm>
            <a:off x="839800" y="1542913"/>
            <a:ext cx="105141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0"/>
              </a:spcBef>
              <a:spcAft>
                <a:spcPts val="0"/>
              </a:spcAft>
              <a:buClr>
                <a:schemeClr val="dk1"/>
              </a:buClr>
              <a:buSzPts val="1110"/>
              <a:buFont typeface="Arial"/>
              <a:buNone/>
            </a:pPr>
            <a:r>
              <a:rPr lang="en-US" sz="2400" dirty="0">
                <a:solidFill>
                  <a:srgbClr val="000000"/>
                </a:solidFill>
              </a:rPr>
              <a:t>Teacher: </a:t>
            </a:r>
            <a:r>
              <a:rPr lang="en-US" sz="2400" dirty="0">
                <a:solidFill>
                  <a:srgbClr val="FF0000"/>
                </a:solidFill>
              </a:rPr>
              <a:t>“Can you read this fluently? Smoothly, with expression, please. Can you read it smoothly with expression and meaning?</a:t>
            </a:r>
            <a:r>
              <a:rPr lang="en-US" sz="2400" u="none" strike="noStrike" cap="none" dirty="0">
                <a:solidFill>
                  <a:srgbClr val="FF0000"/>
                </a:solidFill>
              </a:rPr>
              <a:t>”</a:t>
            </a:r>
            <a:endParaRPr sz="2400" dirty="0">
              <a:solidFill>
                <a:srgbClr val="FF0000"/>
              </a:solidFill>
            </a:endParaRPr>
          </a:p>
          <a:p>
            <a:pPr marL="0" marR="0" lvl="0" indent="0" algn="l" rtl="0">
              <a:lnSpc>
                <a:spcPct val="100000"/>
              </a:lnSpc>
              <a:spcBef>
                <a:spcPts val="0"/>
              </a:spcBef>
              <a:spcAft>
                <a:spcPts val="0"/>
              </a:spcAft>
              <a:buClr>
                <a:schemeClr val="dk1"/>
              </a:buClr>
              <a:buSzPts val="2590"/>
              <a:buFont typeface="Arial"/>
              <a:buNone/>
            </a:pPr>
            <a:endParaRPr lang="en-US" sz="2400" dirty="0">
              <a:solidFill>
                <a:srgbClr val="000000"/>
              </a:solidFill>
            </a:endParaRPr>
          </a:p>
          <a:p>
            <a:pPr marL="0" marR="0" lvl="0" indent="0" algn="l" rtl="0">
              <a:lnSpc>
                <a:spcPct val="100000"/>
              </a:lnSpc>
              <a:spcBef>
                <a:spcPts val="0"/>
              </a:spcBef>
              <a:spcAft>
                <a:spcPts val="0"/>
              </a:spcAft>
              <a:buClr>
                <a:schemeClr val="dk1"/>
              </a:buClr>
              <a:buSzPts val="2590"/>
              <a:buFont typeface="Arial"/>
              <a:buNone/>
            </a:pPr>
            <a:r>
              <a:rPr lang="en-US" sz="2400" dirty="0">
                <a:solidFill>
                  <a:srgbClr val="000000"/>
                </a:solidFill>
              </a:rPr>
              <a:t>Students: </a:t>
            </a:r>
            <a:r>
              <a:rPr lang="en-US" sz="2400" dirty="0">
                <a:solidFill>
                  <a:srgbClr val="FF0000"/>
                </a:solidFill>
              </a:rPr>
              <a:t>“Yes, we’ll read it fluently. Not too fast and not too slow. Yes, we’ll read it fluently at just the right speed.” </a:t>
            </a:r>
            <a:endParaRPr sz="2400" dirty="0">
              <a:solidFill>
                <a:srgbClr val="FF0000"/>
              </a:solidFill>
            </a:endParaRPr>
          </a:p>
          <a:p>
            <a:pPr marL="0" marR="0" lvl="0" indent="0" algn="l" rtl="0">
              <a:lnSpc>
                <a:spcPct val="100000"/>
              </a:lnSpc>
              <a:spcBef>
                <a:spcPts val="0"/>
              </a:spcBef>
              <a:spcAft>
                <a:spcPts val="0"/>
              </a:spcAft>
              <a:buClr>
                <a:schemeClr val="dk1"/>
              </a:buClr>
              <a:buSzPts val="2590"/>
              <a:buFont typeface="Arial"/>
              <a:buNone/>
            </a:pPr>
            <a:endParaRPr sz="2400" dirty="0">
              <a:solidFill>
                <a:srgbClr val="FF0000"/>
              </a:solidFill>
            </a:endParaRPr>
          </a:p>
          <a:p>
            <a:pPr marL="0" marR="0" lvl="0" indent="0" algn="l" rtl="0">
              <a:lnSpc>
                <a:spcPct val="100000"/>
              </a:lnSpc>
              <a:spcBef>
                <a:spcPts val="0"/>
              </a:spcBef>
              <a:spcAft>
                <a:spcPts val="0"/>
              </a:spcAft>
              <a:buClr>
                <a:schemeClr val="dk1"/>
              </a:buClr>
              <a:buSzPts val="2590"/>
              <a:buFont typeface="Arial"/>
              <a:buNone/>
            </a:pPr>
            <a:r>
              <a:rPr lang="en-US" sz="2400" dirty="0">
                <a:solidFill>
                  <a:srgbClr val="000000"/>
                </a:solidFill>
              </a:rPr>
              <a:t>All together: </a:t>
            </a:r>
            <a:r>
              <a:rPr lang="en-US" sz="2400" dirty="0">
                <a:solidFill>
                  <a:srgbClr val="FF0000"/>
                </a:solidFill>
              </a:rPr>
              <a:t>“So now we’ll read this fluently. Think about how smooth it will be. Now we’ll read it fluently at just the right speed.”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186" name="Google Shape;186;p25"/>
          <p:cNvSpPr txBox="1">
            <a:spLocks noGrp="1"/>
          </p:cNvSpPr>
          <p:nvPr>
            <p:ph type="body" idx="1"/>
          </p:nvPr>
        </p:nvSpPr>
        <p:spPr>
          <a:xfrm>
            <a:off x="509299" y="1611825"/>
            <a:ext cx="11020713" cy="4286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1000"/>
              </a:spcBef>
              <a:spcAft>
                <a:spcPts val="0"/>
              </a:spcAft>
              <a:buClr>
                <a:srgbClr val="333333"/>
              </a:buClr>
              <a:buSzPts val="2800"/>
              <a:buChar char="●"/>
            </a:pPr>
            <a:r>
              <a:rPr lang="en-US" dirty="0">
                <a:solidFill>
                  <a:srgbClr val="333333"/>
                </a:solidFill>
                <a:highlight>
                  <a:srgbClr val="FFFFFF"/>
                </a:highlight>
              </a:rPr>
              <a:t>I can read fluently (smoothly, with expression and meaning, rereading and self-correcting when necessary).</a:t>
            </a: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187" name="Google Shape;187;p25"/>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188" name="Google Shape;188;p25"/>
          <p:cNvPicPr preferRelativeResize="0"/>
          <p:nvPr/>
        </p:nvPicPr>
        <p:blipFill>
          <a:blip r:embed="rId4">
            <a:alphaModFix/>
          </a:blip>
          <a:stretch>
            <a:fillRect/>
          </a:stretch>
        </p:blipFill>
        <p:spPr>
          <a:xfrm>
            <a:off x="11024900" y="5642800"/>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DE2D54-6A0C-420E-B882-038D0E63C070}"/>
</file>

<file path=customXml/itemProps2.xml><?xml version="1.0" encoding="utf-8"?>
<ds:datastoreItem xmlns:ds="http://schemas.openxmlformats.org/officeDocument/2006/customXml" ds:itemID="{24B23941-6957-4343-A304-1454CB746EE5}"/>
</file>

<file path=customXml/itemProps3.xml><?xml version="1.0" encoding="utf-8"?>
<ds:datastoreItem xmlns:ds="http://schemas.openxmlformats.org/officeDocument/2006/customXml" ds:itemID="{E02845C1-5CA4-4453-9768-5FC761810A1E}"/>
</file>

<file path=docProps/app.xml><?xml version="1.0" encoding="utf-8"?>
<Properties xmlns="http://schemas.openxmlformats.org/officeDocument/2006/extended-properties" xmlns:vt="http://schemas.openxmlformats.org/officeDocument/2006/docPropsVTypes">
  <TotalTime>21</TotalTime>
  <Words>5080</Words>
  <Application>Microsoft Office PowerPoint</Application>
  <PresentationFormat>Widescreen</PresentationFormat>
  <Paragraphs>373</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Century Gothic</vt:lpstr>
      <vt:lpstr>Arial</vt:lpstr>
      <vt:lpstr>Times New Roman</vt:lpstr>
      <vt:lpstr>Calibri</vt:lpstr>
      <vt:lpstr>Office Theme</vt:lpstr>
      <vt:lpstr>Grade 2: Module 2: Part 2: Cycle 12: Lesson 59 Teacher slide, before teaching.</vt:lpstr>
      <vt:lpstr>Grade 2: Module 2: Part 2: Cycle 12: Lesson 59 Teacher slide, before teaching.</vt:lpstr>
      <vt:lpstr>Grade 2: Module 2: Part 2: Cycle 12: Lesson 59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PowerPoint Presentation</vt:lpstr>
      <vt:lpstr> Independent Work Learning Target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12: Lesson 59 Teacher slide, before teaching.</dc:title>
  <dc:creator>nbravo</dc:creator>
  <cp:lastModifiedBy>me@briannadasilva.com</cp:lastModifiedBy>
  <cp:revision>4</cp:revision>
  <dcterms:modified xsi:type="dcterms:W3CDTF">2018-12-27T13:40:16Z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