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57D260E-B003-4788-967A-25EAA7D2E730}">
  <a:tblStyle styleId="{F57D260E-B003-4788-967A-25EAA7D2E73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8200" autoAdjust="0"/>
  </p:normalViewPr>
  <p:slideViewPr>
    <p:cSldViewPr snapToGrid="0">
      <p:cViewPr varScale="1">
        <p:scale>
          <a:sx n="72" d="100"/>
          <a:sy n="72" d="100"/>
        </p:scale>
        <p:origin x="965" y="4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63331107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lesson opening Syllable Sleuth instructional practice, students will review vowel team syllables (“ea,” “ai,” “ay,” and “oi”) and “y” as long “e” at the end of a syllable while decoding two-syllable words that include a base word and a suffix. This will include “-er” as a “comparative” suffix, the “-est” comparative suffix, and the “-ing” action suffix. During work time Words Rule instructional practice, students will be guided to discover the “-ind,” “-ild,” “old,” and “-ost” spelling patterns in long “o” and long “i”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important understanding in decoding multisyllabic words is that every syllable has one vowel sound as opposed to one vowel letter. Continue to echo this throughout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Important note about the sound/spelling patterns in this lesson: Words with the “-ind,” “-ild,” “old,” and “-ost” spelling patterns are exceptions to the closed spelling pattern rule. While the single vowel is closed by a consonant blend, the vowel sound produced is long, unlike what is expected in a closed syllable. This is because historically, these words had a final “e” to signal the long vowel sound (example: “olde”). While most words with these patterns make the long vowel sound, there are a few that do not. For example, “wind” (i.e., moving air), “cost,” and “lost.”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refer to the </a:t>
            </a:r>
            <a:r>
              <a:rPr lang="en" sz="1200" b="1" dirty="0">
                <a:solidFill>
                  <a:schemeClr val="dk1"/>
                </a:solidFill>
                <a:latin typeface="Calibri"/>
                <a:ea typeface="Calibri"/>
                <a:cs typeface="Calibri"/>
                <a:sym typeface="Calibri"/>
              </a:rPr>
              <a:t>Syllabication Guidance</a:t>
            </a:r>
            <a:r>
              <a:rPr lang="en" sz="1200" dirty="0">
                <a:solidFill>
                  <a:schemeClr val="dk1"/>
                </a:solidFill>
                <a:latin typeface="Calibri"/>
                <a:ea typeface="Calibri"/>
                <a:cs typeface="Calibri"/>
                <a:sym typeface="Calibri"/>
              </a:rPr>
              <a:t> document found in the </a:t>
            </a:r>
            <a:r>
              <a:rPr lang="en" sz="1200" b="1" dirty="0">
                <a:solidFill>
                  <a:schemeClr val="dk1"/>
                </a:solidFill>
                <a:latin typeface="Calibri"/>
                <a:ea typeface="Calibri"/>
                <a:cs typeface="Calibri"/>
                <a:sym typeface="Calibri"/>
              </a:rPr>
              <a:t>K-2 Skills Resource Manual</a:t>
            </a:r>
            <a:r>
              <a:rPr lang="en" sz="1200" dirty="0">
                <a:solidFill>
                  <a:schemeClr val="dk1"/>
                </a:solidFill>
                <a:latin typeface="Calibri"/>
                <a:ea typeface="Calibri"/>
                <a:cs typeface="Calibri"/>
                <a:sym typeface="Calibri"/>
              </a:rPr>
              <a:t>, pages 27-29.</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97532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42c6b47cd1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42c6b47cd1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Vowels are in bold and syllables underlined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words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time allows, invite students to read each word, underline the base word and circle the suffix. Ask: “</a:t>
            </a:r>
            <a:r>
              <a:rPr lang="en" sz="1200" i="1" dirty="0">
                <a:solidFill>
                  <a:schemeClr val="dk1"/>
                </a:solidFill>
                <a:latin typeface="Calibri"/>
                <a:ea typeface="Calibri"/>
                <a:cs typeface="Calibri"/>
                <a:sym typeface="Calibri"/>
              </a:rPr>
              <a:t>What is the difference between ‘higher and highest’ or ‘faster and fastest’ or ‘darker and darkest?’</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When -est is added, it is the most it can be: the most high, the most fast, the most dark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checking their work for correctness and asking questions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while checking work, remind students of any of the steps in the Syllable Sleuth instructional practice: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Locate the vowels and put a dot below each one. (</a:t>
            </a:r>
            <a:r>
              <a:rPr lang="en-US" sz="1200" dirty="0">
                <a:solidFill>
                  <a:schemeClr val="dk1"/>
                </a:solidFill>
                <a:latin typeface="Calibri"/>
                <a:ea typeface="Calibri"/>
                <a:cs typeface="Calibri"/>
                <a:sym typeface="Calibri"/>
              </a:rPr>
              <a:t>V</a:t>
            </a:r>
            <a:r>
              <a:rPr lang="en" sz="1200" dirty="0">
                <a:solidFill>
                  <a:schemeClr val="dk1"/>
                </a:solidFill>
                <a:latin typeface="Calibri"/>
                <a:ea typeface="Calibri"/>
                <a:cs typeface="Calibri"/>
                <a:sym typeface="Calibri"/>
              </a:rPr>
              <a:t>owels are bolded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base words and suffixes.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into syllables.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challenged by words with vowel teams, consider prompting them to add an additional annotation of connecting the dots with a line, showing one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have trouble sharing a sentence as any word may be unfamiliar, offer a student-friendly definition and a sentence, so students can hear the word in context. Then, ask for a student volunteer to share another sentence.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Rowing: People row small boats with oars to move the boat across the water.</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02457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For example, students may pretend with their hands looking through binoculars or shading their eyes with one hand to “take a closer look.”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“take a closer look to group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550435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Students are about to take a closer look at spelling patterns in words in order to sort them into groups. The target gives them the clue that there will be some words with vowel teams.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take a closer look to group words.”</a:t>
            </a:r>
            <a:r>
              <a:rPr lang="en" sz="1200" dirty="0">
                <a:solidFill>
                  <a:schemeClr val="dk1"/>
                </a:solidFill>
                <a:latin typeface="Calibri"/>
                <a:ea typeface="Calibri"/>
                <a:cs typeface="Calibri"/>
                <a:sym typeface="Calibri"/>
              </a:rPr>
              <a:t> 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949413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d7b9c5688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d7b9c5688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“wild,” “kind,” “child,” “find” on board or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aloud randomly and use each word in a sentence: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“wild - Did you see the wild animals at the zoo?”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“kind - Please be kind to your neighbor?”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“child - He is a three-year-old child.”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“find - Can you find your keys?”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“Think about what you notice when you read the words. Be ready to share your thinking and how these words may be grouped together.”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words silently and take notice of which words are alike and may be grouped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“Share with your elbow partner what you noticed and how you will could group any of the words together.”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would like to share what they noticed about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They all have the /ī/ sound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“So all our words have the /ī/ sound.”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the “-ild” Word Cards (“wild” and “child”) together and the “kind” and “find” Word Cards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“-ild” and “-ind” in the words and say: </a:t>
            </a:r>
            <a:r>
              <a:rPr lang="en" sz="1200" i="0" dirty="0">
                <a:solidFill>
                  <a:schemeClr val="dk1"/>
                </a:solidFill>
                <a:latin typeface="Calibri"/>
                <a:ea typeface="Calibri"/>
                <a:cs typeface="Calibri"/>
                <a:sym typeface="Calibri"/>
              </a:rPr>
              <a:t>“These words all have the long ‘i’ sound but they don’t have a vowel team or a magic ‘e’ to make the long vowel sound. A long time ago, long ‘i’ words with these spelling patterns used to have a magic ‘e’ on the end. They don’t anymore. When we see ‘ild’ or ‘ind’ at the end of a syllable like in these words, we just know that they make the sound /ild/ and /īnd/.”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word “mild” under the words “wild” and “child” and invite students to read the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words “grind” and “blind” under “kind” and “find” and invite students to read the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Words Rule Word Cards (“old” and “ost”), reading them in random order: “cold,” “most,” “bold,” “post.”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notice that these long “o” words are not spelled with vowel teams or magic “e” syllable types and explain that when they see those patterns at the end of a syllable, they just need to know that they make the long “o”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time allows, write the suffixes “-er” and “-est” to the end of “kind,” “wild,” “cold,” and “bold,” and invite students to make connections to the work they did in Opening A.</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identify syllable and sound patterns while reading </a:t>
            </a:r>
            <a:r>
              <a:rPr lang="en" sz="1200" i="0" dirty="0">
                <a:solidFill>
                  <a:schemeClr val="dk1"/>
                </a:solidFill>
                <a:latin typeface="Calibri"/>
                <a:ea typeface="Calibri"/>
                <a:cs typeface="Calibri"/>
                <a:sym typeface="Calibri"/>
              </a:rPr>
              <a:t>/ī/ </a:t>
            </a:r>
            <a:r>
              <a:rPr lang="en" sz="1200" dirty="0">
                <a:solidFill>
                  <a:schemeClr val="dk1"/>
                </a:solidFill>
                <a:latin typeface="Calibri"/>
                <a:ea typeface="Calibri"/>
                <a:cs typeface="Calibri"/>
                <a:sym typeface="Calibri"/>
              </a:rPr>
              <a:t>words spelled ‘-ild’ and ‘-ind,’ and /ō/ words spelled with ‘old,’ ‘-ost.’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extending this work time to include a dictation. Teacher distributes whiteboards, whiteboard markers, and erasers and invites students to use what they’ve learned about those sound/spelling patterns to write the following dictated words: “sold,” “poster,” “behind.” Or this may be an alternative to the suggestions listed in the differentiated small group instruction.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offer a student-friendly definition and a sentence for unfamiliar words, so students can hear the word in context.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the anchor charts for syllable types and vowel teams for student reference while analyzing spelling and sound patterns to determine the syllables (see </a:t>
            </a:r>
            <a:r>
              <a:rPr lang="en" sz="1200" b="1" dirty="0">
                <a:solidFill>
                  <a:schemeClr val="dk1"/>
                </a:solidFill>
                <a:latin typeface="Calibri"/>
                <a:ea typeface="Calibri"/>
                <a:cs typeface="Calibri"/>
                <a:sym typeface="Calibri"/>
              </a:rPr>
              <a:t>Syllabication Guide </a:t>
            </a:r>
            <a:r>
              <a:rPr lang="en" sz="1200" dirty="0">
                <a:solidFill>
                  <a:schemeClr val="dk1"/>
                </a:solidFill>
                <a:latin typeface="Calibri"/>
                <a:ea typeface="Calibri"/>
                <a:cs typeface="Calibri"/>
                <a:sym typeface="Calibri"/>
              </a:rPr>
              <a:t>in </a:t>
            </a:r>
            <a:r>
              <a:rPr lang="en" sz="1200" b="1" dirty="0">
                <a:solidFill>
                  <a:schemeClr val="dk1"/>
                </a:solidFill>
                <a:latin typeface="Calibri"/>
                <a:ea typeface="Calibri"/>
                <a:cs typeface="Calibri"/>
                <a:sym typeface="Calibri"/>
              </a:rPr>
              <a:t>K-2 Skills Resource Manual </a:t>
            </a:r>
            <a:r>
              <a:rPr lang="en" sz="1200" dirty="0">
                <a:solidFill>
                  <a:schemeClr val="dk1"/>
                </a:solidFill>
                <a:latin typeface="Calibri"/>
                <a:ea typeface="Calibri"/>
                <a:cs typeface="Calibri"/>
                <a:sym typeface="Calibri"/>
              </a:rPr>
              <a:t>for sample charts).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271191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 name="Google Shape;190;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a:t>
            </a:r>
            <a:r>
              <a:rPr lang="en-US" sz="1200" dirty="0">
                <a:solidFill>
                  <a:schemeClr val="dk1"/>
                </a:solidFill>
                <a:latin typeface="Calibri"/>
                <a:ea typeface="Calibri"/>
                <a:cs typeface="Calibri"/>
                <a:sym typeface="Calibri"/>
              </a:rPr>
              <a:t>ay,</a:t>
            </a:r>
            <a:r>
              <a:rPr lang="en" sz="1200" dirty="0">
                <a:solidFill>
                  <a:schemeClr val="dk1"/>
                </a:solidFill>
                <a:latin typeface="Calibri"/>
                <a:ea typeface="Calibri"/>
                <a:cs typeface="Calibri"/>
                <a:sym typeface="Calibri"/>
              </a:rPr>
              <a:t> and students will get better at this over time. This is what a growth mindset is all about.</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did you do today that is helping you become a more proficient reader?”</a:t>
            </a:r>
            <a:r>
              <a:rPr lang="en" sz="1200" dirty="0">
                <a:latin typeface="Calibri"/>
                <a:ea typeface="Calibri"/>
                <a:cs typeface="Calibri"/>
                <a:sym typeface="Calibri"/>
              </a:rPr>
              <a:t> </a:t>
            </a:r>
            <a:r>
              <a:rPr lang="en" sz="1200" b="0" dirty="0">
                <a:latin typeface="Calibri"/>
                <a:ea typeface="Calibri"/>
                <a:cs typeface="Calibri"/>
                <a:sym typeface="Calibri"/>
              </a:rPr>
              <a:t>(Responses will vary. Example: “I need more practice working with the vowel sounds in words for the new patterns with long ‘o’ and ‘i’ we learned today.”)</a:t>
            </a:r>
            <a:endParaRPr sz="1200" b="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consider providing sentence frames. </a:t>
            </a:r>
            <a:endParaRPr sz="1200" dirty="0">
              <a:solidFill>
                <a:schemeClr val="dk1"/>
              </a:solidFill>
              <a:latin typeface="Calibri"/>
              <a:ea typeface="Calibri"/>
              <a:cs typeface="Calibri"/>
              <a:sym typeface="Calibri"/>
            </a:endParaRPr>
          </a:p>
          <a:p>
            <a:pPr marL="901700" marR="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Examples: “During Words Rule, I ______________.” “When breaking apart words, I ______________.”</a:t>
            </a:r>
            <a:endParaRPr sz="1200" i="0" u="none" strike="noStrike" cap="none" dirty="0">
              <a:solidFill>
                <a:schemeClr val="dk1"/>
              </a:solidFill>
              <a:latin typeface="Calibri"/>
              <a:ea typeface="Calibri"/>
              <a:cs typeface="Calibri"/>
              <a:sym typeface="Calibri"/>
            </a:endParaRPr>
          </a:p>
        </p:txBody>
      </p:sp>
      <p:sp>
        <p:nvSpPr>
          <p:cNvPr id="191" name="Google Shape;191;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2" name="Google Shape;192;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887975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a:t>
            </a:r>
            <a:r>
              <a:rPr lang="en-US" sz="1200" b="1" dirty="0" err="1">
                <a:solidFill>
                  <a:schemeClr val="dk1"/>
                </a:solidFill>
                <a:latin typeface="Calibri"/>
                <a:ea typeface="Calibri"/>
                <a:cs typeface="Calibri"/>
                <a:sym typeface="Calibri"/>
              </a:rPr>
              <a:t>rouping</a:t>
            </a:r>
            <a:r>
              <a:rPr lang="en-US"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reading words, sentences, or a passage in an assigned activity.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3863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42b370bb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42b370bb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to students that they will be working with partners on different, assigned activities. Learning targets will depend on the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270309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453a9e38a8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453a9e38a8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 work (independent work time; this will gradually become independent rotations as students become familiar with the activities and routines).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1 Teacher Guide. </a:t>
            </a:r>
            <a:r>
              <a:rPr lang="en" sz="1200" dirty="0">
                <a:solidFill>
                  <a:schemeClr val="dk1"/>
                </a:solidFill>
                <a:latin typeface="Calibri"/>
                <a:ea typeface="Calibri"/>
                <a:cs typeface="Calibri"/>
                <a:sym typeface="Calibri"/>
              </a:rPr>
              <a:t>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whiteboards and markers or paper and pencils. Have students use paper and pencil if if would be beneficial for students to show or “turn in” partner work. Consider rotating this choice, so some students use whiteboards and others have a paper “exit ticket.”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Word list for Words Rule 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Words Rule words (projected or posted or copy provided); whiteboards, white board markers and erasers or paper and pencils.</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Builder: </a:t>
            </a:r>
            <a:r>
              <a:rPr lang="en" sz="1200" b="0" dirty="0">
                <a:solidFill>
                  <a:schemeClr val="dk1"/>
                </a:solidFill>
                <a:latin typeface="Calibri"/>
                <a:ea typeface="Calibri"/>
                <a:cs typeface="Calibri"/>
                <a:sym typeface="Calibri"/>
              </a:rPr>
              <a:t>Sentence Builder sentences, word list (projected or posted or copy provided); whiteboards, whiteboard markers and erasers or paper and pencils.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Reading: copy per student or student pair of “</a:t>
            </a:r>
            <a:r>
              <a:rPr lang="en" sz="1200" b="0" dirty="0">
                <a:solidFill>
                  <a:schemeClr val="dk1"/>
                </a:solidFill>
                <a:latin typeface="Calibri"/>
                <a:ea typeface="Calibri"/>
                <a:cs typeface="Calibri"/>
                <a:sym typeface="Calibri"/>
              </a:rPr>
              <a:t>A New Playground” decodable text  </a:t>
            </a:r>
            <a:r>
              <a:rPr lang="en" sz="1200" dirty="0">
                <a:solidFill>
                  <a:schemeClr val="dk1"/>
                </a:solidFill>
                <a:latin typeface="Calibri"/>
                <a:ea typeface="Calibri"/>
                <a:cs typeface="Calibri"/>
                <a:sym typeface="Calibri"/>
              </a:rPr>
              <a:t>from Cycle 7; </a:t>
            </a:r>
            <a:r>
              <a:rPr lang="en" sz="1200" b="0" dirty="0">
                <a:solidFill>
                  <a:schemeClr val="dk1"/>
                </a:solidFill>
                <a:latin typeface="Calibri"/>
                <a:ea typeface="Calibri"/>
                <a:cs typeface="Calibri"/>
                <a:sym typeface="Calibri"/>
              </a:rPr>
              <a:t>Rules of Fluency </a:t>
            </a:r>
            <a:r>
              <a:rPr lang="en" sz="1200" dirty="0">
                <a:solidFill>
                  <a:schemeClr val="dk1"/>
                </a:solidFill>
                <a:latin typeface="Calibri"/>
                <a:ea typeface="Calibri"/>
                <a:cs typeface="Calibri"/>
                <a:sym typeface="Calibri"/>
              </a:rPr>
              <a:t>cards, anchor chart, etc. for student reference.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different decodable text if “A New Playground” is not available to copy or post/project for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working in the Words Rule activity should notice that the word “fish” does not belong to any of the groups listed.</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groups closely and work with students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01547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413928251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4413928251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on board or project word list and sentences for Words Rule and Sentence Builder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making copies for student pairs to work from if slide is not projected.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need guidance with the word “mild” for sentence builder number 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dirty="0">
              <a:highlight>
                <a:srgbClr val="FFFF00"/>
              </a:highlight>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01893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Syllable Sleuth Word List (copied or posted on board or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Word Cards (copied and cut out; or word list copied or posted on board or slide)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whiteboard markers and erasers (one per pair of students) or paper and pencils.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partners.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912736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Module 2, Cycle 8 Overview located in the </a:t>
            </a:r>
            <a:r>
              <a:rPr lang="en" sz="1200" b="1" dirty="0">
                <a:solidFill>
                  <a:schemeClr val="dk1"/>
                </a:solidFill>
                <a:latin typeface="Calibri"/>
                <a:ea typeface="Calibri"/>
                <a:cs typeface="Calibri"/>
                <a:sym typeface="Calibri"/>
              </a:rPr>
              <a:t>Teacher Guide, </a:t>
            </a:r>
            <a:r>
              <a:rPr lang="en" sz="1200" dirty="0">
                <a:solidFill>
                  <a:schemeClr val="dk1"/>
                </a:solidFill>
                <a:latin typeface="Calibri"/>
                <a:ea typeface="Calibri"/>
                <a:cs typeface="Calibri"/>
                <a:sym typeface="Calibri"/>
              </a:rPr>
              <a:t>pages 186-194.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Syllabication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Independent and Small Group Work guidance in the </a:t>
            </a:r>
            <a:r>
              <a:rPr lang="en" sz="1200" b="1" dirty="0">
                <a:solidFill>
                  <a:schemeClr val="dk1"/>
                </a:solidFill>
                <a:latin typeface="Calibri"/>
                <a:ea typeface="Calibri"/>
                <a:cs typeface="Calibri"/>
                <a:sym typeface="Calibri"/>
              </a:rPr>
              <a:t>Skills Block Resource Manual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535232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451b83aa8d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451b83aa8d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a:t>
            </a:r>
            <a:r>
              <a:rPr lang="en" sz="1200" b="1" dirty="0">
                <a:solidFill>
                  <a:schemeClr val="dk1"/>
                </a:solidFill>
                <a:latin typeface="Calibri"/>
                <a:ea typeface="Calibri"/>
                <a:cs typeface="Calibri"/>
                <a:sym typeface="Calibri"/>
              </a:rPr>
              <a:t>Module 2 Teacher Guide. </a:t>
            </a:r>
            <a:r>
              <a:rPr lang="en" sz="1200" dirty="0">
                <a:solidFill>
                  <a:schemeClr val="dk1"/>
                </a:solidFill>
                <a:latin typeface="Calibri"/>
                <a:ea typeface="Calibri"/>
                <a:cs typeface="Calibri"/>
                <a:sym typeface="Calibri"/>
              </a:rPr>
              <a:t>To differentiate further, consider changing the difficulty of words based on the ability of the student.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54156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the course of the modules in the Grade 1 curriculum, students worked with five syllable types (i.e., written patterns representing a vowel sound). These include closed (CVC), open (CV), magic “e” (CVCe), r-controlled, and vowel teams (CVVC, CVV). In this lesson, students practice decoding two-syllable words using combinations of those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and writing multisyllabic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Base words and suffixes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Unfamiliar, long vowel spelling patterns that are exceptions to the closed syllable rule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D</a:t>
            </a:r>
            <a:r>
              <a:rPr lang="en" sz="1200" dirty="0">
                <a:solidFill>
                  <a:schemeClr val="dk1"/>
                </a:solidFill>
                <a:latin typeface="Calibri"/>
                <a:ea typeface="Calibri"/>
                <a:cs typeface="Calibri"/>
                <a:sym typeface="Calibri"/>
              </a:rPr>
              <a:t>ivide two-syllable words and identify the syllable types in words with common suffixes.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Correctly identify vowel patterns in words with the long vowel spelling patterns “-ind,” “-ild,” “old,” and “-ost.”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a:t>
            </a:r>
            <a:r>
              <a:rPr lang="en" sz="1200" dirty="0">
                <a:solidFill>
                  <a:schemeClr val="dk1"/>
                </a:solidFill>
                <a:latin typeface="Calibri"/>
                <a:ea typeface="Calibri"/>
                <a:cs typeface="Calibri"/>
                <a:sym typeface="Calibri"/>
              </a:rPr>
              <a:t>pply spelling patterns in writing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US" sz="1200" dirty="0">
                <a:latin typeface="Calibri"/>
                <a:ea typeface="Calibri"/>
                <a:cs typeface="Calibri"/>
                <a:sym typeface="Calibri"/>
              </a:rPr>
              <a:t>b</a:t>
            </a:r>
            <a:r>
              <a:rPr lang="en" sz="1200" dirty="0">
                <a:latin typeface="Calibri"/>
                <a:ea typeface="Calibri"/>
                <a:cs typeface="Calibri"/>
                <a:sym typeface="Calibri"/>
              </a:rPr>
              <a:t>ase word, segment, similar, suffix, syllable, patterns</a:t>
            </a:r>
            <a:endParaRPr sz="1200" dirty="0">
              <a:latin typeface="Calibri"/>
              <a:ea typeface="Calibri"/>
              <a:cs typeface="Calibri"/>
              <a:sym typeface="Calibri"/>
            </a:endParaRPr>
          </a:p>
        </p:txBody>
      </p:sp>
    </p:spTree>
    <p:extLst>
      <p:ext uri="{BB962C8B-B14F-4D97-AF65-F5344CB8AC3E}">
        <p14:creationId xmlns:p14="http://schemas.microsoft.com/office/powerpoint/2010/main" val="22639992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“I’ve Been Working on the Railroad.”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“break words apart by their syllables and put them back together.”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a:t>
            </a:r>
            <a:r>
              <a:rPr lang="en" sz="1200" dirty="0">
                <a:solidFill>
                  <a:schemeClr val="dk1"/>
                </a:solidFill>
                <a:latin typeface="Calibri"/>
                <a:ea typeface="Calibri"/>
                <a:cs typeface="Calibri"/>
                <a:sym typeface="Calibri"/>
              </a:rPr>
              <a:t>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99927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stand up to read the learning target while they make the motion of shooting a bow and arrow at the target to provide an opportunity for some movement.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take a word and break it into parts so that we can easily read them.”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6413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402cb29de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402cb29de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and following slides.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2 students will be familiar with Syllable Sleuth.</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“It’s time to be Syllable Sleuths. We are going to find some clues to help us figure out how to break longer words into parts so we can read them. Let’s start with a new word.”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on an index card or sentence strip the word (or project slide): “</a:t>
            </a:r>
            <a:r>
              <a:rPr lang="en" sz="1200" b="0" i="0" dirty="0">
                <a:solidFill>
                  <a:schemeClr val="dk1"/>
                </a:solidFill>
                <a:latin typeface="Calibri"/>
                <a:ea typeface="Calibri"/>
                <a:cs typeface="Calibri"/>
                <a:sym typeface="Calibri"/>
              </a:rPr>
              <a:t>higher</a:t>
            </a:r>
            <a:r>
              <a:rPr lang="en" sz="1200" i="0" dirty="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the Syllable Sleuth instructional practice aloud. Say: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"Look for the vowels and put a dot below each.”</a:t>
            </a:r>
            <a:r>
              <a:rPr lang="en" sz="120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V</a:t>
            </a:r>
            <a:r>
              <a:rPr lang="en" sz="1200" dirty="0">
                <a:solidFill>
                  <a:schemeClr val="dk1"/>
                </a:solidFill>
                <a:latin typeface="Calibri"/>
                <a:ea typeface="Calibri"/>
                <a:cs typeface="Calibri"/>
                <a:sym typeface="Calibri"/>
              </a:rPr>
              <a:t>owels are also in bold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"Look for the consonants between the vowels.”</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"Notice the ‘igh’ long vowel pattern.”</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"Divide the word the word after ‘igh.’”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first syllable (or click slide for underline) and ask: “</a:t>
            </a:r>
            <a:r>
              <a:rPr lang="en" sz="1200" i="1" dirty="0">
                <a:solidFill>
                  <a:schemeClr val="dk1"/>
                </a:solidFill>
                <a:latin typeface="Calibri"/>
                <a:ea typeface="Calibri"/>
                <a:cs typeface="Calibri"/>
                <a:sym typeface="Calibri"/>
              </a:rPr>
              <a:t>What do we </a:t>
            </a:r>
            <a:r>
              <a:rPr lang="en-US" sz="1200" i="1" dirty="0">
                <a:solidFill>
                  <a:schemeClr val="dk1"/>
                </a:solidFill>
                <a:latin typeface="Calibri"/>
                <a:ea typeface="Calibri"/>
                <a:cs typeface="Calibri"/>
                <a:sym typeface="Calibri"/>
              </a:rPr>
              <a:t>know</a:t>
            </a:r>
            <a:r>
              <a:rPr lang="en" sz="1200" i="1" dirty="0">
                <a:solidFill>
                  <a:schemeClr val="dk1"/>
                </a:solidFill>
                <a:latin typeface="Calibri"/>
                <a:ea typeface="Calibri"/>
                <a:cs typeface="Calibri"/>
                <a:sym typeface="Calibri"/>
              </a:rPr>
              <a:t> about the letters ‘igh’ when they are together like this</a:t>
            </a:r>
            <a:r>
              <a:rPr lang="en" sz="1200" dirty="0">
                <a:solidFill>
                  <a:schemeClr val="dk1"/>
                </a:solidFill>
                <a:latin typeface="Calibri"/>
                <a:ea typeface="Calibri"/>
                <a:cs typeface="Calibri"/>
                <a:sym typeface="Calibri"/>
              </a:rPr>
              <a:t>?” (</a:t>
            </a:r>
            <a:r>
              <a:rPr lang="en-US" sz="1200" b="0" dirty="0">
                <a:solidFill>
                  <a:schemeClr val="dk1"/>
                </a:solidFill>
                <a:latin typeface="Calibri"/>
                <a:ea typeface="Calibri"/>
                <a:cs typeface="Calibri"/>
                <a:sym typeface="Calibri"/>
              </a:rPr>
              <a:t>T</a:t>
            </a:r>
            <a:r>
              <a:rPr lang="en" sz="1200" b="0" dirty="0">
                <a:solidFill>
                  <a:schemeClr val="dk1"/>
                </a:solidFill>
                <a:latin typeface="Calibri"/>
                <a:ea typeface="Calibri"/>
                <a:cs typeface="Calibri"/>
                <a:sym typeface="Calibri"/>
              </a:rPr>
              <a:t>hey make the long “i” sound.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US" sz="1200" i="1" dirty="0">
                <a:solidFill>
                  <a:schemeClr val="dk1"/>
                </a:solidFill>
                <a:latin typeface="Calibri"/>
                <a:ea typeface="Calibri"/>
                <a:cs typeface="Calibri"/>
                <a:sym typeface="Calibri"/>
              </a:rPr>
              <a:t>S</a:t>
            </a:r>
            <a:r>
              <a:rPr lang="en" sz="1200" i="1" dirty="0">
                <a:solidFill>
                  <a:schemeClr val="dk1"/>
                </a:solidFill>
                <a:latin typeface="Calibri"/>
                <a:ea typeface="Calibri"/>
                <a:cs typeface="Calibri"/>
                <a:sym typeface="Calibri"/>
              </a:rPr>
              <a:t>o how do we pronounce the first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(“high”)</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second syllable (underline on slide) and ask: “</a:t>
            </a:r>
            <a:r>
              <a:rPr lang="en" sz="1200" i="1" dirty="0">
                <a:solidFill>
                  <a:schemeClr val="dk1"/>
                </a:solidFill>
                <a:latin typeface="Calibri"/>
                <a:ea typeface="Calibri"/>
                <a:cs typeface="Calibri"/>
                <a:sym typeface="Calibri"/>
              </a:rPr>
              <a:t>How do we pronounce this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 you know?</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 “e” is controlled by the bossy “r.”)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Why did I divide the word after ‘igh’?</a:t>
            </a:r>
            <a:r>
              <a:rPr lang="en" sz="1200" dirty="0">
                <a:solidFill>
                  <a:schemeClr val="dk1"/>
                </a:solidFill>
                <a:latin typeface="Calibri"/>
                <a:ea typeface="Calibri"/>
                <a:cs typeface="Calibri"/>
                <a:sym typeface="Calibri"/>
              </a:rPr>
              <a:t>” (</a:t>
            </a:r>
            <a:r>
              <a:rPr lang="en-US" sz="1200" i="0" dirty="0">
                <a:solidFill>
                  <a:schemeClr val="dk1"/>
                </a:solidFill>
                <a:latin typeface="Calibri"/>
                <a:ea typeface="Calibri"/>
                <a:cs typeface="Calibri"/>
                <a:sym typeface="Calibri"/>
              </a:rPr>
              <a:t>T</a:t>
            </a:r>
            <a:r>
              <a:rPr lang="en" sz="1200" i="0" dirty="0">
                <a:solidFill>
                  <a:schemeClr val="dk1"/>
                </a:solidFill>
                <a:latin typeface="Calibri"/>
                <a:ea typeface="Calibri"/>
                <a:cs typeface="Calibri"/>
                <a:sym typeface="Calibri"/>
              </a:rPr>
              <a:t>his is a spelling pattern that makes the long “i” sound. Also, “high” is a base word and “-er” is a suffix.  Words are divided between the base word and the suffix.)</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“The first syllable ‘high’ is the base word. The second syllable ‘-er’ is a suffix. The suffix changes the meaning of the word.”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is the difference in meaning between the words ‘high’ and ‘higher?’</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(“Higher” means even more than “high.”)</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reading the syllables and then blending the syllable to read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0767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4241addc1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4241addc1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a sleuth is a detective. When you are a syllable sleuth, your job is to search for the clues to find syllables. Look for vowel </a:t>
            </a:r>
            <a:r>
              <a:rPr lang="en" sz="1200" b="0" i="1" u="none" dirty="0">
                <a:solidFill>
                  <a:schemeClr val="dk1"/>
                </a:solidFill>
                <a:latin typeface="Calibri"/>
                <a:ea typeface="Calibri"/>
                <a:cs typeface="Calibri"/>
                <a:sym typeface="Calibri"/>
              </a:rPr>
              <a:t>sounds</a:t>
            </a:r>
            <a:r>
              <a:rPr lang="en" sz="1200" i="0" dirty="0">
                <a:solidFill>
                  <a:schemeClr val="dk1"/>
                </a:solidFill>
                <a:latin typeface="Calibri"/>
                <a:ea typeface="Calibri"/>
                <a:cs typeface="Calibri"/>
                <a:sym typeface="Calibri"/>
              </a:rPr>
              <a:t> to see how to divide the words into syllables to read them. Remember to divide words between the base words and suffixes if you find them in these two-syllable words.”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Syllable Sleuth Word List on board or show list on slide (</a:t>
            </a:r>
            <a:r>
              <a:rPr lang="en-US" sz="1200" dirty="0">
                <a:solidFill>
                  <a:schemeClr val="dk1"/>
                </a:solidFill>
                <a:latin typeface="Calibri"/>
                <a:ea typeface="Calibri"/>
                <a:cs typeface="Calibri"/>
                <a:sym typeface="Calibri"/>
              </a:rPr>
              <a:t>o</a:t>
            </a:r>
            <a:r>
              <a:rPr lang="en" sz="1200" dirty="0">
                <a:solidFill>
                  <a:schemeClr val="dk1"/>
                </a:solidFill>
                <a:latin typeface="Calibri"/>
                <a:ea typeface="Calibri"/>
                <a:cs typeface="Calibri"/>
                <a:sym typeface="Calibri"/>
              </a:rPr>
              <a:t>r copy and distribute </a:t>
            </a:r>
            <a:r>
              <a:rPr lang="en" sz="1200" b="0" dirty="0">
                <a:solidFill>
                  <a:schemeClr val="dk1"/>
                </a:solidFill>
                <a:latin typeface="Calibri"/>
                <a:ea typeface="Calibri"/>
                <a:cs typeface="Calibri"/>
                <a:sym typeface="Calibri"/>
              </a:rPr>
              <a:t>Syllable Sleuth Word List </a:t>
            </a:r>
            <a:r>
              <a:rPr lang="en" sz="1200" dirty="0">
                <a:solidFill>
                  <a:schemeClr val="dk1"/>
                </a:solidFill>
                <a:latin typeface="Calibri"/>
                <a:ea typeface="Calibri"/>
                <a:cs typeface="Calibri"/>
                <a:sym typeface="Calibri"/>
              </a:rPr>
              <a:t>in a transparent sleeve, one per pair of students and a clipboard if not working at desk or table), whiteboards (if working from posted word list rather than paper copy) or paper, whiteboard markers or pencils and whiteboard erasers or pencil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(as needed) of the steps in the Syllable Sleuth instructional practice: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Locate the vowels and put a dot below each one. (</a:t>
            </a:r>
            <a:r>
              <a:rPr lang="en-US" sz="1200" dirty="0">
                <a:solidFill>
                  <a:schemeClr val="dk1"/>
                </a:solidFill>
                <a:latin typeface="Calibri"/>
                <a:ea typeface="Calibri"/>
                <a:cs typeface="Calibri"/>
                <a:sym typeface="Calibri"/>
              </a:rPr>
              <a:t>V</a:t>
            </a:r>
            <a:r>
              <a:rPr lang="en" sz="1200" dirty="0">
                <a:solidFill>
                  <a:schemeClr val="dk1"/>
                </a:solidFill>
                <a:latin typeface="Calibri"/>
                <a:ea typeface="Calibri"/>
                <a:cs typeface="Calibri"/>
                <a:sym typeface="Calibri"/>
              </a:rPr>
              <a:t>owels are bolded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Decide where and divide the word into syllables.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with a partner to segment each word into syllables and decode the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time allows, invite students to read each word, underline the base word and circle the suffix. Ask: “</a:t>
            </a:r>
            <a:r>
              <a:rPr lang="en" sz="1200" i="1" dirty="0">
                <a:solidFill>
                  <a:schemeClr val="dk1"/>
                </a:solidFill>
                <a:latin typeface="Calibri"/>
                <a:ea typeface="Calibri"/>
                <a:cs typeface="Calibri"/>
                <a:sym typeface="Calibri"/>
              </a:rPr>
              <a:t>What is the difference between ‘higher and highest’ or ‘faster and fastest’ or ‘darker and darkest?’</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When -est is added, it is the most it can be: the most high, the most fast, the most dark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reading the syllables and then blending the syllables to read the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syllables between the base word and the suffix.</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ready, consider allowing them to work individually or with partners instead of whole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73742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4"/>
          <p:cNvSpPr txBox="1">
            <a:spLocks noGrp="1"/>
          </p:cNvSpPr>
          <p:nvPr>
            <p:ph type="title"/>
          </p:nvPr>
        </p:nvSpPr>
        <p:spPr>
          <a:xfrm>
            <a:off x="315686" y="271200"/>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1: Cycle 8: Lesson 36</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95" name="Google Shape;95;p14"/>
          <p:cNvSpPr txBox="1">
            <a:spLocks noGrp="1"/>
          </p:cNvSpPr>
          <p:nvPr>
            <p:ph type="body" idx="1"/>
          </p:nvPr>
        </p:nvSpPr>
        <p:spPr>
          <a:xfrm>
            <a:off x="315686" y="1061207"/>
            <a:ext cx="8233954" cy="3702817"/>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1100"/>
              <a:buFont typeface="Arial"/>
              <a:buNone/>
            </a:pPr>
            <a:r>
              <a:rPr lang="en" sz="1800" dirty="0"/>
              <a:t>In the lesson opening Syllable Sleuth instructional practice, students will review vowel team syllables (“ea,” “ai,” “ay,” and “oi”) and “y” as long “e” at the end of a syllable while decoding two-syllable words that include a base word and a suffix. This will include “-er” as a “comparative” suffix, the “-est” comparative suffix, and the “-ing” action suffix. During work time Words Rule instructional practice, students will be guided to discover the “-ind,” “-ild,” “old,” and “-ost” spelling patterns in long “o” and long “i” words.</a:t>
            </a:r>
            <a:endParaRPr sz="1800" dirty="0">
              <a:solidFill>
                <a:schemeClr val="dk1"/>
              </a:solidFill>
            </a:endParaRPr>
          </a:p>
          <a:p>
            <a:pPr marL="0" lvl="0" indent="0" algn="l" rtl="0">
              <a:lnSpc>
                <a:spcPct val="70000"/>
              </a:lnSpc>
              <a:spcBef>
                <a:spcPts val="800"/>
              </a:spcBef>
              <a:spcAft>
                <a:spcPts val="0"/>
              </a:spcAft>
              <a:buClr>
                <a:schemeClr val="dk1"/>
              </a:buClr>
              <a:buSzPts val="1100"/>
              <a:buFont typeface="Arial"/>
              <a:buNone/>
            </a:pPr>
            <a:r>
              <a:rPr lang="en" sz="2000" b="1" dirty="0">
                <a:solidFill>
                  <a:schemeClr val="dk1"/>
                </a:solidFill>
              </a:rPr>
              <a:t>Be sure that students pay careful attention to:</a:t>
            </a:r>
            <a:endParaRPr sz="2000" b="1" dirty="0">
              <a:solidFill>
                <a:schemeClr val="dk1"/>
              </a:solidFill>
            </a:endParaRPr>
          </a:p>
          <a:p>
            <a:pPr marL="457200" lvl="0" indent="-342900" algn="l" rtl="0">
              <a:spcBef>
                <a:spcPts val="800"/>
              </a:spcBef>
              <a:spcAft>
                <a:spcPts val="0"/>
              </a:spcAft>
              <a:buClr>
                <a:schemeClr val="dk1"/>
              </a:buClr>
              <a:buSzPts val="1800"/>
              <a:buChar char="•"/>
            </a:pPr>
            <a:r>
              <a:rPr lang="en" sz="1800" dirty="0"/>
              <a:t>Sounds and spelling patterns and syllable types in words</a:t>
            </a:r>
            <a:endParaRPr sz="1800" dirty="0"/>
          </a:p>
          <a:p>
            <a:pPr marL="457200" lvl="0" indent="-342900" algn="l" rtl="0">
              <a:spcBef>
                <a:spcPts val="800"/>
              </a:spcBef>
              <a:spcAft>
                <a:spcPts val="0"/>
              </a:spcAft>
              <a:buClr>
                <a:schemeClr val="dk1"/>
              </a:buClr>
              <a:buSzPts val="1800"/>
              <a:buChar char="•"/>
            </a:pPr>
            <a:r>
              <a:rPr lang="en-US" sz="1800" dirty="0"/>
              <a:t>S</a:t>
            </a:r>
            <a:r>
              <a:rPr lang="en" sz="1800" dirty="0"/>
              <a:t>pelling patterns “-ind,” “-ild,” “old,” and “-ost” in long “o” and long “i” words (exceptions to closed syllable rule)</a:t>
            </a: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3"/>
          <p:cNvSpPr txBox="1">
            <a:spLocks noGrp="1"/>
          </p:cNvSpPr>
          <p:nvPr>
            <p:ph type="title"/>
          </p:nvPr>
        </p:nvSpPr>
        <p:spPr>
          <a:xfrm>
            <a:off x="175300" y="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Syllable Sleuth </a:t>
            </a:r>
            <a:endParaRPr/>
          </a:p>
        </p:txBody>
      </p:sp>
      <p:sp>
        <p:nvSpPr>
          <p:cNvPr id="160" name="Google Shape;160;p23"/>
          <p:cNvSpPr txBox="1">
            <a:spLocks noGrp="1"/>
          </p:cNvSpPr>
          <p:nvPr>
            <p:ph type="body" idx="1"/>
          </p:nvPr>
        </p:nvSpPr>
        <p:spPr>
          <a:xfrm>
            <a:off x="63500" y="515350"/>
            <a:ext cx="3327300" cy="4515000"/>
          </a:xfrm>
          <a:prstGeom prst="rect">
            <a:avLst/>
          </a:prstGeom>
        </p:spPr>
        <p:txBody>
          <a:bodyPr spcFirstLastPara="1" wrap="square" lIns="68575" tIns="34275" rIns="68575" bIns="34275" anchor="t" anchorCtr="0">
            <a:noAutofit/>
          </a:bodyPr>
          <a:lstStyle/>
          <a:p>
            <a:pPr marL="457200" lvl="0" indent="0" algn="l" rtl="0">
              <a:lnSpc>
                <a:spcPct val="115000"/>
              </a:lnSpc>
              <a:spcBef>
                <a:spcPts val="0"/>
              </a:spcBef>
              <a:spcAft>
                <a:spcPts val="0"/>
              </a:spcAft>
              <a:buNone/>
            </a:pPr>
            <a:r>
              <a:rPr lang="en" sz="3000"/>
              <a:t>higher</a:t>
            </a:r>
            <a:br>
              <a:rPr lang="en" sz="3000"/>
            </a:br>
            <a:r>
              <a:rPr lang="en" sz="3000"/>
              <a:t>highest</a:t>
            </a:r>
            <a:br>
              <a:rPr lang="en" sz="3000"/>
            </a:br>
            <a:r>
              <a:rPr lang="en" sz="3000"/>
              <a:t>faster</a:t>
            </a:r>
            <a:br>
              <a:rPr lang="en" sz="3000"/>
            </a:br>
            <a:r>
              <a:rPr lang="en" sz="3000"/>
              <a:t>fastest</a:t>
            </a:r>
            <a:br>
              <a:rPr lang="en" sz="3000"/>
            </a:br>
            <a:r>
              <a:rPr lang="en" sz="3000"/>
              <a:t>darker</a:t>
            </a:r>
            <a:br>
              <a:rPr lang="en" sz="3000"/>
            </a:br>
            <a:r>
              <a:rPr lang="en" sz="3000"/>
              <a:t>darkest</a:t>
            </a:r>
            <a:br>
              <a:rPr lang="en" sz="3000"/>
            </a:br>
            <a:r>
              <a:rPr lang="en" sz="3000"/>
              <a:t>flying</a:t>
            </a:r>
            <a:br>
              <a:rPr lang="en" sz="3000"/>
            </a:br>
            <a:r>
              <a:rPr lang="en" sz="3000"/>
              <a:t>rowing</a:t>
            </a:r>
            <a:br>
              <a:rPr lang="en" sz="3000"/>
            </a:br>
            <a:r>
              <a:rPr lang="en" sz="3000"/>
              <a:t> </a:t>
            </a:r>
            <a:endParaRPr sz="30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l" rtl="0">
              <a:spcBef>
                <a:spcPts val="800"/>
              </a:spcBef>
              <a:spcAft>
                <a:spcPts val="0"/>
              </a:spcAft>
              <a:buNone/>
            </a:pPr>
            <a:r>
              <a:rPr lang="en" sz="2400"/>
              <a:t>			</a:t>
            </a:r>
            <a:endParaRPr sz="2400"/>
          </a:p>
        </p:txBody>
      </p:sp>
      <p:sp>
        <p:nvSpPr>
          <p:cNvPr id="161" name="Google Shape;161;p23"/>
          <p:cNvSpPr txBox="1"/>
          <p:nvPr/>
        </p:nvSpPr>
        <p:spPr>
          <a:xfrm>
            <a:off x="3208750" y="515350"/>
            <a:ext cx="2453700" cy="4515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h</a:t>
            </a:r>
            <a:r>
              <a:rPr lang="en" sz="3000" b="1">
                <a:latin typeface="Century Gothic"/>
                <a:ea typeface="Century Gothic"/>
                <a:cs typeface="Century Gothic"/>
                <a:sym typeface="Century Gothic"/>
              </a:rPr>
              <a:t>i</a:t>
            </a:r>
            <a:r>
              <a:rPr lang="en" sz="3000">
                <a:latin typeface="Century Gothic"/>
                <a:ea typeface="Century Gothic"/>
                <a:cs typeface="Century Gothic"/>
                <a:sym typeface="Century Gothic"/>
              </a:rPr>
              <a:t>gh</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r</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h</a:t>
            </a:r>
            <a:r>
              <a:rPr lang="en" sz="3000" b="1">
                <a:latin typeface="Century Gothic"/>
                <a:ea typeface="Century Gothic"/>
                <a:cs typeface="Century Gothic"/>
                <a:sym typeface="Century Gothic"/>
              </a:rPr>
              <a:t>i</a:t>
            </a:r>
            <a:r>
              <a:rPr lang="en" sz="3000">
                <a:latin typeface="Century Gothic"/>
                <a:ea typeface="Century Gothic"/>
                <a:cs typeface="Century Gothic"/>
                <a:sym typeface="Century Gothic"/>
              </a:rPr>
              <a:t>gh</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st</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f</a:t>
            </a:r>
            <a:r>
              <a:rPr lang="en" sz="3000" b="1">
                <a:latin typeface="Century Gothic"/>
                <a:ea typeface="Century Gothic"/>
                <a:cs typeface="Century Gothic"/>
                <a:sym typeface="Century Gothic"/>
              </a:rPr>
              <a:t>a</a:t>
            </a:r>
            <a:r>
              <a:rPr lang="en" sz="3000">
                <a:latin typeface="Century Gothic"/>
                <a:ea typeface="Century Gothic"/>
                <a:cs typeface="Century Gothic"/>
                <a:sym typeface="Century Gothic"/>
              </a:rPr>
              <a:t>st</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r</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f</a:t>
            </a:r>
            <a:r>
              <a:rPr lang="en" sz="3000" b="1">
                <a:latin typeface="Century Gothic"/>
                <a:ea typeface="Century Gothic"/>
                <a:cs typeface="Century Gothic"/>
                <a:sym typeface="Century Gothic"/>
              </a:rPr>
              <a:t>a</a:t>
            </a:r>
            <a:r>
              <a:rPr lang="en" sz="3000">
                <a:latin typeface="Century Gothic"/>
                <a:ea typeface="Century Gothic"/>
                <a:cs typeface="Century Gothic"/>
                <a:sym typeface="Century Gothic"/>
              </a:rPr>
              <a:t>st</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st</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d</a:t>
            </a:r>
            <a:r>
              <a:rPr lang="en" sz="3000" b="1">
                <a:latin typeface="Century Gothic"/>
                <a:ea typeface="Century Gothic"/>
                <a:cs typeface="Century Gothic"/>
                <a:sym typeface="Century Gothic"/>
              </a:rPr>
              <a:t>a</a:t>
            </a:r>
            <a:r>
              <a:rPr lang="en" sz="3000">
                <a:latin typeface="Century Gothic"/>
                <a:ea typeface="Century Gothic"/>
                <a:cs typeface="Century Gothic"/>
                <a:sym typeface="Century Gothic"/>
              </a:rPr>
              <a:t>rk</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r</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d</a:t>
            </a:r>
            <a:r>
              <a:rPr lang="en" sz="3000" b="1">
                <a:latin typeface="Century Gothic"/>
                <a:ea typeface="Century Gothic"/>
                <a:cs typeface="Century Gothic"/>
                <a:sym typeface="Century Gothic"/>
              </a:rPr>
              <a:t>a</a:t>
            </a:r>
            <a:r>
              <a:rPr lang="en" sz="3000">
                <a:latin typeface="Century Gothic"/>
                <a:ea typeface="Century Gothic"/>
                <a:cs typeface="Century Gothic"/>
                <a:sym typeface="Century Gothic"/>
              </a:rPr>
              <a:t>rk</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st</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fl</a:t>
            </a:r>
            <a:r>
              <a:rPr lang="en" sz="3000" b="1">
                <a:latin typeface="Century Gothic"/>
                <a:ea typeface="Century Gothic"/>
                <a:cs typeface="Century Gothic"/>
                <a:sym typeface="Century Gothic"/>
              </a:rPr>
              <a:t>yi</a:t>
            </a:r>
            <a:r>
              <a:rPr lang="en" sz="3000">
                <a:latin typeface="Century Gothic"/>
                <a:ea typeface="Century Gothic"/>
                <a:cs typeface="Century Gothic"/>
                <a:sym typeface="Century Gothic"/>
              </a:rPr>
              <a:t>ng</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r</a:t>
            </a:r>
            <a:r>
              <a:rPr lang="en" sz="3000" b="1">
                <a:latin typeface="Century Gothic"/>
                <a:ea typeface="Century Gothic"/>
                <a:cs typeface="Century Gothic"/>
                <a:sym typeface="Century Gothic"/>
              </a:rPr>
              <a:t>o</a:t>
            </a:r>
            <a:r>
              <a:rPr lang="en" sz="3000">
                <a:latin typeface="Century Gothic"/>
                <a:ea typeface="Century Gothic"/>
                <a:cs typeface="Century Gothic"/>
                <a:sym typeface="Century Gothic"/>
              </a:rPr>
              <a:t>w</a:t>
            </a:r>
            <a:r>
              <a:rPr lang="en" sz="3000" b="1">
                <a:latin typeface="Century Gothic"/>
                <a:ea typeface="Century Gothic"/>
                <a:cs typeface="Century Gothic"/>
                <a:sym typeface="Century Gothic"/>
              </a:rPr>
              <a:t>i</a:t>
            </a:r>
            <a:r>
              <a:rPr lang="en" sz="3000">
                <a:latin typeface="Century Gothic"/>
                <a:ea typeface="Century Gothic"/>
                <a:cs typeface="Century Gothic"/>
                <a:sym typeface="Century Gothic"/>
              </a:rPr>
              <a:t>ng</a:t>
            </a:r>
            <a:endParaRPr sz="3000">
              <a:latin typeface="Century Gothic"/>
              <a:ea typeface="Century Gothic"/>
              <a:cs typeface="Century Gothic"/>
              <a:sym typeface="Century Gothic"/>
            </a:endParaRPr>
          </a:p>
        </p:txBody>
      </p:sp>
      <p:sp>
        <p:nvSpPr>
          <p:cNvPr id="162" name="Google Shape;162;p23"/>
          <p:cNvSpPr txBox="1"/>
          <p:nvPr/>
        </p:nvSpPr>
        <p:spPr>
          <a:xfrm>
            <a:off x="5746500" y="473850"/>
            <a:ext cx="3397500" cy="4195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high</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er</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high</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est</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fast</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er</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fast</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est</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dark</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er</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dark</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est</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fly</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ing</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row</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ing</a:t>
            </a:r>
            <a:endParaRPr sz="3000" u="sng">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1"/>
                                        </p:tgtEl>
                                        <p:attrNameLst>
                                          <p:attrName>style.visibility</p:attrName>
                                        </p:attrNameLst>
                                      </p:cBhvr>
                                      <p:to>
                                        <p:strVal val="visible"/>
                                      </p:to>
                                    </p:set>
                                    <p:animEffect transition="in" filter="fade">
                                      <p:cBhvr>
                                        <p:cTn id="7" dur="1000"/>
                                        <p:tgtEl>
                                          <p:spTgt spid="16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2"/>
                                        </p:tgtEl>
                                        <p:attrNameLst>
                                          <p:attrName>style.visibility</p:attrName>
                                        </p:attrNameLst>
                                      </p:cBhvr>
                                      <p:to>
                                        <p:strVal val="visible"/>
                                      </p:to>
                                    </p:set>
                                    <p:animEffect transition="in" filter="fade">
                                      <p:cBhvr>
                                        <p:cTn id="12" dur="10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4"/>
          <p:cNvSpPr txBox="1">
            <a:spLocks noGrp="1"/>
          </p:cNvSpPr>
          <p:nvPr>
            <p:ph type="title"/>
          </p:nvPr>
        </p:nvSpPr>
        <p:spPr>
          <a:xfrm>
            <a:off x="311700" y="2286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Transition Song</a:t>
            </a:r>
            <a:endParaRPr dirty="0"/>
          </a:p>
        </p:txBody>
      </p:sp>
      <p:sp>
        <p:nvSpPr>
          <p:cNvPr id="168" name="Google Shape;168;p24"/>
          <p:cNvSpPr txBox="1">
            <a:spLocks noGrp="1"/>
          </p:cNvSpPr>
          <p:nvPr>
            <p:ph type="body" idx="1"/>
          </p:nvPr>
        </p:nvSpPr>
        <p:spPr>
          <a:xfrm>
            <a:off x="311700" y="1146343"/>
            <a:ext cx="8520600" cy="3175286"/>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400" b="1" dirty="0">
                <a:solidFill>
                  <a:srgbClr val="FF0000"/>
                </a:solidFill>
              </a:rPr>
              <a:t>Teacher: </a:t>
            </a:r>
            <a:r>
              <a:rPr lang="en" sz="2400" dirty="0">
                <a:solidFill>
                  <a:srgbClr val="FF0000"/>
                </a:solidFill>
              </a:rPr>
              <a:t>“Can you take a closer look, a closer look, a closer look? Can you take a closer look at some words today?”</a:t>
            </a:r>
            <a:endParaRPr sz="2400" dirty="0">
              <a:solidFill>
                <a:srgbClr val="FF0000"/>
              </a:solidFill>
            </a:endParaRPr>
          </a:p>
          <a:p>
            <a:pPr marL="0" lvl="0" indent="0" algn="ctr" rtl="0">
              <a:lnSpc>
                <a:spcPct val="150000"/>
              </a:lnSpc>
              <a:spcBef>
                <a:spcPts val="800"/>
              </a:spcBef>
              <a:spcAft>
                <a:spcPts val="0"/>
              </a:spcAft>
              <a:buNone/>
            </a:pPr>
            <a:r>
              <a:rPr lang="en" sz="2400" b="1" dirty="0">
                <a:solidFill>
                  <a:srgbClr val="FF0000"/>
                </a:solidFill>
              </a:rPr>
              <a:t>Students: </a:t>
            </a:r>
            <a:r>
              <a:rPr lang="en" sz="2400" dirty="0">
                <a:solidFill>
                  <a:srgbClr val="FF0000"/>
                </a:solidFill>
              </a:rPr>
              <a:t>“Yes, we’ll take a closer look, a closer look, </a:t>
            </a:r>
            <a:r>
              <a:rPr lang="en-US" sz="2400" dirty="0">
                <a:solidFill>
                  <a:srgbClr val="FF0000"/>
                </a:solidFill>
              </a:rPr>
              <a:t>a closer look</a:t>
            </a:r>
            <a:r>
              <a:rPr lang="en" sz="2400" dirty="0">
                <a:solidFill>
                  <a:srgbClr val="FF0000"/>
                </a:solidFill>
              </a:rPr>
              <a:t>. Yes, we’ll take a closer look to group the words today.”</a:t>
            </a:r>
            <a:endParaRPr sz="2400" dirty="0">
              <a:solidFill>
                <a:srgbClr val="FF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174" name="Google Shape;174;p25"/>
          <p:cNvSpPr txBox="1">
            <a:spLocks noGrp="1"/>
          </p:cNvSpPr>
          <p:nvPr>
            <p:ph type="body" idx="1"/>
          </p:nvPr>
        </p:nvSpPr>
        <p:spPr>
          <a:xfrm>
            <a:off x="201325" y="640950"/>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700"/>
              </a:spcBef>
              <a:spcAft>
                <a:spcPts val="0"/>
              </a:spcAft>
              <a:buNone/>
            </a:pPr>
            <a:endParaRPr sz="2400"/>
          </a:p>
          <a:p>
            <a:pPr marL="457200" lvl="0" indent="-381000" algn="l" rtl="0">
              <a:lnSpc>
                <a:spcPct val="150000"/>
              </a:lnSpc>
              <a:spcBef>
                <a:spcPts val="1700"/>
              </a:spcBef>
              <a:spcAft>
                <a:spcPts val="0"/>
              </a:spcAft>
              <a:buSzPts val="2400"/>
              <a:buChar char="•"/>
            </a:pPr>
            <a:r>
              <a:rPr lang="en" sz="2400"/>
              <a:t>I can correctly read, write and group words with the vowel patterns “-ild,” “-ind,” “old,” and “-ost.”</a:t>
            </a:r>
            <a:endParaRPr sz="2400"/>
          </a:p>
          <a:p>
            <a:pPr marL="177800" lvl="0" indent="0" algn="l" rtl="0">
              <a:lnSpc>
                <a:spcPct val="150000"/>
              </a:lnSpc>
              <a:spcBef>
                <a:spcPts val="1700"/>
              </a:spcBef>
              <a:spcAft>
                <a:spcPts val="0"/>
              </a:spcAft>
              <a:buNone/>
            </a:pPr>
            <a:endParaRPr sz="2400"/>
          </a:p>
        </p:txBody>
      </p:sp>
      <p:pic>
        <p:nvPicPr>
          <p:cNvPr id="175" name="Google Shape;175;p25"/>
          <p:cNvPicPr preferRelativeResize="0"/>
          <p:nvPr/>
        </p:nvPicPr>
        <p:blipFill>
          <a:blip r:embed="rId3">
            <a:alphaModFix/>
          </a:blip>
          <a:stretch>
            <a:fillRect/>
          </a:stretch>
        </p:blipFill>
        <p:spPr>
          <a:xfrm>
            <a:off x="8294917" y="4341307"/>
            <a:ext cx="788372" cy="57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6"/>
          <p:cNvSpPr txBox="1">
            <a:spLocks noGrp="1"/>
          </p:cNvSpPr>
          <p:nvPr>
            <p:ph type="title"/>
          </p:nvPr>
        </p:nvSpPr>
        <p:spPr>
          <a:xfrm>
            <a:off x="128500" y="22075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sz="3600" b="1" i="1" dirty="0">
                <a:solidFill>
                  <a:srgbClr val="999999"/>
                </a:solidFill>
              </a:rPr>
              <a:t>      Words Rule!</a:t>
            </a:r>
            <a:r>
              <a:rPr lang="en" b="1" i="1" dirty="0">
                <a:solidFill>
                  <a:srgbClr val="999999"/>
                </a:solidFill>
              </a:rPr>
              <a:t> </a:t>
            </a:r>
            <a:endParaRPr b="1" i="1" dirty="0">
              <a:solidFill>
                <a:srgbClr val="999999"/>
              </a:solidFill>
            </a:endParaRPr>
          </a:p>
        </p:txBody>
      </p:sp>
      <p:sp>
        <p:nvSpPr>
          <p:cNvPr id="181" name="Google Shape;181;p26"/>
          <p:cNvSpPr txBox="1"/>
          <p:nvPr/>
        </p:nvSpPr>
        <p:spPr>
          <a:xfrm>
            <a:off x="4847475" y="2950375"/>
            <a:ext cx="3984900" cy="210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9600">
              <a:latin typeface="Century Gothic"/>
              <a:ea typeface="Century Gothic"/>
              <a:cs typeface="Century Gothic"/>
              <a:sym typeface="Century Gothic"/>
            </a:endParaRPr>
          </a:p>
        </p:txBody>
      </p:sp>
      <p:sp>
        <p:nvSpPr>
          <p:cNvPr id="182" name="Google Shape;182;p26"/>
          <p:cNvSpPr txBox="1">
            <a:spLocks noGrp="1"/>
          </p:cNvSpPr>
          <p:nvPr>
            <p:ph type="body" idx="1"/>
          </p:nvPr>
        </p:nvSpPr>
        <p:spPr>
          <a:xfrm>
            <a:off x="128500" y="572700"/>
            <a:ext cx="1325700" cy="23955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3000" b="1" dirty="0"/>
              <a:t>wild</a:t>
            </a:r>
            <a:endParaRPr sz="3000" b="1" dirty="0"/>
          </a:p>
          <a:p>
            <a:pPr marL="0" lvl="0" indent="0" algn="l" rtl="0">
              <a:lnSpc>
                <a:spcPct val="100000"/>
              </a:lnSpc>
              <a:spcBef>
                <a:spcPts val="0"/>
              </a:spcBef>
              <a:spcAft>
                <a:spcPts val="0"/>
              </a:spcAft>
              <a:buNone/>
            </a:pPr>
            <a:r>
              <a:rPr lang="en" sz="3000" b="1" dirty="0"/>
              <a:t>kind</a:t>
            </a:r>
            <a:endParaRPr sz="3000" b="1" dirty="0"/>
          </a:p>
          <a:p>
            <a:pPr marL="0" lvl="0" indent="0" algn="l" rtl="0">
              <a:lnSpc>
                <a:spcPct val="100000"/>
              </a:lnSpc>
              <a:spcBef>
                <a:spcPts val="0"/>
              </a:spcBef>
              <a:spcAft>
                <a:spcPts val="0"/>
              </a:spcAft>
              <a:buNone/>
            </a:pPr>
            <a:r>
              <a:rPr lang="en" sz="3000" b="1" dirty="0"/>
              <a:t>child</a:t>
            </a:r>
            <a:endParaRPr sz="3000" b="1" dirty="0"/>
          </a:p>
          <a:p>
            <a:pPr marL="0" lvl="0" indent="0" algn="l" rtl="0">
              <a:lnSpc>
                <a:spcPct val="100000"/>
              </a:lnSpc>
              <a:spcBef>
                <a:spcPts val="0"/>
              </a:spcBef>
              <a:spcAft>
                <a:spcPts val="0"/>
              </a:spcAft>
              <a:buNone/>
            </a:pPr>
            <a:r>
              <a:rPr lang="en" sz="3000" b="1" dirty="0"/>
              <a:t>find</a:t>
            </a:r>
            <a:endParaRPr sz="3000" b="1" dirty="0"/>
          </a:p>
        </p:txBody>
      </p:sp>
      <p:sp>
        <p:nvSpPr>
          <p:cNvPr id="183" name="Google Shape;183;p26"/>
          <p:cNvSpPr txBox="1"/>
          <p:nvPr/>
        </p:nvSpPr>
        <p:spPr>
          <a:xfrm>
            <a:off x="1988675" y="1003785"/>
            <a:ext cx="2970300" cy="159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dirty="0">
                <a:solidFill>
                  <a:srgbClr val="666666"/>
                </a:solidFill>
                <a:latin typeface="Century Gothic"/>
                <a:ea typeface="Century Gothic"/>
                <a:cs typeface="Century Gothic"/>
                <a:sym typeface="Century Gothic"/>
              </a:rPr>
              <a:t>-ild</a:t>
            </a:r>
            <a:r>
              <a:rPr lang="en" sz="3000" b="1" dirty="0">
                <a:solidFill>
                  <a:srgbClr val="666666"/>
                </a:solidFill>
                <a:latin typeface="Century Gothic"/>
                <a:ea typeface="Century Gothic"/>
                <a:cs typeface="Century Gothic"/>
                <a:sym typeface="Century Gothic"/>
              </a:rPr>
              <a:t>		</a:t>
            </a:r>
            <a:r>
              <a:rPr lang="en" sz="3000" b="1" u="sng" dirty="0">
                <a:solidFill>
                  <a:srgbClr val="666666"/>
                </a:solidFill>
                <a:latin typeface="Century Gothic"/>
                <a:ea typeface="Century Gothic"/>
                <a:cs typeface="Century Gothic"/>
                <a:sym typeface="Century Gothic"/>
              </a:rPr>
              <a:t>-ind</a:t>
            </a:r>
            <a:endParaRPr sz="3000" b="1" u="sng" dirty="0">
              <a:solidFill>
                <a:srgbClr val="666666"/>
              </a:solidFill>
              <a:latin typeface="Century Gothic"/>
              <a:ea typeface="Century Gothic"/>
              <a:cs typeface="Century Gothic"/>
              <a:sym typeface="Century Gothic"/>
            </a:endParaRPr>
          </a:p>
          <a:p>
            <a:pPr marL="0" lvl="0" indent="0" algn="l" rtl="0">
              <a:spcBef>
                <a:spcPts val="0"/>
              </a:spcBef>
              <a:spcAft>
                <a:spcPts val="0"/>
              </a:spcAft>
              <a:buNone/>
            </a:pPr>
            <a:r>
              <a:rPr lang="en" sz="3000" b="1" dirty="0">
                <a:latin typeface="Century Gothic"/>
                <a:ea typeface="Century Gothic"/>
                <a:cs typeface="Century Gothic"/>
                <a:sym typeface="Century Gothic"/>
              </a:rPr>
              <a:t>wild		kind</a:t>
            </a:r>
            <a:endParaRPr sz="3000" b="1" dirty="0">
              <a:latin typeface="Century Gothic"/>
              <a:ea typeface="Century Gothic"/>
              <a:cs typeface="Century Gothic"/>
              <a:sym typeface="Century Gothic"/>
            </a:endParaRPr>
          </a:p>
          <a:p>
            <a:pPr marL="0" lvl="0" indent="0" algn="l" rtl="0">
              <a:spcBef>
                <a:spcPts val="0"/>
              </a:spcBef>
              <a:spcAft>
                <a:spcPts val="0"/>
              </a:spcAft>
              <a:buNone/>
            </a:pPr>
            <a:r>
              <a:rPr lang="en" sz="3000" b="1" dirty="0">
                <a:latin typeface="Century Gothic"/>
                <a:ea typeface="Century Gothic"/>
                <a:cs typeface="Century Gothic"/>
                <a:sym typeface="Century Gothic"/>
              </a:rPr>
              <a:t>child	         find</a:t>
            </a:r>
            <a:r>
              <a:rPr lang="en" sz="3000" dirty="0">
                <a:latin typeface="Century Gothic"/>
                <a:ea typeface="Century Gothic"/>
                <a:cs typeface="Century Gothic"/>
                <a:sym typeface="Century Gothic"/>
              </a:rPr>
              <a:t>					</a:t>
            </a:r>
            <a:endParaRPr dirty="0"/>
          </a:p>
          <a:p>
            <a:pPr marL="0" lvl="0" indent="0" algn="l" rtl="0">
              <a:spcBef>
                <a:spcPts val="0"/>
              </a:spcBef>
              <a:spcAft>
                <a:spcPts val="0"/>
              </a:spcAft>
              <a:buNone/>
            </a:pPr>
            <a:endParaRPr sz="3000" dirty="0">
              <a:latin typeface="Century Gothic"/>
              <a:ea typeface="Century Gothic"/>
              <a:cs typeface="Century Gothic"/>
              <a:sym typeface="Century Gothic"/>
            </a:endParaRPr>
          </a:p>
        </p:txBody>
      </p:sp>
      <p:sp>
        <p:nvSpPr>
          <p:cNvPr id="184" name="Google Shape;184;p26"/>
          <p:cNvSpPr txBox="1"/>
          <p:nvPr/>
        </p:nvSpPr>
        <p:spPr>
          <a:xfrm>
            <a:off x="5159100" y="1003797"/>
            <a:ext cx="3984900" cy="27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 </a:t>
            </a:r>
            <a:r>
              <a:rPr lang="en" sz="3000" b="1" dirty="0">
                <a:solidFill>
                  <a:srgbClr val="666666"/>
                </a:solidFill>
                <a:latin typeface="Century Gothic"/>
                <a:ea typeface="Century Gothic"/>
                <a:cs typeface="Century Gothic"/>
                <a:sym typeface="Century Gothic"/>
              </a:rPr>
              <a:t>-</a:t>
            </a:r>
            <a:r>
              <a:rPr lang="en" sz="3000" b="1" u="sng" dirty="0">
                <a:solidFill>
                  <a:srgbClr val="666666"/>
                </a:solidFill>
                <a:latin typeface="Century Gothic"/>
                <a:ea typeface="Century Gothic"/>
                <a:cs typeface="Century Gothic"/>
                <a:sym typeface="Century Gothic"/>
              </a:rPr>
              <a:t>old	</a:t>
            </a:r>
            <a:r>
              <a:rPr lang="en" sz="3000" b="1" dirty="0">
                <a:solidFill>
                  <a:srgbClr val="666666"/>
                </a:solidFill>
                <a:latin typeface="Century Gothic"/>
                <a:ea typeface="Century Gothic"/>
                <a:cs typeface="Century Gothic"/>
                <a:sym typeface="Century Gothic"/>
              </a:rPr>
              <a:t>	   </a:t>
            </a:r>
            <a:r>
              <a:rPr lang="en" sz="3000" b="1" u="sng" dirty="0">
                <a:solidFill>
                  <a:srgbClr val="666666"/>
                </a:solidFill>
                <a:latin typeface="Century Gothic"/>
                <a:ea typeface="Century Gothic"/>
                <a:cs typeface="Century Gothic"/>
                <a:sym typeface="Century Gothic"/>
              </a:rPr>
              <a:t>-ost</a:t>
            </a:r>
            <a:endParaRPr sz="3000" b="1" u="sng" dirty="0">
              <a:solidFill>
                <a:srgbClr val="666666"/>
              </a:solidFill>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 </a:t>
            </a:r>
            <a:r>
              <a:rPr lang="en" sz="3000" b="1" dirty="0">
                <a:latin typeface="Century Gothic"/>
                <a:ea typeface="Century Gothic"/>
                <a:cs typeface="Century Gothic"/>
                <a:sym typeface="Century Gothic"/>
              </a:rPr>
              <a:t>cold	   most</a:t>
            </a:r>
            <a:endParaRPr sz="3000" b="1" dirty="0">
              <a:latin typeface="Century Gothic"/>
              <a:ea typeface="Century Gothic"/>
              <a:cs typeface="Century Gothic"/>
              <a:sym typeface="Century Gothic"/>
            </a:endParaRPr>
          </a:p>
          <a:p>
            <a:pPr marL="0" lvl="0" indent="0" algn="l" rtl="0">
              <a:spcBef>
                <a:spcPts val="0"/>
              </a:spcBef>
              <a:spcAft>
                <a:spcPts val="0"/>
              </a:spcAft>
              <a:buNone/>
            </a:pPr>
            <a:r>
              <a:rPr lang="en" sz="3000" b="1" dirty="0">
                <a:latin typeface="Century Gothic"/>
                <a:ea typeface="Century Gothic"/>
                <a:cs typeface="Century Gothic"/>
                <a:sym typeface="Century Gothic"/>
              </a:rPr>
              <a:t> bold	   post</a:t>
            </a:r>
            <a:endParaRPr sz="3000" b="1" dirty="0">
              <a:latin typeface="Century Gothic"/>
              <a:ea typeface="Century Gothic"/>
              <a:cs typeface="Century Gothic"/>
              <a:sym typeface="Century Gothic"/>
            </a:endParaRPr>
          </a:p>
        </p:txBody>
      </p:sp>
      <p:sp>
        <p:nvSpPr>
          <p:cNvPr id="185" name="Google Shape;185;p26"/>
          <p:cNvSpPr txBox="1"/>
          <p:nvPr/>
        </p:nvSpPr>
        <p:spPr>
          <a:xfrm>
            <a:off x="1988675" y="2418922"/>
            <a:ext cx="10314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b="1">
                <a:solidFill>
                  <a:schemeClr val="dk1"/>
                </a:solidFill>
                <a:latin typeface="Century Gothic"/>
                <a:ea typeface="Century Gothic"/>
                <a:cs typeface="Century Gothic"/>
                <a:sym typeface="Century Gothic"/>
              </a:rPr>
              <a:t>mild</a:t>
            </a:r>
            <a:endParaRPr b="1"/>
          </a:p>
        </p:txBody>
      </p:sp>
      <p:sp>
        <p:nvSpPr>
          <p:cNvPr id="186" name="Google Shape;186;p26"/>
          <p:cNvSpPr txBox="1"/>
          <p:nvPr/>
        </p:nvSpPr>
        <p:spPr>
          <a:xfrm>
            <a:off x="3633275" y="2364772"/>
            <a:ext cx="1325700" cy="93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 </a:t>
            </a:r>
            <a:r>
              <a:rPr lang="en" sz="3000" b="1">
                <a:solidFill>
                  <a:schemeClr val="dk1"/>
                </a:solidFill>
                <a:latin typeface="Century Gothic"/>
                <a:ea typeface="Century Gothic"/>
                <a:cs typeface="Century Gothic"/>
                <a:sym typeface="Century Gothic"/>
              </a:rPr>
              <a:t>grind</a:t>
            </a:r>
            <a:endParaRPr sz="30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b="1">
                <a:solidFill>
                  <a:schemeClr val="dk1"/>
                </a:solidFill>
                <a:latin typeface="Century Gothic"/>
                <a:ea typeface="Century Gothic"/>
                <a:cs typeface="Century Gothic"/>
                <a:sym typeface="Century Gothic"/>
              </a:rPr>
              <a:t> blind</a:t>
            </a:r>
            <a:endParaRPr sz="3000" b="1">
              <a:solidFill>
                <a:schemeClr val="dk1"/>
              </a:solidFill>
              <a:latin typeface="Century Gothic"/>
              <a:ea typeface="Century Gothic"/>
              <a:cs typeface="Century Gothic"/>
              <a:sym typeface="Century Gothic"/>
            </a:endParaRPr>
          </a:p>
        </p:txBody>
      </p:sp>
      <p:sp>
        <p:nvSpPr>
          <p:cNvPr id="187" name="Google Shape;187;p26"/>
          <p:cNvSpPr txBox="1"/>
          <p:nvPr/>
        </p:nvSpPr>
        <p:spPr>
          <a:xfrm>
            <a:off x="58025" y="2372625"/>
            <a:ext cx="1677000" cy="217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chemeClr val="dk1"/>
                </a:solidFill>
                <a:latin typeface="Century Gothic"/>
                <a:ea typeface="Century Gothic"/>
                <a:cs typeface="Century Gothic"/>
                <a:sym typeface="Century Gothic"/>
              </a:rPr>
              <a:t>cold</a:t>
            </a:r>
            <a:endParaRPr sz="30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b="1">
                <a:solidFill>
                  <a:schemeClr val="dk1"/>
                </a:solidFill>
                <a:latin typeface="Century Gothic"/>
                <a:ea typeface="Century Gothic"/>
                <a:cs typeface="Century Gothic"/>
                <a:sym typeface="Century Gothic"/>
              </a:rPr>
              <a:t>most</a:t>
            </a:r>
            <a:endParaRPr sz="30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b="1">
                <a:solidFill>
                  <a:schemeClr val="dk1"/>
                </a:solidFill>
                <a:latin typeface="Century Gothic"/>
                <a:ea typeface="Century Gothic"/>
                <a:cs typeface="Century Gothic"/>
                <a:sym typeface="Century Gothic"/>
              </a:rPr>
              <a:t>bold</a:t>
            </a:r>
            <a:endParaRPr sz="30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b="1">
                <a:solidFill>
                  <a:schemeClr val="dk1"/>
                </a:solidFill>
                <a:latin typeface="Century Gothic"/>
                <a:ea typeface="Century Gothic"/>
                <a:cs typeface="Century Gothic"/>
                <a:sym typeface="Century Gothic"/>
              </a:rPr>
              <a:t>post</a:t>
            </a:r>
            <a:endParaRPr sz="3000" b="1">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1">
                                            <p:txEl>
                                              <p:pRg st="0" end="0"/>
                                            </p:txEl>
                                          </p:spTgt>
                                        </p:tgtEl>
                                        <p:attrNameLst>
                                          <p:attrName>style.visibility</p:attrName>
                                        </p:attrNameLst>
                                      </p:cBhvr>
                                      <p:to>
                                        <p:strVal val="visible"/>
                                      </p:to>
                                    </p:set>
                                    <p:animEffect transition="in" filter="fade">
                                      <p:cBhvr>
                                        <p:cTn id="7" dur="2500"/>
                                        <p:tgtEl>
                                          <p:spTgt spid="1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2"/>
                                        </p:tgtEl>
                                        <p:attrNameLst>
                                          <p:attrName>style.visibility</p:attrName>
                                        </p:attrNameLst>
                                      </p:cBhvr>
                                      <p:to>
                                        <p:strVal val="visible"/>
                                      </p:to>
                                    </p:set>
                                    <p:animEffect transition="in" filter="fade">
                                      <p:cBhvr>
                                        <p:cTn id="12" dur="1000"/>
                                        <p:tgtEl>
                                          <p:spTgt spid="18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3"/>
                                        </p:tgtEl>
                                        <p:attrNameLst>
                                          <p:attrName>style.visibility</p:attrName>
                                        </p:attrNameLst>
                                      </p:cBhvr>
                                      <p:to>
                                        <p:strVal val="visible"/>
                                      </p:to>
                                    </p:set>
                                    <p:animEffect transition="in" filter="fade">
                                      <p:cBhvr>
                                        <p:cTn id="17" dur="1000"/>
                                        <p:tgtEl>
                                          <p:spTgt spid="18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5"/>
                                        </p:tgtEl>
                                        <p:attrNameLst>
                                          <p:attrName>style.visibility</p:attrName>
                                        </p:attrNameLst>
                                      </p:cBhvr>
                                      <p:to>
                                        <p:strVal val="visible"/>
                                      </p:to>
                                    </p:set>
                                    <p:animEffect transition="in" filter="fade">
                                      <p:cBhvr>
                                        <p:cTn id="22" dur="1000"/>
                                        <p:tgtEl>
                                          <p:spTgt spid="18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6"/>
                                        </p:tgtEl>
                                        <p:attrNameLst>
                                          <p:attrName>style.visibility</p:attrName>
                                        </p:attrNameLst>
                                      </p:cBhvr>
                                      <p:to>
                                        <p:strVal val="visible"/>
                                      </p:to>
                                    </p:set>
                                    <p:animEffect transition="in" filter="fade">
                                      <p:cBhvr>
                                        <p:cTn id="27" dur="1000"/>
                                        <p:tgtEl>
                                          <p:spTgt spid="18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7"/>
                                        </p:tgtEl>
                                        <p:attrNameLst>
                                          <p:attrName>style.visibility</p:attrName>
                                        </p:attrNameLst>
                                      </p:cBhvr>
                                      <p:to>
                                        <p:strVal val="visible"/>
                                      </p:to>
                                    </p:set>
                                    <p:animEffect transition="in" filter="fade">
                                      <p:cBhvr>
                                        <p:cTn id="32" dur="1000"/>
                                        <p:tgtEl>
                                          <p:spTgt spid="18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84"/>
                                        </p:tgtEl>
                                        <p:attrNameLst>
                                          <p:attrName>style.visibility</p:attrName>
                                        </p:attrNameLst>
                                      </p:cBhvr>
                                      <p:to>
                                        <p:strVal val="visible"/>
                                      </p:to>
                                    </p:set>
                                    <p:animEffect transition="in" filter="fade">
                                      <p:cBhvr>
                                        <p:cTn id="37" dur="1000"/>
                                        <p:tgtEl>
                                          <p:spTgt spid="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195" name="Google Shape;195;p27"/>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did you do today that is helping you become a more proficient reader?”</a:t>
            </a:r>
            <a:endParaRPr>
              <a:latin typeface="Century Gothic"/>
              <a:ea typeface="Century Gothic"/>
              <a:cs typeface="Century Gothic"/>
              <a:sym typeface="Century Gothic"/>
            </a:endParaRPr>
          </a:p>
        </p:txBody>
      </p:sp>
      <p:pic>
        <p:nvPicPr>
          <p:cNvPr id="196" name="Google Shape;196;p27"/>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02" name="Google Shape;202;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600" i="1"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08" name="Google Shape;208;p29"/>
          <p:cNvSpPr txBox="1">
            <a:spLocks noGrp="1"/>
          </p:cNvSpPr>
          <p:nvPr>
            <p:ph type="body" idx="1"/>
          </p:nvPr>
        </p:nvSpPr>
        <p:spPr>
          <a:xfrm>
            <a:off x="311700" y="1030375"/>
            <a:ext cx="8520600" cy="34164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chemeClr val="dk1"/>
              </a:buClr>
              <a:buSzPts val="2400"/>
              <a:buChar char="•"/>
            </a:pPr>
            <a:r>
              <a:rPr lang="en" sz="2400" dirty="0">
                <a:solidFill>
                  <a:schemeClr val="dk1"/>
                </a:solidFill>
              </a:rPr>
              <a:t>I can use what I know </a:t>
            </a:r>
            <a:r>
              <a:rPr lang="en" sz="2400" dirty="0"/>
              <a:t>about vowel spelling patterns to read, group, and spell words.</a:t>
            </a:r>
            <a:endParaRPr sz="2400" dirty="0"/>
          </a:p>
          <a:p>
            <a:pPr marL="457200" lvl="0" indent="-381000" algn="l" rtl="0">
              <a:lnSpc>
                <a:spcPct val="100000"/>
              </a:lnSpc>
              <a:spcBef>
                <a:spcPts val="1700"/>
              </a:spcBef>
              <a:spcAft>
                <a:spcPts val="0"/>
              </a:spcAft>
              <a:buSzPts val="2400"/>
              <a:buChar char="•"/>
            </a:pPr>
            <a:r>
              <a:rPr lang="en" sz="2400" dirty="0"/>
              <a:t>I can write a sentence with correct spacing, capitalization, and punctuation.</a:t>
            </a:r>
            <a:endParaRPr sz="2400" dirty="0"/>
          </a:p>
          <a:p>
            <a:pPr marL="457200" lvl="0" indent="-381000" algn="l" rtl="0">
              <a:lnSpc>
                <a:spcPct val="100000"/>
              </a:lnSpc>
              <a:spcBef>
                <a:spcPts val="1700"/>
              </a:spcBef>
              <a:spcAft>
                <a:spcPts val="0"/>
              </a:spcAft>
              <a:buSzPts val="2400"/>
              <a:buChar char="•"/>
            </a:pPr>
            <a:r>
              <a:rPr lang="en" sz="2400" dirty="0"/>
              <a:t>I can read fluently (smoothly, with expression and meaning, and just the right speed; rereading and self-correcting when necessary).</a:t>
            </a: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solidFill>
                <a:schemeClr val="dk1"/>
              </a:solidFill>
              <a:highlight>
                <a:srgbClr val="FFFF00"/>
              </a:highlight>
            </a:endParaRPr>
          </a:p>
          <a:p>
            <a:pPr marL="457200" lvl="0" indent="0" algn="l" rtl="0">
              <a:lnSpc>
                <a:spcPct val="150000"/>
              </a:lnSpc>
              <a:spcBef>
                <a:spcPts val="1700"/>
              </a:spcBef>
              <a:spcAft>
                <a:spcPts val="0"/>
              </a:spcAft>
              <a:buNone/>
            </a:pPr>
            <a:endParaRPr sz="2400" dirty="0">
              <a:solidFill>
                <a:schemeClr val="dk1"/>
              </a:solidFill>
              <a:highlight>
                <a:srgbClr val="FFFF00"/>
              </a:highlight>
            </a:endParaRPr>
          </a:p>
        </p:txBody>
      </p:sp>
      <p:pic>
        <p:nvPicPr>
          <p:cNvPr id="209" name="Google Shape;209;p29"/>
          <p:cNvPicPr preferRelativeResize="0"/>
          <p:nvPr/>
        </p:nvPicPr>
        <p:blipFill>
          <a:blip r:embed="rId3">
            <a:alphaModFix/>
          </a:blip>
          <a:stretch>
            <a:fillRect/>
          </a:stretch>
        </p:blipFill>
        <p:spPr>
          <a:xfrm>
            <a:off x="8303659" y="4279766"/>
            <a:ext cx="775025" cy="58101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graphicFrame>
        <p:nvGraphicFramePr>
          <p:cNvPr id="214" name="Google Shape;214;p30"/>
          <p:cNvGraphicFramePr/>
          <p:nvPr>
            <p:extLst>
              <p:ext uri="{D42A27DB-BD31-4B8C-83A1-F6EECF244321}">
                <p14:modId xmlns:p14="http://schemas.microsoft.com/office/powerpoint/2010/main" val="518259415"/>
              </p:ext>
            </p:extLst>
          </p:nvPr>
        </p:nvGraphicFramePr>
        <p:xfrm>
          <a:off x="0" y="26525"/>
          <a:ext cx="9144000" cy="5071185"/>
        </p:xfrm>
        <a:graphic>
          <a:graphicData uri="http://schemas.openxmlformats.org/drawingml/2006/table">
            <a:tbl>
              <a:tblPr>
                <a:noFill/>
                <a:tableStyleId>{F57D260E-B003-4788-967A-25EAA7D2E730}</a:tableStyleId>
              </a:tblPr>
              <a:tblGrid>
                <a:gridCol w="2927750">
                  <a:extLst>
                    <a:ext uri="{9D8B030D-6E8A-4147-A177-3AD203B41FA5}">
                      <a16:colId xmlns:a16="http://schemas.microsoft.com/office/drawing/2014/main" val="20000"/>
                    </a:ext>
                  </a:extLst>
                </a:gridCol>
                <a:gridCol w="2994575">
                  <a:extLst>
                    <a:ext uri="{9D8B030D-6E8A-4147-A177-3AD203B41FA5}">
                      <a16:colId xmlns:a16="http://schemas.microsoft.com/office/drawing/2014/main" val="20001"/>
                    </a:ext>
                  </a:extLst>
                </a:gridCol>
                <a:gridCol w="3221675">
                  <a:extLst>
                    <a:ext uri="{9D8B030D-6E8A-4147-A177-3AD203B41FA5}">
                      <a16:colId xmlns:a16="http://schemas.microsoft.com/office/drawing/2014/main" val="20002"/>
                    </a:ext>
                  </a:extLst>
                </a:gridCol>
              </a:tblGrid>
              <a:tr h="473050">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 </a:t>
                      </a:r>
                      <a:r>
                        <a:rPr lang="en" sz="2000" b="1" dirty="0">
                          <a:solidFill>
                            <a:schemeClr val="dk1"/>
                          </a:solidFill>
                          <a:latin typeface="Century Gothic"/>
                          <a:ea typeface="Century Gothic"/>
                          <a:cs typeface="Century Gothic"/>
                          <a:sym typeface="Century Gothic"/>
                        </a:rPr>
                        <a:t>Words Rule</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Sentence Builder</a:t>
                      </a:r>
                      <a:endParaRPr sz="20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Partner Reading</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522575">
                <a:tc>
                  <a:txBody>
                    <a:bodyPr/>
                    <a:lstStyle/>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Write “bind - child - most - old” across the top of your board or paper.</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Take turns reading words and grouping them under the words you wrote down.</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Read all the words together, then take turns reading the words to each other.</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Tell each other a sentence using any of the words.</a:t>
                      </a:r>
                      <a:endParaRPr sz="17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Take turns using the words to fill in the blanks and writing the sentences on your board or paper.</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Take turns so each partner writes a sentence.</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Read the sentences together with your partner, then take turns reading them to each other.</a:t>
                      </a:r>
                      <a:endParaRPr sz="1700" dirty="0">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Are 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Read “A New Playground” together, using the same voice. </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Then, take turns reading “A New Playground” one line at a time. Change your voice with each line you read.</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Follow the Rules of Fluency! Read </a:t>
                      </a:r>
                      <a:r>
                        <a:rPr lang="en" sz="1700" i="1" dirty="0">
                          <a:solidFill>
                            <a:schemeClr val="dk1"/>
                          </a:solidFill>
                          <a:latin typeface="Century Gothic"/>
                          <a:ea typeface="Century Gothic"/>
                          <a:cs typeface="Century Gothic"/>
                          <a:sym typeface="Century Gothic"/>
                        </a:rPr>
                        <a:t>smoothly</a:t>
                      </a:r>
                      <a:r>
                        <a:rPr lang="en" sz="1700" dirty="0">
                          <a:solidFill>
                            <a:schemeClr val="dk1"/>
                          </a:solidFill>
                          <a:latin typeface="Century Gothic"/>
                          <a:ea typeface="Century Gothic"/>
                          <a:cs typeface="Century Gothic"/>
                          <a:sym typeface="Century Gothic"/>
                        </a:rPr>
                        <a:t>, </a:t>
                      </a:r>
                      <a:r>
                        <a:rPr lang="en" sz="1700" i="1" dirty="0">
                          <a:solidFill>
                            <a:schemeClr val="dk1"/>
                          </a:solidFill>
                          <a:latin typeface="Century Gothic"/>
                          <a:ea typeface="Century Gothic"/>
                          <a:cs typeface="Century Gothic"/>
                          <a:sym typeface="Century Gothic"/>
                        </a:rPr>
                        <a:t>with expression </a:t>
                      </a:r>
                      <a:r>
                        <a:rPr lang="en-US" sz="1700" i="1" dirty="0">
                          <a:solidFill>
                            <a:schemeClr val="dk1"/>
                          </a:solidFill>
                          <a:latin typeface="Century Gothic"/>
                          <a:ea typeface="Century Gothic"/>
                          <a:cs typeface="Century Gothic"/>
                          <a:sym typeface="Century Gothic"/>
                        </a:rPr>
                        <a:t>and</a:t>
                      </a:r>
                      <a:r>
                        <a:rPr lang="en" sz="1700" i="1" dirty="0">
                          <a:solidFill>
                            <a:schemeClr val="dk1"/>
                          </a:solidFill>
                          <a:latin typeface="Century Gothic"/>
                          <a:ea typeface="Century Gothic"/>
                          <a:cs typeface="Century Gothic"/>
                          <a:sym typeface="Century Gothic"/>
                        </a:rPr>
                        <a:t> meaning</a:t>
                      </a:r>
                      <a:r>
                        <a:rPr lang="en" sz="1700" dirty="0">
                          <a:solidFill>
                            <a:schemeClr val="dk1"/>
                          </a:solidFill>
                          <a:latin typeface="Century Gothic"/>
                          <a:ea typeface="Century Gothic"/>
                          <a:cs typeface="Century Gothic"/>
                          <a:sym typeface="Century Gothic"/>
                        </a:rPr>
                        <a:t> and at </a:t>
                      </a:r>
                      <a:r>
                        <a:rPr lang="en" sz="1700" i="1" dirty="0">
                          <a:solidFill>
                            <a:schemeClr val="dk1"/>
                          </a:solidFill>
                          <a:latin typeface="Century Gothic"/>
                          <a:ea typeface="Century Gothic"/>
                          <a:cs typeface="Century Gothic"/>
                          <a:sym typeface="Century Gothic"/>
                        </a:rPr>
                        <a:t>just the right speed.</a:t>
                      </a:r>
                      <a:endParaRPr sz="170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pic>
        <p:nvPicPr>
          <p:cNvPr id="215" name="Google Shape;215;p30"/>
          <p:cNvPicPr preferRelativeResize="0"/>
          <p:nvPr/>
        </p:nvPicPr>
        <p:blipFill>
          <a:blip r:embed="rId3">
            <a:alphaModFix/>
          </a:blip>
          <a:stretch>
            <a:fillRect/>
          </a:stretch>
        </p:blipFill>
        <p:spPr>
          <a:xfrm>
            <a:off x="0" y="0"/>
            <a:ext cx="618750" cy="499575"/>
          </a:xfrm>
          <a:prstGeom prst="rect">
            <a:avLst/>
          </a:prstGeom>
          <a:noFill/>
          <a:ln>
            <a:noFill/>
          </a:ln>
        </p:spPr>
      </p:pic>
      <p:pic>
        <p:nvPicPr>
          <p:cNvPr id="216" name="Google Shape;216;p30"/>
          <p:cNvPicPr preferRelativeResize="0"/>
          <p:nvPr/>
        </p:nvPicPr>
        <p:blipFill>
          <a:blip r:embed="rId4">
            <a:alphaModFix/>
          </a:blip>
          <a:stretch>
            <a:fillRect/>
          </a:stretch>
        </p:blipFill>
        <p:spPr>
          <a:xfrm rot="-871496">
            <a:off x="2678700" y="94709"/>
            <a:ext cx="618750" cy="589158"/>
          </a:xfrm>
          <a:prstGeom prst="rect">
            <a:avLst/>
          </a:prstGeom>
          <a:noFill/>
          <a:ln>
            <a:noFill/>
          </a:ln>
        </p:spPr>
      </p:pic>
      <p:pic>
        <p:nvPicPr>
          <p:cNvPr id="217" name="Google Shape;217;p30"/>
          <p:cNvPicPr preferRelativeResize="0"/>
          <p:nvPr/>
        </p:nvPicPr>
        <p:blipFill>
          <a:blip r:embed="rId5">
            <a:alphaModFix/>
          </a:blip>
          <a:stretch>
            <a:fillRect/>
          </a:stretch>
        </p:blipFill>
        <p:spPr>
          <a:xfrm>
            <a:off x="5922313" y="0"/>
            <a:ext cx="643392" cy="4995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1"/>
          <p:cNvSpPr txBox="1"/>
          <p:nvPr/>
        </p:nvSpPr>
        <p:spPr>
          <a:xfrm>
            <a:off x="910800" y="-116825"/>
            <a:ext cx="3901500" cy="468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solidFill>
                  <a:srgbClr val="666666"/>
                </a:solidFill>
                <a:latin typeface="Century Gothic"/>
                <a:ea typeface="Century Gothic"/>
                <a:cs typeface="Century Gothic"/>
                <a:sym typeface="Century Gothic"/>
              </a:rPr>
              <a:t>Words Rule!</a:t>
            </a:r>
            <a:endParaRPr sz="2400" b="1">
              <a:solidFill>
                <a:srgbClr val="666666"/>
              </a:solidFill>
              <a:latin typeface="Century Gothic"/>
              <a:ea typeface="Century Gothic"/>
              <a:cs typeface="Century Gothic"/>
              <a:sym typeface="Century Gothic"/>
            </a:endParaRPr>
          </a:p>
          <a:p>
            <a:pPr marL="0" lvl="0" indent="0" algn="l" rtl="0">
              <a:spcBef>
                <a:spcPts val="0"/>
              </a:spcBef>
              <a:spcAft>
                <a:spcPts val="0"/>
              </a:spcAft>
              <a:buNone/>
            </a:pPr>
            <a:endParaRPr sz="2000" b="1">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wild</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a:latin typeface="Century Gothic"/>
                <a:ea typeface="Century Gothic"/>
                <a:cs typeface="Century Gothic"/>
                <a:sym typeface="Century Gothic"/>
              </a:rPr>
              <a:t>find</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mild</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older</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gold</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posters</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sold</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cold</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fish</a:t>
            </a:r>
            <a:endParaRPr sz="3000">
              <a:latin typeface="Century Gothic"/>
              <a:ea typeface="Century Gothic"/>
              <a:cs typeface="Century Gothic"/>
              <a:sym typeface="Century Gothic"/>
            </a:endParaRPr>
          </a:p>
        </p:txBody>
      </p:sp>
      <p:sp>
        <p:nvSpPr>
          <p:cNvPr id="223" name="Google Shape;223;p31"/>
          <p:cNvSpPr txBox="1"/>
          <p:nvPr/>
        </p:nvSpPr>
        <p:spPr>
          <a:xfrm>
            <a:off x="3954600" y="0"/>
            <a:ext cx="5189400" cy="514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solidFill>
                  <a:schemeClr val="dk1"/>
                </a:solidFill>
              </a:rPr>
              <a:t>          </a:t>
            </a:r>
            <a:r>
              <a:rPr lang="en" sz="2400" b="1">
                <a:solidFill>
                  <a:srgbClr val="666666"/>
                </a:solidFill>
                <a:latin typeface="Century Gothic"/>
                <a:ea typeface="Century Gothic"/>
                <a:cs typeface="Century Gothic"/>
                <a:sym typeface="Century Gothic"/>
              </a:rPr>
              <a:t>Sentence Builder</a:t>
            </a:r>
            <a:r>
              <a:rPr lang="en" sz="2000">
                <a:solidFill>
                  <a:schemeClr val="dk1"/>
                </a:solidFill>
                <a:latin typeface="Century Gothic"/>
                <a:ea typeface="Century Gothic"/>
                <a:cs typeface="Century Gothic"/>
                <a:sym typeface="Century Gothic"/>
              </a:rPr>
              <a:t> </a:t>
            </a:r>
            <a:endParaRPr sz="2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p:txBody>
      </p:sp>
      <p:pic>
        <p:nvPicPr>
          <p:cNvPr id="224" name="Google Shape;224;p31"/>
          <p:cNvPicPr preferRelativeResize="0"/>
          <p:nvPr/>
        </p:nvPicPr>
        <p:blipFill>
          <a:blip r:embed="rId3">
            <a:alphaModFix/>
          </a:blip>
          <a:stretch>
            <a:fillRect/>
          </a:stretch>
        </p:blipFill>
        <p:spPr>
          <a:xfrm rot="-1698307">
            <a:off x="273250" y="0"/>
            <a:ext cx="618750" cy="499575"/>
          </a:xfrm>
          <a:prstGeom prst="rect">
            <a:avLst/>
          </a:prstGeom>
          <a:noFill/>
          <a:ln>
            <a:noFill/>
          </a:ln>
        </p:spPr>
      </p:pic>
      <p:pic>
        <p:nvPicPr>
          <p:cNvPr id="225" name="Google Shape;225;p31"/>
          <p:cNvPicPr preferRelativeResize="0"/>
          <p:nvPr/>
        </p:nvPicPr>
        <p:blipFill>
          <a:blip r:embed="rId4">
            <a:alphaModFix/>
          </a:blip>
          <a:stretch>
            <a:fillRect/>
          </a:stretch>
        </p:blipFill>
        <p:spPr>
          <a:xfrm rot="-871531">
            <a:off x="4157357" y="59673"/>
            <a:ext cx="541537" cy="515656"/>
          </a:xfrm>
          <a:prstGeom prst="rect">
            <a:avLst/>
          </a:prstGeom>
          <a:noFill/>
          <a:ln>
            <a:noFill/>
          </a:ln>
        </p:spPr>
      </p:pic>
      <p:pic>
        <p:nvPicPr>
          <p:cNvPr id="226" name="Google Shape;226;p31"/>
          <p:cNvPicPr preferRelativeResize="0"/>
          <p:nvPr/>
        </p:nvPicPr>
        <p:blipFill>
          <a:blip r:embed="rId5">
            <a:alphaModFix/>
          </a:blip>
          <a:stretch>
            <a:fillRect/>
          </a:stretch>
        </p:blipFill>
        <p:spPr>
          <a:xfrm>
            <a:off x="4343950" y="547275"/>
            <a:ext cx="4714875" cy="43243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dirty="0">
                <a:solidFill>
                  <a:schemeClr val="dk1"/>
                </a:solidFill>
              </a:rPr>
              <a:t>Materials and classroom preparation</a:t>
            </a:r>
            <a:endParaRPr b="1" dirty="0">
              <a:solidFill>
                <a:schemeClr val="dk1"/>
              </a:solidFill>
            </a:endParaRPr>
          </a:p>
          <a:p>
            <a:pPr marL="457200" lvl="0" indent="-361950" algn="l" rtl="0">
              <a:lnSpc>
                <a:spcPct val="115000"/>
              </a:lnSpc>
              <a:spcBef>
                <a:spcPts val="800"/>
              </a:spcBef>
              <a:spcAft>
                <a:spcPts val="0"/>
              </a:spcAft>
              <a:buClr>
                <a:schemeClr val="dk1"/>
              </a:buClr>
              <a:buSzPts val="2100"/>
              <a:buChar char="•"/>
            </a:pPr>
            <a:r>
              <a:rPr lang="en" dirty="0">
                <a:solidFill>
                  <a:schemeClr val="dk1"/>
                </a:solidFill>
              </a:rPr>
              <a:t>Materials to prepare in advance: (see Notes)</a:t>
            </a:r>
            <a:endParaRPr dirty="0">
              <a:solidFill>
                <a:schemeClr val="dk1"/>
              </a:solidFill>
            </a:endParaRPr>
          </a:p>
          <a:p>
            <a:pPr marL="914400" lvl="1" indent="-355600" algn="l" rtl="0">
              <a:lnSpc>
                <a:spcPct val="115000"/>
              </a:lnSpc>
              <a:spcBef>
                <a:spcPts val="0"/>
              </a:spcBef>
              <a:spcAft>
                <a:spcPts val="0"/>
              </a:spcAft>
              <a:buClr>
                <a:schemeClr val="dk1"/>
              </a:buClr>
              <a:buSzPts val="2000"/>
              <a:buChar char="•"/>
            </a:pPr>
            <a:r>
              <a:rPr lang="en" sz="2000" dirty="0"/>
              <a:t>Syllable Sleuth Word List </a:t>
            </a:r>
            <a:endParaRPr sz="2000" dirty="0"/>
          </a:p>
          <a:p>
            <a:pPr marL="914400" lvl="1" indent="-355600" algn="l" rtl="0">
              <a:lnSpc>
                <a:spcPct val="115000"/>
              </a:lnSpc>
              <a:spcBef>
                <a:spcPts val="0"/>
              </a:spcBef>
              <a:spcAft>
                <a:spcPts val="0"/>
              </a:spcAft>
              <a:buClr>
                <a:schemeClr val="dk1"/>
              </a:buClr>
              <a:buSzPts val="2000"/>
              <a:buChar char="•"/>
            </a:pPr>
            <a:r>
              <a:rPr lang="en" sz="2000" dirty="0"/>
              <a:t>Words Rule Word Cards or Word List</a:t>
            </a:r>
            <a:endParaRPr sz="2000" dirty="0"/>
          </a:p>
          <a:p>
            <a:pPr marL="0" lvl="0" indent="0" algn="l" rtl="0">
              <a:lnSpc>
                <a:spcPct val="120000"/>
              </a:lnSpc>
              <a:spcBef>
                <a:spcPts val="800"/>
              </a:spcBef>
              <a:spcAft>
                <a:spcPts val="0"/>
              </a:spcAft>
              <a:buNone/>
            </a:pPr>
            <a:r>
              <a:rPr lang="en" b="1" dirty="0">
                <a:solidFill>
                  <a:schemeClr val="dk1"/>
                </a:solidFill>
              </a:rPr>
              <a:t>Materials to Gather from Previous Lessons:</a:t>
            </a:r>
            <a:endParaRPr b="1" dirty="0">
              <a:solidFill>
                <a:schemeClr val="dk1"/>
              </a:solidFill>
            </a:endParaRPr>
          </a:p>
          <a:p>
            <a:pPr marL="457200" lvl="0" indent="-355600" algn="l" rtl="0">
              <a:lnSpc>
                <a:spcPct val="115000"/>
              </a:lnSpc>
              <a:spcBef>
                <a:spcPts val="800"/>
              </a:spcBef>
              <a:spcAft>
                <a:spcPts val="0"/>
              </a:spcAft>
              <a:buClr>
                <a:schemeClr val="dk1"/>
              </a:buClr>
              <a:buSzPts val="2000"/>
              <a:buFont typeface="Century Gothic"/>
              <a:buChar char="•"/>
            </a:pPr>
            <a:r>
              <a:rPr lang="en" sz="2000" dirty="0"/>
              <a:t>Whiteboard, whiteboard markers and erasers (one per pair) or paper and pencils</a:t>
            </a:r>
            <a:endParaRPr sz="2000" dirty="0"/>
          </a:p>
          <a:p>
            <a:pPr marL="177800" lvl="0" indent="0" algn="l" rtl="0">
              <a:lnSpc>
                <a:spcPct val="115000"/>
              </a:lnSpc>
              <a:spcBef>
                <a:spcPts val="800"/>
              </a:spcBef>
              <a:spcAft>
                <a:spcPts val="0"/>
              </a:spcAft>
              <a:buNone/>
            </a:pPr>
            <a:endParaRPr sz="1600" dirty="0"/>
          </a:p>
          <a:p>
            <a:pPr marL="457200" lvl="0" indent="0" algn="l" rtl="0">
              <a:lnSpc>
                <a:spcPct val="119953"/>
              </a:lnSpc>
              <a:spcBef>
                <a:spcPts val="8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dirty="0">
              <a:solidFill>
                <a:schemeClr val="dk1"/>
              </a:solidFill>
            </a:endParaRPr>
          </a:p>
          <a:p>
            <a:pPr marL="0" lvl="0" indent="0" algn="l" rtl="0">
              <a:spcBef>
                <a:spcPts val="800"/>
              </a:spcBef>
              <a:spcAft>
                <a:spcPts val="0"/>
              </a:spcAft>
              <a:buNone/>
            </a:pPr>
            <a:endParaRPr b="1" dirty="0">
              <a:solidFill>
                <a:schemeClr val="dk1"/>
              </a:solidFill>
            </a:endParaRPr>
          </a:p>
          <a:p>
            <a:pPr marL="0" lvl="0" indent="0" algn="l" rtl="0">
              <a:spcBef>
                <a:spcPts val="800"/>
              </a:spcBef>
              <a:spcAft>
                <a:spcPts val="0"/>
              </a:spcAft>
              <a:buNone/>
            </a:pPr>
            <a:endParaRPr b="1" dirty="0">
              <a:solidFill>
                <a:schemeClr val="dk1"/>
              </a:solidFill>
            </a:endParaRPr>
          </a:p>
          <a:p>
            <a:pPr marL="457200" lvl="0" indent="0" algn="l" rtl="0">
              <a:spcBef>
                <a:spcPts val="800"/>
              </a:spcBef>
              <a:spcAft>
                <a:spcPts val="1000"/>
              </a:spcAft>
              <a:buNone/>
            </a:pPr>
            <a:endParaRPr sz="1400" dirty="0">
              <a:solidFill>
                <a:schemeClr val="dk1"/>
              </a:solidFill>
            </a:endParaRPr>
          </a:p>
        </p:txBody>
      </p:sp>
      <p:sp>
        <p:nvSpPr>
          <p:cNvPr id="101" name="Google Shape;101;p1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1: Cycle 8: Lesson 36</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3</a:t>
            </a:r>
            <a:r>
              <a:rPr lang="en" b="1" dirty="0"/>
              <a:t>6</a:t>
            </a:r>
            <a:r>
              <a:rPr lang="en" b="1" dirty="0">
                <a:solidFill>
                  <a:schemeClr val="dk1"/>
                </a:solidFill>
              </a:rPr>
              <a:t>:</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Read Cycle </a:t>
            </a:r>
            <a:r>
              <a:rPr lang="en" dirty="0"/>
              <a:t>8</a:t>
            </a:r>
            <a:r>
              <a:rPr lang="en" dirty="0">
                <a:solidFill>
                  <a:schemeClr val="dk1"/>
                </a:solidFill>
              </a:rPr>
              <a:t> Overview (pages </a:t>
            </a:r>
            <a:r>
              <a:rPr lang="en" dirty="0"/>
              <a:t>186-194 </a:t>
            </a:r>
            <a:r>
              <a:rPr lang="en" dirty="0">
                <a:solidFill>
                  <a:schemeClr val="dk1"/>
                </a:solidFill>
              </a:rPr>
              <a:t>in Teacher Guide)</a:t>
            </a:r>
            <a:endParaRPr dirty="0">
              <a:solidFill>
                <a:schemeClr val="dk1"/>
              </a:solidFill>
            </a:endParaRPr>
          </a:p>
          <a:p>
            <a:pPr marL="457200" lvl="0" indent="-361950" algn="l" rtl="0">
              <a:spcBef>
                <a:spcPts val="0"/>
              </a:spcBef>
              <a:spcAft>
                <a:spcPts val="0"/>
              </a:spcAft>
              <a:buSzPts val="2100"/>
              <a:buChar char="•"/>
            </a:pPr>
            <a:r>
              <a:rPr lang="en" dirty="0"/>
              <a:t>Review the Syllabication Guidance Document (pages 27-29 in Skills Block Resource Manual)</a:t>
            </a:r>
            <a:endParaRPr dirty="0"/>
          </a:p>
          <a:p>
            <a:pPr marL="457200" lvl="0" indent="-361950" algn="l" rtl="0">
              <a:spcBef>
                <a:spcPts val="0"/>
              </a:spcBef>
              <a:spcAft>
                <a:spcPts val="0"/>
              </a:spcAft>
              <a:buSzPts val="2100"/>
              <a:buChar char="•"/>
            </a:pPr>
            <a:r>
              <a:rPr lang="en" dirty="0"/>
              <a:t>Review Independent and Small Group Work guidance (Skills Block Resource Manual)</a:t>
            </a:r>
            <a:endParaRPr dirty="0"/>
          </a:p>
          <a:p>
            <a:pPr marL="177800" lvl="0" indent="0" algn="l" rtl="0">
              <a:spcBef>
                <a:spcPts val="800"/>
              </a:spcBef>
              <a:spcAft>
                <a:spcPts val="0"/>
              </a:spcAft>
              <a:buNone/>
            </a:pPr>
            <a:endParaRPr dirty="0"/>
          </a:p>
          <a:p>
            <a:pPr marL="177800" lvl="0" indent="0" algn="l" rtl="0">
              <a:spcBef>
                <a:spcPts val="800"/>
              </a:spcBef>
              <a:spcAft>
                <a:spcPts val="0"/>
              </a:spcAft>
              <a:buNone/>
            </a:pPr>
            <a:endParaRPr dirty="0"/>
          </a:p>
          <a:p>
            <a:pPr marL="177800" lvl="0" indent="0" algn="l" rtl="0">
              <a:spcBef>
                <a:spcPts val="800"/>
              </a:spcBef>
              <a:spcAft>
                <a:spcPts val="0"/>
              </a:spcAft>
              <a:buNone/>
            </a:pPr>
            <a:endParaRPr dirty="0">
              <a:highlight>
                <a:srgbClr val="FFFF00"/>
              </a:highlight>
            </a:endParaRPr>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107" name="Google Shape;107;p1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8: Lesson 36</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1 Teacher Guide. </a:t>
            </a:r>
            <a:endParaRPr sz="1600"/>
          </a:p>
          <a:p>
            <a:pPr marL="177800" lvl="0" indent="0" algn="l" rtl="0">
              <a:spcBef>
                <a:spcPts val="800"/>
              </a:spcBef>
              <a:spcAft>
                <a:spcPts val="0"/>
              </a:spcAft>
              <a:buNone/>
            </a:pPr>
            <a:r>
              <a:rPr lang="en" sz="1600"/>
              <a:t>Once students understand what to do during Independent Work Time, it is possible to pull small groups or conference with students to give direct instruction. </a:t>
            </a:r>
            <a:endParaRPr sz="1600"/>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13" name="Google Shape;113;p1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8: Lesson 36</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8"/>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19" name="Google Shape;119;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20" name="Google Shape;120;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21" name="Google Shape;121;p18"/>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8: Lesson 36</a:t>
            </a:r>
            <a:endParaRPr sz="3200" b="1">
              <a:solidFill>
                <a:srgbClr val="404040"/>
              </a:solidFill>
              <a:latin typeface="Century Gothic"/>
              <a:ea typeface="Century Gothic"/>
              <a:cs typeface="Century Gothic"/>
              <a:sym typeface="Century Gothic"/>
            </a:endParaRPr>
          </a:p>
        </p:txBody>
      </p:sp>
      <p:pic>
        <p:nvPicPr>
          <p:cNvPr id="122" name="Google Shape;122;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23" name="Google Shape;123;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29" name="Google Shape;129;p1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200000"/>
              </a:lnSpc>
              <a:spcBef>
                <a:spcPts val="800"/>
              </a:spcBef>
              <a:spcAft>
                <a:spcPts val="0"/>
              </a:spcAft>
              <a:buNone/>
            </a:pPr>
            <a:r>
              <a:rPr lang="en" sz="2200" dirty="0">
                <a:solidFill>
                  <a:srgbClr val="FF0000"/>
                </a:solidFill>
              </a:rPr>
              <a:t>“We’ve been workin’ on some long words, sound by sound by sound. We’ve been workin’ on some long words, so we can read more words aloud. We take a word like ‘maybe’ and break it into parts. ‘May’ and ‘be’ makes ‘maybe’ and now it’s time to start.”</a:t>
            </a:r>
            <a:endParaRPr sz="2200"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2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35" name="Google Shape;135;p20"/>
          <p:cNvSpPr txBox="1">
            <a:spLocks noGrp="1"/>
          </p:cNvSpPr>
          <p:nvPr>
            <p:ph type="body" idx="1"/>
          </p:nvPr>
        </p:nvSpPr>
        <p:spPr>
          <a:xfrm>
            <a:off x="311700" y="982900"/>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dirty="0"/>
              <a:t>I can read one- and two-syllable words using what I know about syllables and vowel spelling patterns.</a:t>
            </a: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p>
        </p:txBody>
      </p:sp>
      <p:pic>
        <p:nvPicPr>
          <p:cNvPr id="136" name="Google Shape;136;p20"/>
          <p:cNvPicPr preferRelativeResize="0"/>
          <p:nvPr/>
        </p:nvPicPr>
        <p:blipFill>
          <a:blip r:embed="rId3">
            <a:alphaModFix/>
          </a:blip>
          <a:stretch>
            <a:fillRect/>
          </a:stretch>
        </p:blipFill>
        <p:spPr>
          <a:xfrm>
            <a:off x="8342565" y="4351266"/>
            <a:ext cx="708065" cy="572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1"/>
          <p:cNvSpPr txBox="1">
            <a:spLocks noGrp="1"/>
          </p:cNvSpPr>
          <p:nvPr>
            <p:ph type="title"/>
          </p:nvPr>
        </p:nvSpPr>
        <p:spPr>
          <a:xfrm>
            <a:off x="182575" y="2454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dirty="0"/>
              <a:t>Syllable Sleuth </a:t>
            </a:r>
            <a:endParaRPr dirty="0"/>
          </a:p>
        </p:txBody>
      </p:sp>
      <p:sp>
        <p:nvSpPr>
          <p:cNvPr id="142" name="Google Shape;142;p21"/>
          <p:cNvSpPr txBox="1">
            <a:spLocks noGrp="1"/>
          </p:cNvSpPr>
          <p:nvPr>
            <p:ph type="body" idx="1"/>
          </p:nvPr>
        </p:nvSpPr>
        <p:spPr>
          <a:xfrm>
            <a:off x="-371600"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a:t>higher</a:t>
            </a:r>
            <a:endParaRPr sz="3600"/>
          </a:p>
          <a:p>
            <a:pPr marL="0" lvl="0" indent="0" algn="l" rtl="0">
              <a:spcBef>
                <a:spcPts val="800"/>
              </a:spcBef>
              <a:spcAft>
                <a:spcPts val="0"/>
              </a:spcAft>
              <a:buNone/>
            </a:pPr>
            <a:r>
              <a:rPr lang="en" sz="3000"/>
              <a:t>			</a:t>
            </a:r>
            <a:endParaRPr sz="3000"/>
          </a:p>
        </p:txBody>
      </p:sp>
      <p:sp>
        <p:nvSpPr>
          <p:cNvPr id="143" name="Google Shape;143;p21"/>
          <p:cNvSpPr txBox="1"/>
          <p:nvPr/>
        </p:nvSpPr>
        <p:spPr>
          <a:xfrm>
            <a:off x="2702125" y="818175"/>
            <a:ext cx="3481500" cy="419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4" name="Google Shape;144;p21"/>
          <p:cNvSpPr txBox="1">
            <a:spLocks noGrp="1"/>
          </p:cNvSpPr>
          <p:nvPr>
            <p:ph type="body" idx="1"/>
          </p:nvPr>
        </p:nvSpPr>
        <p:spPr>
          <a:xfrm>
            <a:off x="2702125"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a:t>h</a:t>
            </a:r>
            <a:r>
              <a:rPr lang="en" sz="3600" b="1"/>
              <a:t>i</a:t>
            </a:r>
            <a:r>
              <a:rPr lang="en" sz="3600"/>
              <a:t>gh</a:t>
            </a:r>
            <a:r>
              <a:rPr lang="en" sz="3600" b="1"/>
              <a:t>e</a:t>
            </a:r>
            <a:r>
              <a:rPr lang="en" sz="3600"/>
              <a:t>r</a:t>
            </a:r>
            <a:endParaRPr sz="3600"/>
          </a:p>
          <a:p>
            <a:pPr marL="0" lvl="0" indent="0" algn="l" rtl="0">
              <a:spcBef>
                <a:spcPts val="800"/>
              </a:spcBef>
              <a:spcAft>
                <a:spcPts val="0"/>
              </a:spcAft>
              <a:buClr>
                <a:srgbClr val="000000"/>
              </a:buClr>
              <a:buSzPts val="1100"/>
              <a:buFont typeface="Arial"/>
              <a:buNone/>
            </a:pPr>
            <a:r>
              <a:rPr lang="en" sz="3000"/>
              <a:t>			</a:t>
            </a:r>
            <a:endParaRPr sz="3000"/>
          </a:p>
        </p:txBody>
      </p:sp>
      <p:sp>
        <p:nvSpPr>
          <p:cNvPr id="145" name="Google Shape;145;p21"/>
          <p:cNvSpPr txBox="1">
            <a:spLocks noGrp="1"/>
          </p:cNvSpPr>
          <p:nvPr>
            <p:ph type="body" idx="1"/>
          </p:nvPr>
        </p:nvSpPr>
        <p:spPr>
          <a:xfrm>
            <a:off x="5786900"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u="sng"/>
              <a:t>high</a:t>
            </a:r>
            <a:r>
              <a:rPr lang="en" sz="3600"/>
              <a:t> </a:t>
            </a:r>
            <a:r>
              <a:rPr lang="en" sz="3600" u="sng"/>
              <a:t>er</a:t>
            </a:r>
            <a:endParaRPr sz="3600" u="sng"/>
          </a:p>
          <a:p>
            <a:pPr marL="0" lvl="0" indent="0" algn="l" rtl="0">
              <a:spcBef>
                <a:spcPts val="800"/>
              </a:spcBef>
              <a:spcAft>
                <a:spcPts val="0"/>
              </a:spcAft>
              <a:buNone/>
            </a:pPr>
            <a:r>
              <a:rPr lang="en" sz="3000"/>
              <a:t>			</a:t>
            </a:r>
            <a:endParaRPr sz="3000"/>
          </a:p>
        </p:txBody>
      </p:sp>
      <p:sp>
        <p:nvSpPr>
          <p:cNvPr id="146" name="Google Shape;146;p21"/>
          <p:cNvSpPr txBox="1"/>
          <p:nvPr/>
        </p:nvSpPr>
        <p:spPr>
          <a:xfrm>
            <a:off x="3735000" y="2345775"/>
            <a:ext cx="5691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
        <p:nvSpPr>
          <p:cNvPr id="147" name="Google Shape;147;p21"/>
          <p:cNvSpPr txBox="1"/>
          <p:nvPr/>
        </p:nvSpPr>
        <p:spPr>
          <a:xfrm>
            <a:off x="4517125" y="2345775"/>
            <a:ext cx="3873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1000"/>
                                        <p:tgtEl>
                                          <p:spTgt spid="1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6"/>
                                        </p:tgtEl>
                                        <p:attrNameLst>
                                          <p:attrName>style.visibility</p:attrName>
                                        </p:attrNameLst>
                                      </p:cBhvr>
                                      <p:to>
                                        <p:strVal val="visible"/>
                                      </p:to>
                                    </p:set>
                                    <p:animEffect transition="in" filter="fade">
                                      <p:cBhvr>
                                        <p:cTn id="12" dur="1000"/>
                                        <p:tgtEl>
                                          <p:spTgt spid="14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7"/>
                                        </p:tgtEl>
                                        <p:attrNameLst>
                                          <p:attrName>style.visibility</p:attrName>
                                        </p:attrNameLst>
                                      </p:cBhvr>
                                      <p:to>
                                        <p:strVal val="visible"/>
                                      </p:to>
                                    </p:set>
                                    <p:animEffect transition="in" filter="fade">
                                      <p:cBhvr>
                                        <p:cTn id="17" dur="1000"/>
                                        <p:tgtEl>
                                          <p:spTgt spid="14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5"/>
                                        </p:tgtEl>
                                        <p:attrNameLst>
                                          <p:attrName>style.visibility</p:attrName>
                                        </p:attrNameLst>
                                      </p:cBhvr>
                                      <p:to>
                                        <p:strVal val="visible"/>
                                      </p:to>
                                    </p:set>
                                    <p:animEffect transition="in" filter="fade">
                                      <p:cBhvr>
                                        <p:cTn id="22" dur="10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938800" y="0"/>
            <a:ext cx="75819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Syllable Sleuth Steps </a:t>
            </a:r>
            <a:endParaRPr sz="2400"/>
          </a:p>
        </p:txBody>
      </p:sp>
      <p:sp>
        <p:nvSpPr>
          <p:cNvPr id="153" name="Google Shape;153;p22"/>
          <p:cNvSpPr txBox="1">
            <a:spLocks noGrp="1"/>
          </p:cNvSpPr>
          <p:nvPr>
            <p:ph type="body" idx="1"/>
          </p:nvPr>
        </p:nvSpPr>
        <p:spPr>
          <a:xfrm>
            <a:off x="806575" y="-45000"/>
            <a:ext cx="3696900" cy="52335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3000" dirty="0"/>
          </a:p>
          <a:p>
            <a:pPr marL="457200" lvl="0" indent="-342900" algn="l" rtl="0">
              <a:spcBef>
                <a:spcPts val="800"/>
              </a:spcBef>
              <a:spcAft>
                <a:spcPts val="0"/>
              </a:spcAft>
              <a:buSzPts val="1800"/>
              <a:buAutoNum type="arabicPeriod"/>
            </a:pPr>
            <a:r>
              <a:rPr lang="en" sz="1800" dirty="0"/>
              <a:t>Find the vowels and put a dot below them. </a:t>
            </a:r>
            <a:endParaRPr sz="1800" dirty="0"/>
          </a:p>
          <a:p>
            <a:pPr marL="457200" lvl="0" indent="-342900" algn="l" rtl="0">
              <a:spcBef>
                <a:spcPts val="0"/>
              </a:spcBef>
              <a:spcAft>
                <a:spcPts val="0"/>
              </a:spcAft>
              <a:buSzPts val="1800"/>
              <a:buAutoNum type="arabicPeriod"/>
            </a:pPr>
            <a:r>
              <a:rPr lang="en" sz="1800" dirty="0"/>
              <a:t>Look between the vowels.</a:t>
            </a:r>
            <a:endParaRPr sz="1800" dirty="0"/>
          </a:p>
          <a:p>
            <a:pPr marL="457200" lvl="0" indent="-342900" algn="l" rtl="0">
              <a:spcBef>
                <a:spcPts val="0"/>
              </a:spcBef>
              <a:spcAft>
                <a:spcPts val="0"/>
              </a:spcAft>
              <a:buSzPts val="1800"/>
              <a:buAutoNum type="arabicPeriod"/>
            </a:pPr>
            <a:r>
              <a:rPr lang="en" sz="1800" dirty="0"/>
              <a:t>Look for base words and suffixes.</a:t>
            </a:r>
            <a:endParaRPr sz="1800" dirty="0"/>
          </a:p>
          <a:p>
            <a:pPr marL="457200" lvl="0" indent="-342900" algn="l" rtl="0">
              <a:spcBef>
                <a:spcPts val="0"/>
              </a:spcBef>
              <a:spcAft>
                <a:spcPts val="0"/>
              </a:spcAft>
              <a:buSzPts val="1800"/>
              <a:buAutoNum type="arabicPeriod"/>
            </a:pPr>
            <a:r>
              <a:rPr lang="en" sz="1800" dirty="0"/>
              <a:t>Break the words into syllables.</a:t>
            </a:r>
            <a:endParaRPr sz="1800" dirty="0"/>
          </a:p>
          <a:p>
            <a:pPr marL="457200" lvl="0" indent="-342900" algn="l" rtl="0">
              <a:spcBef>
                <a:spcPts val="0"/>
              </a:spcBef>
              <a:spcAft>
                <a:spcPts val="0"/>
              </a:spcAft>
              <a:buSzPts val="1800"/>
              <a:buAutoNum type="arabicPeriod"/>
            </a:pPr>
            <a:r>
              <a:rPr lang="en" sz="1800" dirty="0"/>
              <a:t>Read each syllable using the vowel spelling pattern.</a:t>
            </a:r>
            <a:endParaRPr sz="1800" dirty="0"/>
          </a:p>
          <a:p>
            <a:pPr marL="914400" lvl="1" indent="-342900" algn="l" rtl="0">
              <a:spcBef>
                <a:spcPts val="0"/>
              </a:spcBef>
              <a:spcAft>
                <a:spcPts val="0"/>
              </a:spcAft>
              <a:buSzPts val="1800"/>
              <a:buAutoNum type="alphaLcPeriod"/>
            </a:pPr>
            <a:r>
              <a:rPr lang="en" dirty="0"/>
              <a:t>Closed</a:t>
            </a:r>
            <a:endParaRPr dirty="0"/>
          </a:p>
          <a:p>
            <a:pPr marL="914400" lvl="1" indent="-342900" algn="l" rtl="0">
              <a:spcBef>
                <a:spcPts val="0"/>
              </a:spcBef>
              <a:spcAft>
                <a:spcPts val="0"/>
              </a:spcAft>
              <a:buSzPts val="1800"/>
              <a:buAutoNum type="alphaLcPeriod"/>
            </a:pPr>
            <a:r>
              <a:rPr lang="en" dirty="0"/>
              <a:t>Open</a:t>
            </a:r>
            <a:endParaRPr dirty="0"/>
          </a:p>
          <a:p>
            <a:pPr marL="914400" lvl="1" indent="-342900" algn="l" rtl="0">
              <a:spcBef>
                <a:spcPts val="0"/>
              </a:spcBef>
              <a:spcAft>
                <a:spcPts val="0"/>
              </a:spcAft>
              <a:buSzPts val="1800"/>
              <a:buAutoNum type="alphaLcPeriod"/>
            </a:pPr>
            <a:r>
              <a:rPr lang="en" dirty="0"/>
              <a:t>Magic “e”</a:t>
            </a:r>
            <a:endParaRPr dirty="0"/>
          </a:p>
          <a:p>
            <a:pPr marL="914400" lvl="1" indent="-342900" algn="l" rtl="0">
              <a:spcBef>
                <a:spcPts val="0"/>
              </a:spcBef>
              <a:spcAft>
                <a:spcPts val="0"/>
              </a:spcAft>
              <a:buSzPts val="1800"/>
              <a:buAutoNum type="alphaLcPeriod"/>
            </a:pPr>
            <a:r>
              <a:rPr lang="en" dirty="0"/>
              <a:t>R-controlled</a:t>
            </a:r>
            <a:endParaRPr dirty="0"/>
          </a:p>
          <a:p>
            <a:pPr marL="914400" lvl="1" indent="-342900" algn="l" rtl="0">
              <a:spcBef>
                <a:spcPts val="0"/>
              </a:spcBef>
              <a:spcAft>
                <a:spcPts val="0"/>
              </a:spcAft>
              <a:buSzPts val="1800"/>
              <a:buAutoNum type="alphaLcPeriod"/>
            </a:pPr>
            <a:r>
              <a:rPr lang="en" dirty="0"/>
              <a:t>Vowel team </a:t>
            </a:r>
            <a:endParaRPr dirty="0"/>
          </a:p>
          <a:p>
            <a:pPr marL="0" lvl="0" indent="0" algn="ctr" rtl="0">
              <a:spcBef>
                <a:spcPts val="800"/>
              </a:spcBef>
              <a:spcAft>
                <a:spcPts val="0"/>
              </a:spcAft>
              <a:buNone/>
            </a:pPr>
            <a:endParaRPr sz="3600" dirty="0"/>
          </a:p>
          <a:p>
            <a:pPr marL="0" lvl="0" indent="0" algn="l" rtl="0">
              <a:spcBef>
                <a:spcPts val="800"/>
              </a:spcBef>
              <a:spcAft>
                <a:spcPts val="0"/>
              </a:spcAft>
              <a:buNone/>
            </a:pPr>
            <a:r>
              <a:rPr lang="en" sz="3000" dirty="0"/>
              <a:t>			</a:t>
            </a:r>
            <a:endParaRPr sz="3000" dirty="0"/>
          </a:p>
        </p:txBody>
      </p:sp>
      <p:sp>
        <p:nvSpPr>
          <p:cNvPr id="154" name="Google Shape;154;p22"/>
          <p:cNvSpPr txBox="1">
            <a:spLocks noGrp="1"/>
          </p:cNvSpPr>
          <p:nvPr>
            <p:ph type="body" idx="1"/>
          </p:nvPr>
        </p:nvSpPr>
        <p:spPr>
          <a:xfrm>
            <a:off x="5239200" y="177900"/>
            <a:ext cx="3190800" cy="47877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r>
              <a:rPr lang="en" sz="3000"/>
              <a:t>higher</a:t>
            </a:r>
            <a:endParaRPr sz="3000"/>
          </a:p>
          <a:p>
            <a:pPr marL="0" lvl="0" indent="0" algn="ctr" rtl="0">
              <a:spcBef>
                <a:spcPts val="800"/>
              </a:spcBef>
              <a:spcAft>
                <a:spcPts val="0"/>
              </a:spcAft>
              <a:buNone/>
            </a:pPr>
            <a:r>
              <a:rPr lang="en" sz="3000"/>
              <a:t>highest</a:t>
            </a:r>
            <a:endParaRPr sz="3000"/>
          </a:p>
          <a:p>
            <a:pPr marL="0" lvl="0" indent="0" algn="ctr" rtl="0">
              <a:spcBef>
                <a:spcPts val="800"/>
              </a:spcBef>
              <a:spcAft>
                <a:spcPts val="0"/>
              </a:spcAft>
              <a:buNone/>
            </a:pPr>
            <a:r>
              <a:rPr lang="en" sz="3000"/>
              <a:t>faster</a:t>
            </a:r>
            <a:endParaRPr sz="3000"/>
          </a:p>
          <a:p>
            <a:pPr marL="0" lvl="0" indent="0" algn="ctr" rtl="0">
              <a:spcBef>
                <a:spcPts val="800"/>
              </a:spcBef>
              <a:spcAft>
                <a:spcPts val="0"/>
              </a:spcAft>
              <a:buNone/>
            </a:pPr>
            <a:r>
              <a:rPr lang="en" sz="3000"/>
              <a:t>fastest</a:t>
            </a:r>
            <a:endParaRPr sz="3000"/>
          </a:p>
          <a:p>
            <a:pPr marL="0" lvl="0" indent="0" algn="ctr" rtl="0">
              <a:spcBef>
                <a:spcPts val="800"/>
              </a:spcBef>
              <a:spcAft>
                <a:spcPts val="0"/>
              </a:spcAft>
              <a:buNone/>
            </a:pPr>
            <a:r>
              <a:rPr lang="en" sz="3000"/>
              <a:t>darker</a:t>
            </a:r>
            <a:endParaRPr sz="3000"/>
          </a:p>
          <a:p>
            <a:pPr marL="0" lvl="0" indent="0" algn="ctr" rtl="0">
              <a:spcBef>
                <a:spcPts val="800"/>
              </a:spcBef>
              <a:spcAft>
                <a:spcPts val="0"/>
              </a:spcAft>
              <a:buNone/>
            </a:pPr>
            <a:r>
              <a:rPr lang="en" sz="3000"/>
              <a:t>darkest</a:t>
            </a:r>
            <a:endParaRPr sz="3000"/>
          </a:p>
          <a:p>
            <a:pPr marL="0" lvl="0" indent="0" algn="ctr" rtl="0">
              <a:spcBef>
                <a:spcPts val="800"/>
              </a:spcBef>
              <a:spcAft>
                <a:spcPts val="0"/>
              </a:spcAft>
              <a:buNone/>
            </a:pPr>
            <a:r>
              <a:rPr lang="en" sz="3000"/>
              <a:t>flying</a:t>
            </a:r>
            <a:endParaRPr sz="3000"/>
          </a:p>
          <a:p>
            <a:pPr marL="0" lvl="0" indent="0" algn="ctr" rtl="0">
              <a:spcBef>
                <a:spcPts val="800"/>
              </a:spcBef>
              <a:spcAft>
                <a:spcPts val="0"/>
              </a:spcAft>
              <a:buNone/>
            </a:pPr>
            <a:r>
              <a:rPr lang="en" sz="3000"/>
              <a:t>rowing</a:t>
            </a:r>
            <a:endParaRPr sz="3000"/>
          </a:p>
          <a:p>
            <a:pPr marL="0" lvl="0" indent="0" algn="l" rtl="0">
              <a:spcBef>
                <a:spcPts val="800"/>
              </a:spcBef>
              <a:spcAft>
                <a:spcPts val="0"/>
              </a:spcAft>
              <a:buClr>
                <a:srgbClr val="000000"/>
              </a:buClr>
              <a:buSzPts val="1100"/>
              <a:buFont typeface="Arial"/>
              <a:buNone/>
            </a:pPr>
            <a:r>
              <a:rPr lang="en" sz="3000"/>
              <a:t>			</a:t>
            </a:r>
            <a:endParaRPr sz="300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2DE579F-85F6-4CB4-BFF6-BEE0FC7DA980}"/>
</file>

<file path=customXml/itemProps2.xml><?xml version="1.0" encoding="utf-8"?>
<ds:datastoreItem xmlns:ds="http://schemas.openxmlformats.org/officeDocument/2006/customXml" ds:itemID="{6913C4BD-ED96-4C4F-9CD2-A15F5CFFEA9D}"/>
</file>

<file path=customXml/itemProps3.xml><?xml version="1.0" encoding="utf-8"?>
<ds:datastoreItem xmlns:ds="http://schemas.openxmlformats.org/officeDocument/2006/customXml" ds:itemID="{6FC96771-3FAE-4243-B27A-053EFA97BAD0}"/>
</file>

<file path=docProps/app.xml><?xml version="1.0" encoding="utf-8"?>
<Properties xmlns="http://schemas.openxmlformats.org/officeDocument/2006/extended-properties" xmlns:vt="http://schemas.openxmlformats.org/officeDocument/2006/docPropsVTypes">
  <TotalTime>62</TotalTime>
  <Words>5491</Words>
  <Application>Microsoft Office PowerPoint</Application>
  <PresentationFormat>On-screen Show (16:9)</PresentationFormat>
  <Paragraphs>454</Paragraphs>
  <Slides>18</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Century Gothic</vt:lpstr>
      <vt:lpstr>Courier New</vt:lpstr>
      <vt:lpstr>Arial</vt:lpstr>
      <vt:lpstr>Calibri</vt:lpstr>
      <vt:lpstr>Times New Roman</vt:lpstr>
      <vt:lpstr>Office Theme</vt:lpstr>
      <vt:lpstr>Grade 2: Module 2: Part 1: Cycle 8: Lesson 36 Teacher slide, before teaching.</vt:lpstr>
      <vt:lpstr>Grade 2: Module 2: Part 1: Cycle 8: Lesson 36 Teacher slide, before teaching.</vt:lpstr>
      <vt:lpstr>Grade 2: Module 2: Part 1: Cycle 8: Lesson 36 Teacher slide, before teaching.</vt:lpstr>
      <vt:lpstr>Grade 2: Module 2: Part 1: Cycle 8: Lesson 36 Teacher slide, before teaching.</vt:lpstr>
      <vt:lpstr>PowerPoint Presentation</vt:lpstr>
      <vt:lpstr>Transition Song</vt:lpstr>
      <vt:lpstr>Opening Learning Targets   </vt:lpstr>
      <vt:lpstr>Syllable Sleuth </vt:lpstr>
      <vt:lpstr>Syllable Sleuth Steps </vt:lpstr>
      <vt:lpstr>Syllable Sleuth </vt:lpstr>
      <vt:lpstr>Transition Song</vt:lpstr>
      <vt:lpstr>Work Time Learning Targets   </vt:lpstr>
      <vt:lpstr>      Words Rule! </vt:lpstr>
      <vt:lpstr>Reflection Time </vt:lpstr>
      <vt:lpstr>Transition Song</vt:lpstr>
      <vt:lpstr>Independent Work Learning Targets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1: Cycle 8: Lesson 36 Teacher slide, before teaching.</dc:title>
  <dc:creator>nbravo</dc:creator>
  <cp:lastModifiedBy>me@briannadasilva.com</cp:lastModifiedBy>
  <cp:revision>9</cp:revision>
  <dcterms:modified xsi:type="dcterms:W3CDTF">2018-12-10T19:03:09Z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