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DA5607-C450-467B-8699-F65C31FC6AFD}" v="21" dt="2018-09-05T18:11:22.042"/>
  </p1510:revLst>
</p1510:revInfo>
</file>

<file path=ppt/tableStyles.xml><?xml version="1.0" encoding="utf-8"?>
<a:tblStyleLst xmlns:a="http://schemas.openxmlformats.org/drawingml/2006/main" def="{594603A7-B8F7-4BFF-8641-FF3843749F84}">
  <a:tblStyle styleId="{594603A7-B8F7-4BFF-8641-FF3843749F8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8044" autoAdjust="0"/>
  </p:normalViewPr>
  <p:slideViewPr>
    <p:cSldViewPr snapToGrid="0">
      <p:cViewPr varScale="1">
        <p:scale>
          <a:sx n="98" d="100"/>
          <a:sy n="98" d="100"/>
        </p:scale>
        <p:origin x="197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54DA5607-C450-467B-8699-F65C31FC6AFD}"/>
    <pc:docChg chg="modSld modMainMaster">
      <pc:chgData name="Natalie Ivey" userId="2c81a4b0-7596-4a42-b4da-e7aac4dfeff9" providerId="ADAL" clId="{54DA5607-C450-467B-8699-F65C31FC6AFD}" dt="2018-09-05T18:11:22.042" v="20" actId="14100"/>
      <pc:docMkLst>
        <pc:docMk/>
      </pc:docMkLst>
      <pc:sldChg chg="addSp modSp">
        <pc:chgData name="Natalie Ivey" userId="2c81a4b0-7596-4a42-b4da-e7aac4dfeff9" providerId="ADAL" clId="{54DA5607-C450-467B-8699-F65C31FC6AFD}" dt="2018-09-05T18:11:04.081" v="17" actId="1076"/>
        <pc:sldMkLst>
          <pc:docMk/>
          <pc:sldMk cId="0" sldId="259"/>
        </pc:sldMkLst>
        <pc:picChg chg="add mod">
          <ac:chgData name="Natalie Ivey" userId="2c81a4b0-7596-4a42-b4da-e7aac4dfeff9" providerId="ADAL" clId="{54DA5607-C450-467B-8699-F65C31FC6AFD}" dt="2018-09-05T18:11:04.081" v="17" actId="1076"/>
          <ac:picMkLst>
            <pc:docMk/>
            <pc:sldMk cId="0" sldId="259"/>
            <ac:picMk id="3" creationId="{38E80117-E309-44E2-ABD2-56B6510C1FA3}"/>
          </ac:picMkLst>
        </pc:picChg>
      </pc:sldChg>
      <pc:sldChg chg="modSp">
        <pc:chgData name="Natalie Ivey" userId="2c81a4b0-7596-4a42-b4da-e7aac4dfeff9" providerId="ADAL" clId="{54DA5607-C450-467B-8699-F65C31FC6AFD}" dt="2018-09-05T18:11:22.042" v="20" actId="14100"/>
        <pc:sldMkLst>
          <pc:docMk/>
          <pc:sldMk cId="0" sldId="264"/>
        </pc:sldMkLst>
        <pc:picChg chg="mod">
          <ac:chgData name="Natalie Ivey" userId="2c81a4b0-7596-4a42-b4da-e7aac4dfeff9" providerId="ADAL" clId="{54DA5607-C450-467B-8699-F65C31FC6AFD}" dt="2018-09-05T18:11:22.042" v="20" actId="14100"/>
          <ac:picMkLst>
            <pc:docMk/>
            <pc:sldMk cId="0" sldId="264"/>
            <ac:picMk id="190" creationId="{00000000-0000-0000-0000-000000000000}"/>
          </ac:picMkLst>
        </pc:picChg>
      </pc:sldChg>
      <pc:sldChg chg="modSp">
        <pc:chgData name="Natalie Ivey" userId="2c81a4b0-7596-4a42-b4da-e7aac4dfeff9" providerId="ADAL" clId="{54DA5607-C450-467B-8699-F65C31FC6AFD}" dt="2018-09-05T18:11:10.002" v="18" actId="14100"/>
        <pc:sldMkLst>
          <pc:docMk/>
          <pc:sldMk cId="0" sldId="265"/>
        </pc:sldMkLst>
        <pc:picChg chg="mod">
          <ac:chgData name="Natalie Ivey" userId="2c81a4b0-7596-4a42-b4da-e7aac4dfeff9" providerId="ADAL" clId="{54DA5607-C450-467B-8699-F65C31FC6AFD}" dt="2018-09-05T18:11:10.002" v="18" actId="14100"/>
          <ac:picMkLst>
            <pc:docMk/>
            <pc:sldMk cId="0" sldId="265"/>
            <ac:picMk id="199" creationId="{00000000-0000-0000-0000-000000000000}"/>
          </ac:picMkLst>
        </pc:picChg>
      </pc:sldChg>
      <pc:sldMasterChg chg="addSp modSp">
        <pc:chgData name="Natalie Ivey" userId="2c81a4b0-7596-4a42-b4da-e7aac4dfeff9" providerId="ADAL" clId="{54DA5607-C450-467B-8699-F65C31FC6AFD}" dt="2018-09-05T18:09:51.442" v="6" actId="1076"/>
        <pc:sldMasterMkLst>
          <pc:docMk/>
          <pc:sldMasterMk cId="0" sldId="2147483670"/>
        </pc:sldMasterMkLst>
        <pc:picChg chg="add mod">
          <ac:chgData name="Natalie Ivey" userId="2c81a4b0-7596-4a42-b4da-e7aac4dfeff9" providerId="ADAL" clId="{54DA5607-C450-467B-8699-F65C31FC6AFD}" dt="2018-09-05T18:09:25.809" v="1" actId="1076"/>
          <ac:picMkLst>
            <pc:docMk/>
            <pc:sldMasterMk cId="0" sldId="2147483670"/>
            <ac:picMk id="3" creationId="{E28E8438-181D-40DD-BB6E-32A1BCAAA1F0}"/>
          </ac:picMkLst>
        </pc:picChg>
        <pc:picChg chg="add mod">
          <ac:chgData name="Natalie Ivey" userId="2c81a4b0-7596-4a42-b4da-e7aac4dfeff9" providerId="ADAL" clId="{54DA5607-C450-467B-8699-F65C31FC6AFD}" dt="2018-09-05T18:09:39.241" v="4" actId="1076"/>
          <ac:picMkLst>
            <pc:docMk/>
            <pc:sldMasterMk cId="0" sldId="2147483670"/>
            <ac:picMk id="5" creationId="{CCEF1AA1-FD7D-4FB2-9DDC-10E59C18F4E9}"/>
          </ac:picMkLst>
        </pc:picChg>
        <pc:picChg chg="add mod">
          <ac:chgData name="Natalie Ivey" userId="2c81a4b0-7596-4a42-b4da-e7aac4dfeff9" providerId="ADAL" clId="{54DA5607-C450-467B-8699-F65C31FC6AFD}" dt="2018-09-05T18:09:51.442" v="6" actId="1076"/>
          <ac:picMkLst>
            <pc:docMk/>
            <pc:sldMasterMk cId="0" sldId="2147483670"/>
            <ac:picMk id="10" creationId="{BE0433CB-EE17-46CC-8318-412C8C49882A}"/>
          </ac:picMkLst>
        </pc:picChg>
      </pc:sldMasterChg>
      <pc:sldMasterChg chg="addSp modSp">
        <pc:chgData name="Natalie Ivey" userId="2c81a4b0-7596-4a42-b4da-e7aac4dfeff9" providerId="ADAL" clId="{54DA5607-C450-467B-8699-F65C31FC6AFD}" dt="2018-09-05T18:10:33.627" v="13" actId="1076"/>
        <pc:sldMasterMkLst>
          <pc:docMk/>
          <pc:sldMasterMk cId="0" sldId="2147483671"/>
        </pc:sldMasterMkLst>
        <pc:picChg chg="add mod">
          <ac:chgData name="Natalie Ivey" userId="2c81a4b0-7596-4a42-b4da-e7aac4dfeff9" providerId="ADAL" clId="{54DA5607-C450-467B-8699-F65C31FC6AFD}" dt="2018-09-05T18:10:12.289" v="8" actId="1076"/>
          <ac:picMkLst>
            <pc:docMk/>
            <pc:sldMasterMk cId="0" sldId="2147483671"/>
            <ac:picMk id="3" creationId="{E39C3AE9-038F-48D2-BA50-91F92DFB9A0F}"/>
          </ac:picMkLst>
        </pc:picChg>
        <pc:picChg chg="add mod">
          <ac:chgData name="Natalie Ivey" userId="2c81a4b0-7596-4a42-b4da-e7aac4dfeff9" providerId="ADAL" clId="{54DA5607-C450-467B-8699-F65C31FC6AFD}" dt="2018-09-05T18:10:24.013" v="11" actId="1076"/>
          <ac:picMkLst>
            <pc:docMk/>
            <pc:sldMasterMk cId="0" sldId="2147483671"/>
            <ac:picMk id="5" creationId="{64C0338A-2E31-4E7D-BD68-7ACDA17E92BC}"/>
          </ac:picMkLst>
        </pc:picChg>
        <pc:picChg chg="add mod">
          <ac:chgData name="Natalie Ivey" userId="2c81a4b0-7596-4a42-b4da-e7aac4dfeff9" providerId="ADAL" clId="{54DA5607-C450-467B-8699-F65C31FC6AFD}" dt="2018-09-05T18:10:33.627" v="13" actId="1076"/>
          <ac:picMkLst>
            <pc:docMk/>
            <pc:sldMasterMk cId="0" sldId="2147483671"/>
            <ac:picMk id="7" creationId="{3865A486-0627-4F77-BAAC-15DB50300234}"/>
          </ac:picMkLst>
        </pc:picChg>
      </pc:sldMasterChg>
    </pc:docChg>
  </pc:docChgLst>
  <pc:docChgLst>
    <pc:chgData name="Natalie Ivey" userId="S::natalie.ivey@detroitk12.org::2c81a4b0-7596-4a42-b4da-e7aac4dfeff9" providerId="AD" clId="Web-{FE8671BA-CBCD-49DF-A45F-8AD8E02B2CD1}"/>
    <pc:docChg chg="modSld">
      <pc:chgData name="Natalie Ivey" userId="S::natalie.ivey@detroitk12.org::2c81a4b0-7596-4a42-b4da-e7aac4dfeff9" providerId="AD" clId="Web-{FE8671BA-CBCD-49DF-A45F-8AD8E02B2CD1}" dt="2018-09-05T18:13:03.661" v="3" actId="14100"/>
      <pc:docMkLst>
        <pc:docMk/>
      </pc:docMkLst>
      <pc:sldChg chg="modSp">
        <pc:chgData name="Natalie Ivey" userId="S::natalie.ivey@detroitk12.org::2c81a4b0-7596-4a42-b4da-e7aac4dfeff9" providerId="AD" clId="Web-{FE8671BA-CBCD-49DF-A45F-8AD8E02B2CD1}" dt="2018-09-05T18:13:03.661" v="3" actId="14100"/>
        <pc:sldMkLst>
          <pc:docMk/>
          <pc:sldMk cId="0" sldId="262"/>
        </pc:sldMkLst>
        <pc:picChg chg="mod">
          <ac:chgData name="Natalie Ivey" userId="S::natalie.ivey@detroitk12.org::2c81a4b0-7596-4a42-b4da-e7aac4dfeff9" providerId="AD" clId="Web-{FE8671BA-CBCD-49DF-A45F-8AD8E02B2CD1}" dt="2018-09-05T18:13:03.661" v="3" actId="14100"/>
          <ac:picMkLst>
            <pc:docMk/>
            <pc:sldMk cId="0" sldId="262"/>
            <ac:picMk id="17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208156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0"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In this lesson, students plan and write the introductory paragraph for their literary essays. Before writing their introductions, students participate in a mini lesson about producing complete sentences. </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Because this is the first time students will have worked the Informative Writing Checklist, only two of the criteria are introduced. More will be introduced over the next few lessons, but not all of the criteria will be introduced in this module, in order to avoid overwhelming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 instruction in this sequence of lessons focuses on the structure of informative writing—an introduction to give background information and a focus statement telling the focus of the writing; facts, definitions, and details to support and explain the topic; and a conclusion that restates the focus. This basic structure will be followed for all informative tasks students write this year. Note that students writing will likely lack elaboration and explanation at this point in the school year, and the content of their writing will improve over the course of the modules as they become more familiar with this structure.</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who require an extension can write their own introductory paragraphs rather than using the one generated by the class.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In this unit, the habit of character focus is on working to become an effective learner. The characteristic they practice in this lesson is perseverance, because this is their first time writing a full essay this school year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4157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e12ad785b_0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Google Shape;194;g3e12ad785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14-15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invite students to retrieve their own copy. Remind students that this checklist is something they will use a lot in their English Language Arts work. Ensure students understand that they will be using this checklist each time they write an informative piece because these are the things every good piece of informative writing should contain.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they write their literary essays, they are going to use this checklist to help them ensure they have included everything they need to write a successful essay.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of the following criteria, pausing after each one for students to turn and talk to their partner about what each one means in their own words. Then invite students to mark these criteria on their checklist: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W.4.9</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L.4.3, L.4.6, W.4.4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focus on a different criterion as they write each part of their essays.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empty column of their checklist. Explain that although every piece of informative writing should include the criteria listed, each piece of informative writing will have specific criteria according to the content.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W.4.9</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sources will we be referring to as we plan and write this essay?” </a:t>
            </a:r>
            <a:r>
              <a:rPr lang="en" sz="1200" b="1" dirty="0">
                <a:solidFill>
                  <a:schemeClr val="dk1"/>
                </a:solidFill>
                <a:latin typeface="Calibri"/>
                <a:ea typeface="Calibri"/>
                <a:cs typeface="Calibri"/>
                <a:sym typeface="Calibri"/>
              </a:rPr>
              <a:t>(our expert group poet’s biography and his or her poetry)</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(using words or sketches)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topic of this essay?” </a:t>
            </a:r>
            <a:r>
              <a:rPr lang="en" sz="1200" b="1" dirty="0">
                <a:solidFill>
                  <a:schemeClr val="dk1"/>
                </a:solidFill>
                <a:latin typeface="Calibri"/>
                <a:ea typeface="Calibri"/>
                <a:cs typeface="Calibri"/>
                <a:sym typeface="Calibri"/>
              </a:rPr>
              <a:t>(what inspired a poet and evidence of this in his or her poetry)</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This can be in words or sketched.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important information is needed to understand the piece? What important information does the model literary essay include?”</a:t>
            </a:r>
            <a:r>
              <a:rPr lang="en" sz="1200" b="1" dirty="0">
                <a:solidFill>
                  <a:schemeClr val="dk1"/>
                </a:solidFill>
                <a:latin typeface="Calibri"/>
                <a:ea typeface="Calibri"/>
                <a:cs typeface="Calibri"/>
                <a:sym typeface="Calibri"/>
              </a:rPr>
              <a:t> (background information about the poet)</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This can be in words or sketched.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L.4.3, L.4.6, W.4.4</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task and purpose?” </a:t>
            </a:r>
            <a:r>
              <a:rPr lang="en" sz="1200" b="1" dirty="0">
                <a:solidFill>
                  <a:schemeClr val="dk1"/>
                </a:solidFill>
                <a:latin typeface="Calibri"/>
                <a:ea typeface="Calibri"/>
                <a:cs typeface="Calibri"/>
                <a:sym typeface="Calibri"/>
              </a:rPr>
              <a:t>(a literary essay about a poet and what inspired him or her) </a:t>
            </a:r>
            <a:r>
              <a:rPr lang="en" sz="1200" i="1" dirty="0">
                <a:solidFill>
                  <a:schemeClr val="dk1"/>
                </a:solidFill>
                <a:latin typeface="Calibri"/>
                <a:ea typeface="Calibri"/>
                <a:cs typeface="Calibri"/>
                <a:sym typeface="Calibri"/>
              </a:rPr>
              <a:t>“Who is the audience?”</a:t>
            </a:r>
            <a:r>
              <a:rPr lang="en" sz="1200" b="1" dirty="0">
                <a:solidFill>
                  <a:schemeClr val="dk1"/>
                </a:solidFill>
                <a:latin typeface="Calibri"/>
                <a:ea typeface="Calibri"/>
                <a:cs typeface="Calibri"/>
                <a:sym typeface="Calibri"/>
              </a:rPr>
              <a:t> (other students and teachers)</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how to record this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This can be in words or sketched. Invite students to do the same.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ask for responses pertaining to each criterion.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filling out the appropriate section on their own checklist.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reviewing the checklist criteria, some students may need additional clarification about the language of each criterion. Example: </a:t>
            </a:r>
            <a:r>
              <a:rPr lang="en" sz="1200" i="1" dirty="0">
                <a:solidFill>
                  <a:schemeClr val="dk1"/>
                </a:solidFill>
                <a:latin typeface="Calibri"/>
                <a:ea typeface="Calibri"/>
                <a:cs typeface="Calibri"/>
                <a:sym typeface="Calibri"/>
              </a:rPr>
              <a:t>“What does it mean when writing is appropriate to the task, purpose, and audience?”</a:t>
            </a:r>
            <a:r>
              <a:rPr lang="en" sz="1200" dirty="0">
                <a:solidFill>
                  <a:schemeClr val="dk1"/>
                </a:solidFill>
                <a:latin typeface="Calibri"/>
                <a:ea typeface="Calibri"/>
                <a:cs typeface="Calibri"/>
                <a:sym typeface="Calibri"/>
              </a:rPr>
              <a:t> (Everything I wrote is about the main idea of the essay. It is not about something else. It is written in a way that will help others understand it.)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01572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Expert groups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focus question at the top of the </a:t>
            </a:r>
            <a:r>
              <a:rPr lang="en" sz="1200" b="1" dirty="0">
                <a:solidFill>
                  <a:schemeClr val="dk1"/>
                </a:solidFill>
                <a:latin typeface="Calibri"/>
                <a:ea typeface="Calibri"/>
                <a:cs typeface="Calibri"/>
                <a:sym typeface="Calibri"/>
              </a:rPr>
              <a:t>Close Read Note-catcher: Expert Group Poet: “What inspired your expert group’s poet to write poetry, and where can you see evidence of this in his or her poetry?”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expert group: </a:t>
            </a:r>
            <a:r>
              <a:rPr lang="en" sz="1200" i="1" dirty="0">
                <a:solidFill>
                  <a:schemeClr val="dk1"/>
                </a:solidFill>
                <a:latin typeface="Calibri"/>
                <a:ea typeface="Calibri"/>
                <a:cs typeface="Calibri"/>
                <a:sym typeface="Calibri"/>
              </a:rPr>
              <a:t>“What inspired your poet to write?” </a:t>
            </a:r>
            <a:r>
              <a:rPr lang="en" sz="1200" b="1" dirty="0">
                <a:solidFill>
                  <a:schemeClr val="dk1"/>
                </a:solidFill>
                <a:latin typeface="Calibri"/>
                <a:ea typeface="Calibri"/>
                <a:cs typeface="Calibri"/>
                <a:sym typeface="Calibri"/>
              </a:rPr>
              <a:t>(Responses will vary based on poet.)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a focus statement that explains what inspired their expert group’s poet to write in the Focus Statement spot on their note-catchers. Consider providing sentence starters as necessary: "This famous poet found the inspiration for his or her poems in _____.” “(Poet’s name) was inspired by _____, and you can see this in his or her poetry.”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introductory paragraphs for essays include background information about the topic to catch the reader’s attention.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expert group: </a:t>
            </a:r>
            <a:r>
              <a:rPr lang="en" sz="1200" i="1" dirty="0">
                <a:solidFill>
                  <a:schemeClr val="dk1"/>
                </a:solidFill>
                <a:latin typeface="Calibri"/>
                <a:ea typeface="Calibri"/>
                <a:cs typeface="Calibri"/>
                <a:sym typeface="Calibri"/>
              </a:rPr>
              <a:t>“What background information about your poet can you include in your introduction that will catch your reader’s attention?” </a:t>
            </a:r>
            <a:r>
              <a:rPr lang="en" sz="1200" b="1" dirty="0">
                <a:solidFill>
                  <a:schemeClr val="dk1"/>
                </a:solidFill>
                <a:latin typeface="Calibri"/>
                <a:ea typeface="Calibri"/>
                <a:cs typeface="Calibri"/>
                <a:sym typeface="Calibri"/>
              </a:rPr>
              <a:t>(Responses will vary based on poet.)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red markers</a:t>
            </a:r>
            <a:r>
              <a:rPr lang="en" sz="1200" dirty="0">
                <a:solidFill>
                  <a:schemeClr val="dk1"/>
                </a:solidFill>
                <a:latin typeface="Calibri"/>
                <a:ea typeface="Calibri"/>
                <a:cs typeface="Calibri"/>
                <a:sym typeface="Calibri"/>
              </a:rPr>
              <a:t>. Invite students to skim their </a:t>
            </a:r>
            <a:r>
              <a:rPr lang="en" sz="1200" b="1" dirty="0">
                <a:solidFill>
                  <a:schemeClr val="dk1"/>
                </a:solidFill>
                <a:latin typeface="Calibri"/>
                <a:ea typeface="Calibri"/>
                <a:cs typeface="Calibri"/>
                <a:sym typeface="Calibri"/>
              </a:rPr>
              <a:t>Close Read Note-catcher: Expert Group Poet </a:t>
            </a:r>
            <a:r>
              <a:rPr lang="en" sz="1200" dirty="0">
                <a:solidFill>
                  <a:schemeClr val="dk1"/>
                </a:solidFill>
                <a:latin typeface="Calibri"/>
                <a:ea typeface="Calibri"/>
                <a:cs typeface="Calibri"/>
                <a:sym typeface="Calibri"/>
              </a:rPr>
              <a:t>and underline in red the information they will use in their introduction.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invite students to use the model literary essay, the criteria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to write an introduction.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students as they write. Remind students to write in complete sentences and to leave a line between each line of their writing.</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supportive tools (e.g., pencil grip, slanted desk, or the use of a word processor).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2637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15d39bb7_0_3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Google Shape;211;g3e15d39bb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chemeClr val="accent5"/>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participate in the Thumb-O-Meter protocol to reflect on their progress toward the first learning target. Remind them that they used this protocol in the first half of the unit and review as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first learning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 </a:t>
            </a: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if they feel the criteria marked on their checklists have been achieved in their writing in this lesson.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 Who Needs it: None </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86969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Google Shape;219;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4-5 minutes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whisper read their drafts to themselves.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t>
            </a:r>
            <a:r>
              <a:rPr lang="en" sz="1200" i="1">
                <a:solidFill>
                  <a:schemeClr val="dk1"/>
                </a:solidFill>
                <a:latin typeface="Calibri"/>
                <a:ea typeface="Calibri"/>
                <a:cs typeface="Calibri"/>
                <a:sym typeface="Calibri"/>
              </a:rPr>
              <a:t>“Show a thumbs-up if your draft is appropriate for the task, purpose, and audience or a thumbs-down if you are not sure. How do you know?”</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Check in with students who showed a thumbs-sideways or a thumbs-down in the next lesson.</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reflect on the process writing by thinking about the following to themselves: </a:t>
            </a:r>
            <a:r>
              <a:rPr lang="en" sz="1200" i="1">
                <a:solidFill>
                  <a:schemeClr val="dk1"/>
                </a:solidFill>
                <a:latin typeface="Calibri"/>
                <a:ea typeface="Calibri"/>
                <a:cs typeface="Calibri"/>
                <a:sym typeface="Calibri"/>
              </a:rPr>
              <a:t>“What were your challenges as you drafted today?” “What were your successes?”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time permits, allow volunteers to share out. </a:t>
            </a:r>
            <a:endParaRPr sz="120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Scan student responses and make a note of students who may need more support with this moving forward.</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94507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Google Shape;22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4541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33" name="Google Shape;233;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377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http://curriculum.eleducation.org/curriculum/ela/grade-4/module-1/unit-2/lesson-10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the Model Literary Essay Introductory Paragraph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anchor chart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Blue and red markers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The Painted Essay template</a:t>
            </a:r>
            <a:r>
              <a:rPr lang="en" sz="1200" dirty="0">
                <a:solidFill>
                  <a:schemeClr val="dk1"/>
                </a:solidFill>
                <a:latin typeface="Calibri"/>
                <a:ea typeface="Calibri"/>
                <a:cs typeface="Calibri"/>
                <a:sym typeface="Calibri"/>
              </a:rPr>
              <a:t> (from lesson 9)</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Red, green, yellow and blue colored pencils </a:t>
            </a:r>
            <a:endParaRPr sz="1200" b="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Model literary essay</a:t>
            </a:r>
            <a:r>
              <a:rPr lang="en" sz="1200" dirty="0">
                <a:solidFill>
                  <a:schemeClr val="dk1"/>
                </a:solidFill>
                <a:latin typeface="Calibri"/>
                <a:ea typeface="Calibri"/>
                <a:cs typeface="Calibri"/>
                <a:sym typeface="Calibri"/>
              </a:rPr>
              <a:t> (from lesson 9)</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Essay prompt: What Inspires Poets?</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(from lesson 9)</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(from lesson 7)</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Expert Group Poet</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 Specific Word Wall </a:t>
            </a:r>
            <a:endParaRPr sz="1200" b="1" dirty="0">
              <a:solidFill>
                <a:schemeClr val="dk1"/>
              </a:solidFill>
              <a:latin typeface="Calibri"/>
              <a:ea typeface="Calibri"/>
              <a:cs typeface="Calibri"/>
              <a:sym typeface="Calibri"/>
            </a:endParaRPr>
          </a:p>
          <a:p>
            <a:pPr marL="457200" lvl="0" indent="0"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in this lesson, with at least one strong reader per pair.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4396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full lesson found here: </a:t>
            </a:r>
            <a:r>
              <a:rPr lang="en" sz="1000" u="sng" dirty="0">
                <a:solidFill>
                  <a:srgbClr val="6611CC"/>
                </a:solidFill>
                <a:hlinkClick r:id="rId3"/>
              </a:rPr>
              <a:t>http://curriculum.eleducation.org/curriculum/ela/grade-4/module-1/unit-2/lesson-10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The Parts of the Model Literary Essay Introductory Paragraph </a:t>
            </a:r>
            <a:r>
              <a:rPr lang="en" sz="1200" dirty="0">
                <a:solidFill>
                  <a:schemeClr val="dk1"/>
                </a:solidFill>
                <a:latin typeface="Calibri"/>
                <a:ea typeface="Calibri"/>
                <a:cs typeface="Calibri"/>
                <a:sym typeface="Calibri"/>
              </a:rPr>
              <a:t>(one part per pair; see supporting materials). When possible, ensure the correct number of parts to complete paragraphs.This may involve giving some students more than one part.</a:t>
            </a:r>
            <a:endParaRPr sz="1200"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Char char="●"/>
            </a:pP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by writing the title on a blank piece of chart paper (see supporting materials).</a:t>
            </a:r>
            <a:endParaRPr sz="1200"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Pair, Share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&amp; Talk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can be found at the following url: </a:t>
            </a:r>
            <a:r>
              <a:rPr lang="en" sz="1200" u="sng" dirty="0">
                <a:solidFill>
                  <a:srgbClr val="0097A7"/>
                </a:solidFill>
                <a:latin typeface="Calibri"/>
                <a:ea typeface="Calibri"/>
                <a:cs typeface="Calibri"/>
                <a:sym typeface="Calibri"/>
                <a:hlinkClick r:id="rId4"/>
              </a:rPr>
              <a:t>https://eleducation.org/resources/el-education-classroom-protocols</a:t>
            </a:r>
            <a:endParaRPr sz="1200" u="sng" dirty="0">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4488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36604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highlight>
                  <a:schemeClr val="lt1"/>
                </a:highlight>
                <a:latin typeface="Calibri"/>
                <a:ea typeface="Calibri"/>
                <a:cs typeface="Calibri"/>
                <a:sym typeface="Calibri"/>
              </a:rPr>
              <a:t>Grouping: Whole Group </a:t>
            </a: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Teaching Notes: None</a:t>
            </a: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Teacher Actions:</a:t>
            </a:r>
            <a:endParaRPr sz="1200" dirty="0">
              <a:solidFill>
                <a:schemeClr val="dk1"/>
              </a:solidFill>
              <a:highlight>
                <a:schemeClr val="lt1"/>
              </a:highlight>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Review the slide with the students and build excitement.</a:t>
            </a:r>
            <a:endParaRPr sz="1200" dirty="0">
              <a:solidFill>
                <a:schemeClr val="dk1"/>
              </a:solidFill>
              <a:highlight>
                <a:schemeClr val="lt1"/>
              </a:highlight>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Read aloud the agenda on the slide or have a fluent student read it aloud. </a:t>
            </a: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Student Look-fors/Listen-fors:</a:t>
            </a:r>
            <a:endParaRPr sz="1200" dirty="0">
              <a:solidFill>
                <a:schemeClr val="dk1"/>
              </a:solidFill>
              <a:highlight>
                <a:schemeClr val="lt1"/>
              </a:highlight>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highlight>
                  <a:schemeClr val="lt1"/>
                </a:highlight>
                <a:latin typeface="Calibri"/>
                <a:ea typeface="Calibri"/>
                <a:cs typeface="Calibri"/>
                <a:sym typeface="Calibri"/>
              </a:rPr>
              <a:t>Students listen as the agenda is read aloud. </a:t>
            </a: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1623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Google Shape;160;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placed into pre-determine</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 pairs prior to beginning.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Parts of the Model Literary Essay Introductory Paragraph.</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Painted Essay® template</a:t>
            </a:r>
            <a:r>
              <a:rPr lang="en" sz="1200" dirty="0">
                <a:solidFill>
                  <a:schemeClr val="dk1"/>
                </a:solidFill>
                <a:latin typeface="Calibri"/>
                <a:ea typeface="Calibri"/>
                <a:cs typeface="Calibri"/>
                <a:sym typeface="Calibri"/>
              </a:rPr>
              <a:t> and use it to silently review the parts of an introductory paragraph: introduction (background information to engage the reader), focus statement, and two points.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use the </a:t>
            </a:r>
            <a:r>
              <a:rPr lang="en" sz="1200" b="1" dirty="0">
                <a:solidFill>
                  <a:schemeClr val="dk1"/>
                </a:solidFill>
                <a:latin typeface="Calibri"/>
                <a:ea typeface="Calibri"/>
                <a:cs typeface="Calibri"/>
                <a:sym typeface="Calibri"/>
              </a:rPr>
              <a:t>Painted Essay® template </a:t>
            </a:r>
            <a:r>
              <a:rPr lang="en" sz="1200" dirty="0">
                <a:solidFill>
                  <a:schemeClr val="dk1"/>
                </a:solidFill>
                <a:latin typeface="Calibri"/>
                <a:ea typeface="Calibri"/>
                <a:cs typeface="Calibri"/>
                <a:sym typeface="Calibri"/>
              </a:rPr>
              <a:t>to underline their part in the correct colored pencil </a:t>
            </a:r>
            <a:r>
              <a:rPr lang="en" sz="1200" b="0" dirty="0">
                <a:solidFill>
                  <a:schemeClr val="dk1"/>
                </a:solidFill>
                <a:latin typeface="Calibri"/>
                <a:ea typeface="Calibri"/>
                <a:cs typeface="Calibri"/>
                <a:sym typeface="Calibri"/>
              </a:rPr>
              <a:t>(red, green, yellow, blue</a:t>
            </a:r>
            <a:r>
              <a:rPr lang="en" sz="1200" dirty="0">
                <a:solidFill>
                  <a:schemeClr val="dk1"/>
                </a:solidFill>
                <a:latin typeface="Calibri"/>
                <a:ea typeface="Calibri"/>
                <a:cs typeface="Calibri"/>
                <a:sym typeface="Calibri"/>
              </a:rPr>
              <a:t>): red for introduction, green for focus statement, yellow for point 1, and blue for point 2.</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pairs need to move around the room to find the other parts of the introduction, so that together they have all of the introduction, and put them together in the right order.</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when they have finished, they can check their work against the </a:t>
            </a:r>
            <a:r>
              <a:rPr lang="en" sz="1200" b="1" dirty="0">
                <a:solidFill>
                  <a:schemeClr val="dk1"/>
                </a:solidFill>
                <a:latin typeface="Calibri"/>
                <a:ea typeface="Calibri"/>
                <a:cs typeface="Calibri"/>
                <a:sym typeface="Calibri"/>
              </a:rPr>
              <a:t>model literary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Invite students to help you record the parts of an introductory paragraph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Refer to as necessary.</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students reading their part of the model literary essay.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that students are finding the correct parts of the introduction for the paragraph.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that Need it: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Tree>
    <p:extLst>
      <p:ext uri="{BB962C8B-B14F-4D97-AF65-F5344CB8AC3E}">
        <p14:creationId xmlns:p14="http://schemas.microsoft.com/office/powerpoint/2010/main" val="4023249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words </a:t>
            </a:r>
            <a:r>
              <a:rPr lang="en" sz="1200" i="1" dirty="0">
                <a:solidFill>
                  <a:schemeClr val="dk1"/>
                </a:solidFill>
                <a:latin typeface="Calibri"/>
                <a:ea typeface="Calibri"/>
                <a:cs typeface="Calibri"/>
                <a:sym typeface="Calibri"/>
              </a:rPr>
              <a:t>introductory paragraph</a:t>
            </a:r>
            <a:r>
              <a:rPr lang="en" sz="1200" dirty="0">
                <a:solidFill>
                  <a:schemeClr val="dk1"/>
                </a:solidFill>
                <a:latin typeface="Calibri"/>
                <a:ea typeface="Calibri"/>
                <a:cs typeface="Calibri"/>
                <a:sym typeface="Calibri"/>
              </a:rPr>
              <a:t>. Using a total participation technique, invite responses from the group: </a:t>
            </a:r>
            <a:r>
              <a:rPr lang="en" sz="1200" i="1" dirty="0">
                <a:solidFill>
                  <a:schemeClr val="dk1"/>
                </a:solidFill>
                <a:latin typeface="Calibri"/>
                <a:ea typeface="Calibri"/>
                <a:cs typeface="Calibri"/>
                <a:sym typeface="Calibri"/>
              </a:rPr>
              <a:t>“What is an introductory paragraph? What is the purpose of it?” </a:t>
            </a:r>
            <a:r>
              <a:rPr lang="en" sz="1200" b="1" dirty="0">
                <a:solidFill>
                  <a:schemeClr val="dk1"/>
                </a:solidFill>
                <a:latin typeface="Calibri"/>
                <a:ea typeface="Calibri"/>
                <a:cs typeface="Calibri"/>
                <a:sym typeface="Calibri"/>
              </a:rPr>
              <a:t>(the paragraph that opens a piece of writing and helps the reader understand what the writing will be about)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Informative Essay Prompt: What Inspires Poets? handout</a:t>
            </a:r>
            <a:r>
              <a:rPr lang="en" sz="1200" dirty="0">
                <a:solidFill>
                  <a:schemeClr val="dk1"/>
                </a:solidFill>
                <a:latin typeface="Calibri"/>
                <a:ea typeface="Calibri"/>
                <a:cs typeface="Calibri"/>
                <a:sym typeface="Calibri"/>
              </a:rPr>
              <a:t> and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bold the words </a:t>
            </a:r>
            <a:r>
              <a:rPr lang="en" sz="1200" i="1" dirty="0">
                <a:solidFill>
                  <a:schemeClr val="dk1"/>
                </a:solidFill>
                <a:latin typeface="Calibri"/>
                <a:ea typeface="Calibri"/>
                <a:cs typeface="Calibri"/>
                <a:sym typeface="Calibri"/>
              </a:rPr>
              <a:t>complete sentence</a:t>
            </a:r>
            <a:r>
              <a:rPr lang="en" sz="1200" dirty="0">
                <a:solidFill>
                  <a:schemeClr val="dk1"/>
                </a:solidFill>
                <a:latin typeface="Calibri"/>
                <a:ea typeface="Calibri"/>
                <a:cs typeface="Calibri"/>
                <a:sym typeface="Calibri"/>
              </a:rPr>
              <a:t> and tell students that as they write their introductory paragraphs of their essays, they will practice making sure their sentences are complete sentences.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perseverance, as they will be working to plan and write an essay for the first time this year, which may be challenging.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actively participating in the classroom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for comprehension by asking students to summarize and then to personalize the learning targets. Ask them to paraphrase them and then to say how they feel about them. Example: </a:t>
            </a:r>
            <a:r>
              <a:rPr lang="en" sz="1200" i="1" dirty="0">
                <a:solidFill>
                  <a:schemeClr val="dk1"/>
                </a:solidFill>
                <a:latin typeface="Calibri"/>
                <a:ea typeface="Calibri"/>
                <a:cs typeface="Calibri"/>
                <a:sym typeface="Calibri"/>
              </a:rPr>
              <a:t>“Can you put the learning target in your own words?” </a:t>
            </a:r>
            <a:r>
              <a:rPr lang="en" sz="1200" dirty="0">
                <a:solidFill>
                  <a:schemeClr val="dk1"/>
                </a:solidFill>
                <a:latin typeface="Calibri"/>
                <a:ea typeface="Calibri"/>
                <a:cs typeface="Calibri"/>
                <a:sym typeface="Calibri"/>
              </a:rPr>
              <a:t>(I can write the introduction to my essay.) </a:t>
            </a:r>
            <a:r>
              <a:rPr lang="en" sz="1200" i="1" dirty="0">
                <a:solidFill>
                  <a:schemeClr val="dk1"/>
                </a:solidFill>
                <a:latin typeface="Calibri"/>
                <a:ea typeface="Calibri"/>
                <a:cs typeface="Calibri"/>
                <a:sym typeface="Calibri"/>
              </a:rPr>
              <a:t>“How do you feel about that target?” </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4100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Google Shape;17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slide (consisting of steps 1-4)</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M</a:t>
            </a:r>
            <a:r>
              <a:rPr lang="en" sz="1200" dirty="0">
                <a:solidFill>
                  <a:schemeClr val="dk1"/>
                </a:solidFill>
                <a:latin typeface="Calibri"/>
                <a:ea typeface="Calibri"/>
                <a:cs typeface="Calibri"/>
                <a:sym typeface="Calibri"/>
              </a:rPr>
              <a:t>ove to the next slide to add the final part.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Tell </a:t>
            </a: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that in formal writing, it is important to write in complete sentences so that the reader can clearly understand the ideas the writer is trying to share.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three bullet points under “A complete sentence”: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Has a subject with a predicate and expresses a complete thought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Begins with a capital letter</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Ends with an end mark—either a period, question mark, or exclamation point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what the terms subject and predicate mean, referring to the </a:t>
            </a: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as needed.</a:t>
            </a:r>
            <a:r>
              <a:rPr lang="en" sz="1200" b="1" dirty="0">
                <a:solidFill>
                  <a:schemeClr val="dk1"/>
                </a:solidFill>
                <a:latin typeface="Calibri"/>
                <a:ea typeface="Calibri"/>
                <a:cs typeface="Calibri"/>
                <a:sym typeface="Calibri"/>
              </a:rPr>
              <a:t> (A subject is the noun or noun phrase or pronoun or pronoun phrase that performs the action or that the sentence is about. Example: Jack, the character from </a:t>
            </a:r>
            <a:r>
              <a:rPr lang="en" sz="1200" b="1" i="1" dirty="0">
                <a:solidFill>
                  <a:schemeClr val="dk1"/>
                </a:solidFill>
                <a:latin typeface="Calibri"/>
                <a:ea typeface="Calibri"/>
                <a:cs typeface="Calibri"/>
                <a:sym typeface="Calibri"/>
              </a:rPr>
              <a:t>Love That Dog</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most complete, correct sentences in English must have a subject and a predicate.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example on the </a:t>
            </a: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and read it aloud:</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“William Carlos Williams was a poet.”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and label the subject, William Carlos Williams, and underline and label the predicate using: </a:t>
            </a:r>
            <a:r>
              <a:rPr lang="en" sz="1200" i="1" dirty="0">
                <a:solidFill>
                  <a:schemeClr val="dk1"/>
                </a:solidFill>
                <a:latin typeface="Calibri"/>
                <a:ea typeface="Calibri"/>
                <a:cs typeface="Calibri"/>
                <a:sym typeface="Calibri"/>
              </a:rPr>
              <a:t>was a poet</a:t>
            </a:r>
            <a:r>
              <a:rPr lang="en" sz="1200" dirty="0">
                <a:solidFill>
                  <a:schemeClr val="dk1"/>
                </a:solidFill>
                <a:latin typeface="Calibri"/>
                <a:ea typeface="Calibri"/>
                <a:cs typeface="Calibri"/>
                <a:sym typeface="Calibri"/>
              </a:rPr>
              <a:t>. Invite students to do the same on their copy. Point out that this sentence expresses a complete thought—it tells about William Carlos Williams and what he did. Highlight the first letter of the sentence and point out that it is a capital letter, and circle the period and point out this end mark.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example on the </a:t>
            </a: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and read it aloud: </a:t>
            </a:r>
            <a:r>
              <a:rPr lang="en" sz="1200" i="1" dirty="0">
                <a:solidFill>
                  <a:schemeClr val="dk1"/>
                </a:solidFill>
                <a:latin typeface="Calibri"/>
                <a:ea typeface="Calibri"/>
                <a:cs typeface="Calibri"/>
                <a:sym typeface="Calibri"/>
              </a:rPr>
              <a:t>“This short poem helps us understand the beauty of the common wheelbarrow.”</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t>
            </a:r>
            <a:r>
              <a:rPr lang="en" sz="1200" i="1" dirty="0">
                <a:solidFill>
                  <a:schemeClr val="dk1"/>
                </a:solidFill>
                <a:latin typeface="Calibri"/>
                <a:ea typeface="Calibri"/>
                <a:cs typeface="Calibri"/>
                <a:sym typeface="Calibri"/>
              </a:rPr>
              <a:t>“What makes this a complete sentence?” </a:t>
            </a:r>
            <a:r>
              <a:rPr lang="en" sz="1200" b="1" dirty="0">
                <a:solidFill>
                  <a:schemeClr val="dk1"/>
                </a:solidFill>
                <a:latin typeface="Calibri"/>
                <a:ea typeface="Calibri"/>
                <a:cs typeface="Calibri"/>
                <a:sym typeface="Calibri"/>
              </a:rPr>
              <a:t>(the subject—this short poem; predicate— helps us understand the beauty of the common wheelbarrow; the capital letter at the beginning; the punctuation at the end)</a:t>
            </a:r>
            <a:endParaRPr sz="1200" b="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 their groups and sharing sentences about their group’s poet.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writing a complete sentence for students using a think-aloud. Consider purposefully making an error and then fixing it as you check to make sure it has all the components of a complete sentence.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Considering minimizing the complexity of the task by providing pre-written sentences for students to diagram instead of writing a complete sentence on their own.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270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33912a5d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e33912a5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Continued from the previous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Think-Write-Pair-Share leaving adequate time for each partner to think, ask each other the question, and share: </a:t>
            </a:r>
            <a:r>
              <a:rPr lang="en" sz="1200" i="1" dirty="0">
                <a:solidFill>
                  <a:schemeClr val="dk1"/>
                </a:solidFill>
                <a:latin typeface="Calibri"/>
                <a:ea typeface="Calibri"/>
                <a:cs typeface="Calibri"/>
                <a:sym typeface="Calibri"/>
              </a:rPr>
              <a:t>“Write a complete sentence about your expert group’s poet. Label the subject and predicate, and circle the capital letter at the beginning and the punctuation mark at the end.”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with the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Remind them that one of the things you will be looking for in their writing of their informative essays is complete sentences. Reassure students that they will have more opportunities to practice this in the next lesson.</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 their groups and sharing sentences about their group’s poet.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writing a complete sentence for students using a think-aloud. Consider purposefully making an error and then fixing it as you check to make sure it has all the components of a complete sentence.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Considering minimizing the complexity of the task by providing pre-written sentences for students to diagram instead of writing a complete sentence on their own.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6771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28E8438-181D-40DD-BB6E-32A1BCAAA1F0}"/>
              </a:ext>
            </a:extLst>
          </p:cNvPr>
          <p:cNvPicPr>
            <a:picLocks noChangeAspect="1"/>
          </p:cNvPicPr>
          <p:nvPr userDrawn="1"/>
        </p:nvPicPr>
        <p:blipFill>
          <a:blip r:embed="rId13"/>
          <a:stretch>
            <a:fillRect/>
          </a:stretch>
        </p:blipFill>
        <p:spPr>
          <a:xfrm>
            <a:off x="8227843" y="4913942"/>
            <a:ext cx="762000" cy="142875"/>
          </a:xfrm>
          <a:prstGeom prst="rect">
            <a:avLst/>
          </a:prstGeom>
        </p:spPr>
      </p:pic>
      <p:pic>
        <p:nvPicPr>
          <p:cNvPr id="5" name="Picture 4">
            <a:extLst>
              <a:ext uri="{FF2B5EF4-FFF2-40B4-BE49-F238E27FC236}">
                <a16:creationId xmlns:a16="http://schemas.microsoft.com/office/drawing/2014/main" id="{CCEF1AA1-FD7D-4FB2-9DDC-10E59C18F4E9}"/>
              </a:ext>
            </a:extLst>
          </p:cNvPr>
          <p:cNvPicPr>
            <a:picLocks noChangeAspect="1"/>
          </p:cNvPicPr>
          <p:nvPr userDrawn="1"/>
        </p:nvPicPr>
        <p:blipFill>
          <a:blip r:embed="rId14"/>
          <a:stretch>
            <a:fillRect/>
          </a:stretch>
        </p:blipFill>
        <p:spPr>
          <a:xfrm>
            <a:off x="4306605" y="4692779"/>
            <a:ext cx="530790" cy="442325"/>
          </a:xfrm>
          <a:prstGeom prst="rect">
            <a:avLst/>
          </a:prstGeom>
        </p:spPr>
      </p:pic>
      <p:pic>
        <p:nvPicPr>
          <p:cNvPr id="10" name="Picture 9">
            <a:extLst>
              <a:ext uri="{FF2B5EF4-FFF2-40B4-BE49-F238E27FC236}">
                <a16:creationId xmlns:a16="http://schemas.microsoft.com/office/drawing/2014/main" id="{BE0433CB-EE17-46CC-8318-412C8C49882A}"/>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39C3AE9-038F-48D2-BA50-91F92DFB9A0F}"/>
              </a:ext>
            </a:extLst>
          </p:cNvPr>
          <p:cNvPicPr>
            <a:picLocks noChangeAspect="1"/>
          </p:cNvPicPr>
          <p:nvPr userDrawn="1"/>
        </p:nvPicPr>
        <p:blipFill>
          <a:blip r:embed="rId13"/>
          <a:stretch>
            <a:fillRect/>
          </a:stretch>
        </p:blipFill>
        <p:spPr>
          <a:xfrm>
            <a:off x="7904967" y="4966961"/>
            <a:ext cx="762000" cy="142875"/>
          </a:xfrm>
          <a:prstGeom prst="rect">
            <a:avLst/>
          </a:prstGeom>
        </p:spPr>
      </p:pic>
      <p:pic>
        <p:nvPicPr>
          <p:cNvPr id="5" name="Picture 4">
            <a:extLst>
              <a:ext uri="{FF2B5EF4-FFF2-40B4-BE49-F238E27FC236}">
                <a16:creationId xmlns:a16="http://schemas.microsoft.com/office/drawing/2014/main" id="{64C0338A-2E31-4E7D-BD68-7ACDA17E92BC}"/>
              </a:ext>
            </a:extLst>
          </p:cNvPr>
          <p:cNvPicPr>
            <a:picLocks noChangeAspect="1"/>
          </p:cNvPicPr>
          <p:nvPr userDrawn="1"/>
        </p:nvPicPr>
        <p:blipFill>
          <a:blip r:embed="rId14"/>
          <a:stretch>
            <a:fillRect/>
          </a:stretch>
        </p:blipFill>
        <p:spPr>
          <a:xfrm>
            <a:off x="4224402" y="4530507"/>
            <a:ext cx="695195" cy="579329"/>
          </a:xfrm>
          <a:prstGeom prst="rect">
            <a:avLst/>
          </a:prstGeom>
        </p:spPr>
      </p:pic>
      <p:pic>
        <p:nvPicPr>
          <p:cNvPr id="7" name="Picture 6">
            <a:extLst>
              <a:ext uri="{FF2B5EF4-FFF2-40B4-BE49-F238E27FC236}">
                <a16:creationId xmlns:a16="http://schemas.microsoft.com/office/drawing/2014/main" id="{3865A486-0627-4F77-BAAC-15DB50300234}"/>
              </a:ext>
            </a:extLst>
          </p:cNvPr>
          <p:cNvPicPr>
            <a:picLocks noChangeAspect="1"/>
          </p:cNvPicPr>
          <p:nvPr userDrawn="1"/>
        </p:nvPicPr>
        <p:blipFill>
          <a:blip r:embed="rId15"/>
          <a:stretch>
            <a:fillRect/>
          </a:stretch>
        </p:blipFill>
        <p:spPr>
          <a:xfrm>
            <a:off x="0" y="459705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10</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60-65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Plan and write the introductory paragraph for your literary essay. </a:t>
            </a:r>
            <a:endParaRPr sz="1600">
              <a:solidFill>
                <a:schemeClr val="dk1"/>
              </a:solidFill>
            </a:endParaRPr>
          </a:p>
          <a:p>
            <a:pPr marL="457200" lvl="0" indent="0" rtl="0">
              <a:lnSpc>
                <a:spcPct val="90000"/>
              </a:lnSpc>
              <a:spcBef>
                <a:spcPts val="0"/>
              </a:spcBef>
              <a:spcAft>
                <a:spcPts val="0"/>
              </a:spcAft>
              <a:buNone/>
            </a:pPr>
            <a:endParaRPr sz="14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plan and write the introductory paragraph for my essay.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recognize and write a complete sentence.</a:t>
            </a:r>
            <a:endParaRPr sz="1600">
              <a:solidFill>
                <a:schemeClr val="dk1"/>
              </a:solidFill>
            </a:endParaRPr>
          </a:p>
          <a:p>
            <a:pPr marL="457200" lvl="0" indent="0" rtl="0">
              <a:lnSpc>
                <a:spcPct val="90000"/>
              </a:lnSpc>
              <a:spcBef>
                <a:spcPts val="10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Writing an Introduction </a:t>
            </a:r>
            <a:endParaRPr/>
          </a:p>
        </p:txBody>
      </p:sp>
      <p:sp>
        <p:nvSpPr>
          <p:cNvPr id="197" name="Google Shape;197;p34"/>
          <p:cNvSpPr txBox="1">
            <a:spLocks noGrp="1"/>
          </p:cNvSpPr>
          <p:nvPr>
            <p:ph type="body" idx="1"/>
          </p:nvPr>
        </p:nvSpPr>
        <p:spPr>
          <a:xfrm>
            <a:off x="311700" y="1028700"/>
            <a:ext cx="8520600" cy="4008600"/>
          </a:xfrm>
          <a:prstGeom prst="rect">
            <a:avLst/>
          </a:prstGeom>
        </p:spPr>
        <p:txBody>
          <a:bodyPr spcFirstLastPara="1" wrap="square" lIns="91425" tIns="91425" rIns="91425" bIns="91425" anchor="t" anchorCtr="0">
            <a:noAutofit/>
          </a:bodyPr>
          <a:lstStyle/>
          <a:p>
            <a:pPr marL="3657600" lvl="0" indent="-330200" rtl="0">
              <a:spcBef>
                <a:spcPts val="0"/>
              </a:spcBef>
              <a:spcAft>
                <a:spcPts val="0"/>
              </a:spcAft>
              <a:buSzPts val="1600"/>
              <a:buAutoNum type="arabicPeriod"/>
            </a:pPr>
            <a:r>
              <a:rPr lang="en" sz="1600" dirty="0"/>
              <a:t>As your teacher reads aloud each of the criteria, turn &amp; talk to your partner about what each one means. </a:t>
            </a:r>
            <a:endParaRPr sz="1600" dirty="0"/>
          </a:p>
          <a:p>
            <a:pPr marL="3657600" lvl="0" indent="-330200" rtl="0">
              <a:spcBef>
                <a:spcPts val="0"/>
              </a:spcBef>
              <a:spcAft>
                <a:spcPts val="0"/>
              </a:spcAft>
              <a:buSzPts val="1600"/>
              <a:buAutoNum type="arabicPeriod"/>
            </a:pPr>
            <a:r>
              <a:rPr lang="en" sz="1600" dirty="0"/>
              <a:t>Next, mark the following criteria on your own checklist:  </a:t>
            </a:r>
            <a:endParaRPr sz="1600" dirty="0"/>
          </a:p>
          <a:p>
            <a:pPr marL="4114800" indent="-330200">
              <a:lnSpc>
                <a:spcPct val="115000"/>
              </a:lnSpc>
              <a:buClr>
                <a:schemeClr val="dk1"/>
              </a:buClr>
              <a:buSzPts val="1600"/>
            </a:pPr>
            <a:r>
              <a:rPr lang="en" sz="1600" dirty="0">
                <a:solidFill>
                  <a:schemeClr val="dk1"/>
                </a:solidFill>
              </a:rPr>
              <a:t>W.4.9</a:t>
            </a:r>
            <a:endParaRPr sz="1600" dirty="0">
              <a:solidFill>
                <a:schemeClr val="dk1"/>
              </a:solidFill>
            </a:endParaRPr>
          </a:p>
          <a:p>
            <a:pPr marL="4114800" indent="-330200">
              <a:lnSpc>
                <a:spcPct val="115000"/>
              </a:lnSpc>
              <a:buClr>
                <a:schemeClr val="dk1"/>
              </a:buClr>
              <a:buSzPts val="1600"/>
            </a:pPr>
            <a:r>
              <a:rPr lang="en" sz="1600" dirty="0">
                <a:solidFill>
                  <a:schemeClr val="dk1"/>
                </a:solidFill>
              </a:rPr>
              <a:t>W.4.2a</a:t>
            </a:r>
            <a:endParaRPr sz="1600" dirty="0">
              <a:solidFill>
                <a:schemeClr val="dk1"/>
              </a:solidFill>
            </a:endParaRPr>
          </a:p>
          <a:p>
            <a:pPr marL="4114800" indent="-330200">
              <a:lnSpc>
                <a:spcPct val="115000"/>
              </a:lnSpc>
              <a:buClr>
                <a:schemeClr val="dk1"/>
              </a:buClr>
              <a:buSzPts val="1600"/>
            </a:pPr>
            <a:r>
              <a:rPr lang="en" sz="1600" dirty="0">
                <a:solidFill>
                  <a:schemeClr val="dk1"/>
                </a:solidFill>
              </a:rPr>
              <a:t>W.4.2a</a:t>
            </a:r>
            <a:endParaRPr sz="1600" dirty="0">
              <a:solidFill>
                <a:schemeClr val="dk1"/>
              </a:solidFill>
            </a:endParaRPr>
          </a:p>
          <a:p>
            <a:pPr marL="4114800" indent="-330200">
              <a:lnSpc>
                <a:spcPct val="115000"/>
              </a:lnSpc>
              <a:buClr>
                <a:schemeClr val="dk1"/>
              </a:buClr>
              <a:buSzPts val="1600"/>
            </a:pPr>
            <a:r>
              <a:rPr lang="en" sz="1600" dirty="0">
                <a:solidFill>
                  <a:schemeClr val="dk1"/>
                </a:solidFill>
              </a:rPr>
              <a:t>L.4.3, L.4.6, W.4.4</a:t>
            </a:r>
            <a:endParaRPr sz="1600" dirty="0"/>
          </a:p>
          <a:p>
            <a:pPr marL="3670300" lvl="0" rtl="0">
              <a:spcBef>
                <a:spcPts val="0"/>
              </a:spcBef>
              <a:spcAft>
                <a:spcPts val="0"/>
              </a:spcAft>
              <a:buSzPts val="1600"/>
              <a:buFont typeface="+mj-lt"/>
              <a:buAutoNum type="arabicPeriod" startAt="3"/>
            </a:pPr>
            <a:r>
              <a:rPr lang="en" sz="1600" dirty="0"/>
              <a:t>You will focus on a different criterion as you write your essays.</a:t>
            </a:r>
            <a:r>
              <a:rPr lang="en" sz="1600" dirty="0">
                <a:solidFill>
                  <a:schemeClr val="dk1"/>
                </a:solidFill>
              </a:rPr>
              <a:t>	</a:t>
            </a:r>
            <a:endParaRPr sz="1600" dirty="0">
              <a:solidFill>
                <a:schemeClr val="dk1"/>
              </a:solidFill>
            </a:endParaRPr>
          </a:p>
          <a:p>
            <a:pPr marL="3657600" lvl="0" indent="-342900" rtl="0">
              <a:spcBef>
                <a:spcPts val="0"/>
              </a:spcBef>
              <a:spcAft>
                <a:spcPts val="0"/>
              </a:spcAft>
              <a:buSzPts val="1800"/>
              <a:buAutoNum type="arabicPeriod" startAt="3"/>
            </a:pPr>
            <a:r>
              <a:rPr lang="en" sz="1600" dirty="0">
                <a:solidFill>
                  <a:schemeClr val="dk1"/>
                </a:solidFill>
              </a:rPr>
              <a:t>Follow along with your teacher as you are guided to record your responses on the checklist. 	</a:t>
            </a:r>
            <a:r>
              <a:rPr lang="en" sz="1100" b="1" dirty="0">
                <a:solidFill>
                  <a:schemeClr val="dk1"/>
                </a:solidFill>
                <a:latin typeface="Arial"/>
                <a:ea typeface="Arial"/>
                <a:cs typeface="Arial"/>
                <a:sym typeface="Arial"/>
              </a:rPr>
              <a:t>				</a:t>
            </a:r>
            <a:endParaRPr sz="1100" b="1" dirty="0">
              <a:solidFill>
                <a:schemeClr val="dk1"/>
              </a:solidFill>
              <a:latin typeface="Arial"/>
              <a:ea typeface="Arial"/>
              <a:cs typeface="Arial"/>
              <a:sym typeface="Arial"/>
            </a:endParaRPr>
          </a:p>
        </p:txBody>
      </p:sp>
      <p:pic>
        <p:nvPicPr>
          <p:cNvPr id="198" name="Google Shape;198;p34"/>
          <p:cNvPicPr preferRelativeResize="0"/>
          <p:nvPr/>
        </p:nvPicPr>
        <p:blipFill>
          <a:blip r:embed="rId3">
            <a:alphaModFix/>
          </a:blip>
          <a:stretch>
            <a:fillRect/>
          </a:stretch>
        </p:blipFill>
        <p:spPr>
          <a:xfrm>
            <a:off x="311700" y="1028688"/>
            <a:ext cx="2890300" cy="3262025"/>
          </a:xfrm>
          <a:prstGeom prst="rect">
            <a:avLst/>
          </a:prstGeom>
          <a:noFill/>
          <a:ln w="9525" cap="flat" cmpd="sng">
            <a:solidFill>
              <a:srgbClr val="000000"/>
            </a:solidFill>
            <a:prstDash val="solid"/>
            <a:round/>
            <a:headEnd type="none" w="sm" len="sm"/>
            <a:tailEnd type="none" w="sm" len="sm"/>
          </a:ln>
        </p:spPr>
      </p:pic>
      <p:pic>
        <p:nvPicPr>
          <p:cNvPr id="199" name="Google Shape;199;p34"/>
          <p:cNvPicPr preferRelativeResize="0"/>
          <p:nvPr/>
        </p:nvPicPr>
        <p:blipFill>
          <a:blip r:embed="rId4">
            <a:alphaModFix/>
          </a:blip>
          <a:stretch>
            <a:fillRect/>
          </a:stretch>
        </p:blipFill>
        <p:spPr>
          <a:xfrm>
            <a:off x="670650" y="2948675"/>
            <a:ext cx="2857500" cy="1691419"/>
          </a:xfrm>
          <a:prstGeom prst="rect">
            <a:avLst/>
          </a:prstGeom>
          <a:noFill/>
          <a:ln w="9525" cap="flat" cmpd="sng">
            <a:solidFill>
              <a:srgbClr val="000000"/>
            </a:solidFill>
            <a:prstDash val="solid"/>
            <a:round/>
            <a:headEnd type="none" w="sm" len="sm"/>
            <a:tailEnd type="none" w="sm" len="sm"/>
          </a:ln>
        </p:spPr>
      </p:pic>
      <p:pic>
        <p:nvPicPr>
          <p:cNvPr id="7" name="Google Shape;188;p33"/>
          <p:cNvPicPr preferRelativeResize="0"/>
          <p:nvPr/>
        </p:nvPicPr>
        <p:blipFill>
          <a:blip r:embed="rId5">
            <a:alphaModFix/>
          </a:blip>
          <a:stretch>
            <a:fillRect/>
          </a:stretch>
        </p:blipFill>
        <p:spPr>
          <a:xfrm>
            <a:off x="8204000" y="4442550"/>
            <a:ext cx="571500" cy="57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an Introduction (continued)</a:t>
            </a:r>
            <a:endParaRPr/>
          </a:p>
        </p:txBody>
      </p:sp>
      <p:sp>
        <p:nvSpPr>
          <p:cNvPr id="206" name="Google Shape;206;p35"/>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sz="2000" dirty="0">
                <a:solidFill>
                  <a:schemeClr val="dk1"/>
                </a:solidFill>
              </a:rPr>
              <a:t>Turn &amp; Talk:</a:t>
            </a:r>
            <a:endParaRPr sz="2000" dirty="0">
              <a:solidFill>
                <a:schemeClr val="dk1"/>
              </a:solidFill>
            </a:endParaRPr>
          </a:p>
          <a:p>
            <a:pPr lvl="1" indent="-342900">
              <a:lnSpc>
                <a:spcPct val="90000"/>
              </a:lnSpc>
              <a:buClr>
                <a:schemeClr val="dk1"/>
              </a:buClr>
              <a:buSzPts val="1800"/>
            </a:pPr>
            <a:r>
              <a:rPr lang="en" sz="2000" dirty="0">
                <a:solidFill>
                  <a:schemeClr val="dk1"/>
                </a:solidFill>
              </a:rPr>
              <a:t>What inspired your poet to write?</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Write a focus statement. </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Turn &amp; Talk:</a:t>
            </a:r>
            <a:endParaRPr sz="2000" dirty="0">
              <a:solidFill>
                <a:schemeClr val="dk1"/>
              </a:solidFill>
            </a:endParaRPr>
          </a:p>
          <a:p>
            <a:pPr lvl="1" indent="-342900">
              <a:lnSpc>
                <a:spcPct val="90000"/>
              </a:lnSpc>
              <a:buClr>
                <a:schemeClr val="dk1"/>
              </a:buClr>
              <a:buSzPts val="1800"/>
            </a:pPr>
            <a:r>
              <a:rPr lang="en" sz="2000" dirty="0">
                <a:solidFill>
                  <a:schemeClr val="dk1"/>
                </a:solidFill>
              </a:rPr>
              <a:t>What background information about your poet can you include in your introduction?</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Use the red marker to underline the information you will use in your introduction. </a:t>
            </a:r>
            <a:endParaRPr sz="2000"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sz="2000" dirty="0">
                <a:solidFill>
                  <a:schemeClr val="dk1"/>
                </a:solidFill>
              </a:rPr>
              <a:t>When instructed by your teacher, begin writing your introduction on the paper given to you. </a:t>
            </a:r>
            <a:endParaRPr sz="2000" dirty="0">
              <a:solidFill>
                <a:schemeClr val="dk1"/>
              </a:solidFill>
            </a:endParaRPr>
          </a:p>
          <a:p>
            <a:pPr marL="0" lvl="0" indent="0" rtl="0">
              <a:lnSpc>
                <a:spcPct val="115000"/>
              </a:lnSpc>
              <a:spcBef>
                <a:spcPts val="0"/>
              </a:spcBef>
              <a:spcAft>
                <a:spcPts val="0"/>
              </a:spcAft>
              <a:buNone/>
            </a:pPr>
            <a:endParaRPr sz="1400" dirty="0"/>
          </a:p>
        </p:txBody>
      </p:sp>
      <p:pic>
        <p:nvPicPr>
          <p:cNvPr id="207" name="Google Shape;207;p35"/>
          <p:cNvPicPr preferRelativeResize="0"/>
          <p:nvPr/>
        </p:nvPicPr>
        <p:blipFill>
          <a:blip r:embed="rId3">
            <a:alphaModFix/>
          </a:blip>
          <a:stretch>
            <a:fillRect/>
          </a:stretch>
        </p:blipFill>
        <p:spPr>
          <a:xfrm>
            <a:off x="8245653" y="4393614"/>
            <a:ext cx="586597" cy="546321"/>
          </a:xfrm>
          <a:prstGeom prst="rect">
            <a:avLst/>
          </a:prstGeom>
          <a:noFill/>
          <a:ln>
            <a:noFill/>
          </a:ln>
        </p:spPr>
      </p:pic>
      <p:pic>
        <p:nvPicPr>
          <p:cNvPr id="208" name="Google Shape;208;p35"/>
          <p:cNvPicPr preferRelativeResize="0"/>
          <p:nvPr/>
        </p:nvPicPr>
        <p:blipFill>
          <a:blip r:embed="rId4">
            <a:alphaModFix/>
          </a:blip>
          <a:stretch>
            <a:fillRect/>
          </a:stretch>
        </p:blipFill>
        <p:spPr>
          <a:xfrm>
            <a:off x="7298279" y="4390418"/>
            <a:ext cx="866775" cy="676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So how are we doing? </a:t>
            </a:r>
            <a:endParaRPr dirty="0"/>
          </a:p>
        </p:txBody>
      </p:sp>
      <p:sp>
        <p:nvSpPr>
          <p:cNvPr id="214" name="Google Shape;214;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914400" lvl="0" indent="-381000" rtl="0">
              <a:lnSpc>
                <a:spcPct val="90000"/>
              </a:lnSpc>
              <a:spcBef>
                <a:spcPts val="1000"/>
              </a:spcBef>
              <a:spcAft>
                <a:spcPts val="0"/>
              </a:spcAft>
              <a:buClr>
                <a:schemeClr val="dk1"/>
              </a:buClr>
              <a:buSzPts val="2400"/>
              <a:buAutoNum type="arabicPeriod"/>
            </a:pPr>
            <a:r>
              <a:rPr lang="en" sz="2400">
                <a:solidFill>
                  <a:schemeClr val="dk1"/>
                </a:solidFill>
              </a:rPr>
              <a:t>I can plan and write the introductory paragraph for my essay. </a:t>
            </a:r>
            <a:endParaRPr sz="2400">
              <a:solidFill>
                <a:schemeClr val="dk1"/>
              </a:solidFill>
            </a:endParaRPr>
          </a:p>
          <a:p>
            <a:pPr marL="914400" lvl="0" indent="-381000" rtl="0">
              <a:lnSpc>
                <a:spcPct val="90000"/>
              </a:lnSpc>
              <a:spcBef>
                <a:spcPts val="0"/>
              </a:spcBef>
              <a:spcAft>
                <a:spcPts val="0"/>
              </a:spcAft>
              <a:buClr>
                <a:schemeClr val="dk1"/>
              </a:buClr>
              <a:buSzPts val="2400"/>
              <a:buAutoNum type="arabicPeriod"/>
            </a:pPr>
            <a:r>
              <a:rPr lang="en" sz="2400">
                <a:solidFill>
                  <a:schemeClr val="dk1"/>
                </a:solidFill>
              </a:rPr>
              <a:t>I can recognize and write a complete sentence.</a:t>
            </a:r>
            <a:endParaRPr sz="2400">
              <a:solidFill>
                <a:schemeClr val="dk1"/>
              </a:solidFill>
            </a:endParaRPr>
          </a:p>
          <a:p>
            <a:pPr marL="0" lvl="0" indent="0">
              <a:spcBef>
                <a:spcPts val="0"/>
              </a:spcBef>
              <a:spcAft>
                <a:spcPts val="0"/>
              </a:spcAft>
              <a:buNone/>
            </a:pPr>
            <a:endParaRPr/>
          </a:p>
        </p:txBody>
      </p:sp>
      <p:pic>
        <p:nvPicPr>
          <p:cNvPr id="215" name="Google Shape;215;p36"/>
          <p:cNvPicPr preferRelativeResize="0"/>
          <p:nvPr/>
        </p:nvPicPr>
        <p:blipFill>
          <a:blip r:embed="rId3">
            <a:alphaModFix/>
          </a:blip>
          <a:stretch>
            <a:fillRect/>
          </a:stretch>
        </p:blipFill>
        <p:spPr>
          <a:xfrm>
            <a:off x="8179194" y="4425318"/>
            <a:ext cx="703804" cy="557332"/>
          </a:xfrm>
          <a:prstGeom prst="rect">
            <a:avLst/>
          </a:prstGeom>
          <a:noFill/>
          <a:ln>
            <a:noFill/>
          </a:ln>
        </p:spPr>
      </p:pic>
      <p:pic>
        <p:nvPicPr>
          <p:cNvPr id="216" name="Google Shape;216;p36"/>
          <p:cNvPicPr preferRelativeResize="0"/>
          <p:nvPr/>
        </p:nvPicPr>
        <p:blipFill>
          <a:blip r:embed="rId4">
            <a:alphaModFix/>
          </a:blip>
          <a:stretch>
            <a:fillRect/>
          </a:stretch>
        </p:blipFill>
        <p:spPr>
          <a:xfrm>
            <a:off x="7664738" y="4425318"/>
            <a:ext cx="553975" cy="55733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Reflect on YOUR performance!</a:t>
            </a:r>
            <a:r>
              <a:rPr lang="en"/>
              <a:t>  </a:t>
            </a:r>
            <a:endParaRPr/>
          </a:p>
        </p:txBody>
      </p:sp>
      <p:sp>
        <p:nvSpPr>
          <p:cNvPr id="222" name="Google Shape;222;p37"/>
          <p:cNvSpPr txBox="1">
            <a:spLocks noGrp="1"/>
          </p:cNvSpPr>
          <p:nvPr>
            <p:ph type="body" idx="1"/>
          </p:nvPr>
        </p:nvSpPr>
        <p:spPr>
          <a:xfrm>
            <a:off x="311700" y="906875"/>
            <a:ext cx="8520600" cy="36621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sz="2100"/>
          </a:p>
          <a:p>
            <a:pPr marL="457200" lvl="0" indent="-361950" rtl="0">
              <a:spcBef>
                <a:spcPts val="0"/>
              </a:spcBef>
              <a:spcAft>
                <a:spcPts val="0"/>
              </a:spcAft>
              <a:buSzPts val="2100"/>
              <a:buAutoNum type="arabicPeriod"/>
            </a:pPr>
            <a:r>
              <a:rPr lang="en" sz="2100"/>
              <a:t>Whisper read your draft to yourself. </a:t>
            </a:r>
            <a:endParaRPr sz="2100"/>
          </a:p>
          <a:p>
            <a:pPr marL="457200" lvl="0" indent="-361950" rtl="0">
              <a:spcBef>
                <a:spcPts val="0"/>
              </a:spcBef>
              <a:spcAft>
                <a:spcPts val="0"/>
              </a:spcAft>
              <a:buSzPts val="2100"/>
              <a:buAutoNum type="arabicPeriod"/>
            </a:pPr>
            <a:r>
              <a:rPr lang="en" sz="2100"/>
              <a:t>Show a thumbs-up if your draft is appropriate for the task, purpose, and audience or a thumbs-down if you are not sure. How do you know?</a:t>
            </a:r>
            <a:endParaRPr sz="2100"/>
          </a:p>
          <a:p>
            <a:pPr marL="457200" lvl="0" indent="-361950" rtl="0">
              <a:spcBef>
                <a:spcPts val="0"/>
              </a:spcBef>
              <a:spcAft>
                <a:spcPts val="0"/>
              </a:spcAft>
              <a:buSzPts val="2100"/>
              <a:buAutoNum type="arabicPeriod"/>
            </a:pPr>
            <a:r>
              <a:rPr lang="en" sz="2100"/>
              <a:t>Now reflect on the process writing by thinking about the following: </a:t>
            </a:r>
            <a:endParaRPr sz="2100"/>
          </a:p>
          <a:p>
            <a:pPr marL="914400" lvl="1" indent="-361950" rtl="0">
              <a:spcBef>
                <a:spcPts val="0"/>
              </a:spcBef>
              <a:spcAft>
                <a:spcPts val="0"/>
              </a:spcAft>
              <a:buSzPts val="2100"/>
              <a:buAutoNum type="alphaLcPeriod"/>
            </a:pPr>
            <a:r>
              <a:rPr lang="en" sz="2100"/>
              <a:t>What were your challenges as you drafted today?</a:t>
            </a:r>
            <a:endParaRPr sz="2100"/>
          </a:p>
          <a:p>
            <a:pPr marL="914400" lvl="1" indent="-361950" rtl="0">
              <a:spcBef>
                <a:spcPts val="0"/>
              </a:spcBef>
              <a:spcAft>
                <a:spcPts val="0"/>
              </a:spcAft>
              <a:buSzPts val="2100"/>
              <a:buAutoNum type="alphaLcPeriod"/>
            </a:pPr>
            <a:r>
              <a:rPr lang="en" sz="2100"/>
              <a:t>What were your successes?</a:t>
            </a:r>
            <a:endParaRPr sz="2100"/>
          </a:p>
        </p:txBody>
      </p:sp>
      <p:pic>
        <p:nvPicPr>
          <p:cNvPr id="223" name="Google Shape;223;p37"/>
          <p:cNvPicPr preferRelativeResize="0"/>
          <p:nvPr/>
        </p:nvPicPr>
        <p:blipFill>
          <a:blip r:embed="rId3">
            <a:alphaModFix/>
          </a:blip>
          <a:stretch>
            <a:fillRect/>
          </a:stretch>
        </p:blipFill>
        <p:spPr>
          <a:xfrm>
            <a:off x="8309585" y="4430485"/>
            <a:ext cx="522715" cy="5096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29" name="Google Shape;229;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514350" lvl="0" indent="-514350" rtl="0">
              <a:spcBef>
                <a:spcPts val="0"/>
              </a:spcBef>
              <a:spcAft>
                <a:spcPts val="0"/>
              </a:spcAft>
              <a:buClr>
                <a:schemeClr val="dk1"/>
              </a:buClr>
              <a:buSzPct val="100000"/>
              <a:buFont typeface="+mj-lt"/>
              <a:buAutoNum type="alphaUcPeriod"/>
            </a:pPr>
            <a:r>
              <a:rPr lang="en" sz="2800" dirty="0">
                <a:solidFill>
                  <a:schemeClr val="dk1"/>
                </a:solidFill>
              </a:rPr>
              <a:t>Accountable Research Reading. Select a prompt and respond in the front of your independent reading journal.</a:t>
            </a:r>
          </a:p>
          <a:p>
            <a:pPr marL="514350" lvl="0" indent="-514350" rtl="0">
              <a:spcBef>
                <a:spcPts val="0"/>
              </a:spcBef>
              <a:spcAft>
                <a:spcPts val="0"/>
              </a:spcAft>
              <a:buClr>
                <a:schemeClr val="dk1"/>
              </a:buClr>
              <a:buSzPct val="100000"/>
              <a:buFont typeface="+mj-lt"/>
              <a:buAutoNum type="alphaUcPeriod"/>
            </a:pPr>
            <a:endParaRPr lang="en" sz="2800" dirty="0">
              <a:solidFill>
                <a:schemeClr val="dk1"/>
              </a:solidFill>
            </a:endParaRPr>
          </a:p>
          <a:p>
            <a:pPr marL="514350" lvl="0" indent="-514350" rtl="0">
              <a:spcBef>
                <a:spcPts val="0"/>
              </a:spcBef>
              <a:spcAft>
                <a:spcPts val="0"/>
              </a:spcAft>
              <a:buClr>
                <a:schemeClr val="dk1"/>
              </a:buClr>
              <a:buSzPct val="100000"/>
              <a:buFont typeface="+mj-lt"/>
              <a:buAutoNum type="alphaUcPeriod"/>
            </a:pPr>
            <a:r>
              <a:rPr lang="en" sz="2800" dirty="0">
                <a:solidFill>
                  <a:schemeClr val="dk1"/>
                </a:solidFill>
              </a:rPr>
              <a:t>Complete the sentences practice in your Unit 2 Homework.</a:t>
            </a:r>
            <a:endParaRPr sz="2800" dirty="0">
              <a:solidFill>
                <a:schemeClr val="dk1"/>
              </a:solidFill>
            </a:endParaRPr>
          </a:p>
          <a:p>
            <a:pPr marL="0" lvl="0" indent="0" rtl="0">
              <a:spcBef>
                <a:spcPts val="0"/>
              </a:spcBef>
              <a:spcAft>
                <a:spcPts val="0"/>
              </a:spcAft>
              <a:buNone/>
            </a:pPr>
            <a:endParaRPr sz="3000"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6" name="Google Shape;236;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7" name="Google Shape;237;p39"/>
          <p:cNvGraphicFramePr/>
          <p:nvPr/>
        </p:nvGraphicFramePr>
        <p:xfrm>
          <a:off x="773775" y="3463850"/>
          <a:ext cx="7239000" cy="1471550"/>
        </p:xfrm>
        <a:graphic>
          <a:graphicData uri="http://schemas.openxmlformats.org/drawingml/2006/table">
            <a:tbl>
              <a:tblPr>
                <a:noFill/>
                <a:tableStyleId>{594603A7-B8F7-4BFF-8641-FF3843749F84}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10: </a:t>
            </a:r>
            <a:r>
              <a:rPr lang="en" sz="1600" dirty="0">
                <a:solidFill>
                  <a:schemeClr val="dk1"/>
                </a:solidFill>
              </a:rPr>
              <a:t>Materials and Student Pairings</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Parts of the Model Literary Essay Introductory Paragraph</a:t>
            </a:r>
            <a:r>
              <a:rPr lang="en" sz="1600" dirty="0">
                <a:solidFill>
                  <a:schemeClr val="dk1"/>
                </a:solidFill>
              </a:rPr>
              <a:t>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The Painted Essay® template</a:t>
            </a:r>
            <a:r>
              <a:rPr lang="en" sz="1600" dirty="0">
                <a:solidFill>
                  <a:schemeClr val="dk1"/>
                </a:solidFill>
              </a:rPr>
              <a:t>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dirty="0">
                <a:solidFill>
                  <a:schemeClr val="dk1"/>
                </a:solidFill>
              </a:rPr>
              <a:t>Red, green, yellow, and blue colored pencils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Model literary essay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Literary Essay anchor chart</a:t>
            </a:r>
            <a:r>
              <a:rPr lang="en" sz="1600" dirty="0">
                <a:solidFill>
                  <a:schemeClr val="dk1"/>
                </a:solidFill>
              </a:rPr>
              <a:t> (new anchor chart)</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Informative Essay Prompt: What Inspires Poets?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Working to Become Effective Learners anchor chart</a:t>
            </a:r>
            <a:r>
              <a:rPr lang="en" sz="1600" dirty="0">
                <a:solidFill>
                  <a:schemeClr val="dk1"/>
                </a:solidFill>
              </a:rPr>
              <a:t>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Writing Complete Sentences handout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Parts of Speech anchor chart</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dirty="0">
                <a:solidFill>
                  <a:schemeClr val="dk1"/>
                </a:solidFill>
              </a:rPr>
              <a:t>Blue and red markers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Informative Writing Checklist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Expert group poet biographies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Close Read Note-catcher: Expert Group Poet </a:t>
            </a:r>
            <a:endParaRPr sz="16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dirty="0">
                <a:solidFill>
                  <a:schemeClr val="dk1"/>
                </a:solidFill>
              </a:rPr>
              <a:t>Red markers </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dirty="0">
                <a:solidFill>
                  <a:schemeClr val="dk1"/>
                </a:solidFill>
              </a:rPr>
              <a:t>Paper</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600" b="1" dirty="0">
                <a:solidFill>
                  <a:schemeClr val="dk1"/>
                </a:solidFill>
              </a:rPr>
              <a:t>Domain-Specific Word Wall </a:t>
            </a:r>
            <a:endParaRPr sz="1600" b="1" dirty="0">
              <a:solidFill>
                <a:schemeClr val="dk1"/>
              </a:solidFill>
            </a:endParaRPr>
          </a:p>
          <a:p>
            <a:pPr marL="0" lvl="0" indent="0" rtl="0">
              <a:lnSpc>
                <a:spcPct val="90000"/>
              </a:lnSpc>
              <a:spcBef>
                <a:spcPts val="0"/>
              </a:spcBef>
              <a:spcAft>
                <a:spcPts val="0"/>
              </a:spcAft>
              <a:buNone/>
            </a:pPr>
            <a:endParaRPr sz="12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10: </a:t>
            </a:r>
            <a:r>
              <a:rPr lang="en" dirty="0">
                <a:solidFill>
                  <a:schemeClr val="dk1"/>
                </a:solidFill>
              </a:rPr>
              <a:t>Pre-reading and Protocols</a:t>
            </a:r>
            <a:endParaRPr dirty="0">
              <a:solidFill>
                <a:schemeClr val="dk1"/>
              </a:solidFill>
            </a:endParaRPr>
          </a:p>
          <a:p>
            <a:pPr marL="457200" lvl="0" indent="0" rtl="0">
              <a:lnSpc>
                <a:spcPct val="115000"/>
              </a:lnSpc>
              <a:spcBef>
                <a:spcPts val="0"/>
              </a:spcBef>
              <a:spcAft>
                <a:spcPts val="0"/>
              </a:spcAft>
              <a:buNone/>
            </a:pPr>
            <a:endParaRPr sz="2400" dirty="0">
              <a:solidFill>
                <a:schemeClr val="dk1"/>
              </a:solidFill>
            </a:endParaRPr>
          </a:p>
          <a:p>
            <a:pPr marL="457200" lvl="0" indent="-381000" rtl="0">
              <a:lnSpc>
                <a:spcPct val="115000"/>
              </a:lnSpc>
              <a:spcBef>
                <a:spcPts val="0"/>
              </a:spcBef>
              <a:spcAft>
                <a:spcPts val="0"/>
              </a:spcAft>
              <a:buClr>
                <a:schemeClr val="dk1"/>
              </a:buClr>
              <a:buSzPts val="2400"/>
              <a:buFont typeface="Arial"/>
              <a:buChar char="●"/>
            </a:pPr>
            <a:r>
              <a:rPr lang="en" sz="2400" dirty="0">
                <a:solidFill>
                  <a:schemeClr val="dk1"/>
                </a:solidFill>
              </a:rPr>
              <a:t>Read the full lesson plan.</a:t>
            </a:r>
            <a:endParaRPr sz="2400" dirty="0">
              <a:solidFill>
                <a:schemeClr val="dk1"/>
              </a:solidFill>
            </a:endParaRPr>
          </a:p>
          <a:p>
            <a:pPr marL="457200" lvl="0" indent="-381000" rtl="0">
              <a:lnSpc>
                <a:spcPct val="115000"/>
              </a:lnSpc>
              <a:spcBef>
                <a:spcPts val="0"/>
              </a:spcBef>
              <a:spcAft>
                <a:spcPts val="0"/>
              </a:spcAft>
              <a:buClr>
                <a:schemeClr val="dk1"/>
              </a:buClr>
              <a:buSzPts val="2400"/>
              <a:buFont typeface="Arial"/>
              <a:buChar char="●"/>
            </a:pPr>
            <a:r>
              <a:rPr lang="en" sz="2400" dirty="0">
                <a:solidFill>
                  <a:schemeClr val="dk1"/>
                </a:solidFill>
              </a:rPr>
              <a:t>Review the Informative Writing Checklist</a:t>
            </a:r>
            <a:r>
              <a:rPr lang="en-US" sz="2400" dirty="0">
                <a:solidFill>
                  <a:schemeClr val="dk1"/>
                </a:solidFill>
              </a:rPr>
              <a:t>.</a:t>
            </a:r>
            <a:r>
              <a:rPr lang="en" sz="2400" dirty="0">
                <a:solidFill>
                  <a:schemeClr val="dk1"/>
                </a:solidFill>
              </a:rPr>
              <a:t> </a:t>
            </a:r>
            <a:endParaRPr sz="2400" dirty="0">
              <a:solidFill>
                <a:schemeClr val="dk1"/>
              </a:solidFill>
            </a:endParaRPr>
          </a:p>
          <a:p>
            <a:pPr marL="0" lvl="0" indent="0" rtl="0">
              <a:lnSpc>
                <a:spcPct val="115000"/>
              </a:lnSpc>
              <a:spcBef>
                <a:spcPts val="0"/>
              </a:spcBef>
              <a:spcAft>
                <a:spcPts val="0"/>
              </a:spcAft>
              <a:buNone/>
            </a:pPr>
            <a:endParaRPr sz="2400" dirty="0">
              <a:solidFill>
                <a:schemeClr val="dk1"/>
              </a:solidFill>
            </a:endParaRPr>
          </a:p>
          <a:p>
            <a:pPr marL="0" lvl="0" indent="0" rtl="0">
              <a:lnSpc>
                <a:spcPct val="115000"/>
              </a:lnSpc>
              <a:spcBef>
                <a:spcPts val="0"/>
              </a:spcBef>
              <a:spcAft>
                <a:spcPts val="0"/>
              </a:spcAft>
              <a:buNone/>
            </a:pPr>
            <a:r>
              <a:rPr lang="en" sz="2400" dirty="0">
                <a:solidFill>
                  <a:schemeClr val="dk1"/>
                </a:solidFill>
              </a:rPr>
              <a:t>Protocols to be familiar with: </a:t>
            </a:r>
            <a:endParaRPr sz="2400" dirty="0">
              <a:solidFill>
                <a:schemeClr val="dk1"/>
              </a:solidFill>
            </a:endParaRPr>
          </a:p>
          <a:p>
            <a:pPr marL="457200" lvl="0" indent="-355600" rtl="0">
              <a:lnSpc>
                <a:spcPct val="115000"/>
              </a:lnSpc>
              <a:spcBef>
                <a:spcPts val="0"/>
              </a:spcBef>
              <a:spcAft>
                <a:spcPts val="0"/>
              </a:spcAft>
              <a:buClr>
                <a:schemeClr val="dk1"/>
              </a:buClr>
              <a:buSzPts val="2000"/>
              <a:buChar char="●"/>
            </a:pPr>
            <a:r>
              <a:rPr lang="en" sz="2000" dirty="0">
                <a:solidFill>
                  <a:schemeClr val="dk1"/>
                </a:solidFill>
              </a:rPr>
              <a:t>Think, Pair, Share </a:t>
            </a:r>
            <a:endParaRPr sz="2000" dirty="0">
              <a:solidFill>
                <a:schemeClr val="dk1"/>
              </a:solidFill>
            </a:endParaRPr>
          </a:p>
          <a:p>
            <a:pPr marL="457200" lvl="0" indent="-355600" rtl="0">
              <a:lnSpc>
                <a:spcPct val="115000"/>
              </a:lnSpc>
              <a:spcBef>
                <a:spcPts val="0"/>
              </a:spcBef>
              <a:spcAft>
                <a:spcPts val="0"/>
              </a:spcAft>
              <a:buClr>
                <a:schemeClr val="dk1"/>
              </a:buClr>
              <a:buSzPts val="2000"/>
              <a:buChar char="●"/>
            </a:pPr>
            <a:r>
              <a:rPr lang="en" sz="2000" dirty="0">
                <a:solidFill>
                  <a:schemeClr val="dk1"/>
                </a:solidFill>
              </a:rPr>
              <a:t>Turn &amp; Talk </a:t>
            </a:r>
            <a:endParaRPr sz="2000" dirty="0">
              <a:solidFill>
                <a:schemeClr val="dk1"/>
              </a:solidFill>
            </a:endParaRPr>
          </a:p>
          <a:p>
            <a:pPr marL="457200" lvl="0" indent="-355600" rtl="0">
              <a:lnSpc>
                <a:spcPct val="115000"/>
              </a:lnSpc>
              <a:spcBef>
                <a:spcPts val="0"/>
              </a:spcBef>
              <a:spcAft>
                <a:spcPts val="0"/>
              </a:spcAft>
              <a:buClr>
                <a:schemeClr val="dk1"/>
              </a:buClr>
              <a:buSzPts val="2000"/>
              <a:buChar char="●"/>
            </a:pPr>
            <a:r>
              <a:rPr lang="en" sz="2000" dirty="0">
                <a:solidFill>
                  <a:schemeClr val="dk1"/>
                </a:solidFill>
              </a:rPr>
              <a:t>Thumb-O-Meter </a:t>
            </a:r>
            <a:endParaRPr sz="2000" dirty="0">
              <a:solidFill>
                <a:schemeClr val="dk1"/>
              </a:solidFill>
            </a:endParaRPr>
          </a:p>
          <a:p>
            <a:pPr marL="0" lvl="0" indent="0" rtl="0">
              <a:lnSpc>
                <a:spcPct val="115000"/>
              </a:lnSpc>
              <a:spcBef>
                <a:spcPts val="0"/>
              </a:spcBef>
              <a:spcAft>
                <a:spcPts val="0"/>
              </a:spcAft>
              <a:buNone/>
            </a:pPr>
            <a:endParaRPr sz="2200" dirty="0">
              <a:solidFill>
                <a:schemeClr val="dk1"/>
              </a:solidFill>
            </a:endParaRPr>
          </a:p>
        </p:txBody>
      </p:sp>
      <p:pic>
        <p:nvPicPr>
          <p:cNvPr id="143" name="Google Shape;143;p27"/>
          <p:cNvPicPr preferRelativeResize="0"/>
          <p:nvPr/>
        </p:nvPicPr>
        <p:blipFill>
          <a:blip r:embed="rId3">
            <a:alphaModFix/>
          </a:blip>
          <a:stretch>
            <a:fillRect/>
          </a:stretch>
        </p:blipFill>
        <p:spPr>
          <a:xfrm>
            <a:off x="2386600" y="4229875"/>
            <a:ext cx="313775" cy="313775"/>
          </a:xfrm>
          <a:prstGeom prst="rect">
            <a:avLst/>
          </a:prstGeom>
          <a:noFill/>
          <a:ln>
            <a:noFill/>
          </a:ln>
        </p:spPr>
      </p:pic>
      <p:pic>
        <p:nvPicPr>
          <p:cNvPr id="144" name="Google Shape;144;p27"/>
          <p:cNvPicPr preferRelativeResize="0"/>
          <p:nvPr/>
        </p:nvPicPr>
        <p:blipFill>
          <a:blip r:embed="rId4">
            <a:alphaModFix/>
          </a:blip>
          <a:stretch>
            <a:fillRect/>
          </a:stretch>
        </p:blipFill>
        <p:spPr>
          <a:xfrm>
            <a:off x="2917025" y="3872125"/>
            <a:ext cx="237550" cy="237550"/>
          </a:xfrm>
          <a:prstGeom prst="rect">
            <a:avLst/>
          </a:prstGeom>
          <a:noFill/>
          <a:ln>
            <a:noFill/>
          </a:ln>
        </p:spPr>
      </p:pic>
      <p:pic>
        <p:nvPicPr>
          <p:cNvPr id="145" name="Google Shape;145;p27"/>
          <p:cNvPicPr preferRelativeResize="0"/>
          <p:nvPr/>
        </p:nvPicPr>
        <p:blipFill>
          <a:blip r:embed="rId5">
            <a:alphaModFix/>
          </a:blip>
          <a:stretch>
            <a:fillRect/>
          </a:stretch>
        </p:blipFill>
        <p:spPr>
          <a:xfrm>
            <a:off x="2917025" y="4628075"/>
            <a:ext cx="237550" cy="237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8E80117-E309-44E2-ABD2-56B6510C1FA3}"/>
              </a:ext>
            </a:extLst>
          </p:cNvPr>
          <p:cNvPicPr>
            <a:picLocks noChangeAspect="1"/>
          </p:cNvPicPr>
          <p:nvPr/>
        </p:nvPicPr>
        <p:blipFill>
          <a:blip r:embed="rId3"/>
          <a:stretch>
            <a:fillRect/>
          </a:stretch>
        </p:blipFill>
        <p:spPr>
          <a:xfrm>
            <a:off x="3535783" y="204048"/>
            <a:ext cx="2072434" cy="95248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7" name="Google Shape;157;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2400">
                <a:solidFill>
                  <a:schemeClr val="dk1"/>
                </a:solidFill>
              </a:rPr>
              <a:t>Welcome back to our continuing study of poetry! </a:t>
            </a:r>
            <a:endParaRPr sz="2400">
              <a:solidFill>
                <a:schemeClr val="dk1"/>
              </a:solidFill>
            </a:endParaRPr>
          </a:p>
          <a:p>
            <a:pPr marL="0" lvl="0" indent="0" rtl="0">
              <a:spcBef>
                <a:spcPts val="0"/>
              </a:spcBef>
              <a:spcAft>
                <a:spcPts val="0"/>
              </a:spcAft>
              <a:buClr>
                <a:srgbClr val="000000"/>
              </a:buClr>
              <a:buSzPts val="1100"/>
              <a:buFont typeface="Arial"/>
              <a:buNone/>
            </a:pPr>
            <a:endParaRPr sz="2400">
              <a:solidFill>
                <a:schemeClr val="dk1"/>
              </a:solidFill>
            </a:endParaRPr>
          </a:p>
          <a:p>
            <a:pPr marL="0" lvl="0" indent="0">
              <a:spcBef>
                <a:spcPts val="0"/>
              </a:spcBef>
              <a:spcAft>
                <a:spcPts val="0"/>
              </a:spcAft>
              <a:buClr>
                <a:srgbClr val="000000"/>
              </a:buClr>
              <a:buSzPts val="1100"/>
              <a:buFont typeface="Arial"/>
              <a:buNone/>
            </a:pPr>
            <a:r>
              <a:rPr lang="en" sz="2400">
                <a:solidFill>
                  <a:schemeClr val="dk1"/>
                </a:solidFill>
              </a:rPr>
              <a:t>What are we learning and doing today?</a:t>
            </a:r>
            <a:endParaRPr sz="2400">
              <a:solidFill>
                <a:schemeClr val="dk1"/>
              </a:solidFill>
            </a:endParaRPr>
          </a:p>
          <a:p>
            <a:pPr marL="457200" lvl="0" indent="-381000">
              <a:spcBef>
                <a:spcPts val="0"/>
              </a:spcBef>
              <a:spcAft>
                <a:spcPts val="0"/>
              </a:spcAft>
              <a:buClr>
                <a:schemeClr val="dk1"/>
              </a:buClr>
              <a:buSzPts val="2400"/>
              <a:buChar char="●"/>
            </a:pPr>
            <a:r>
              <a:rPr lang="en" sz="2400">
                <a:solidFill>
                  <a:schemeClr val="dk1"/>
                </a:solidFill>
              </a:rPr>
              <a:t>Sorting &amp; Color Coding parts of an Introductory Paragraph</a:t>
            </a:r>
            <a:endParaRPr sz="2400">
              <a:solidFill>
                <a:schemeClr val="dk1"/>
              </a:solidFill>
            </a:endParaRPr>
          </a:p>
          <a:p>
            <a:pPr marL="457200" lvl="0" indent="-381000" rtl="0">
              <a:spcBef>
                <a:spcPts val="0"/>
              </a:spcBef>
              <a:spcAft>
                <a:spcPts val="0"/>
              </a:spcAft>
              <a:buSzPts val="2400"/>
              <a:buChar char="●"/>
            </a:pPr>
            <a:r>
              <a:rPr lang="en" sz="2400">
                <a:solidFill>
                  <a:schemeClr val="dk1"/>
                </a:solidFill>
              </a:rPr>
              <a:t>Producing Complete Sentences</a:t>
            </a: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Writing an Introduction </a:t>
            </a:r>
            <a:endParaRPr sz="2400">
              <a:solidFill>
                <a:schemeClr val="dk1"/>
              </a:solidFill>
            </a:endParaRPr>
          </a:p>
          <a:p>
            <a:pPr marL="0" lvl="0" indent="0" rtl="0">
              <a:spcBef>
                <a:spcPts val="0"/>
              </a:spcBef>
              <a:spcAft>
                <a:spcPts val="0"/>
              </a:spcAft>
              <a:buNone/>
            </a:pP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Sorting &amp; Color-Coding the Parts of an Introductory Paragraph </a:t>
            </a:r>
            <a:endParaRPr sz="3000" dirty="0"/>
          </a:p>
        </p:txBody>
      </p:sp>
      <p:sp>
        <p:nvSpPr>
          <p:cNvPr id="163" name="Google Shape;163;p30"/>
          <p:cNvSpPr txBox="1">
            <a:spLocks noGrp="1"/>
          </p:cNvSpPr>
          <p:nvPr>
            <p:ph type="body" idx="1"/>
          </p:nvPr>
        </p:nvSpPr>
        <p:spPr>
          <a:xfrm>
            <a:off x="195600" y="1366928"/>
            <a:ext cx="8636700" cy="3640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a:p>
            <a:pPr marL="3657600" lvl="0" indent="-342900" rtl="0">
              <a:spcBef>
                <a:spcPts val="0"/>
              </a:spcBef>
              <a:spcAft>
                <a:spcPts val="0"/>
              </a:spcAft>
              <a:buSzPts val="1800"/>
              <a:buAutoNum type="arabicPeriod"/>
            </a:pPr>
            <a:r>
              <a:rPr lang="en" dirty="0"/>
              <a:t>Use the Painted Essay Template to underline your part in the correct color.</a:t>
            </a:r>
            <a:endParaRPr dirty="0"/>
          </a:p>
          <a:p>
            <a:pPr marL="4114800" indent="-330200">
              <a:buClr>
                <a:schemeClr val="dk1"/>
              </a:buClr>
              <a:buSzPts val="1600"/>
            </a:pPr>
            <a:r>
              <a:rPr lang="en" sz="1600" dirty="0">
                <a:solidFill>
                  <a:srgbClr val="FF0000"/>
                </a:solidFill>
              </a:rPr>
              <a:t>Red </a:t>
            </a:r>
            <a:r>
              <a:rPr lang="en" sz="1600" dirty="0">
                <a:solidFill>
                  <a:schemeClr val="dk1"/>
                </a:solidFill>
              </a:rPr>
              <a:t>for introduction</a:t>
            </a:r>
            <a:endParaRPr sz="1600" dirty="0">
              <a:solidFill>
                <a:schemeClr val="dk1"/>
              </a:solidFill>
            </a:endParaRPr>
          </a:p>
          <a:p>
            <a:pPr marL="4114800" indent="-330200">
              <a:buClr>
                <a:schemeClr val="dk1"/>
              </a:buClr>
              <a:buSzPts val="1600"/>
            </a:pPr>
            <a:r>
              <a:rPr lang="en" sz="1600" dirty="0">
                <a:solidFill>
                  <a:srgbClr val="6AA84F"/>
                </a:solidFill>
              </a:rPr>
              <a:t>Green</a:t>
            </a:r>
            <a:r>
              <a:rPr lang="en" sz="1600" dirty="0">
                <a:solidFill>
                  <a:schemeClr val="dk1"/>
                </a:solidFill>
              </a:rPr>
              <a:t> for focus statement</a:t>
            </a:r>
            <a:endParaRPr sz="1600" dirty="0">
              <a:solidFill>
                <a:schemeClr val="dk1"/>
              </a:solidFill>
            </a:endParaRPr>
          </a:p>
          <a:p>
            <a:pPr marL="4114800" indent="-330200">
              <a:buClr>
                <a:schemeClr val="dk1"/>
              </a:buClr>
              <a:buSzPts val="1600"/>
            </a:pPr>
            <a:r>
              <a:rPr lang="en" sz="1600" dirty="0">
                <a:solidFill>
                  <a:srgbClr val="FFD966"/>
                </a:solidFill>
              </a:rPr>
              <a:t>Yellow</a:t>
            </a:r>
            <a:r>
              <a:rPr lang="en" sz="1600" dirty="0">
                <a:solidFill>
                  <a:schemeClr val="dk1"/>
                </a:solidFill>
              </a:rPr>
              <a:t> for point 1</a:t>
            </a:r>
            <a:endParaRPr sz="1600" dirty="0">
              <a:solidFill>
                <a:schemeClr val="dk1"/>
              </a:solidFill>
            </a:endParaRPr>
          </a:p>
          <a:p>
            <a:pPr marL="4114800" indent="-330200">
              <a:buClr>
                <a:schemeClr val="dk1"/>
              </a:buClr>
              <a:buSzPts val="1600"/>
            </a:pPr>
            <a:r>
              <a:rPr lang="en" sz="1600" dirty="0">
                <a:solidFill>
                  <a:srgbClr val="3C78D8"/>
                </a:solidFill>
              </a:rPr>
              <a:t>Blue</a:t>
            </a:r>
            <a:r>
              <a:rPr lang="en" sz="1600" dirty="0">
                <a:solidFill>
                  <a:schemeClr val="dk1"/>
                </a:solidFill>
              </a:rPr>
              <a:t> for point 2</a:t>
            </a:r>
            <a:endParaRPr sz="1600" dirty="0"/>
          </a:p>
          <a:p>
            <a:pPr marL="3657600" lvl="0" indent="-342900" rtl="0">
              <a:spcBef>
                <a:spcPts val="0"/>
              </a:spcBef>
              <a:spcAft>
                <a:spcPts val="0"/>
              </a:spcAft>
              <a:buSzPts val="1800"/>
              <a:buFont typeface="+mj-lt"/>
              <a:buAutoNum type="arabicPeriod" startAt="2"/>
            </a:pPr>
            <a:r>
              <a:rPr lang="en" dirty="0"/>
              <a:t>You will now move around the room to find the other parts of the introduction paragraph and put them in the right order. </a:t>
            </a:r>
          </a:p>
          <a:p>
            <a:pPr marL="3657600" lvl="0" indent="-342900" rtl="0">
              <a:spcBef>
                <a:spcPts val="0"/>
              </a:spcBef>
              <a:spcAft>
                <a:spcPts val="0"/>
              </a:spcAft>
              <a:buSzPts val="1800"/>
              <a:buFont typeface="+mj-lt"/>
              <a:buAutoNum type="arabicPeriod" startAt="2"/>
            </a:pPr>
            <a:r>
              <a:rPr lang="en" dirty="0"/>
              <a:t>When you have finished, check your work against the model literary essay.</a:t>
            </a:r>
            <a:r>
              <a:rPr lang="en" sz="2000" dirty="0"/>
              <a:t> </a:t>
            </a:r>
            <a:endParaRPr sz="2000" dirty="0"/>
          </a:p>
        </p:txBody>
      </p:sp>
      <p:pic>
        <p:nvPicPr>
          <p:cNvPr id="164" name="Google Shape;164;p30"/>
          <p:cNvPicPr preferRelativeResize="0"/>
          <p:nvPr/>
        </p:nvPicPr>
        <p:blipFill rotWithShape="1">
          <a:blip r:embed="rId3">
            <a:alphaModFix/>
          </a:blip>
          <a:srcRect t="-9030" b="9029"/>
          <a:stretch/>
        </p:blipFill>
        <p:spPr>
          <a:xfrm>
            <a:off x="815400" y="1590675"/>
            <a:ext cx="2437325" cy="29698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Take a Look at our Learning Targets</a:t>
            </a:r>
            <a:endParaRPr/>
          </a:p>
        </p:txBody>
      </p:sp>
      <p:sp>
        <p:nvSpPr>
          <p:cNvPr id="170" name="Google Shape;170;p31"/>
          <p:cNvSpPr txBox="1">
            <a:spLocks noGrp="1"/>
          </p:cNvSpPr>
          <p:nvPr>
            <p:ph type="body" idx="1"/>
          </p:nvPr>
        </p:nvSpPr>
        <p:spPr>
          <a:xfrm>
            <a:off x="3598325" y="1152475"/>
            <a:ext cx="5234100" cy="3416400"/>
          </a:xfrm>
          <a:prstGeom prst="rect">
            <a:avLst/>
          </a:prstGeom>
        </p:spPr>
        <p:txBody>
          <a:bodyPr spcFirstLastPara="1" wrap="square" lIns="91425" tIns="91425" rIns="91425" bIns="91425" anchor="t" anchorCtr="0">
            <a:noAutofit/>
          </a:bodyPr>
          <a:lstStyle/>
          <a:p>
            <a:pPr marL="914400" lvl="0" indent="-381000" rtl="0">
              <a:lnSpc>
                <a:spcPct val="90000"/>
              </a:lnSpc>
              <a:spcBef>
                <a:spcPts val="1000"/>
              </a:spcBef>
              <a:spcAft>
                <a:spcPts val="0"/>
              </a:spcAft>
              <a:buClr>
                <a:schemeClr val="dk1"/>
              </a:buClr>
              <a:buSzPts val="2400"/>
              <a:buAutoNum type="arabicPeriod"/>
            </a:pPr>
            <a:r>
              <a:rPr lang="en" sz="2400">
                <a:solidFill>
                  <a:schemeClr val="dk1"/>
                </a:solidFill>
              </a:rPr>
              <a:t>I can plan and write the </a:t>
            </a:r>
            <a:r>
              <a:rPr lang="en" sz="2400" u="sng">
                <a:solidFill>
                  <a:schemeClr val="dk1"/>
                </a:solidFill>
              </a:rPr>
              <a:t>introductory paragraph</a:t>
            </a:r>
            <a:r>
              <a:rPr lang="en" sz="2400">
                <a:solidFill>
                  <a:schemeClr val="dk1"/>
                </a:solidFill>
              </a:rPr>
              <a:t> for my essay. </a:t>
            </a:r>
            <a:endParaRPr sz="2400">
              <a:solidFill>
                <a:schemeClr val="dk1"/>
              </a:solidFill>
            </a:endParaRPr>
          </a:p>
          <a:p>
            <a:pPr marL="914400" lvl="0" indent="-381000" rtl="0">
              <a:lnSpc>
                <a:spcPct val="90000"/>
              </a:lnSpc>
              <a:spcBef>
                <a:spcPts val="0"/>
              </a:spcBef>
              <a:spcAft>
                <a:spcPts val="0"/>
              </a:spcAft>
              <a:buClr>
                <a:schemeClr val="dk1"/>
              </a:buClr>
              <a:buSzPts val="2400"/>
              <a:buAutoNum type="arabicPeriod"/>
            </a:pPr>
            <a:r>
              <a:rPr lang="en" sz="2400">
                <a:solidFill>
                  <a:schemeClr val="dk1"/>
                </a:solidFill>
              </a:rPr>
              <a:t>I can recognize and write a </a:t>
            </a:r>
            <a:r>
              <a:rPr lang="en" sz="2400" u="sng">
                <a:solidFill>
                  <a:schemeClr val="dk1"/>
                </a:solidFill>
              </a:rPr>
              <a:t>complete sentence</a:t>
            </a:r>
            <a:r>
              <a:rPr lang="en" sz="2400">
                <a:solidFill>
                  <a:schemeClr val="dk1"/>
                </a:solidFill>
              </a:rPr>
              <a:t>.</a:t>
            </a:r>
            <a:endParaRPr sz="2400">
              <a:solidFill>
                <a:schemeClr val="dk1"/>
              </a:solidFill>
            </a:endParaRPr>
          </a:p>
          <a:p>
            <a:pPr marL="0" lvl="0" indent="0" rtl="0">
              <a:lnSpc>
                <a:spcPct val="90000"/>
              </a:lnSpc>
              <a:spcBef>
                <a:spcPts val="1000"/>
              </a:spcBef>
              <a:spcAft>
                <a:spcPts val="0"/>
              </a:spcAft>
              <a:buNone/>
            </a:pPr>
            <a:endParaRPr>
              <a:solidFill>
                <a:schemeClr val="dk1"/>
              </a:solidFill>
            </a:endParaRPr>
          </a:p>
          <a:p>
            <a:pPr marL="457200" lvl="0" indent="0" rtl="0">
              <a:lnSpc>
                <a:spcPct val="120000"/>
              </a:lnSpc>
              <a:spcBef>
                <a:spcPts val="0"/>
              </a:spcBef>
              <a:spcAft>
                <a:spcPts val="0"/>
              </a:spcAft>
              <a:buNone/>
            </a:pPr>
            <a:endParaRPr sz="1600">
              <a:solidFill>
                <a:schemeClr val="dk1"/>
              </a:solidFill>
            </a:endParaRPr>
          </a:p>
          <a:p>
            <a:pPr marL="0" lvl="0" indent="0" rtl="0">
              <a:lnSpc>
                <a:spcPct val="115000"/>
              </a:lnSpc>
              <a:spcBef>
                <a:spcPts val="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Clr>
                <a:schemeClr val="dk1"/>
              </a:buClr>
              <a:buSzPts val="1100"/>
              <a:buFont typeface="Arial"/>
              <a:buNone/>
            </a:pPr>
            <a:endParaRPr sz="1600">
              <a:solidFill>
                <a:schemeClr val="dk1"/>
              </a:solidFill>
            </a:endParaRPr>
          </a:p>
          <a:p>
            <a:pPr marL="457200" lvl="0" indent="0" rtl="0">
              <a:lnSpc>
                <a:spcPct val="90000"/>
              </a:lnSpc>
              <a:spcBef>
                <a:spcPts val="1000"/>
              </a:spcBef>
              <a:spcAft>
                <a:spcPts val="0"/>
              </a:spcAft>
              <a:buNone/>
            </a:pPr>
            <a:endParaRPr/>
          </a:p>
        </p:txBody>
      </p:sp>
      <p:pic>
        <p:nvPicPr>
          <p:cNvPr id="171" name="Google Shape;171;p31"/>
          <p:cNvPicPr preferRelativeResize="0"/>
          <p:nvPr/>
        </p:nvPicPr>
        <p:blipFill>
          <a:blip r:embed="rId3">
            <a:alphaModFix/>
          </a:blip>
          <a:stretch>
            <a:fillRect/>
          </a:stretch>
        </p:blipFill>
        <p:spPr>
          <a:xfrm>
            <a:off x="8194327" y="4457174"/>
            <a:ext cx="638073" cy="516100"/>
          </a:xfrm>
          <a:prstGeom prst="rect">
            <a:avLst/>
          </a:prstGeom>
          <a:noFill/>
          <a:ln>
            <a:noFill/>
          </a:ln>
        </p:spPr>
      </p:pic>
      <p:pic>
        <p:nvPicPr>
          <p:cNvPr id="172" name="Google Shape;172;p31"/>
          <p:cNvPicPr preferRelativeResize="0"/>
          <p:nvPr/>
        </p:nvPicPr>
        <p:blipFill>
          <a:blip r:embed="rId4">
            <a:alphaModFix/>
          </a:blip>
          <a:stretch>
            <a:fillRect/>
          </a:stretch>
        </p:blipFill>
        <p:spPr>
          <a:xfrm>
            <a:off x="342760" y="1071510"/>
            <a:ext cx="3714926" cy="3542126"/>
          </a:xfrm>
          <a:prstGeom prst="rect">
            <a:avLst/>
          </a:prstGeom>
          <a:noFill/>
          <a:ln w="19050" cap="flat" cmpd="sng">
            <a:solidFill>
              <a:srgbClr val="000000"/>
            </a:solidFill>
            <a:prstDash val="solid"/>
            <a:miter lim="8000"/>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Practicing to Produce Complete Sentences </a:t>
            </a:r>
            <a:endParaRPr sz="3000"/>
          </a:p>
        </p:txBody>
      </p:sp>
      <p:sp>
        <p:nvSpPr>
          <p:cNvPr id="178" name="Google Shape;178;p32"/>
          <p:cNvSpPr txBox="1">
            <a:spLocks noGrp="1"/>
          </p:cNvSpPr>
          <p:nvPr>
            <p:ph type="body" idx="1"/>
          </p:nvPr>
        </p:nvSpPr>
        <p:spPr>
          <a:xfrm>
            <a:off x="428425" y="1065750"/>
            <a:ext cx="8520600" cy="3948300"/>
          </a:xfrm>
          <a:prstGeom prst="rect">
            <a:avLst/>
          </a:prstGeom>
        </p:spPr>
        <p:txBody>
          <a:bodyPr spcFirstLastPara="1" wrap="square" lIns="91425" tIns="91425" rIns="91425" bIns="91425" anchor="t" anchorCtr="0">
            <a:noAutofit/>
          </a:bodyPr>
          <a:lstStyle/>
          <a:p>
            <a:pPr marL="3200400" lvl="0" indent="-381000" rtl="0">
              <a:spcBef>
                <a:spcPts val="0"/>
              </a:spcBef>
              <a:spcAft>
                <a:spcPts val="0"/>
              </a:spcAft>
              <a:buSzPts val="2400"/>
              <a:buAutoNum type="arabicPeriod"/>
            </a:pPr>
            <a:r>
              <a:rPr lang="en" sz="2400" dirty="0"/>
              <a:t>Look at the first example on the Writing Complete Sentences handout. </a:t>
            </a:r>
            <a:endParaRPr sz="2400" dirty="0"/>
          </a:p>
          <a:p>
            <a:pPr marL="3200400" lvl="0" indent="-381000" rtl="0">
              <a:spcBef>
                <a:spcPts val="0"/>
              </a:spcBef>
              <a:spcAft>
                <a:spcPts val="0"/>
              </a:spcAft>
              <a:buSzPts val="2400"/>
              <a:buAutoNum type="arabicPeriod"/>
            </a:pPr>
            <a:r>
              <a:rPr lang="en" sz="2400" dirty="0"/>
              <a:t>Circle and label the subject and underline the predicate. </a:t>
            </a:r>
            <a:endParaRPr sz="2400" dirty="0"/>
          </a:p>
          <a:p>
            <a:pPr marL="3200400" lvl="0" indent="-381000" rtl="0">
              <a:spcBef>
                <a:spcPts val="0"/>
              </a:spcBef>
              <a:spcAft>
                <a:spcPts val="0"/>
              </a:spcAft>
              <a:buSzPts val="2400"/>
              <a:buAutoNum type="arabicPeriod"/>
            </a:pPr>
            <a:r>
              <a:rPr lang="en" sz="2400" dirty="0"/>
              <a:t>Now, look at the second example. </a:t>
            </a:r>
            <a:endParaRPr sz="2400" dirty="0"/>
          </a:p>
          <a:p>
            <a:pPr marL="3200400" lvl="0" indent="-381000" rtl="0">
              <a:spcBef>
                <a:spcPts val="0"/>
              </a:spcBef>
              <a:spcAft>
                <a:spcPts val="0"/>
              </a:spcAft>
              <a:buSzPts val="2400"/>
              <a:buAutoNum type="arabicPeriod"/>
            </a:pPr>
            <a:r>
              <a:rPr lang="en" sz="2400" dirty="0"/>
              <a:t>Turn &amp; Talk with your partner: </a:t>
            </a:r>
            <a:endParaRPr sz="2400" dirty="0"/>
          </a:p>
          <a:p>
            <a:pPr marL="3657600" lvl="1" indent="-381000">
              <a:buSzPts val="2400"/>
            </a:pPr>
            <a:r>
              <a:rPr lang="en" sz="2400" dirty="0"/>
              <a:t>What makes this a complete sentence?</a:t>
            </a:r>
            <a:endParaRPr sz="2400" dirty="0"/>
          </a:p>
          <a:p>
            <a:pPr marL="3200400" marR="0" lvl="0" indent="0" algn="l" rtl="0">
              <a:lnSpc>
                <a:spcPct val="100000"/>
              </a:lnSpc>
              <a:spcBef>
                <a:spcPts val="0"/>
              </a:spcBef>
              <a:spcAft>
                <a:spcPts val="0"/>
              </a:spcAft>
              <a:buNone/>
            </a:pPr>
            <a:endParaRPr dirty="0"/>
          </a:p>
        </p:txBody>
      </p:sp>
      <p:pic>
        <p:nvPicPr>
          <p:cNvPr id="179" name="Google Shape;179;p32"/>
          <p:cNvPicPr preferRelativeResize="0"/>
          <p:nvPr/>
        </p:nvPicPr>
        <p:blipFill>
          <a:blip r:embed="rId3">
            <a:alphaModFix/>
          </a:blip>
          <a:stretch>
            <a:fillRect/>
          </a:stretch>
        </p:blipFill>
        <p:spPr>
          <a:xfrm>
            <a:off x="8204000" y="4442550"/>
            <a:ext cx="571500" cy="571500"/>
          </a:xfrm>
          <a:prstGeom prst="rect">
            <a:avLst/>
          </a:prstGeom>
          <a:noFill/>
          <a:ln>
            <a:noFill/>
          </a:ln>
        </p:spPr>
      </p:pic>
      <p:pic>
        <p:nvPicPr>
          <p:cNvPr id="180" name="Google Shape;180;p32"/>
          <p:cNvPicPr preferRelativeResize="0"/>
          <p:nvPr/>
        </p:nvPicPr>
        <p:blipFill>
          <a:blip r:embed="rId4">
            <a:alphaModFix/>
          </a:blip>
          <a:stretch>
            <a:fillRect/>
          </a:stretch>
        </p:blipFill>
        <p:spPr>
          <a:xfrm>
            <a:off x="311700" y="1318325"/>
            <a:ext cx="2352675" cy="2838450"/>
          </a:xfrm>
          <a:prstGeom prst="rect">
            <a:avLst/>
          </a:prstGeom>
          <a:noFill/>
          <a:ln w="9525" cap="flat" cmpd="sng">
            <a:solidFill>
              <a:srgbClr val="000000"/>
            </a:solidFill>
            <a:prstDash val="solid"/>
            <a:round/>
            <a:headEnd type="none" w="sm" len="sm"/>
            <a:tailEnd type="none" w="sm" len="sm"/>
          </a:ln>
        </p:spPr>
      </p:pic>
      <p:pic>
        <p:nvPicPr>
          <p:cNvPr id="181" name="Google Shape;181;p32"/>
          <p:cNvPicPr preferRelativeResize="0"/>
          <p:nvPr/>
        </p:nvPicPr>
        <p:blipFill>
          <a:blip r:embed="rId5">
            <a:alphaModFix/>
          </a:blip>
          <a:stretch>
            <a:fillRect/>
          </a:stretch>
        </p:blipFill>
        <p:spPr>
          <a:xfrm>
            <a:off x="941850" y="2961400"/>
            <a:ext cx="2305050" cy="18288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Practicing to Produce Complete Sentences </a:t>
            </a:r>
            <a:endParaRPr sz="3000"/>
          </a:p>
        </p:txBody>
      </p:sp>
      <p:sp>
        <p:nvSpPr>
          <p:cNvPr id="187" name="Google Shape;187;p33"/>
          <p:cNvSpPr txBox="1">
            <a:spLocks noGrp="1"/>
          </p:cNvSpPr>
          <p:nvPr>
            <p:ph type="body" idx="1"/>
          </p:nvPr>
        </p:nvSpPr>
        <p:spPr>
          <a:xfrm>
            <a:off x="428425" y="1065750"/>
            <a:ext cx="8520600" cy="3948300"/>
          </a:xfrm>
          <a:prstGeom prst="rect">
            <a:avLst/>
          </a:prstGeom>
        </p:spPr>
        <p:txBody>
          <a:bodyPr spcFirstLastPara="1" wrap="square" lIns="91425" tIns="91425" rIns="91425" bIns="91425" anchor="t" anchorCtr="0">
            <a:noAutofit/>
          </a:bodyPr>
          <a:lstStyle/>
          <a:p>
            <a:pPr marL="3200400" lvl="0" indent="-342900" rtl="0">
              <a:spcBef>
                <a:spcPts val="0"/>
              </a:spcBef>
              <a:spcAft>
                <a:spcPts val="0"/>
              </a:spcAft>
              <a:buSzPts val="1800"/>
              <a:buAutoNum type="arabicPeriod"/>
            </a:pPr>
            <a:r>
              <a:rPr lang="en" dirty="0"/>
              <a:t>Look at the first example on the Writing Complete Sentences handout. </a:t>
            </a:r>
            <a:endParaRPr dirty="0"/>
          </a:p>
          <a:p>
            <a:pPr marL="3200400" lvl="0" indent="-342900" rtl="0">
              <a:spcBef>
                <a:spcPts val="0"/>
              </a:spcBef>
              <a:spcAft>
                <a:spcPts val="0"/>
              </a:spcAft>
              <a:buSzPts val="1800"/>
              <a:buAutoNum type="arabicPeriod"/>
            </a:pPr>
            <a:r>
              <a:rPr lang="en" dirty="0"/>
              <a:t>Circle and label the subject and underline the predicate. </a:t>
            </a:r>
            <a:endParaRPr dirty="0"/>
          </a:p>
          <a:p>
            <a:pPr marL="3200400" lvl="0" indent="-342900" rtl="0">
              <a:spcBef>
                <a:spcPts val="0"/>
              </a:spcBef>
              <a:spcAft>
                <a:spcPts val="0"/>
              </a:spcAft>
              <a:buSzPts val="1800"/>
              <a:buAutoNum type="arabicPeriod"/>
            </a:pPr>
            <a:r>
              <a:rPr lang="en" dirty="0"/>
              <a:t>Now, look at the second example. </a:t>
            </a:r>
            <a:endParaRPr dirty="0"/>
          </a:p>
          <a:p>
            <a:pPr marL="3200400" lvl="0" indent="-342900" rtl="0">
              <a:spcBef>
                <a:spcPts val="0"/>
              </a:spcBef>
              <a:spcAft>
                <a:spcPts val="0"/>
              </a:spcAft>
              <a:buSzPts val="1800"/>
              <a:buAutoNum type="arabicPeriod"/>
            </a:pPr>
            <a:r>
              <a:rPr lang="en" dirty="0"/>
              <a:t>Turn &amp; Talk with your partner: </a:t>
            </a:r>
            <a:endParaRPr dirty="0"/>
          </a:p>
          <a:p>
            <a:pPr marL="3657600" lvl="1" indent="-317500" rtl="0">
              <a:spcBef>
                <a:spcPts val="0"/>
              </a:spcBef>
              <a:spcAft>
                <a:spcPts val="0"/>
              </a:spcAft>
              <a:buSzPts val="1400"/>
              <a:buAutoNum type="alphaLcPeriod"/>
            </a:pPr>
            <a:r>
              <a:rPr lang="en" dirty="0"/>
              <a:t>What makes this a complete sentence?</a:t>
            </a:r>
            <a:endParaRPr dirty="0"/>
          </a:p>
          <a:p>
            <a:pPr marL="3200400" lvl="0" indent="-342900" rtl="0">
              <a:spcBef>
                <a:spcPts val="0"/>
              </a:spcBef>
              <a:spcAft>
                <a:spcPts val="0"/>
              </a:spcAft>
              <a:buSzPts val="1800"/>
              <a:buAutoNum type="arabicPeriod"/>
            </a:pPr>
            <a:r>
              <a:rPr lang="en" dirty="0"/>
              <a:t>Take part in Think-Write-Pair-Share asking that question and sharing: </a:t>
            </a:r>
            <a:endParaRPr dirty="0"/>
          </a:p>
          <a:p>
            <a:pPr marL="3657600" lvl="1"/>
            <a:r>
              <a:rPr lang="en" dirty="0"/>
              <a:t>Write a complete sentence about your expert group’s poet. </a:t>
            </a:r>
            <a:endParaRPr dirty="0"/>
          </a:p>
          <a:p>
            <a:pPr marL="3657600" lvl="1"/>
            <a:r>
              <a:rPr lang="en" dirty="0"/>
              <a:t>Label the subject and predicate, and circle the capital letter at the beginning and the punctuation mark at the end. </a:t>
            </a:r>
            <a:endParaRPr dirty="0"/>
          </a:p>
        </p:txBody>
      </p:sp>
      <p:pic>
        <p:nvPicPr>
          <p:cNvPr id="188" name="Google Shape;188;p33"/>
          <p:cNvPicPr preferRelativeResize="0"/>
          <p:nvPr/>
        </p:nvPicPr>
        <p:blipFill>
          <a:blip r:embed="rId3">
            <a:alphaModFix/>
          </a:blip>
          <a:stretch>
            <a:fillRect/>
          </a:stretch>
        </p:blipFill>
        <p:spPr>
          <a:xfrm>
            <a:off x="8204000" y="4442550"/>
            <a:ext cx="571500" cy="571500"/>
          </a:xfrm>
          <a:prstGeom prst="rect">
            <a:avLst/>
          </a:prstGeom>
          <a:noFill/>
          <a:ln>
            <a:noFill/>
          </a:ln>
        </p:spPr>
      </p:pic>
      <p:pic>
        <p:nvPicPr>
          <p:cNvPr id="189" name="Google Shape;189;p33"/>
          <p:cNvPicPr preferRelativeResize="0"/>
          <p:nvPr/>
        </p:nvPicPr>
        <p:blipFill>
          <a:blip r:embed="rId4">
            <a:alphaModFix/>
          </a:blip>
          <a:stretch>
            <a:fillRect/>
          </a:stretch>
        </p:blipFill>
        <p:spPr>
          <a:xfrm>
            <a:off x="311700" y="1342303"/>
            <a:ext cx="2352675" cy="2838450"/>
          </a:xfrm>
          <a:prstGeom prst="rect">
            <a:avLst/>
          </a:prstGeom>
          <a:noFill/>
          <a:ln w="9525" cap="flat" cmpd="sng">
            <a:solidFill>
              <a:srgbClr val="000000"/>
            </a:solidFill>
            <a:prstDash val="solid"/>
            <a:round/>
            <a:headEnd type="none" w="sm" len="sm"/>
            <a:tailEnd type="none" w="sm" len="sm"/>
          </a:ln>
        </p:spPr>
      </p:pic>
      <p:pic>
        <p:nvPicPr>
          <p:cNvPr id="190" name="Google Shape;190;p33"/>
          <p:cNvPicPr preferRelativeResize="0"/>
          <p:nvPr/>
        </p:nvPicPr>
        <p:blipFill>
          <a:blip r:embed="rId5">
            <a:alphaModFix/>
          </a:blip>
          <a:stretch>
            <a:fillRect/>
          </a:stretch>
        </p:blipFill>
        <p:spPr>
          <a:xfrm>
            <a:off x="915185" y="3093396"/>
            <a:ext cx="2421401" cy="1614791"/>
          </a:xfrm>
          <a:prstGeom prst="rect">
            <a:avLst/>
          </a:prstGeom>
          <a:noFill/>
          <a:ln w="9525" cap="flat" cmpd="sng">
            <a:solidFill>
              <a:srgbClr val="000000"/>
            </a:solidFill>
            <a:prstDash val="solid"/>
            <a:round/>
            <a:headEnd type="none" w="sm" len="sm"/>
            <a:tailEnd type="none" w="sm" len="sm"/>
          </a:ln>
        </p:spPr>
      </p:pic>
      <p:pic>
        <p:nvPicPr>
          <p:cNvPr id="191" name="Google Shape;191;p33"/>
          <p:cNvPicPr preferRelativeResize="0"/>
          <p:nvPr/>
        </p:nvPicPr>
        <p:blipFill>
          <a:blip r:embed="rId6">
            <a:alphaModFix/>
          </a:blip>
          <a:stretch>
            <a:fillRect/>
          </a:stretch>
        </p:blipFill>
        <p:spPr>
          <a:xfrm>
            <a:off x="7696000" y="4474300"/>
            <a:ext cx="508000" cy="5080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AAB9FF-4DDA-41A6-86B7-406E64303735}">
  <ds:schemaRef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a1502afc-75e6-4a80-976c-76583f90c737"/>
    <ds:schemaRef ds:uri="http://www.w3.org/XML/1998/namespace"/>
  </ds:schemaRefs>
</ds:datastoreItem>
</file>

<file path=customXml/itemProps2.xml><?xml version="1.0" encoding="utf-8"?>
<ds:datastoreItem xmlns:ds="http://schemas.openxmlformats.org/officeDocument/2006/customXml" ds:itemID="{AF3C66F0-C2B9-41E9-904D-6C94BA21C5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FA0535-0FC0-4105-9125-7FF742913B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TotalTime>
  <Words>4219</Words>
  <Application>Microsoft Office PowerPoint</Application>
  <PresentationFormat>On-screen Show (16:9)</PresentationFormat>
  <Paragraphs>362</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Office Theme</vt:lpstr>
      <vt:lpstr>Grade 4: Module 1: Unit 2: Lesson 10 Teacher slide, before teaching.</vt:lpstr>
      <vt:lpstr>Grade 4: Module 1: Unit 2: Lesson 10 Teacher slide, before teaching.</vt:lpstr>
      <vt:lpstr>Grade 4: Module 1: Unit 2: Lesson 10 Teacher slide, before teaching.</vt:lpstr>
      <vt:lpstr>PowerPoint Presentation</vt:lpstr>
      <vt:lpstr>Hello, Students!</vt:lpstr>
      <vt:lpstr>Sorting &amp; Color-Coding the Parts of an Introductory Paragraph </vt:lpstr>
      <vt:lpstr>Take a Look at our Learning Targets</vt:lpstr>
      <vt:lpstr>Practicing to Produce Complete Sentences </vt:lpstr>
      <vt:lpstr>Practicing to Produce Complete Sentences </vt:lpstr>
      <vt:lpstr>Writing an Introduction </vt:lpstr>
      <vt:lpstr>Writing an Introduction (continued)</vt:lpstr>
      <vt:lpstr>So how are we doing? </vt:lpstr>
      <vt:lpstr>Reflect on YOUR performance!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10 Teacher slide, before teaching.</dc:title>
  <dc:creator>nbravo</dc:creator>
  <cp:lastModifiedBy>Natalie Ivey</cp:lastModifiedBy>
  <cp:revision>8</cp:revision>
  <dcterms:modified xsi:type="dcterms:W3CDTF">2018-09-05T18:13:07Z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