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12.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1.xml" ContentType="application/vnd.openxmlformats-officedocument.presentationml.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slideMasters/slideMaster1.xml" ContentType="application/vnd.openxmlformats-officedocument.presentationml.slideMaster+xml"/>
  <Override PartName="/ppt/notesSlides/notesSlide14.xml" ContentType="application/vnd.openxmlformats-officedocument.presentationml.notesSlid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9.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2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A3C5055C-92C3-43E4-A1E7-0199DB4D5480}">
  <a:tblStyle styleId="{A3C5055C-92C3-43E4-A1E7-0199DB4D5480}"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3043" autoAdjust="0"/>
  </p:normalViewPr>
  <p:slideViewPr>
    <p:cSldViewPr snapToGrid="0">
      <p:cViewPr varScale="1">
        <p:scale>
          <a:sx n="108" d="100"/>
          <a:sy n="108" d="100"/>
        </p:scale>
        <p:origin x="-1112" y="-1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tableStyles" Target="tableStyles.xml"/><Relationship Id="rId13" Type="http://schemas.openxmlformats.org/officeDocument/2006/relationships/slide" Target="slides/slide12.xml"/><Relationship Id="rId18" Type="http://schemas.openxmlformats.org/officeDocument/2006/relationships/slide" Target="slides/slide17.xml"/><Relationship Id="rId8" Type="http://schemas.openxmlformats.org/officeDocument/2006/relationships/slide" Target="slides/slide7.xml"/><Relationship Id="rId21" Type="http://schemas.openxmlformats.org/officeDocument/2006/relationships/notesMaster" Target="notesMasters/notesMaster1.xml"/><Relationship Id="rId3" Type="http://schemas.openxmlformats.org/officeDocument/2006/relationships/slide" Target="slides/slide2.xml"/><Relationship Id="rId25" Type="http://schemas.openxmlformats.org/officeDocument/2006/relationships/theme" Target="theme/theme1.xml"/><Relationship Id="rId12" Type="http://schemas.openxmlformats.org/officeDocument/2006/relationships/slide" Target="slides/slide11.xml"/><Relationship Id="rId17" Type="http://schemas.openxmlformats.org/officeDocument/2006/relationships/slide" Target="slides/slide16.xml"/><Relationship Id="rId7" Type="http://schemas.openxmlformats.org/officeDocument/2006/relationships/slide" Target="slides/slide6.xml"/><Relationship Id="rId20" Type="http://schemas.openxmlformats.org/officeDocument/2006/relationships/slide" Target="slides/slide19.xml"/><Relationship Id="rId16" Type="http://schemas.openxmlformats.org/officeDocument/2006/relationships/slide" Target="slides/slide15.xml"/><Relationship Id="rId2" Type="http://schemas.openxmlformats.org/officeDocument/2006/relationships/slide" Target="slides/slide1.xml"/><Relationship Id="rId29" Type="http://schemas.openxmlformats.org/officeDocument/2006/relationships/customXml" Target="../customXml/item3.xml"/><Relationship Id="rId24" Type="http://schemas.openxmlformats.org/officeDocument/2006/relationships/viewProps" Target="viewProps.xml"/><Relationship Id="rId11" Type="http://schemas.openxmlformats.org/officeDocument/2006/relationships/slide" Target="slides/slide10.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presProps" Target="presProps.xml"/><Relationship Id="rId15" Type="http://schemas.openxmlformats.org/officeDocument/2006/relationships/slide" Target="slides/slide14.xml"/><Relationship Id="rId5" Type="http://schemas.openxmlformats.org/officeDocument/2006/relationships/slide" Target="slides/slide4.xml"/><Relationship Id="rId28"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slide" Target="slides/slide18.xml"/><Relationship Id="rId9" Type="http://schemas.openxmlformats.org/officeDocument/2006/relationships/slide" Target="slides/slide8.xml"/><Relationship Id="rId22" Type="http://schemas.openxmlformats.org/officeDocument/2006/relationships/printerSettings" Target="printerSettings/printerSettings1.bin"/><Relationship Id="rId14" Type="http://schemas.openxmlformats.org/officeDocument/2006/relationships/slide" Target="slides/slide13.xml"/><Relationship Id="rId4" Type="http://schemas.openxmlformats.org/officeDocument/2006/relationships/slide" Target="slides/slide3.xml"/><Relationship Id="rId27"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85932171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curriculum.eleducation.org/curriculum/ela/grade-4/module-4/unit-2/lesson-9" TargetMode="External"/><Relationship Id="rId4" Type="http://schemas.openxmlformats.org/officeDocument/2006/relationships/hyperlink" Target="https://eleducation.org/resources/general-protocols-and-strategies-from-management-in-the-active-classroom" TargetMode="External"/><Relationship Id="rId5" Type="http://schemas.openxmlformats.org/officeDocument/2006/relationships/hyperlink" Target="https://eleducation.org/resources/el-education-classroom-protocols" TargetMode="External"/><Relationship Id="rId6" Type="http://schemas.openxmlformats.org/officeDocument/2006/relationships/hyperlink" Target="https://eleducation.org/resources/fourth-grade-writing-rubrics-and-checklists" TargetMode="External"/><Relationship Id="rId7" Type="http://schemas.openxmlformats.org/officeDocument/2006/relationships/hyperlink" Target="https://eleducation.org/resources/independent-reading-sample-plan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el-education-classroom-protocol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8" name="Google Shape;88;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This module uses literature and informational texts to introduce students to gender and racial inequality issues in the United States in the first half of the 20th century, and to recognize how the process of ratifying the 19th Amendment can teach us about how people were responding to gender and racial inequality at that time.</a:t>
            </a:r>
            <a:endParaRPr sz="1200" dirty="0">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In Unit 2, students continue to read </a:t>
            </a:r>
            <a:r>
              <a:rPr lang="en" sz="1200" i="1" dirty="0">
                <a:latin typeface="Calibri"/>
                <a:ea typeface="Calibri"/>
                <a:cs typeface="Calibri"/>
                <a:sym typeface="Calibri"/>
              </a:rPr>
              <a:t>The Hope Chest</a:t>
            </a:r>
            <a:r>
              <a:rPr lang="en" sz="1200" dirty="0">
                <a:latin typeface="Calibri"/>
                <a:ea typeface="Calibri"/>
                <a:cs typeface="Calibri"/>
                <a:sym typeface="Calibri"/>
              </a:rPr>
              <a:t> by Karen Schwabach. As they read chapters of the text in triads, they analyze the meaning of similes, metaphors, idioms, adages, and proverbs, and use relative pronouns and relative adverbs. They also analyze how character actions show evidence of themes and summarize the events in each chapter that show evidence of a theme. For the </a:t>
            </a:r>
            <a:r>
              <a:rPr lang="en" sz="1200" b="1" dirty="0">
                <a:latin typeface="Calibri"/>
                <a:ea typeface="Calibri"/>
                <a:cs typeface="Calibri"/>
                <a:sym typeface="Calibri"/>
              </a:rPr>
              <a:t>mid-unit assessment</a:t>
            </a:r>
            <a:r>
              <a:rPr lang="en" sz="1200" dirty="0">
                <a:latin typeface="Calibri"/>
                <a:ea typeface="Calibri"/>
                <a:cs typeface="Calibri"/>
                <a:sym typeface="Calibri"/>
              </a:rPr>
              <a:t>, students read a new chapter of </a:t>
            </a:r>
            <a:r>
              <a:rPr lang="en" sz="1200" i="1" dirty="0">
                <a:latin typeface="Calibri"/>
                <a:ea typeface="Calibri"/>
                <a:cs typeface="Calibri"/>
                <a:sym typeface="Calibri"/>
              </a:rPr>
              <a:t>The Hope Chest</a:t>
            </a:r>
            <a:r>
              <a:rPr lang="en" sz="1200" dirty="0">
                <a:latin typeface="Calibri"/>
                <a:ea typeface="Calibri"/>
                <a:cs typeface="Calibri"/>
                <a:sym typeface="Calibri"/>
              </a:rPr>
              <a:t> with their triad and summarize the events in the chapter that show evidence of a theme.</a:t>
            </a: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In the second half of the unit, students continue to read chapters of </a:t>
            </a:r>
            <a:r>
              <a:rPr lang="en" sz="1200" i="1" dirty="0">
                <a:latin typeface="Calibri"/>
                <a:ea typeface="Calibri"/>
                <a:cs typeface="Calibri"/>
                <a:sym typeface="Calibri"/>
              </a:rPr>
              <a:t>The Hope Chest</a:t>
            </a:r>
            <a:r>
              <a:rPr lang="en" sz="1200" dirty="0">
                <a:latin typeface="Calibri"/>
                <a:ea typeface="Calibri"/>
                <a:cs typeface="Calibri"/>
                <a:sym typeface="Calibri"/>
              </a:rPr>
              <a:t> until they finish it at the end of the unit. Building on their summary writing work from the first half of the unit, they also write a literary essay about a theme in </a:t>
            </a:r>
            <a:r>
              <a:rPr lang="en" sz="1200" i="1" dirty="0">
                <a:latin typeface="Calibri"/>
                <a:ea typeface="Calibri"/>
                <a:cs typeface="Calibri"/>
                <a:sym typeface="Calibri"/>
              </a:rPr>
              <a:t>The Hope Chest</a:t>
            </a:r>
            <a:r>
              <a:rPr lang="en" sz="1200" dirty="0">
                <a:latin typeface="Calibri"/>
                <a:ea typeface="Calibri"/>
                <a:cs typeface="Calibri"/>
                <a:sym typeface="Calibri"/>
              </a:rPr>
              <a:t>. For the </a:t>
            </a:r>
            <a:r>
              <a:rPr lang="en" sz="1200" b="1" dirty="0">
                <a:latin typeface="Calibri"/>
                <a:ea typeface="Calibri"/>
                <a:cs typeface="Calibri"/>
                <a:sym typeface="Calibri"/>
              </a:rPr>
              <a:t>End of Unit 2 Assessment</a:t>
            </a:r>
            <a:r>
              <a:rPr lang="en" sz="1200" dirty="0">
                <a:latin typeface="Calibri"/>
                <a:ea typeface="Calibri"/>
                <a:cs typeface="Calibri"/>
                <a:sym typeface="Calibri"/>
              </a:rPr>
              <a:t>, students write an on-demand essay about another theme in </a:t>
            </a:r>
            <a:r>
              <a:rPr lang="en" sz="1200" i="1" dirty="0">
                <a:latin typeface="Calibri"/>
                <a:ea typeface="Calibri"/>
                <a:cs typeface="Calibri"/>
                <a:sym typeface="Calibri"/>
              </a:rPr>
              <a:t>The Hope Chest</a:t>
            </a:r>
            <a:r>
              <a:rPr lang="en" sz="1200" dirty="0">
                <a:latin typeface="Calibri"/>
                <a:ea typeface="Calibri"/>
                <a:cs typeface="Calibri"/>
                <a:sym typeface="Calibri"/>
              </a:rPr>
              <a:t>, following the same structure used throughout the unit.</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
            </a:r>
            <a:br>
              <a:rPr lang="en" sz="1200" i="0" u="none" strike="noStrike" cap="none" dirty="0">
                <a:solidFill>
                  <a:srgbClr val="000000"/>
                </a:solidFill>
                <a:latin typeface="Calibri"/>
                <a:ea typeface="Calibri"/>
                <a:cs typeface="Calibri"/>
                <a:sym typeface="Calibri"/>
              </a:rPr>
            </a:br>
            <a:endParaRPr sz="120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746359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4941970da9_0_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8-10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Triads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15 minutes, or when all triads have finished reading the chapter, refocus whole group.</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spend 2–3 minutes for silent reflection. Students can either sketch, journal, or sit and think silently.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Think-Triad-Share: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was the gist of this chapter? What is this chapter mostly about?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So what is the Hope Chest? How do you know?</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surprised you about what you heard?</a:t>
            </a:r>
            <a:r>
              <a:rPr lang="en" sz="1200"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Conversation Cue: </a:t>
            </a:r>
            <a:r>
              <a:rPr lang="en" sz="1200" i="1" dirty="0">
                <a:solidFill>
                  <a:schemeClr val="dk1"/>
                </a:solidFill>
                <a:latin typeface="Calibri"/>
                <a:ea typeface="Calibri"/>
                <a:cs typeface="Calibri"/>
                <a:sym typeface="Calibri"/>
              </a:rPr>
              <a:t>“Can you say more about that?”</a:t>
            </a:r>
            <a:r>
              <a:rPr lang="en" sz="1200"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Identify words all triads identified as unfamiliar.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Refer students to the vocabulary strategies on the </a:t>
            </a:r>
            <a:r>
              <a:rPr lang="en" sz="1200" b="1" dirty="0">
                <a:solidFill>
                  <a:schemeClr val="dk1"/>
                </a:solidFill>
                <a:latin typeface="Calibri"/>
                <a:ea typeface="Calibri"/>
                <a:cs typeface="Calibri"/>
                <a:sym typeface="Calibri"/>
              </a:rPr>
              <a:t>Close Readers Do These Things anchor chart</a:t>
            </a:r>
            <a:r>
              <a:rPr lang="en" sz="1200" dirty="0">
                <a:solidFill>
                  <a:schemeClr val="dk1"/>
                </a:solidFill>
                <a:latin typeface="Calibri"/>
                <a:ea typeface="Calibri"/>
                <a:cs typeface="Calibri"/>
                <a:sym typeface="Calibri"/>
              </a:rPr>
              <a:t> and select volunteers to help you determine the meaning. Add the words to the </a:t>
            </a:r>
            <a:r>
              <a:rPr lang="en" sz="1200" b="1" dirty="0">
                <a:solidFill>
                  <a:schemeClr val="dk1"/>
                </a:solidFill>
                <a:latin typeface="Calibri"/>
                <a:ea typeface="Calibri"/>
                <a:cs typeface="Calibri"/>
                <a:sym typeface="Calibri"/>
              </a:rPr>
              <a:t>Domain-Specific Word Wall</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Academic Word Wall </a:t>
            </a:r>
            <a:r>
              <a:rPr lang="en" sz="1200" dirty="0">
                <a:solidFill>
                  <a:schemeClr val="dk1"/>
                </a:solidFill>
                <a:latin typeface="Calibri"/>
                <a:ea typeface="Calibri"/>
                <a:cs typeface="Calibri"/>
                <a:sym typeface="Calibri"/>
              </a:rPr>
              <a:t>with translations in home languages, and invite students to add words to their </a:t>
            </a:r>
            <a:r>
              <a:rPr lang="en" sz="1200" b="1" dirty="0">
                <a:solidFill>
                  <a:schemeClr val="dk1"/>
                </a:solidFill>
                <a:latin typeface="Calibri"/>
                <a:ea typeface="Calibri"/>
                <a:cs typeface="Calibri"/>
                <a:sym typeface="Calibri"/>
              </a:rPr>
              <a:t>vocabulary logs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have the ability to identify gist of the chapter.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able to identify and define the unfamiliar vocabulary in the chapter.</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ELLs: (Strategic Grouping</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Create triads with varying levels of language proficiency. Students with greater language proficiency can serve as models in the group, initiating discussions and providing implicit sentence frames. If possible, consider grouping students who speak the same home language together to help one another interpret and comprehend the conversation in their home languages.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comprehension: Provide whiteboards and markers as an option for students to record (in drawing or writing) their ideas as the triads read. This will also help scaffold active listening for key details. </a:t>
            </a:r>
            <a:endParaRPr sz="1200" b="1" dirty="0">
              <a:solidFill>
                <a:schemeClr val="dk1"/>
              </a:solidFill>
              <a:latin typeface="Calibri"/>
              <a:ea typeface="Calibri"/>
              <a:cs typeface="Calibri"/>
              <a:sym typeface="Calibri"/>
            </a:endParaRPr>
          </a:p>
        </p:txBody>
      </p:sp>
      <p:sp>
        <p:nvSpPr>
          <p:cNvPr id="156" name="Google Shape;156;g4941970da9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8448225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4941970da9_0_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2-</a:t>
            </a:r>
            <a:r>
              <a:rPr lang="en" sz="1200" b="1" dirty="0" smtClean="0">
                <a:solidFill>
                  <a:schemeClr val="dk1"/>
                </a:solidFill>
                <a:latin typeface="Calibri"/>
                <a:ea typeface="Calibri"/>
                <a:cs typeface="Calibri"/>
                <a:sym typeface="Calibri"/>
              </a:rPr>
              <a:t>3 </a:t>
            </a:r>
            <a:r>
              <a:rPr lang="en" sz="1200" b="1" dirty="0">
                <a:solidFill>
                  <a:schemeClr val="dk1"/>
                </a:solidFill>
                <a:latin typeface="Calibri"/>
                <a:ea typeface="Calibri"/>
                <a:cs typeface="Calibri"/>
                <a:sym typeface="Calibri"/>
              </a:rPr>
              <a:t>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Triads</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slides contains animation. Click to reveal answers.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a:t>
            </a:r>
            <a:r>
              <a:rPr lang="en" sz="1200" b="1" dirty="0">
                <a:latin typeface="Calibri"/>
                <a:ea typeface="Calibri"/>
                <a:cs typeface="Calibri"/>
                <a:sym typeface="Calibri"/>
              </a:rPr>
              <a:t>Theme anchor charts</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Click to reveal answers.</a:t>
            </a:r>
            <a:endParaRPr sz="1200" dirty="0">
              <a:latin typeface="Calibri"/>
              <a:ea typeface="Calibri"/>
              <a:cs typeface="Calibri"/>
              <a:sym typeface="Calibri"/>
            </a:endParaRPr>
          </a:p>
          <a:p>
            <a:pPr marL="0" lvl="0" indent="0" algn="l" rtl="0">
              <a:spcBef>
                <a:spcPts val="0"/>
              </a:spcBef>
              <a:spcAft>
                <a:spcPts val="0"/>
              </a:spcAft>
              <a:buNone/>
            </a:pPr>
            <a:endParaRPr sz="1200" b="1" dirty="0">
              <a:solidFill>
                <a:srgbClr val="444444"/>
              </a:solidFill>
              <a:highlight>
                <a:srgbClr val="F8F8F1"/>
              </a:highlight>
              <a:latin typeface="Georgia"/>
              <a:ea typeface="Georgia"/>
              <a:cs typeface="Georgia"/>
              <a:sym typeface="Georgia"/>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have the ability to identify evidence to support theme.</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Support for Any Students Who Need It: None.</a:t>
            </a:r>
            <a:endParaRPr sz="1200" b="1" dirty="0">
              <a:solidFill>
                <a:schemeClr val="dk1"/>
              </a:solidFill>
              <a:latin typeface="Calibri"/>
              <a:ea typeface="Calibri"/>
              <a:cs typeface="Calibri"/>
              <a:sym typeface="Calibri"/>
            </a:endParaRPr>
          </a:p>
        </p:txBody>
      </p:sp>
      <p:sp>
        <p:nvSpPr>
          <p:cNvPr id="163" name="Google Shape;163;g4941970da9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897039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5</a:t>
            </a:r>
            <a:r>
              <a:rPr lang="en-US" sz="1200" b="1" i="0" u="none" strike="noStrike" cap="none" dirty="0" smtClean="0">
                <a:solidFill>
                  <a:schemeClr val="dk1"/>
                </a:solidFill>
                <a:latin typeface="Calibri"/>
                <a:ea typeface="Calibri"/>
                <a:cs typeface="Calibri"/>
                <a:sym typeface="Calibri"/>
              </a:rPr>
              <a:t>-7</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a:t>
            </a:r>
            <a:r>
              <a:rPr lang="en" sz="1200" b="1" dirty="0">
                <a:solidFill>
                  <a:schemeClr val="dk1"/>
                </a:solidFill>
                <a:latin typeface="Calibri"/>
                <a:ea typeface="Calibri"/>
                <a:cs typeface="Calibri"/>
                <a:sym typeface="Calibri"/>
              </a:rPr>
              <a:t>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posted learning targets and read them aloud.</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that they used the Painted Essay® to structure, or organize, their writing in Modules 1–3. Review vocabulary:</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structure</a:t>
            </a:r>
            <a:r>
              <a:rPr lang="en" sz="1200" dirty="0">
                <a:latin typeface="Calibri"/>
                <a:ea typeface="Calibri"/>
                <a:cs typeface="Calibri"/>
                <a:sym typeface="Calibri"/>
              </a:rPr>
              <a:t> (how something is organized, arranged, or put together)</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analyze</a:t>
            </a:r>
            <a:r>
              <a:rPr lang="en" sz="1200" dirty="0">
                <a:latin typeface="Calibri"/>
                <a:ea typeface="Calibri"/>
                <a:cs typeface="Calibri"/>
                <a:sym typeface="Calibri"/>
              </a:rPr>
              <a:t> (examine in detail)</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second learning target and underline the words </a:t>
            </a:r>
            <a:r>
              <a:rPr lang="en" sz="1200" i="1" dirty="0">
                <a:latin typeface="Calibri"/>
                <a:ea typeface="Calibri"/>
                <a:cs typeface="Calibri"/>
                <a:sym typeface="Calibri"/>
              </a:rPr>
              <a:t>focus statement</a:t>
            </a:r>
            <a:r>
              <a:rPr lang="en" sz="1200" dirty="0">
                <a:latin typeface="Calibri"/>
                <a:ea typeface="Calibri"/>
                <a:cs typeface="Calibri"/>
                <a:sym typeface="Calibri"/>
              </a:rPr>
              <a:t>. Think-Triad-Share: </a:t>
            </a:r>
            <a:r>
              <a:rPr lang="en" sz="1200" i="1" dirty="0">
                <a:latin typeface="Calibri"/>
                <a:ea typeface="Calibri"/>
                <a:cs typeface="Calibri"/>
                <a:sym typeface="Calibri"/>
              </a:rPr>
              <a:t>“What is a focus statement?” (The focus statement provides the main idea that you want the reader to take away.)</a:t>
            </a:r>
            <a:endParaRPr sz="1200" i="1" dirty="0">
              <a:latin typeface="Calibri"/>
              <a:ea typeface="Calibri"/>
              <a:cs typeface="Calibri"/>
              <a:sym typeface="Calibri"/>
            </a:endParaRPr>
          </a:p>
          <a:p>
            <a:pPr marL="292100" lvl="0" indent="0" algn="l" rtl="0">
              <a:lnSpc>
                <a:spcPct val="150000"/>
              </a:lnSpc>
              <a:spcBef>
                <a:spcPts val="0"/>
              </a:spcBef>
              <a:spcAft>
                <a:spcPts val="0"/>
              </a:spcAft>
              <a:buClr>
                <a:srgbClr val="000000"/>
              </a:buClr>
              <a:buSzPts val="1100"/>
              <a:buFont typeface="Arial"/>
              <a:buNone/>
            </a:pPr>
            <a:endParaRPr sz="1200" i="1" dirty="0">
              <a:solidFill>
                <a:srgbClr val="444444"/>
              </a:solidFill>
              <a:latin typeface="Georgia"/>
              <a:ea typeface="Georgia"/>
              <a:cs typeface="Georgia"/>
              <a:sym typeface="Georgia"/>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following the content of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discussing questions.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Support for Any Students Who Need It:</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comprehension: Ask students to summarize and then personalize the learning target. Ask them to paraphrase it and then to say how they feel about it. Examples:</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“Can you put the learning target in your own words?”</a:t>
            </a:r>
            <a:endParaRPr sz="1200" i="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“How do you feel about that target?” </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(Displaying a Model</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Display the </a:t>
            </a:r>
            <a:r>
              <a:rPr lang="en" sz="1200" b="1" dirty="0">
                <a:latin typeface="Calibri"/>
                <a:ea typeface="Calibri"/>
                <a:cs typeface="Calibri"/>
                <a:sym typeface="Calibri"/>
              </a:rPr>
              <a:t>Painted Essay® template </a:t>
            </a:r>
            <a:r>
              <a:rPr lang="en" sz="1200" dirty="0">
                <a:latin typeface="Calibri"/>
                <a:ea typeface="Calibri"/>
                <a:cs typeface="Calibri"/>
                <a:sym typeface="Calibri"/>
              </a:rPr>
              <a:t>introduced in Module 1 (see </a:t>
            </a:r>
            <a:r>
              <a:rPr lang="en" sz="1200" i="1" dirty="0">
                <a:latin typeface="Calibri"/>
                <a:ea typeface="Calibri"/>
                <a:cs typeface="Calibri"/>
                <a:sym typeface="Calibri"/>
              </a:rPr>
              <a:t>For heavier support</a:t>
            </a:r>
            <a:r>
              <a:rPr lang="en" sz="1200" dirty="0">
                <a:latin typeface="Calibri"/>
                <a:ea typeface="Calibri"/>
                <a:cs typeface="Calibri"/>
                <a:sym typeface="Calibri"/>
              </a:rPr>
              <a:t>), connecting the meaning of the word </a:t>
            </a:r>
            <a:r>
              <a:rPr lang="en" sz="1200" i="1" dirty="0">
                <a:latin typeface="Calibri"/>
                <a:ea typeface="Calibri"/>
                <a:cs typeface="Calibri"/>
                <a:sym typeface="Calibri"/>
              </a:rPr>
              <a:t>structure</a:t>
            </a:r>
            <a:r>
              <a:rPr lang="en" sz="1200" dirty="0">
                <a:latin typeface="Calibri"/>
                <a:ea typeface="Calibri"/>
                <a:cs typeface="Calibri"/>
                <a:sym typeface="Calibri"/>
              </a:rPr>
              <a:t> to a structure that students are familiar with and will be using as the basis of their writing. Invite students to share one way in which they analyzed the </a:t>
            </a:r>
            <a:r>
              <a:rPr lang="en" sz="1200" b="1" dirty="0">
                <a:latin typeface="Calibri"/>
                <a:ea typeface="Calibri"/>
                <a:cs typeface="Calibri"/>
                <a:sym typeface="Calibri"/>
              </a:rPr>
              <a:t>Painted Essay® structure </a:t>
            </a:r>
            <a:r>
              <a:rPr lang="en" sz="1200" dirty="0">
                <a:latin typeface="Calibri"/>
                <a:ea typeface="Calibri"/>
                <a:cs typeface="Calibri"/>
                <a:sym typeface="Calibri"/>
              </a:rPr>
              <a:t>in the previous modules, using their vocabulary words in context. (Example: “I </a:t>
            </a:r>
            <a:r>
              <a:rPr lang="en" sz="1200" i="1" dirty="0">
                <a:latin typeface="Calibri"/>
                <a:ea typeface="Calibri"/>
                <a:cs typeface="Calibri"/>
                <a:sym typeface="Calibri"/>
              </a:rPr>
              <a:t>analyzed</a:t>
            </a:r>
            <a:r>
              <a:rPr lang="en" sz="1200" dirty="0">
                <a:latin typeface="Calibri"/>
                <a:ea typeface="Calibri"/>
                <a:cs typeface="Calibri"/>
                <a:sym typeface="Calibri"/>
              </a:rPr>
              <a:t> the </a:t>
            </a:r>
            <a:r>
              <a:rPr lang="en" sz="1200" b="1" dirty="0">
                <a:latin typeface="Calibri"/>
                <a:ea typeface="Calibri"/>
                <a:cs typeface="Calibri"/>
                <a:sym typeface="Calibri"/>
              </a:rPr>
              <a:t>Painted Essay® </a:t>
            </a:r>
            <a:r>
              <a:rPr lang="en" sz="1200" b="1" i="1" dirty="0">
                <a:latin typeface="Calibri"/>
                <a:ea typeface="Calibri"/>
                <a:cs typeface="Calibri"/>
                <a:sym typeface="Calibri"/>
              </a:rPr>
              <a:t>structure</a:t>
            </a:r>
            <a:r>
              <a:rPr lang="en" sz="1200" b="1" dirty="0">
                <a:latin typeface="Calibri"/>
                <a:ea typeface="Calibri"/>
                <a:cs typeface="Calibri"/>
                <a:sym typeface="Calibri"/>
              </a:rPr>
              <a:t> </a:t>
            </a:r>
            <a:r>
              <a:rPr lang="en" sz="1200" dirty="0">
                <a:latin typeface="Calibri"/>
                <a:ea typeface="Calibri"/>
                <a:cs typeface="Calibri"/>
                <a:sym typeface="Calibri"/>
              </a:rPr>
              <a:t>by ____ [looking closely at each paragraph to determine its purpose].”)</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(Activating Prior Knowledge: Focus Statement</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Activate prior knowledge of </a:t>
            </a:r>
            <a:r>
              <a:rPr lang="en" sz="1200" i="1" dirty="0">
                <a:latin typeface="Calibri"/>
                <a:ea typeface="Calibri"/>
                <a:cs typeface="Calibri"/>
                <a:sym typeface="Calibri"/>
              </a:rPr>
              <a:t>focus statement </a:t>
            </a:r>
            <a:r>
              <a:rPr lang="en" sz="1200" dirty="0">
                <a:latin typeface="Calibri"/>
                <a:ea typeface="Calibri"/>
                <a:cs typeface="Calibri"/>
                <a:sym typeface="Calibri"/>
              </a:rPr>
              <a:t>by inviting students to recall the focus statements of their broadsides from Module 3. Consider reminding students of the model broadside focus statement to jog their memories, as needed. (“However, taking a side, either side, goes against our beliefs as Quakers. It is important to stay uninvolved.”)</a:t>
            </a:r>
            <a:endParaRPr sz="1200" dirty="0">
              <a:latin typeface="Calibri"/>
              <a:ea typeface="Calibri"/>
              <a:cs typeface="Calibri"/>
              <a:sym typeface="Calibri"/>
            </a:endParaRPr>
          </a:p>
        </p:txBody>
      </p:sp>
      <p:sp>
        <p:nvSpPr>
          <p:cNvPr id="173" name="Google Shape;173;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6387299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473b904034_1_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2</a:t>
            </a:r>
            <a:r>
              <a:rPr lang="en-US" sz="1200" b="1" i="0" u="none" strike="noStrike" cap="none" dirty="0" smtClean="0">
                <a:solidFill>
                  <a:schemeClr val="dk1"/>
                </a:solidFill>
                <a:latin typeface="Calibri"/>
                <a:ea typeface="Calibri"/>
                <a:cs typeface="Calibri"/>
                <a:sym typeface="Calibri"/>
              </a:rPr>
              <a:t>-3</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r>
              <a:rPr lang="en" sz="1200" b="0" i="0" u="none" strike="noStrike" cap="none" dirty="0" smtClean="0">
                <a:solidFill>
                  <a:schemeClr val="dk1"/>
                </a:solidFill>
                <a:latin typeface="Calibri"/>
                <a:ea typeface="Calibri"/>
                <a:cs typeface="Calibri"/>
                <a:sym typeface="Calibri"/>
              </a:rPr>
              <a:t>None</a:t>
            </a:r>
            <a:r>
              <a:rPr lang="en-US" sz="1200" b="0" i="0" u="none" strike="noStrike" cap="none"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Post the prompt and tell students they will be writing an essay to respond to this prompt throughout the rest of this unit.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Remind students that using a model can be helpful in writing. Distribute and display </a:t>
            </a:r>
            <a:r>
              <a:rPr lang="en" sz="1200" b="1" dirty="0">
                <a:latin typeface="Calibri"/>
                <a:ea typeface="Calibri"/>
                <a:cs typeface="Calibri"/>
                <a:sym typeface="Calibri"/>
              </a:rPr>
              <a:t>Model Literary Essay: “Do Something Meaningful.”</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follow along, reading silently in their heads as you read the model aloud.</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“What is this essay about?” </a:t>
            </a:r>
            <a:r>
              <a:rPr lang="en" sz="1200" b="1" i="1" dirty="0">
                <a:latin typeface="Calibri"/>
                <a:ea typeface="Calibri"/>
                <a:cs typeface="Calibri"/>
                <a:sym typeface="Calibri"/>
              </a:rPr>
              <a:t>(that the theme “do something meaningful” is communicated in The Hope Chest)</a:t>
            </a:r>
            <a:endParaRPr sz="1200" b="1" i="1"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“What is the purpose of this essay? What is the author trying to answer, explain, or describe? How do you know?” </a:t>
            </a:r>
            <a:r>
              <a:rPr lang="en" sz="1200" b="1" i="1" dirty="0">
                <a:latin typeface="Calibri"/>
                <a:ea typeface="Calibri"/>
                <a:cs typeface="Calibri"/>
                <a:sym typeface="Calibri"/>
              </a:rPr>
              <a:t>(The author is trying to explain that “do something meaningful” is a theme and why the author thinks so using evidence from the text; the prompt is recorded at the top of the essay.)</a:t>
            </a:r>
            <a:endParaRPr sz="1200" b="1"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discussing questions.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None.</a:t>
            </a:r>
            <a:endParaRPr sz="1100" b="0" i="0" u="none" strike="noStrike" cap="none" dirty="0">
              <a:solidFill>
                <a:srgbClr val="000000"/>
              </a:solidFill>
              <a:latin typeface="Arial"/>
              <a:ea typeface="Arial"/>
              <a:cs typeface="Arial"/>
              <a:sym typeface="Arial"/>
            </a:endParaRPr>
          </a:p>
        </p:txBody>
      </p:sp>
      <p:sp>
        <p:nvSpPr>
          <p:cNvPr id="181" name="Google Shape;181;g473b904034_1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135636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4941970da9_0_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23-</a:t>
            </a:r>
            <a:r>
              <a:rPr lang="en" sz="1200" b="1" i="0" u="none" strike="noStrike" cap="none" dirty="0" smtClean="0">
                <a:solidFill>
                  <a:schemeClr val="dk1"/>
                </a:solidFill>
                <a:latin typeface="Calibri"/>
                <a:ea typeface="Calibri"/>
                <a:cs typeface="Calibri"/>
                <a:sym typeface="Calibri"/>
              </a:rPr>
              <a:t>25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Group/T</a:t>
            </a:r>
            <a:r>
              <a:rPr lang="en" sz="1200" b="1" dirty="0">
                <a:solidFill>
                  <a:schemeClr val="dk1"/>
                </a:solidFill>
                <a:latin typeface="Calibri"/>
                <a:ea typeface="Calibri"/>
                <a:cs typeface="Calibri"/>
                <a:sym typeface="Calibri"/>
              </a:rPr>
              <a:t>riads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r>
              <a:rPr lang="en" sz="1200" b="0" i="0" u="none" strike="noStrike" cap="none" dirty="0" smtClean="0">
                <a:solidFill>
                  <a:schemeClr val="dk1"/>
                </a:solidFill>
                <a:latin typeface="Calibri"/>
                <a:ea typeface="Calibri"/>
                <a:cs typeface="Calibri"/>
                <a:sym typeface="Calibri"/>
              </a:rPr>
              <a:t>None</a:t>
            </a:r>
            <a:r>
              <a:rPr lang="en-US" sz="1200" b="0" i="0" u="none" strike="noStrike" cap="none"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Read aloud the model literary essay.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Turn and Talk: </a:t>
            </a:r>
            <a:r>
              <a:rPr lang="en" sz="1200" i="1" dirty="0">
                <a:latin typeface="Calibri"/>
                <a:ea typeface="Calibri"/>
                <a:cs typeface="Calibri"/>
                <a:sym typeface="Calibri"/>
              </a:rPr>
              <a:t>“What is the gist of this paragraph?” </a:t>
            </a:r>
            <a:r>
              <a:rPr lang="en" sz="1200" b="1" i="0" dirty="0">
                <a:latin typeface="Calibri"/>
                <a:ea typeface="Calibri"/>
                <a:cs typeface="Calibri"/>
                <a:sym typeface="Calibri"/>
              </a:rPr>
              <a:t>(This is a brief overview of </a:t>
            </a:r>
            <a:r>
              <a:rPr lang="en" sz="1200" b="1" i="1" dirty="0">
                <a:latin typeface="Calibri"/>
                <a:ea typeface="Calibri"/>
                <a:cs typeface="Calibri"/>
                <a:sym typeface="Calibri"/>
              </a:rPr>
              <a:t>The Hope Chest</a:t>
            </a:r>
            <a:r>
              <a:rPr lang="en" sz="1200" b="1" i="0" dirty="0">
                <a:latin typeface="Calibri"/>
                <a:ea typeface="Calibri"/>
                <a:cs typeface="Calibri"/>
                <a:sym typeface="Calibri"/>
              </a:rPr>
              <a:t>, explaining that the essay will be about a theme in the book, and highlighting two characters whose actions show evidence of that theme.)</a:t>
            </a:r>
            <a:endParaRPr sz="1200" b="1" i="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Cold call students to share out and capture their responses next to the first paragraph on the displayed model. Refer to </a:t>
            </a:r>
            <a:r>
              <a:rPr lang="en" sz="1200" b="1" dirty="0">
                <a:latin typeface="Calibri"/>
                <a:ea typeface="Calibri"/>
                <a:cs typeface="Calibri"/>
                <a:sym typeface="Calibri"/>
              </a:rPr>
              <a:t>Model Literary Essay: “Do Something Meaningful” (example, for teacher reference)</a:t>
            </a:r>
            <a:r>
              <a:rPr lang="en" sz="1200" dirty="0">
                <a:latin typeface="Calibri"/>
                <a:ea typeface="Calibri"/>
                <a:cs typeface="Calibri"/>
                <a:sym typeface="Calibri"/>
              </a:rPr>
              <a:t> as necessary.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work in pairs to determine the gist of each remaining paragraph.</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After 10 minutes, refocus whole group and use total participation techniques to select students to share out.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Guide students through using the </a:t>
            </a:r>
            <a:r>
              <a:rPr lang="en" sz="1200" b="0" dirty="0">
                <a:latin typeface="Calibri"/>
                <a:ea typeface="Calibri"/>
                <a:cs typeface="Calibri"/>
                <a:sym typeface="Calibri"/>
              </a:rPr>
              <a:t>colored pencils </a:t>
            </a:r>
            <a:r>
              <a:rPr lang="en" sz="1200" dirty="0">
                <a:latin typeface="Calibri"/>
                <a:ea typeface="Calibri"/>
                <a:cs typeface="Calibri"/>
                <a:sym typeface="Calibri"/>
              </a:rPr>
              <a:t>and their </a:t>
            </a:r>
            <a:r>
              <a:rPr lang="en" sz="1200" b="1" dirty="0">
                <a:latin typeface="Calibri"/>
                <a:ea typeface="Calibri"/>
                <a:cs typeface="Calibri"/>
                <a:sym typeface="Calibri"/>
              </a:rPr>
              <a:t>Painted Essay® template</a:t>
            </a:r>
            <a:r>
              <a:rPr lang="en" sz="1200" dirty="0">
                <a:latin typeface="Calibri"/>
                <a:ea typeface="Calibri"/>
                <a:cs typeface="Calibri"/>
                <a:sym typeface="Calibri"/>
              </a:rPr>
              <a:t> to color-code their model essay. Refer to </a:t>
            </a:r>
            <a:r>
              <a:rPr lang="en" sz="1200" b="1" dirty="0">
                <a:latin typeface="Calibri"/>
                <a:ea typeface="Calibri"/>
                <a:cs typeface="Calibri"/>
                <a:sym typeface="Calibri"/>
              </a:rPr>
              <a:t>Painting an Essay lesson plan</a:t>
            </a:r>
            <a:r>
              <a:rPr lang="en" sz="1200" dirty="0">
                <a:latin typeface="Calibri"/>
                <a:ea typeface="Calibri"/>
                <a:cs typeface="Calibri"/>
                <a:sym typeface="Calibri"/>
              </a:rPr>
              <a:t> for further detail.</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do you notice about how the second and third paragraphs are connected to the work we have been doing in previous lessons of this unit?” </a:t>
            </a:r>
            <a:r>
              <a:rPr lang="en" sz="1200" b="1" i="0" dirty="0">
                <a:latin typeface="Calibri"/>
                <a:ea typeface="Calibri"/>
                <a:cs typeface="Calibri"/>
                <a:sym typeface="Calibri"/>
              </a:rPr>
              <a:t>(In previous lessons, we have been determining the theme evident in chapters and summarizing it, similar to the author in paragraphs 2 and 3 in the model literary essay.)</a:t>
            </a:r>
            <a:endParaRPr sz="1200" b="1" i="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discussing questions.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reading </a:t>
            </a:r>
            <a:r>
              <a:rPr lang="en" sz="1200" b="1" dirty="0">
                <a:solidFill>
                  <a:schemeClr val="dk1"/>
                </a:solidFill>
                <a:latin typeface="Calibri"/>
                <a:ea typeface="Calibri"/>
                <a:cs typeface="Calibri"/>
                <a:sym typeface="Calibri"/>
              </a:rPr>
              <a:t>Model Literary Essay: “Do Something </a:t>
            </a:r>
            <a:r>
              <a:rPr lang="en" sz="1200" b="1" dirty="0" smtClean="0">
                <a:solidFill>
                  <a:schemeClr val="dk1"/>
                </a:solidFill>
                <a:latin typeface="Calibri"/>
                <a:ea typeface="Calibri"/>
                <a:cs typeface="Calibri"/>
                <a:sym typeface="Calibri"/>
              </a:rPr>
              <a:t>Meaningful</a:t>
            </a:r>
            <a:r>
              <a:rPr lang="en-US" sz="1200" b="1" dirty="0" smtClean="0">
                <a:solidFill>
                  <a:schemeClr val="dk1"/>
                </a:solidFill>
                <a:latin typeface="Calibri"/>
                <a:ea typeface="Calibri"/>
                <a:cs typeface="Calibri"/>
                <a:sym typeface="Calibri"/>
              </a:rPr>
              <a:t>.</a:t>
            </a:r>
            <a:r>
              <a:rPr lang="en" sz="1200" b="1"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fluency: Pair these students with a highly fluent reader and have them choral read the model essay together.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be overwhelmed by too much print on a page. Offer a copy of the model essay with smaller sections on a page. Additionally, consider offering enlarged font on the copy for students who may benefit from this option for perception.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(Enlarged Model Literary Essay: Annotating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As students share the gist of each paragraph, record it in the margins of the </a:t>
            </a:r>
            <a:r>
              <a:rPr lang="en" sz="1200" b="1" dirty="0">
                <a:latin typeface="Calibri"/>
                <a:ea typeface="Calibri"/>
                <a:cs typeface="Calibri"/>
                <a:sym typeface="Calibri"/>
              </a:rPr>
              <a:t>enlarged model literary essay </a:t>
            </a:r>
            <a:r>
              <a:rPr lang="en" sz="1200" dirty="0">
                <a:latin typeface="Calibri"/>
                <a:ea typeface="Calibri"/>
                <a:cs typeface="Calibri"/>
                <a:sym typeface="Calibri"/>
              </a:rPr>
              <a:t>(see </a:t>
            </a:r>
            <a:r>
              <a:rPr lang="en" sz="1200" i="1" dirty="0">
                <a:latin typeface="Calibri"/>
                <a:ea typeface="Calibri"/>
                <a:cs typeface="Calibri"/>
                <a:sym typeface="Calibri"/>
              </a:rPr>
              <a:t>For heavier support</a:t>
            </a:r>
            <a:r>
              <a:rPr lang="en" sz="1200" dirty="0">
                <a:latin typeface="Calibri"/>
                <a:ea typeface="Calibri"/>
                <a:cs typeface="Calibri"/>
                <a:sym typeface="Calibri"/>
              </a:rPr>
              <a:t>), using the respective color corresponding to each part.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(Displaying Essays Side by Side</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Consider displaying the model broadside from Module 3 next to the model literary essay to help jog students’ memories of how they used this structure in previous modules. Invite students to compare and contrast the two models. Provide sentence frames for support. (Example: “They are similar because they both ________ [include four paragraphs: an introductory paragraph, two proof paragraphs, and a conclusion paragraph]. They are different because ___________ [the model broadside does not include points 1 and 2 in the introduction paragraph] while ________ [the model literary essay does].”)</a:t>
            </a:r>
            <a:endParaRPr sz="1200" dirty="0">
              <a:latin typeface="Calibri"/>
              <a:ea typeface="Calibri"/>
              <a:cs typeface="Calibri"/>
              <a:sym typeface="Calibri"/>
            </a:endParaRPr>
          </a:p>
        </p:txBody>
      </p:sp>
      <p:sp>
        <p:nvSpPr>
          <p:cNvPr id="189" name="Google Shape;189;g4941970da9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2102530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4941970da9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3-</a:t>
            </a:r>
            <a:r>
              <a:rPr lang="en" sz="1200" b="1" i="0" u="none" strike="noStrike" cap="none" dirty="0" smtClean="0">
                <a:solidFill>
                  <a:schemeClr val="dk1"/>
                </a:solidFill>
                <a:latin typeface="Calibri"/>
                <a:ea typeface="Calibri"/>
                <a:cs typeface="Calibri"/>
                <a:sym typeface="Calibri"/>
              </a:rPr>
              <a:t>5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a:t>
            </a:r>
            <a:r>
              <a:rPr lang="en" sz="1200" b="1" dirty="0">
                <a:solidFill>
                  <a:schemeClr val="dk1"/>
                </a:solidFill>
                <a:latin typeface="Calibri"/>
                <a:ea typeface="Calibri"/>
                <a:cs typeface="Calibri"/>
                <a:sym typeface="Calibri"/>
              </a:rPr>
              <a:t>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r>
              <a:rPr lang="en" sz="1200" dirty="0">
                <a:solidFill>
                  <a:schemeClr val="dk1"/>
                </a:solidFill>
                <a:latin typeface="Calibri"/>
                <a:ea typeface="Calibri"/>
                <a:cs typeface="Calibri"/>
                <a:sym typeface="Calibri"/>
              </a:rPr>
              <a:t>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lvl="0" indent="-304800" algn="l" rtl="0">
              <a:lnSpc>
                <a:spcPct val="150000"/>
              </a:lnSpc>
              <a:spcBef>
                <a:spcPts val="0"/>
              </a:spcBef>
              <a:spcAft>
                <a:spcPts val="0"/>
              </a:spcAft>
              <a:buSzPts val="1200"/>
              <a:buFont typeface="Calibri"/>
              <a:buAutoNum type="arabicPeriod"/>
            </a:pPr>
            <a:r>
              <a:rPr lang="en" sz="1200" dirty="0">
                <a:latin typeface="Calibri"/>
                <a:ea typeface="Calibri"/>
                <a:cs typeface="Calibri"/>
                <a:sym typeface="Calibri"/>
              </a:rPr>
              <a:t>Use a checking for understanding </a:t>
            </a:r>
            <a:r>
              <a:rPr lang="en" sz="1200" dirty="0" smtClean="0">
                <a:latin typeface="Calibri"/>
                <a:ea typeface="Calibri"/>
                <a:cs typeface="Calibri"/>
                <a:sym typeface="Calibri"/>
              </a:rPr>
              <a:t>technique</a:t>
            </a:r>
            <a:r>
              <a:rPr lang="en-US" sz="1200" dirty="0" smtClean="0">
                <a:latin typeface="Calibri"/>
                <a:ea typeface="Calibri"/>
                <a:cs typeface="Calibri"/>
                <a:sym typeface="Calibri"/>
              </a:rPr>
              <a:t>,</a:t>
            </a:r>
            <a:r>
              <a:rPr lang="en" sz="1200" dirty="0" smtClean="0">
                <a:latin typeface="Calibri"/>
                <a:ea typeface="Calibri"/>
                <a:cs typeface="Calibri"/>
                <a:sym typeface="Calibri"/>
              </a:rPr>
              <a:t> Thumb-O-Meter</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for students to self-assess against the first learning target.</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lang="en" sz="1200" b="0" i="0" u="none" strike="noStrike" cap="none" dirty="0" smtClean="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smtClean="0">
                <a:solidFill>
                  <a:schemeClr val="dk1"/>
                </a:solidFill>
                <a:latin typeface="Calibri"/>
                <a:ea typeface="Calibri"/>
                <a:cs typeface="Calibri"/>
                <a:sym typeface="Calibri"/>
              </a:rPr>
              <a:t>Student </a:t>
            </a:r>
            <a:r>
              <a:rPr lang="en" sz="1200" b="0" i="0" u="none" strike="noStrike" cap="none" dirty="0">
                <a:solidFill>
                  <a:schemeClr val="dk1"/>
                </a:solidFill>
                <a:latin typeface="Calibri"/>
                <a:ea typeface="Calibri"/>
                <a:cs typeface="Calibri"/>
                <a:sym typeface="Calibri"/>
              </a:rPr>
              <a:t>Look-fors/Listen-fors:</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demonstrating self-assessment towards learning target.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Support for Any Students Who Need It:</a:t>
            </a:r>
            <a:r>
              <a:rPr lang="en" sz="1200" dirty="0">
                <a:latin typeface="Calibri"/>
                <a:ea typeface="Calibri"/>
                <a:cs typeface="Calibri"/>
                <a:sym typeface="Calibri"/>
              </a:rPr>
              <a:t> </a:t>
            </a:r>
            <a:r>
              <a:rPr lang="en" sz="1200" dirty="0" smtClean="0">
                <a:latin typeface="Calibri"/>
                <a:ea typeface="Calibri"/>
                <a:cs typeface="Calibri"/>
                <a:sym typeface="Calibri"/>
              </a:rPr>
              <a:t>None</a:t>
            </a:r>
            <a:r>
              <a:rPr lang="en-US" sz="1200" dirty="0" smtClean="0">
                <a:latin typeface="Calibri"/>
                <a:ea typeface="Calibri"/>
                <a:cs typeface="Calibri"/>
                <a:sym typeface="Calibri"/>
              </a:rPr>
              <a:t>.</a:t>
            </a:r>
            <a:endParaRPr sz="1200" dirty="0">
              <a:latin typeface="Calibri"/>
              <a:ea typeface="Calibri"/>
              <a:cs typeface="Calibri"/>
              <a:sym typeface="Calibri"/>
            </a:endParaRPr>
          </a:p>
        </p:txBody>
      </p:sp>
      <p:sp>
        <p:nvSpPr>
          <p:cNvPr id="197" name="Google Shape;197;g4941970da9_0_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418622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473b904034_1_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10</a:t>
            </a:r>
            <a:r>
              <a:rPr lang="en-US" sz="1200" b="1" i="0" u="none" strike="noStrike" cap="none" dirty="0" smtClean="0">
                <a:solidFill>
                  <a:schemeClr val="dk1"/>
                </a:solidFill>
                <a:latin typeface="Calibri"/>
                <a:ea typeface="Calibri"/>
                <a:cs typeface="Calibri"/>
                <a:sym typeface="Calibri"/>
              </a:rPr>
              <a:t>-12</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T</a:t>
            </a:r>
            <a:r>
              <a:rPr lang="en" sz="1200" b="1" dirty="0">
                <a:solidFill>
                  <a:schemeClr val="dk1"/>
                </a:solidFill>
                <a:latin typeface="Calibri"/>
                <a:ea typeface="Calibri"/>
                <a:cs typeface="Calibri"/>
                <a:sym typeface="Calibri"/>
              </a:rPr>
              <a:t>riad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Georgia"/>
              <a:buAutoNum type="arabicPeriod"/>
            </a:pPr>
            <a:r>
              <a:rPr lang="en" sz="1200" dirty="0">
                <a:latin typeface="Calibri"/>
                <a:ea typeface="Calibri"/>
                <a:cs typeface="Calibri"/>
                <a:sym typeface="Calibri"/>
              </a:rPr>
              <a:t>Distribute the </a:t>
            </a:r>
            <a:r>
              <a:rPr lang="en" sz="1200" b="0" dirty="0">
                <a:latin typeface="Calibri"/>
                <a:ea typeface="Calibri"/>
                <a:cs typeface="Calibri"/>
                <a:sym typeface="Calibri"/>
              </a:rPr>
              <a:t>Exit Ticket: Focus Statement.</a:t>
            </a:r>
            <a:endParaRPr sz="1200" b="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reread the prompt, recorded at the top, chorally with you.</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Remind students that the theme of the model essay is “do something meaningful.” Tell them that working with their triad, they are going to choose a different theme from </a:t>
            </a:r>
            <a:r>
              <a:rPr lang="en" sz="1200" i="1" dirty="0">
                <a:latin typeface="Calibri"/>
                <a:ea typeface="Calibri"/>
                <a:cs typeface="Calibri"/>
                <a:sym typeface="Calibri"/>
              </a:rPr>
              <a:t>The Hope Chest</a:t>
            </a:r>
            <a:r>
              <a:rPr lang="en" sz="1200" dirty="0">
                <a:latin typeface="Calibri"/>
                <a:ea typeface="Calibri"/>
                <a:cs typeface="Calibri"/>
                <a:sym typeface="Calibri"/>
              </a:rPr>
              <a:t> to write their own essay about.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Focus students on the criteria on their </a:t>
            </a:r>
            <a:r>
              <a:rPr lang="en" sz="1200" b="1" dirty="0">
                <a:latin typeface="Calibri"/>
                <a:ea typeface="Calibri"/>
                <a:cs typeface="Calibri"/>
                <a:sym typeface="Calibri"/>
              </a:rPr>
              <a:t>Informative Writing Checklist</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Remind students that the focus statement helps them to state the topic clearly.</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Focus students back on the model essay and invite them to chorally read that focus statement with you: </a:t>
            </a:r>
            <a:r>
              <a:rPr lang="en" sz="1200" b="1" dirty="0">
                <a:latin typeface="Calibri"/>
                <a:ea typeface="Calibri"/>
                <a:cs typeface="Calibri"/>
                <a:sym typeface="Calibri"/>
              </a:rPr>
              <a:t>“One of the themes of this book is that it is important to ‘do something meaningful.’”</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Remind students of the </a:t>
            </a:r>
            <a:r>
              <a:rPr lang="en" sz="1200" b="1" dirty="0">
                <a:latin typeface="Calibri"/>
                <a:ea typeface="Calibri"/>
                <a:cs typeface="Calibri"/>
                <a:sym typeface="Calibri"/>
              </a:rPr>
              <a:t>Theme anchor charts</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work in their triads to choose a theme to write their essay about and to use the model essay focus statement as a model for writing a focus statement. Each student is to write a focus statement on his or her exit ticket.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Circulate to support students as they work.</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completing exit ticket in triad. </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reading: (Orally Review Themes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Consider reviewing the checklist orally with these students as an alternative to visual-only representation of information.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(Modeling and Thinking Aloud: Choosing a Theme</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After reminding students that the theme of the model essay is “do something meaningful,” think aloud why this was a good theme for the model literary essay to focus on. Additionally, consider thinking aloud the process for choosing another theme. (Example: “‘Do something meaningful’ was a good theme for the model literary essay to focus on because there are a lot of examples of characters in </a:t>
            </a:r>
            <a:r>
              <a:rPr lang="en" sz="1200" i="1" dirty="0">
                <a:latin typeface="Calibri"/>
                <a:ea typeface="Calibri"/>
                <a:cs typeface="Calibri"/>
                <a:sym typeface="Calibri"/>
              </a:rPr>
              <a:t>The Hope Chest</a:t>
            </a:r>
            <a:r>
              <a:rPr lang="en" sz="1200" dirty="0">
                <a:latin typeface="Calibri"/>
                <a:ea typeface="Calibri"/>
                <a:cs typeface="Calibri"/>
                <a:sym typeface="Calibri"/>
              </a:rPr>
              <a:t> doing meaningful things. I am going to review the </a:t>
            </a:r>
            <a:r>
              <a:rPr lang="en" sz="1200" b="1" dirty="0">
                <a:latin typeface="Calibri"/>
                <a:ea typeface="Calibri"/>
                <a:cs typeface="Calibri"/>
                <a:sym typeface="Calibri"/>
              </a:rPr>
              <a:t>Theme anchor charts </a:t>
            </a:r>
            <a:r>
              <a:rPr lang="en" sz="1200" dirty="0">
                <a:latin typeface="Calibri"/>
                <a:ea typeface="Calibri"/>
                <a:cs typeface="Calibri"/>
                <a:sym typeface="Calibri"/>
              </a:rPr>
              <a:t>to choose another theme I can find evidence for in </a:t>
            </a:r>
            <a:r>
              <a:rPr lang="en" sz="1200" i="1" dirty="0">
                <a:latin typeface="Calibri"/>
                <a:ea typeface="Calibri"/>
                <a:cs typeface="Calibri"/>
                <a:sym typeface="Calibri"/>
              </a:rPr>
              <a:t>The Hope Chest</a:t>
            </a:r>
            <a:r>
              <a:rPr lang="en" sz="1200" dirty="0">
                <a:latin typeface="Calibri"/>
                <a:ea typeface="Calibri"/>
                <a:cs typeface="Calibri"/>
                <a:sym typeface="Calibri"/>
              </a:rPr>
              <a:t>. Does anyone see a theme I might choose? Why would that be a good theme to focus on?”) </a:t>
            </a:r>
            <a:endParaRPr sz="1200" dirty="0">
              <a:latin typeface="Calibri"/>
              <a:ea typeface="Calibri"/>
              <a:cs typeface="Calibri"/>
              <a:sym typeface="Calibri"/>
            </a:endParaRPr>
          </a:p>
        </p:txBody>
      </p:sp>
      <p:sp>
        <p:nvSpPr>
          <p:cNvPr id="205" name="Google Shape;205;g473b904034_1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617102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Prompts for the Accountable Research Reading are on the following </a:t>
            </a:r>
            <a:r>
              <a:rPr lang="en" sz="1200" b="0" i="0" u="none" strike="noStrike" cap="none" dirty="0" smtClean="0">
                <a:solidFill>
                  <a:srgbClr val="000000"/>
                </a:solidFill>
                <a:latin typeface="Calibri"/>
                <a:ea typeface="Calibri"/>
                <a:cs typeface="Calibri"/>
                <a:sym typeface="Calibri"/>
              </a:rPr>
              <a:t>slide.</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Read homework assignment aloud and ask students if they have any questions about the assignments.</a:t>
            </a:r>
            <a:endParaRPr dirty="0"/>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dirty="0"/>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dirty="0"/>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
        <p:nvSpPr>
          <p:cNvPr id="213" name="Google Shape;213;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3113599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that students have a system for recording homework assignments (journal, notebook, agenda, etc.) and a text to complete the assignment.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whole group.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take out their Independent Reading Journals.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homework assignment aloud and ask students if they have any questions about the assignments.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a:t>
            </a:r>
            <a:r>
              <a:rPr lang="en" sz="1200" dirty="0" smtClean="0">
                <a:solidFill>
                  <a:schemeClr val="dk1"/>
                </a:solidFill>
                <a:latin typeface="Calibri"/>
                <a:ea typeface="Calibri"/>
                <a:cs typeface="Calibri"/>
                <a:sym typeface="Calibri"/>
              </a:rPr>
              <a:t>student</a:t>
            </a:r>
            <a:r>
              <a:rPr lang="en-US" sz="1200" dirty="0" smtClean="0">
                <a:solidFill>
                  <a:schemeClr val="dk1"/>
                </a:solidFill>
                <a:latin typeface="Calibri"/>
                <a:ea typeface="Calibri"/>
                <a:cs typeface="Calibri"/>
                <a:sym typeface="Calibri"/>
              </a:rPr>
              <a:t>s</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to select a prompt and write it in the front of their Independent Reading Journal.</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record assignments and have materials needed to complete it.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b="1" dirty="0"/>
          </a:p>
        </p:txBody>
      </p:sp>
      <p:sp>
        <p:nvSpPr>
          <p:cNvPr id="220" name="Google Shape;220;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313362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7" name="Google Shape;227;p2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slide can be customized with the group assignments for ALL block for today’s </a:t>
            </a:r>
            <a:r>
              <a:rPr lang="en" sz="1200" b="0" i="0" u="none" strike="noStrike" cap="none" dirty="0" smtClean="0">
                <a:solidFill>
                  <a:schemeClr val="dk1"/>
                </a:solidFill>
                <a:latin typeface="Calibri"/>
                <a:ea typeface="Calibri"/>
                <a:cs typeface="Calibri"/>
                <a:sym typeface="Calibri"/>
              </a:rPr>
              <a:t>lesson</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Refer to the </a:t>
            </a:r>
            <a:r>
              <a:rPr lang="en" sz="1200" b="1" i="0" u="none" strike="noStrike" cap="none" dirty="0">
                <a:solidFill>
                  <a:schemeClr val="dk1"/>
                </a:solidFill>
                <a:latin typeface="Calibri"/>
                <a:ea typeface="Calibri"/>
                <a:cs typeface="Calibri"/>
                <a:sym typeface="Calibri"/>
              </a:rPr>
              <a:t>ALL Block Teacher Guide </a:t>
            </a:r>
            <a:r>
              <a:rPr lang="en" sz="1200" b="0" i="0" u="none" strike="noStrike" cap="none" dirty="0">
                <a:solidFill>
                  <a:schemeClr val="dk1"/>
                </a:solidFill>
                <a:latin typeface="Calibri"/>
                <a:ea typeface="Calibri"/>
                <a:cs typeface="Calibri"/>
                <a:sym typeface="Calibri"/>
              </a:rPr>
              <a:t>and</a:t>
            </a:r>
            <a:r>
              <a:rPr lang="en" sz="1200" b="1" i="0" u="none" strike="noStrike" cap="none" dirty="0">
                <a:solidFill>
                  <a:schemeClr val="dk1"/>
                </a:solidFill>
                <a:latin typeface="Calibri"/>
                <a:ea typeface="Calibri"/>
                <a:cs typeface="Calibri"/>
                <a:sym typeface="Calibri"/>
              </a:rPr>
              <a:t> Supporting Materials </a:t>
            </a:r>
            <a:r>
              <a:rPr lang="en" sz="1200" b="1" i="0" u="none" strike="noStrike" cap="none" dirty="0" smtClean="0">
                <a:solidFill>
                  <a:schemeClr val="dk1"/>
                </a:solidFill>
                <a:latin typeface="Calibri"/>
                <a:ea typeface="Calibri"/>
                <a:cs typeface="Calibri"/>
                <a:sym typeface="Calibri"/>
              </a:rPr>
              <a:t>document</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highlight>
                <a:srgbClr val="FFFF00"/>
              </a:highlight>
              <a:latin typeface="Calibri"/>
              <a:ea typeface="Calibri"/>
              <a:cs typeface="Calibri"/>
              <a:sym typeface="Calibri"/>
            </a:endParaRPr>
          </a:p>
          <a:p>
            <a:pPr marL="9144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
        <p:nvSpPr>
          <p:cNvPr id="228" name="Google Shape;228;p2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732974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4" name="Google Shape;94;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Materials to read and review in preparation:</a:t>
            </a:r>
            <a:endParaRPr sz="1200" b="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1" i="0" u="none" strike="noStrike" cap="none" dirty="0" smtClean="0">
                <a:solidFill>
                  <a:schemeClr val="dk1"/>
                </a:solidFill>
                <a:latin typeface="Calibri"/>
                <a:ea typeface="Calibri"/>
                <a:cs typeface="Calibri"/>
                <a:sym typeface="Calibri"/>
              </a:rPr>
              <a:t>Teacher </a:t>
            </a:r>
            <a:r>
              <a:rPr lang="en" sz="1200" b="1" i="0" u="none" strike="noStrike" cap="none" dirty="0">
                <a:solidFill>
                  <a:schemeClr val="dk1"/>
                </a:solidFill>
                <a:latin typeface="Calibri"/>
                <a:ea typeface="Calibri"/>
                <a:cs typeface="Calibri"/>
                <a:sym typeface="Calibri"/>
              </a:rPr>
              <a:t>Supporting Materials Document </a:t>
            </a:r>
            <a:r>
              <a:rPr lang="en" sz="1200" b="0" i="0" u="none" strike="noStrike" cap="none" dirty="0">
                <a:solidFill>
                  <a:schemeClr val="dk1"/>
                </a:solidFill>
                <a:latin typeface="Calibri"/>
                <a:ea typeface="Calibri"/>
                <a:cs typeface="Calibri"/>
                <a:sym typeface="Calibri"/>
              </a:rPr>
              <a:t>for this lesson can be found here: </a:t>
            </a:r>
            <a:r>
              <a:rPr lang="en" sz="1200" b="0" i="0" u="sng" strike="noStrike" cap="none" dirty="0">
                <a:solidFill>
                  <a:schemeClr val="hlink"/>
                </a:solidFill>
                <a:latin typeface="Calibri"/>
                <a:ea typeface="Calibri"/>
                <a:cs typeface="Calibri"/>
                <a:sym typeface="Calibri"/>
                <a:hlinkClick r:id="rId3"/>
              </a:rPr>
              <a:t>https://curriculum.eleducation.org/curriculum/ela/grade-4/module-4/unit-2/lesson-9</a:t>
            </a:r>
            <a:r>
              <a:rPr lang="en"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Additional Teacher Resources:</a:t>
            </a:r>
            <a:endParaRPr sz="1200" b="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Throughout </a:t>
            </a:r>
            <a:r>
              <a:rPr lang="en" sz="1200" b="0" i="0" u="none" strike="noStrike" cap="none" dirty="0">
                <a:solidFill>
                  <a:schemeClr val="dk1"/>
                </a:solidFill>
                <a:latin typeface="Calibri"/>
                <a:ea typeface="Calibri"/>
                <a:cs typeface="Calibri"/>
                <a:sym typeface="Calibri"/>
              </a:rPr>
              <a:t>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b="0" i="0" u="sng" strike="noStrike" cap="none" dirty="0">
                <a:solidFill>
                  <a:schemeClr val="hlink"/>
                </a:solidFill>
                <a:latin typeface="Calibri"/>
                <a:ea typeface="Calibri"/>
                <a:cs typeface="Calibri"/>
                <a:sym typeface="Calibri"/>
                <a:hlinkClick r:id="rId4"/>
              </a:rPr>
              <a:t>https://eleducation.org/resources/general-protocols-and-strategies-from-management-in-the-active-classroom</a:t>
            </a:r>
            <a:endParaRPr sz="12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Protocol </a:t>
            </a:r>
            <a:r>
              <a:rPr lang="en" sz="1200" b="0" i="0" u="none" strike="noStrike" cap="none" dirty="0">
                <a:solidFill>
                  <a:schemeClr val="dk1"/>
                </a:solidFill>
                <a:latin typeface="Calibri"/>
                <a:ea typeface="Calibri"/>
                <a:cs typeface="Calibri"/>
                <a:sym typeface="Calibri"/>
              </a:rPr>
              <a:t>descriptions and videos can be found here: </a:t>
            </a:r>
            <a:r>
              <a:rPr lang="en" sz="1200" b="0" i="0" u="sng" strike="noStrike" cap="none" dirty="0">
                <a:solidFill>
                  <a:schemeClr val="hlink"/>
                </a:solidFill>
                <a:latin typeface="Calibri"/>
                <a:ea typeface="Calibri"/>
                <a:cs typeface="Calibri"/>
                <a:sym typeface="Calibri"/>
                <a:hlinkClick r:id="rId5"/>
              </a:rPr>
              <a:t>https://eleducation.org/resources/el-education-classroom-protocols</a:t>
            </a:r>
            <a:endParaRPr sz="12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Rubrics </a:t>
            </a:r>
            <a:r>
              <a:rPr lang="en" sz="1200" b="0" i="0" u="none" strike="noStrike" cap="none" dirty="0">
                <a:solidFill>
                  <a:schemeClr val="dk1"/>
                </a:solidFill>
                <a:latin typeface="Calibri"/>
                <a:ea typeface="Calibri"/>
                <a:cs typeface="Calibri"/>
                <a:sym typeface="Calibri"/>
              </a:rPr>
              <a:t>and checklists for writing can be found here: </a:t>
            </a:r>
            <a:r>
              <a:rPr lang="en" sz="1200" b="0" i="0" u="sng" strike="noStrike" cap="none" dirty="0">
                <a:solidFill>
                  <a:schemeClr val="hlink"/>
                </a:solidFill>
                <a:latin typeface="Calibri"/>
                <a:ea typeface="Calibri"/>
                <a:cs typeface="Calibri"/>
                <a:sym typeface="Calibri"/>
                <a:hlinkClick r:id="rId6"/>
              </a:rPr>
              <a:t>https://eleducation.org/resources/fourth-grade-writing-rubrics-and-checklists</a:t>
            </a:r>
            <a:endParaRPr sz="1200" b="0" i="0" u="none" strike="noStrike" cap="none" dirty="0">
              <a:solidFill>
                <a:srgbClr val="000000"/>
              </a:solidFill>
              <a:highlight>
                <a:srgbClr val="FFFF00"/>
              </a:highlight>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b="0" i="0" u="none" strike="noStrike" cap="none" dirty="0" smtClean="0">
                <a:solidFill>
                  <a:schemeClr val="dk1"/>
                </a:solidFill>
                <a:latin typeface="Calibri"/>
                <a:ea typeface="Calibri"/>
                <a:cs typeface="Calibri"/>
                <a:sym typeface="Calibri"/>
              </a:rPr>
              <a:t>Independent </a:t>
            </a:r>
            <a:r>
              <a:rPr lang="en" sz="1200" b="0" i="0" u="none" strike="noStrike" cap="none" dirty="0">
                <a:solidFill>
                  <a:schemeClr val="dk1"/>
                </a:solidFill>
                <a:latin typeface="Calibri"/>
                <a:ea typeface="Calibri"/>
                <a:cs typeface="Calibri"/>
                <a:sym typeface="Calibri"/>
              </a:rPr>
              <a:t>Reading: Sample Plans can be found here: </a:t>
            </a:r>
            <a:r>
              <a:rPr lang="en" sz="1200" b="0" i="0" u="sng" strike="noStrike" cap="none" dirty="0">
                <a:solidFill>
                  <a:schemeClr val="hlink"/>
                </a:solidFill>
                <a:latin typeface="Calibri"/>
                <a:ea typeface="Calibri"/>
                <a:cs typeface="Calibri"/>
                <a:sym typeface="Calibri"/>
                <a:hlinkClick r:id="rId7"/>
              </a:rPr>
              <a:t>https://eleducation.org/resources/independent-reading-sample-plans</a:t>
            </a:r>
            <a:endParaRPr sz="1200" b="0" i="0" u="none" strike="noStrike" cap="none" dirty="0">
              <a:solidFill>
                <a:srgbClr val="000000"/>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100" b="0" i="0" u="none" strike="noStrike" cap="none" dirty="0">
              <a:solidFill>
                <a:srgbClr val="000000"/>
              </a:solidFill>
              <a:highlight>
                <a:srgbClr val="FFFF00"/>
              </a:highlight>
              <a:latin typeface="Arial"/>
              <a:ea typeface="Arial"/>
              <a:cs typeface="Arial"/>
              <a:sym typeface="Arial"/>
            </a:endParaRPr>
          </a:p>
        </p:txBody>
      </p:sp>
    </p:spTree>
    <p:extLst>
      <p:ext uri="{BB962C8B-B14F-4D97-AF65-F5344CB8AC3E}">
        <p14:creationId xmlns:p14="http://schemas.microsoft.com/office/powerpoint/2010/main" val="37642096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0" name="Google Shape;100;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New Materials to Prepare in Advance: </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Theme Anchor Charts: Chapter 16 (example, for teacher reference)</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Model Literary Essay: “Do Something Meaningful” </a:t>
            </a:r>
            <a:r>
              <a:rPr lang="en" sz="1200" dirty="0">
                <a:latin typeface="Calibri"/>
                <a:ea typeface="Calibri"/>
                <a:cs typeface="Calibri"/>
                <a:sym typeface="Calibri"/>
              </a:rPr>
              <a:t>(one per student and one to display)</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Model Literary Essay: “Do Something Meaningful” (example, for teacher reference)</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Colored pencils (red, yellow, blue, green; one of each per student)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Informative Writing Checklist </a:t>
            </a:r>
            <a:r>
              <a:rPr lang="en" sz="1200" dirty="0">
                <a:latin typeface="Calibri"/>
                <a:ea typeface="Calibri"/>
                <a:cs typeface="Calibri"/>
                <a:sym typeface="Calibri"/>
              </a:rPr>
              <a:t>(one per student and one to display; see Assessment Overview and Resources)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Exit Ticket: Focus Statement (one per student)</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Materials to Gather from Previous Lessons:</a:t>
            </a:r>
            <a:endParaRPr sz="1200" i="0" u="none" strike="noStrike" cap="none"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The Hope Chest</a:t>
            </a:r>
            <a:r>
              <a:rPr lang="en" sz="1200" dirty="0">
                <a:solidFill>
                  <a:schemeClr val="dk1"/>
                </a:solidFill>
                <a:latin typeface="Calibri"/>
                <a:ea typeface="Calibri"/>
                <a:cs typeface="Calibri"/>
                <a:sym typeface="Calibri"/>
              </a:rPr>
              <a:t> (from Unit 1, Lesson 1;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Ethical People anchor chart </a:t>
            </a:r>
            <a:r>
              <a:rPr lang="en" sz="1200" dirty="0">
                <a:solidFill>
                  <a:schemeClr val="dk1"/>
                </a:solidFill>
                <a:latin typeface="Calibri"/>
                <a:ea typeface="Calibri"/>
                <a:cs typeface="Calibri"/>
                <a:sym typeface="Calibri"/>
              </a:rPr>
              <a:t>(begun in Module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Readers Do These Things anchor chart </a:t>
            </a:r>
            <a:r>
              <a:rPr lang="en" sz="1200" dirty="0">
                <a:solidFill>
                  <a:schemeClr val="dk1"/>
                </a:solidFill>
                <a:latin typeface="Calibri"/>
                <a:ea typeface="Calibri"/>
                <a:cs typeface="Calibri"/>
                <a:sym typeface="Calibri"/>
              </a:rPr>
              <a:t>(begun in Module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Vocabulary logs </a:t>
            </a:r>
            <a:r>
              <a:rPr lang="en" sz="1200" dirty="0">
                <a:solidFill>
                  <a:schemeClr val="dk1"/>
                </a:solidFill>
                <a:latin typeface="Calibri"/>
                <a:ea typeface="Calibri"/>
                <a:cs typeface="Calibri"/>
                <a:sym typeface="Calibri"/>
              </a:rPr>
              <a:t>(from Module 1;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Theme anchor charts </a:t>
            </a:r>
            <a:r>
              <a:rPr lang="en" sz="1200" dirty="0">
                <a:solidFill>
                  <a:schemeClr val="dk1"/>
                </a:solidFill>
                <a:latin typeface="Calibri"/>
                <a:ea typeface="Calibri"/>
                <a:cs typeface="Calibri"/>
                <a:sym typeface="Calibri"/>
              </a:rPr>
              <a:t>(begun in Unit 1, Lesson 6; added to during Opening A; see supporting materials)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Painted Essay® template </a:t>
            </a:r>
            <a:r>
              <a:rPr lang="en" sz="1200" dirty="0">
                <a:solidFill>
                  <a:schemeClr val="dk1"/>
                </a:solidFill>
                <a:latin typeface="Calibri"/>
                <a:ea typeface="Calibri"/>
                <a:cs typeface="Calibri"/>
                <a:sym typeface="Calibri"/>
              </a:rPr>
              <a:t>(from Module 1;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Painting an Essay lesson plan </a:t>
            </a:r>
            <a:r>
              <a:rPr lang="en" sz="1200" dirty="0">
                <a:solidFill>
                  <a:schemeClr val="dk1"/>
                </a:solidFill>
                <a:latin typeface="Calibri"/>
                <a:ea typeface="Calibri"/>
                <a:cs typeface="Calibri"/>
                <a:sym typeface="Calibri"/>
              </a:rPr>
              <a:t>(from Module 1; </a:t>
            </a:r>
            <a:r>
              <a:rPr lang="en" sz="1200" b="1" dirty="0">
                <a:solidFill>
                  <a:schemeClr val="dk1"/>
                </a:solidFill>
                <a:latin typeface="Calibri"/>
                <a:ea typeface="Calibri"/>
                <a:cs typeface="Calibri"/>
                <a:sym typeface="Calibri"/>
              </a:rPr>
              <a:t>for teacher reference</a:t>
            </a:r>
            <a:r>
              <a:rPr lang="en" sz="1200"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Prepare classroom systems for active learning: </a:t>
            </a:r>
            <a:r>
              <a:rPr lang="en" sz="1200" i="0" u="none" strike="noStrike" cap="none" dirty="0" smtClean="0">
                <a:latin typeface="Calibri"/>
                <a:ea typeface="Calibri"/>
                <a:cs typeface="Calibri"/>
                <a:sym typeface="Calibri"/>
              </a:rPr>
              <a:t>None</a:t>
            </a:r>
            <a:r>
              <a:rPr lang="en-US" sz="1200" i="0" u="none" strike="noStrike" cap="none" dirty="0" smtClean="0">
                <a:latin typeface="Calibri"/>
                <a:ea typeface="Calibri"/>
                <a:cs typeface="Calibri"/>
                <a:sym typeface="Calibri"/>
              </a:rPr>
              <a:t>.</a:t>
            </a:r>
            <a:endParaRPr sz="1200" b="1"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186614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Review these protocols before teaching. They are all used in this lesson:</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b="0" i="0" u="sng" strike="noStrike" cap="none">
                <a:solidFill>
                  <a:schemeClr val="hlink"/>
                </a:solidFill>
                <a:latin typeface="Calibri"/>
                <a:ea typeface="Calibri"/>
                <a:cs typeface="Calibri"/>
                <a:sym typeface="Calibri"/>
                <a:hlinkClick r:id="rId3"/>
              </a:rPr>
              <a:t>https://eleducation.org/resources/el-education-classroom-protocols</a:t>
            </a:r>
            <a:endParaRPr sz="1100" b="0" i="0" u="none" strike="noStrike" cap="none">
              <a:solidFill>
                <a:srgbClr val="000000"/>
              </a:solidFill>
              <a:latin typeface="Arial"/>
              <a:ea typeface="Arial"/>
              <a:cs typeface="Arial"/>
              <a:sym typeface="Arial"/>
            </a:endParaRPr>
          </a:p>
        </p:txBody>
      </p:sp>
      <p:sp>
        <p:nvSpPr>
          <p:cNvPr id="106" name="Google Shape;106;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3560060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4" name="Google Shape;114;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None/>
            </a:pPr>
            <a:r>
              <a:rPr lang="en" sz="1200" i="1" dirty="0">
                <a:solidFill>
                  <a:schemeClr val="dk1"/>
                </a:solidFill>
                <a:latin typeface="Calibri"/>
                <a:ea typeface="Calibri"/>
                <a:cs typeface="Calibri"/>
                <a:sym typeface="Calibri"/>
              </a:rPr>
              <a:t>Light Supports:</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During Closing and Assessment, challenge students to use varying linking words and phrases to provide examples and evidence of the theme they are choosing to write their essays on. (Example: “I am choosing the theme _______ because ______. For instance, ________. Additionally, ______.”)</a:t>
            </a:r>
            <a:endParaRPr sz="1200" dirty="0">
              <a:latin typeface="Calibri"/>
              <a:ea typeface="Calibri"/>
              <a:cs typeface="Calibri"/>
              <a:sym typeface="Calibri"/>
            </a:endParaRPr>
          </a:p>
          <a:p>
            <a:pPr marL="0" marR="0" lvl="0" indent="0" algn="l" rtl="0">
              <a:lnSpc>
                <a:spcPct val="100000"/>
              </a:lnSpc>
              <a:spcBef>
                <a:spcPts val="0"/>
              </a:spcBef>
              <a:spcAft>
                <a:spcPts val="0"/>
              </a:spcAft>
              <a:buNone/>
            </a:pPr>
            <a:endParaRPr sz="1200" i="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i="1" dirty="0">
                <a:solidFill>
                  <a:schemeClr val="dk1"/>
                </a:solidFill>
                <a:latin typeface="Calibri"/>
                <a:ea typeface="Calibri"/>
                <a:cs typeface="Calibri"/>
                <a:sym typeface="Calibri"/>
              </a:rPr>
              <a:t>Heavy Supports:</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Consider reading aloud Chapter 16 to students before the lesson, and inviting students to practice reading aloud a section of the chapter that they can then be responsible for reading in their triads in Opening A.</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Consider enlarging </a:t>
            </a:r>
            <a:r>
              <a:rPr lang="en" sz="1200" b="1" dirty="0">
                <a:latin typeface="Calibri"/>
                <a:ea typeface="Calibri"/>
                <a:cs typeface="Calibri"/>
                <a:sym typeface="Calibri"/>
              </a:rPr>
              <a:t>Model Literary Essay: “Do Something Meaningful” </a:t>
            </a:r>
            <a:r>
              <a:rPr lang="en" sz="1200" dirty="0">
                <a:latin typeface="Calibri"/>
                <a:ea typeface="Calibri"/>
                <a:cs typeface="Calibri"/>
                <a:sym typeface="Calibri"/>
              </a:rPr>
              <a:t>and color-coding each part, corresponding with the colors that students will later use to paint each component of the essay: red, yellow, blue, and green. As students share the gist of each paragraph during Work Time, record it in the margins of the </a:t>
            </a:r>
            <a:r>
              <a:rPr lang="en" sz="1200" b="1" dirty="0">
                <a:latin typeface="Calibri"/>
                <a:ea typeface="Calibri"/>
                <a:cs typeface="Calibri"/>
                <a:sym typeface="Calibri"/>
              </a:rPr>
              <a:t>enlarged model literary essay</a:t>
            </a:r>
            <a:r>
              <a:rPr lang="en" sz="1200" dirty="0">
                <a:latin typeface="Calibri"/>
                <a:ea typeface="Calibri"/>
                <a:cs typeface="Calibri"/>
                <a:sym typeface="Calibri"/>
              </a:rPr>
              <a:t>. Display the </a:t>
            </a:r>
            <a:r>
              <a:rPr lang="en" sz="1200" b="1" dirty="0">
                <a:latin typeface="Calibri"/>
                <a:ea typeface="Calibri"/>
                <a:cs typeface="Calibri"/>
                <a:sym typeface="Calibri"/>
              </a:rPr>
              <a:t>enlarged model literary essay </a:t>
            </a:r>
            <a:r>
              <a:rPr lang="en" sz="1200" dirty="0">
                <a:latin typeface="Calibri"/>
                <a:ea typeface="Calibri"/>
                <a:cs typeface="Calibri"/>
                <a:sym typeface="Calibri"/>
              </a:rPr>
              <a:t>throughout the unit, providing students with a concrete example of a literary essay for reference.</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Prepare the </a:t>
            </a:r>
            <a:r>
              <a:rPr lang="en" sz="1200" b="1" dirty="0">
                <a:latin typeface="Calibri"/>
                <a:ea typeface="Calibri"/>
                <a:cs typeface="Calibri"/>
                <a:sym typeface="Calibri"/>
              </a:rPr>
              <a:t>Painted Essay® template </a:t>
            </a:r>
            <a:r>
              <a:rPr lang="en" sz="1200" dirty="0">
                <a:latin typeface="Calibri"/>
                <a:ea typeface="Calibri"/>
                <a:cs typeface="Calibri"/>
                <a:sym typeface="Calibri"/>
              </a:rPr>
              <a:t>from Module 1 to display during Opening B, and the model broadside from Module 3 to display during Work Time A.</a:t>
            </a:r>
            <a:endParaRPr sz="1200" i="1" dirty="0">
              <a:latin typeface="Calibri"/>
              <a:ea typeface="Calibri"/>
              <a:cs typeface="Calibri"/>
              <a:sym typeface="Calibri"/>
            </a:endParaRPr>
          </a:p>
          <a:p>
            <a:pPr marL="0" marR="0" lvl="0" indent="0" algn="l" rtl="0">
              <a:lnSpc>
                <a:spcPct val="100000"/>
              </a:lnSpc>
              <a:spcBef>
                <a:spcPts val="0"/>
              </a:spcBef>
              <a:spcAft>
                <a:spcPts val="0"/>
              </a:spcAft>
              <a:buNone/>
            </a:pPr>
            <a:endParaRPr sz="1200" i="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511373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26" name="Google Shape;126;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136923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5" name="Google Shape;135;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agenda for the day.</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776813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2-</a:t>
            </a:r>
            <a:r>
              <a:rPr lang="en" sz="1200" b="1" i="0" u="none" strike="noStrike" cap="none" dirty="0" smtClean="0">
                <a:solidFill>
                  <a:schemeClr val="dk1"/>
                </a:solidFill>
                <a:latin typeface="Calibri"/>
                <a:ea typeface="Calibri"/>
                <a:cs typeface="Calibri"/>
                <a:sym typeface="Calibri"/>
              </a:rPr>
              <a:t>3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Triads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get into their reading triads and use the same routine from Unit 1 (and the Opening B of Lesson 1) to guide them through reading chapter 16 of </a:t>
            </a:r>
            <a:r>
              <a:rPr lang="en" sz="1200" b="0" i="1" dirty="0">
                <a:latin typeface="Calibri"/>
                <a:ea typeface="Calibri"/>
                <a:cs typeface="Calibri"/>
                <a:sym typeface="Calibri"/>
              </a:rPr>
              <a:t>The Hope Chest</a:t>
            </a:r>
            <a:r>
              <a:rPr lang="en" sz="1200" b="0" dirty="0">
                <a:latin typeface="Calibri"/>
                <a:ea typeface="Calibri"/>
                <a:cs typeface="Calibri"/>
                <a:sym typeface="Calibri"/>
              </a:rPr>
              <a:t>.</a:t>
            </a:r>
            <a:endParaRPr sz="1200" b="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Review the </a:t>
            </a:r>
            <a:r>
              <a:rPr lang="en" sz="1200" b="1" dirty="0">
                <a:latin typeface="Calibri"/>
                <a:ea typeface="Calibri"/>
                <a:cs typeface="Calibri"/>
                <a:sym typeface="Calibri"/>
              </a:rPr>
              <a:t>Working to Become Ethical People anchor chart</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Remind students to use the following materials: </a:t>
            </a:r>
            <a:r>
              <a:rPr lang="en" sz="1200" b="1" dirty="0">
                <a:latin typeface="Calibri"/>
                <a:ea typeface="Calibri"/>
                <a:cs typeface="Calibri"/>
                <a:sym typeface="Calibri"/>
              </a:rPr>
              <a:t>Close Readers Do These Things anchor chart</a:t>
            </a:r>
            <a:r>
              <a:rPr lang="en" sz="1200" dirty="0">
                <a:latin typeface="Calibri"/>
                <a:ea typeface="Calibri"/>
                <a:cs typeface="Calibri"/>
                <a:sym typeface="Calibri"/>
              </a:rPr>
              <a:t> and </a:t>
            </a:r>
            <a:r>
              <a:rPr lang="en" sz="1200" b="1" dirty="0">
                <a:latin typeface="Calibri"/>
                <a:ea typeface="Calibri"/>
                <a:cs typeface="Calibri"/>
                <a:sym typeface="Calibri"/>
              </a:rPr>
              <a:t>vocabulary logs</a:t>
            </a:r>
            <a:r>
              <a:rPr lang="en" sz="1200" dirty="0">
                <a:latin typeface="Calibri"/>
                <a:ea typeface="Calibri"/>
                <a:cs typeface="Calibri"/>
                <a:sym typeface="Calibri"/>
              </a:rPr>
              <a:t>.</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following the content of the slide.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a:t>
            </a:r>
            <a:r>
              <a:rPr lang="en" sz="1200" dirty="0">
                <a:solidFill>
                  <a:schemeClr val="dk1"/>
                </a:solidFill>
                <a:latin typeface="Calibri"/>
                <a:ea typeface="Calibri"/>
                <a:cs typeface="Calibri"/>
                <a:sym typeface="Calibri"/>
              </a:rPr>
              <a:t>None. </a:t>
            </a:r>
            <a:endParaRPr sz="1200" dirty="0">
              <a:solidFill>
                <a:schemeClr val="dk1"/>
              </a:solidFill>
              <a:latin typeface="Calibri"/>
              <a:ea typeface="Calibri"/>
              <a:cs typeface="Calibri"/>
              <a:sym typeface="Calibri"/>
            </a:endParaRPr>
          </a:p>
        </p:txBody>
      </p:sp>
      <p:sp>
        <p:nvSpPr>
          <p:cNvPr id="141" name="Google Shape;141;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305005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g473b904034_1_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10-12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Triads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are going to read chapter 16 in their reading triads. Explain that reading in reading triads means each student takes turns to read a part of the chapter—for example, each person reads a page at a time. Emphasize that students do not need to read the same amount of the chapter—a stronger reader can read more to help out someone who isn’t as strong, but it is important that everyone has a chance to read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a:t>
            </a:r>
            <a:r>
              <a:rPr lang="en" sz="1200" b="0" dirty="0">
                <a:solidFill>
                  <a:schemeClr val="dk1"/>
                </a:solidFill>
                <a:latin typeface="Calibri"/>
                <a:ea typeface="Calibri"/>
                <a:cs typeface="Calibri"/>
                <a:sym typeface="Calibri"/>
              </a:rPr>
              <a:t> sticky notes.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Invite students to select one member of the triad to record unfamiliar words with the page number on sticky notes </a:t>
            </a:r>
            <a:r>
              <a:rPr lang="en" sz="1200" dirty="0">
                <a:solidFill>
                  <a:schemeClr val="dk1"/>
                </a:solidFill>
                <a:latin typeface="Calibri"/>
                <a:ea typeface="Calibri"/>
                <a:cs typeface="Calibri"/>
                <a:sym typeface="Calibri"/>
              </a:rPr>
              <a:t>as they read. Emphasize that this means stopping at the end of a page to discuss which words are unfamiliar to everyone in the triad and then recording those words.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Post and review the following directions (these are posted on the student-facing slide):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Partner A begins reading the chapter.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Stop at end of the page or when it makes sense to stop and discuss words unfamiliar with your triad.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Chose a partner to record each word on a sticky note.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Partner B reads the next page, and the group repeats steps 2–3.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Answer clarifying questions.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the habits they discussed earlier in the lesson on the </a:t>
            </a:r>
            <a:r>
              <a:rPr lang="en" sz="1200" b="1" dirty="0">
                <a:solidFill>
                  <a:schemeClr val="dk1"/>
                </a:solidFill>
                <a:latin typeface="Calibri"/>
                <a:ea typeface="Calibri"/>
                <a:cs typeface="Calibri"/>
                <a:sym typeface="Calibri"/>
              </a:rPr>
              <a:t>Working to Become Ethical People anchor chart.</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participation in the reading and discussion about the chapter.</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(Strategic Grouping</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Create triads with varying levels of language proficiency. Students with greater language proficiency can serve as models in the group, initiating discussions and providing implicit sentence frames. If possible, consider grouping students who speak the same home language together to help one another interpret and comprehend the conversation in their home languages.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support with strategy development: (Modeling and Thinking Aloud Steps</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Consider modeling and thinking aloud each step as it is recorded on the board. This provides students with a model and minimizes confusion about the activity. Allow time for students to ask questions, and clarify the process as needed. (Example: </a:t>
            </a:r>
            <a:r>
              <a:rPr lang="en" sz="1200" i="1" dirty="0">
                <a:solidFill>
                  <a:schemeClr val="dk1"/>
                </a:solidFill>
                <a:latin typeface="Calibri"/>
                <a:ea typeface="Calibri"/>
                <a:cs typeface="Calibri"/>
                <a:sym typeface="Calibri"/>
              </a:rPr>
              <a:t>“First, I will begin reading the chapter.” </a:t>
            </a:r>
            <a:r>
              <a:rPr lang="en" sz="1200" dirty="0">
                <a:solidFill>
                  <a:schemeClr val="dk1"/>
                </a:solidFill>
                <a:latin typeface="Calibri"/>
                <a:ea typeface="Calibri"/>
                <a:cs typeface="Calibri"/>
                <a:sym typeface="Calibri"/>
              </a:rPr>
              <a:t>Write this as step 1 on the board and model opening the book and beginning to read. </a:t>
            </a:r>
            <a:r>
              <a:rPr lang="en" sz="1200" i="1" dirty="0">
                <a:solidFill>
                  <a:schemeClr val="dk1"/>
                </a:solidFill>
                <a:latin typeface="Calibri"/>
                <a:ea typeface="Calibri"/>
                <a:cs typeface="Calibri"/>
                <a:sym typeface="Calibri"/>
              </a:rPr>
              <a:t>“Next, I will stop at the end of the page and discuss unfamiliar words with my triad.”</a:t>
            </a:r>
            <a:r>
              <a:rPr lang="en" sz="1200" dirty="0">
                <a:solidFill>
                  <a:schemeClr val="dk1"/>
                </a:solidFill>
                <a:latin typeface="Calibri"/>
                <a:ea typeface="Calibri"/>
                <a:cs typeface="Calibri"/>
                <a:sym typeface="Calibri"/>
              </a:rPr>
              <a:t> Write this as step 2 on the board, and pick out one or two words to discuss with the class. </a:t>
            </a:r>
            <a:r>
              <a:rPr lang="en" sz="1200" i="1" dirty="0">
                <a:solidFill>
                  <a:schemeClr val="dk1"/>
                </a:solidFill>
                <a:latin typeface="Calibri"/>
                <a:ea typeface="Calibri"/>
                <a:cs typeface="Calibri"/>
                <a:sym typeface="Calibri"/>
              </a:rPr>
              <a:t>“What is my step 3?”</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comprehension: Provide whiteboards and markers as an option for students to record (in drawing or writing) their ideas as the triads read. This will also help scaffold active listening for key details. </a:t>
            </a:r>
            <a:endParaRPr sz="1200" b="1" dirty="0">
              <a:solidFill>
                <a:schemeClr val="dk1"/>
              </a:solidFill>
              <a:latin typeface="Calibri"/>
              <a:ea typeface="Calibri"/>
              <a:cs typeface="Calibri"/>
              <a:sym typeface="Calibri"/>
            </a:endParaRPr>
          </a:p>
        </p:txBody>
      </p:sp>
      <p:sp>
        <p:nvSpPr>
          <p:cNvPr id="149" name="Google Shape;149;g473b904034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3918514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5"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hyperlink" Target="https://curriculum.eleducation.org/curriculum/ela/grade-4/module-4/unit-2/lesson-9"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Google Shape;90;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4: Unit </a:t>
            </a:r>
            <a:r>
              <a:rPr lang="en"/>
              <a:t>2</a:t>
            </a:r>
            <a:r>
              <a:rPr lang="en" sz="3400" b="0" i="0" u="none" strike="noStrike" cap="none">
                <a:solidFill>
                  <a:schemeClr val="dk1"/>
                </a:solidFill>
                <a:latin typeface="Century Gothic"/>
                <a:ea typeface="Century Gothic"/>
                <a:cs typeface="Century Gothic"/>
                <a:sym typeface="Century Gothic"/>
              </a:rPr>
              <a:t>: Lesson </a:t>
            </a:r>
            <a:r>
              <a:rPr lang="en"/>
              <a:t>9</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91" name="Google Shape;91;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800" b="0" i="0" u="none" strike="noStrike" cap="none" dirty="0">
                <a:solidFill>
                  <a:schemeClr val="dk1"/>
                </a:solidFill>
                <a:latin typeface="Century Gothic"/>
                <a:ea typeface="Century Gothic"/>
                <a:cs typeface="Century Gothic"/>
                <a:sym typeface="Century Gothic"/>
              </a:rPr>
              <a:t>This lesson will take approximately </a:t>
            </a:r>
            <a:r>
              <a:rPr lang="en" sz="1800" dirty="0"/>
              <a:t>60</a:t>
            </a:r>
            <a:r>
              <a:rPr lang="en" sz="1800" b="0" i="0" u="none" strike="noStrike" cap="none" dirty="0">
                <a:solidFill>
                  <a:schemeClr val="dk1"/>
                </a:solidFill>
                <a:latin typeface="Century Gothic"/>
                <a:ea typeface="Century Gothic"/>
                <a:cs typeface="Century Gothic"/>
                <a:sym typeface="Century Gothic"/>
              </a:rPr>
              <a:t>-</a:t>
            </a:r>
            <a:r>
              <a:rPr lang="en" sz="1800" dirty="0"/>
              <a:t>70</a:t>
            </a:r>
            <a:r>
              <a:rPr lang="en" sz="1800" b="0" i="0" u="none" strike="noStrike" cap="none" dirty="0">
                <a:solidFill>
                  <a:schemeClr val="dk1"/>
                </a:solidFill>
                <a:latin typeface="Century Gothic"/>
                <a:ea typeface="Century Gothic"/>
                <a:cs typeface="Century Gothic"/>
                <a:sym typeface="Century Gothic"/>
              </a:rPr>
              <a:t> minutes to complete. </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0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800" b="0" i="0" u="none" strike="noStrike" cap="none" dirty="0">
                <a:solidFill>
                  <a:schemeClr val="dk1"/>
                </a:solidFill>
                <a:latin typeface="Century Gothic"/>
                <a:ea typeface="Century Gothic"/>
                <a:cs typeface="Century Gothic"/>
                <a:sym typeface="Century Gothic"/>
              </a:rPr>
              <a:t>The purpose of today’s lesson </a:t>
            </a:r>
            <a:r>
              <a:rPr lang="en" sz="1800" i="0" u="none" strike="noStrike" cap="none" dirty="0">
                <a:solidFill>
                  <a:srgbClr val="000000"/>
                </a:solidFill>
              </a:rPr>
              <a:t>is </a:t>
            </a:r>
            <a:r>
              <a:rPr lang="en" sz="1800" dirty="0">
                <a:solidFill>
                  <a:srgbClr val="000000"/>
                </a:solidFill>
              </a:rPr>
              <a:t>for students to analyze a model literary essay using the </a:t>
            </a:r>
            <a:r>
              <a:rPr lang="en" sz="1800" b="1" dirty="0">
                <a:solidFill>
                  <a:srgbClr val="000000"/>
                </a:solidFill>
              </a:rPr>
              <a:t>Painted Essay® structure </a:t>
            </a:r>
            <a:r>
              <a:rPr lang="en" sz="1800" dirty="0">
                <a:solidFill>
                  <a:srgbClr val="000000"/>
                </a:solidFill>
              </a:rPr>
              <a:t>to generate criteria for their own essays. Students will then draft their own focus statements for their essay.</a:t>
            </a:r>
            <a:endParaRPr sz="1800" dirty="0">
              <a:solidFill>
                <a:srgbClr val="000000"/>
              </a:solidFill>
            </a:endParaRPr>
          </a:p>
          <a:p>
            <a:pPr marL="0" marR="0" lvl="0" indent="0" algn="l" rtl="0">
              <a:lnSpc>
                <a:spcPct val="90000"/>
              </a:lnSpc>
              <a:spcBef>
                <a:spcPts val="0"/>
              </a:spcBef>
              <a:spcAft>
                <a:spcPts val="0"/>
              </a:spcAft>
              <a:buClr>
                <a:schemeClr val="dk1"/>
              </a:buClr>
              <a:buSzPts val="3200"/>
              <a:buFont typeface="Arial"/>
              <a:buNone/>
            </a:pPr>
            <a:endParaRPr sz="1800" dirty="0"/>
          </a:p>
          <a:p>
            <a:pPr marL="0" marR="0" lvl="1" indent="0" algn="l" rtl="0">
              <a:lnSpc>
                <a:spcPct val="90000"/>
              </a:lnSpc>
              <a:spcBef>
                <a:spcPts val="0"/>
              </a:spcBef>
              <a:spcAft>
                <a:spcPts val="0"/>
              </a:spcAft>
              <a:buClr>
                <a:schemeClr val="dk1"/>
              </a:buClr>
              <a:buSzPts val="1200"/>
              <a:buFont typeface="Arial"/>
              <a:buNone/>
            </a:pPr>
            <a:endParaRPr sz="10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800" b="0" i="0" u="none" strike="noStrike" cap="none" dirty="0">
                <a:solidFill>
                  <a:schemeClr val="dk1"/>
                </a:solidFill>
                <a:latin typeface="Century Gothic"/>
                <a:ea typeface="Century Gothic"/>
                <a:cs typeface="Century Gothic"/>
                <a:sym typeface="Century Gothic"/>
              </a:rPr>
              <a:t>The Learning Targets for students today are:</a:t>
            </a:r>
            <a:endParaRPr sz="1800" b="0" i="0" u="none" strike="noStrike" cap="none" dirty="0">
              <a:solidFill>
                <a:schemeClr val="dk1"/>
              </a:solidFill>
              <a:latin typeface="Century Gothic"/>
              <a:ea typeface="Century Gothic"/>
              <a:cs typeface="Century Gothic"/>
              <a:sym typeface="Century Gothic"/>
            </a:endParaRPr>
          </a:p>
          <a:p>
            <a:pPr marL="457200" lvl="0" indent="-342900" algn="l" rtl="0">
              <a:lnSpc>
                <a:spcPct val="150000"/>
              </a:lnSpc>
              <a:spcBef>
                <a:spcPts val="600"/>
              </a:spcBef>
              <a:spcAft>
                <a:spcPts val="0"/>
              </a:spcAft>
              <a:buClr>
                <a:srgbClr val="000000"/>
              </a:buClr>
              <a:buSzPts val="1800"/>
              <a:buAutoNum type="arabicPeriod"/>
            </a:pPr>
            <a:r>
              <a:rPr lang="en" sz="1800" dirty="0">
                <a:solidFill>
                  <a:srgbClr val="000000"/>
                </a:solidFill>
              </a:rPr>
              <a:t>I can use the </a:t>
            </a:r>
            <a:r>
              <a:rPr lang="en" sz="1800" b="1" dirty="0">
                <a:solidFill>
                  <a:srgbClr val="000000"/>
                </a:solidFill>
              </a:rPr>
              <a:t>Painted Essay® structure </a:t>
            </a:r>
            <a:r>
              <a:rPr lang="en" sz="1800" dirty="0">
                <a:solidFill>
                  <a:srgbClr val="000000"/>
                </a:solidFill>
              </a:rPr>
              <a:t>to analyze a model. </a:t>
            </a:r>
            <a:endParaRPr sz="1800" b="1" dirty="0">
              <a:solidFill>
                <a:srgbClr val="000000"/>
              </a:solidFill>
            </a:endParaRPr>
          </a:p>
          <a:p>
            <a:pPr marL="457200" lvl="0" indent="-342900" algn="l" rtl="0">
              <a:lnSpc>
                <a:spcPct val="150000"/>
              </a:lnSpc>
              <a:spcBef>
                <a:spcPts val="0"/>
              </a:spcBef>
              <a:spcAft>
                <a:spcPts val="0"/>
              </a:spcAft>
              <a:buClr>
                <a:srgbClr val="000000"/>
              </a:buClr>
              <a:buSzPts val="1800"/>
              <a:buAutoNum type="arabicPeriod"/>
            </a:pPr>
            <a:r>
              <a:rPr lang="en" sz="1800" dirty="0">
                <a:solidFill>
                  <a:srgbClr val="000000"/>
                </a:solidFill>
              </a:rPr>
              <a:t>I can write a focus statement for my literary essay.</a:t>
            </a:r>
            <a:endParaRPr sz="1800" dirty="0">
              <a:solidFill>
                <a:srgbClr val="00000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2"/>
          <p:cNvSpPr txBox="1">
            <a:spLocks noGrp="1"/>
          </p:cNvSpPr>
          <p:nvPr>
            <p:ph type="title"/>
          </p:nvPr>
        </p:nvSpPr>
        <p:spPr>
          <a:xfrm>
            <a:off x="628650" y="273849"/>
            <a:ext cx="7886700" cy="8289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2600"/>
              <a:t>Reading in Triads: </a:t>
            </a:r>
            <a:r>
              <a:rPr lang="en" sz="2600" i="1"/>
              <a:t>The Hope Chest</a:t>
            </a:r>
            <a:r>
              <a:rPr lang="en" sz="2600"/>
              <a:t>, Chapter 16</a:t>
            </a:r>
            <a:endParaRPr sz="2600"/>
          </a:p>
        </p:txBody>
      </p:sp>
      <p:sp>
        <p:nvSpPr>
          <p:cNvPr id="159" name="Google Shape;159;p22"/>
          <p:cNvSpPr txBox="1">
            <a:spLocks noGrp="1"/>
          </p:cNvSpPr>
          <p:nvPr>
            <p:ph type="body" idx="1"/>
          </p:nvPr>
        </p:nvSpPr>
        <p:spPr>
          <a:xfrm>
            <a:off x="628650" y="1268050"/>
            <a:ext cx="7671300" cy="3263400"/>
          </a:xfrm>
          <a:prstGeom prst="rect">
            <a:avLst/>
          </a:prstGeom>
          <a:noFill/>
          <a:ln>
            <a:noFill/>
          </a:ln>
        </p:spPr>
        <p:txBody>
          <a:bodyPr spcFirstLastPara="1" wrap="square" lIns="68575" tIns="34275" rIns="68575" bIns="34275" anchor="t" anchorCtr="0">
            <a:noAutofit/>
          </a:bodyPr>
          <a:lstStyle/>
          <a:p>
            <a:pPr marL="457200" lvl="0" indent="-381000" algn="l" rtl="0">
              <a:spcBef>
                <a:spcPts val="0"/>
              </a:spcBef>
              <a:spcAft>
                <a:spcPts val="0"/>
              </a:spcAft>
              <a:buSzPts val="2400"/>
              <a:buAutoNum type="arabicPeriod"/>
            </a:pPr>
            <a:r>
              <a:rPr lang="en" sz="2400"/>
              <a:t>What was the gist of this chapter?  What is this chapter mostly about?</a:t>
            </a:r>
            <a:endParaRPr sz="2400"/>
          </a:p>
          <a:p>
            <a:pPr marL="457200" lvl="0" indent="-381000" algn="l" rtl="0">
              <a:spcBef>
                <a:spcPts val="0"/>
              </a:spcBef>
              <a:spcAft>
                <a:spcPts val="0"/>
              </a:spcAft>
              <a:buSzPts val="2400"/>
              <a:buAutoNum type="arabicPeriod"/>
            </a:pPr>
            <a:r>
              <a:rPr lang="en" sz="2400"/>
              <a:t>So what is the Hope Chest?  How do you know?</a:t>
            </a:r>
            <a:endParaRPr sz="2400"/>
          </a:p>
          <a:p>
            <a:pPr marL="457200" lvl="0" indent="-381000" algn="l" rtl="0">
              <a:spcBef>
                <a:spcPts val="0"/>
              </a:spcBef>
              <a:spcAft>
                <a:spcPts val="0"/>
              </a:spcAft>
              <a:buSzPts val="2400"/>
              <a:buAutoNum type="arabicPeriod"/>
            </a:pPr>
            <a:r>
              <a:rPr lang="en" sz="2400"/>
              <a:t>What surprised you about what you heard?</a:t>
            </a:r>
            <a:endParaRPr/>
          </a:p>
          <a:p>
            <a:pPr marL="0" lvl="0" indent="0" algn="l" rtl="0">
              <a:lnSpc>
                <a:spcPct val="150000"/>
              </a:lnSpc>
              <a:spcBef>
                <a:spcPts val="0"/>
              </a:spcBef>
              <a:spcAft>
                <a:spcPts val="0"/>
              </a:spcAft>
              <a:buNone/>
            </a:pPr>
            <a:endParaRPr sz="2400"/>
          </a:p>
        </p:txBody>
      </p:sp>
      <p:pic>
        <p:nvPicPr>
          <p:cNvPr id="5" name="Google Shape;144;p20"/>
          <p:cNvPicPr preferRelativeResize="0"/>
          <p:nvPr/>
        </p:nvPicPr>
        <p:blipFill>
          <a:blip r:embed="rId3">
            <a:alphaModFix/>
          </a:blip>
          <a:stretch>
            <a:fillRect/>
          </a:stretch>
        </p:blipFill>
        <p:spPr>
          <a:xfrm>
            <a:off x="8545283" y="4397830"/>
            <a:ext cx="476487" cy="4953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23"/>
          <p:cNvSpPr txBox="1">
            <a:spLocks noGrp="1"/>
          </p:cNvSpPr>
          <p:nvPr>
            <p:ph type="title"/>
          </p:nvPr>
        </p:nvSpPr>
        <p:spPr>
          <a:xfrm>
            <a:off x="628650" y="273849"/>
            <a:ext cx="7886700" cy="8289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3000" b="1" dirty="0">
                <a:solidFill>
                  <a:srgbClr val="444444"/>
                </a:solidFill>
              </a:rPr>
              <a:t>Theme Anchor Charts</a:t>
            </a:r>
            <a:r>
              <a:rPr lang="en" sz="3000" dirty="0">
                <a:solidFill>
                  <a:srgbClr val="444444"/>
                </a:solidFill>
              </a:rPr>
              <a:t>: Chapter 16 </a:t>
            </a:r>
            <a:endParaRPr sz="3000" dirty="0"/>
          </a:p>
        </p:txBody>
      </p:sp>
      <p:pic>
        <p:nvPicPr>
          <p:cNvPr id="167" name="Google Shape;167;p23"/>
          <p:cNvPicPr preferRelativeResize="0"/>
          <p:nvPr/>
        </p:nvPicPr>
        <p:blipFill>
          <a:blip r:embed="rId3">
            <a:alphaModFix/>
          </a:blip>
          <a:stretch>
            <a:fillRect/>
          </a:stretch>
        </p:blipFill>
        <p:spPr>
          <a:xfrm>
            <a:off x="2017975" y="1102750"/>
            <a:ext cx="4767126" cy="3252000"/>
          </a:xfrm>
          <a:prstGeom prst="rect">
            <a:avLst/>
          </a:prstGeom>
          <a:noFill/>
          <a:ln>
            <a:noFill/>
          </a:ln>
        </p:spPr>
      </p:pic>
      <p:sp>
        <p:nvSpPr>
          <p:cNvPr id="168" name="Google Shape;168;p23"/>
          <p:cNvSpPr/>
          <p:nvPr/>
        </p:nvSpPr>
        <p:spPr>
          <a:xfrm>
            <a:off x="3425475" y="2403100"/>
            <a:ext cx="3267300" cy="7326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169;p23"/>
          <p:cNvSpPr/>
          <p:nvPr/>
        </p:nvSpPr>
        <p:spPr>
          <a:xfrm>
            <a:off x="3425475" y="3135700"/>
            <a:ext cx="3267300" cy="5745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170;p23"/>
          <p:cNvSpPr/>
          <p:nvPr/>
        </p:nvSpPr>
        <p:spPr>
          <a:xfrm>
            <a:off x="3425475" y="3710200"/>
            <a:ext cx="3267300" cy="5745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 name="Google Shape;144;p20"/>
          <p:cNvPicPr preferRelativeResize="0"/>
          <p:nvPr/>
        </p:nvPicPr>
        <p:blipFill>
          <a:blip r:embed="rId4">
            <a:alphaModFix/>
          </a:blip>
          <a:stretch>
            <a:fillRect/>
          </a:stretch>
        </p:blipFill>
        <p:spPr>
          <a:xfrm>
            <a:off x="8545283" y="4397830"/>
            <a:ext cx="476487" cy="495300"/>
          </a:xfrm>
          <a:prstGeom prst="rect">
            <a:avLst/>
          </a:prstGeom>
          <a:noFill/>
          <a:ln>
            <a:noFill/>
          </a:ln>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68"/>
                                        </p:tgtEl>
                                      </p:cBhvr>
                                    </p:animEffect>
                                    <p:set>
                                      <p:cBhvr>
                                        <p:cTn id="7" dur="1" fill="hold">
                                          <p:stCondLst>
                                            <p:cond delay="500"/>
                                          </p:stCondLst>
                                        </p:cTn>
                                        <p:tgtEl>
                                          <p:spTgt spid="16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600"/>
                                        <p:tgtEl>
                                          <p:spTgt spid="169"/>
                                        </p:tgtEl>
                                      </p:cBhvr>
                                    </p:animEffect>
                                    <p:set>
                                      <p:cBhvr>
                                        <p:cTn id="12" dur="1" fill="hold">
                                          <p:stCondLst>
                                            <p:cond delay="600"/>
                                          </p:stCondLst>
                                        </p:cTn>
                                        <p:tgtEl>
                                          <p:spTgt spid="16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700"/>
                                        <p:tgtEl>
                                          <p:spTgt spid="170"/>
                                        </p:tgtEl>
                                      </p:cBhvr>
                                    </p:animEffect>
                                    <p:set>
                                      <p:cBhvr>
                                        <p:cTn id="17" dur="1" fill="hold">
                                          <p:stCondLst>
                                            <p:cond delay="700"/>
                                          </p:stCondLst>
                                        </p:cTn>
                                        <p:tgtEl>
                                          <p:spTgt spid="17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a:t>Reviewing Learning Targets</a:t>
            </a:r>
            <a:endParaRPr sz="3300" b="0" i="0" u="none" strike="noStrike" cap="none">
              <a:solidFill>
                <a:schemeClr val="dk1"/>
              </a:solidFill>
              <a:latin typeface="Century Gothic"/>
              <a:ea typeface="Century Gothic"/>
              <a:cs typeface="Century Gothic"/>
              <a:sym typeface="Century Gothic"/>
            </a:endParaRPr>
          </a:p>
        </p:txBody>
      </p:sp>
      <p:sp>
        <p:nvSpPr>
          <p:cNvPr id="176" name="Google Shape;176;p24"/>
          <p:cNvSpPr txBox="1">
            <a:spLocks noGrp="1"/>
          </p:cNvSpPr>
          <p:nvPr>
            <p:ph type="body" idx="1"/>
          </p:nvPr>
        </p:nvSpPr>
        <p:spPr>
          <a:xfrm>
            <a:off x="628650" y="1172144"/>
            <a:ext cx="7886700" cy="3263400"/>
          </a:xfrm>
          <a:prstGeom prst="rect">
            <a:avLst/>
          </a:prstGeom>
          <a:noFill/>
          <a:ln>
            <a:noFill/>
          </a:ln>
        </p:spPr>
        <p:txBody>
          <a:bodyPr spcFirstLastPara="1" wrap="square" lIns="68575" tIns="34275" rIns="68575" bIns="34275" anchor="t" anchorCtr="0">
            <a:noAutofit/>
          </a:bodyPr>
          <a:lstStyle/>
          <a:p>
            <a:pPr marL="457200" lvl="0" indent="-342900" algn="l" rtl="0">
              <a:lnSpc>
                <a:spcPct val="150000"/>
              </a:lnSpc>
              <a:spcBef>
                <a:spcPts val="1700"/>
              </a:spcBef>
              <a:spcAft>
                <a:spcPts val="0"/>
              </a:spcAft>
              <a:buClr>
                <a:srgbClr val="000000"/>
              </a:buClr>
              <a:buSzPts val="1800"/>
              <a:buAutoNum type="arabicPeriod"/>
            </a:pPr>
            <a:r>
              <a:rPr lang="en" sz="2000" dirty="0">
                <a:solidFill>
                  <a:schemeClr val="tx1"/>
                </a:solidFill>
              </a:rPr>
              <a:t>I can use the Painted Essay® </a:t>
            </a:r>
            <a:r>
              <a:rPr lang="en" sz="2000" u="sng" dirty="0">
                <a:solidFill>
                  <a:schemeClr val="tx1"/>
                </a:solidFill>
              </a:rPr>
              <a:t>structure</a:t>
            </a:r>
            <a:r>
              <a:rPr lang="en" sz="2000" dirty="0">
                <a:solidFill>
                  <a:schemeClr val="tx1"/>
                </a:solidFill>
              </a:rPr>
              <a:t> to </a:t>
            </a:r>
            <a:r>
              <a:rPr lang="en" sz="2000" u="sng" dirty="0">
                <a:solidFill>
                  <a:schemeClr val="tx1"/>
                </a:solidFill>
              </a:rPr>
              <a:t>analyze</a:t>
            </a:r>
            <a:r>
              <a:rPr lang="en" sz="2000" dirty="0">
                <a:solidFill>
                  <a:schemeClr val="tx1"/>
                </a:solidFill>
              </a:rPr>
              <a:t> a model.</a:t>
            </a:r>
            <a:endParaRPr sz="2000" dirty="0">
              <a:solidFill>
                <a:schemeClr val="tx1"/>
              </a:solidFill>
            </a:endParaRPr>
          </a:p>
          <a:p>
            <a:pPr marL="1371600" lvl="2" indent="-317500" algn="l" rtl="0">
              <a:lnSpc>
                <a:spcPct val="150000"/>
              </a:lnSpc>
              <a:spcBef>
                <a:spcPts val="0"/>
              </a:spcBef>
              <a:spcAft>
                <a:spcPts val="0"/>
              </a:spcAft>
              <a:buClr>
                <a:srgbClr val="444444"/>
              </a:buClr>
              <a:buSzPts val="1400"/>
              <a:buAutoNum type="romanLcPeriod"/>
            </a:pPr>
            <a:r>
              <a:rPr lang="en" sz="2000" b="1" u="sng" dirty="0">
                <a:solidFill>
                  <a:schemeClr val="tx1"/>
                </a:solidFill>
              </a:rPr>
              <a:t>structure</a:t>
            </a:r>
            <a:r>
              <a:rPr lang="en" sz="2000" dirty="0">
                <a:solidFill>
                  <a:schemeClr val="tx1"/>
                </a:solidFill>
              </a:rPr>
              <a:t>- (how something is organized, arranged, or put together)</a:t>
            </a:r>
            <a:endParaRPr sz="2000" dirty="0">
              <a:solidFill>
                <a:schemeClr val="tx1"/>
              </a:solidFill>
            </a:endParaRPr>
          </a:p>
          <a:p>
            <a:pPr marL="1371600" lvl="2" indent="-317500" algn="l" rtl="0">
              <a:lnSpc>
                <a:spcPct val="150000"/>
              </a:lnSpc>
              <a:spcBef>
                <a:spcPts val="0"/>
              </a:spcBef>
              <a:spcAft>
                <a:spcPts val="0"/>
              </a:spcAft>
              <a:buClr>
                <a:srgbClr val="444444"/>
              </a:buClr>
              <a:buSzPts val="1400"/>
              <a:buAutoNum type="romanLcPeriod"/>
            </a:pPr>
            <a:r>
              <a:rPr lang="en" sz="2000" b="1" u="sng" dirty="0">
                <a:solidFill>
                  <a:schemeClr val="tx1"/>
                </a:solidFill>
              </a:rPr>
              <a:t>analyze</a:t>
            </a:r>
            <a:r>
              <a:rPr lang="en" sz="2000" dirty="0">
                <a:solidFill>
                  <a:schemeClr val="tx1"/>
                </a:solidFill>
              </a:rPr>
              <a:t>- (examine in detail)</a:t>
            </a:r>
            <a:endParaRPr sz="2000" dirty="0">
              <a:solidFill>
                <a:schemeClr val="tx1"/>
              </a:solidFill>
            </a:endParaRPr>
          </a:p>
          <a:p>
            <a:pPr marL="0" lvl="0" indent="0" algn="l" rtl="0">
              <a:lnSpc>
                <a:spcPct val="150000"/>
              </a:lnSpc>
              <a:spcBef>
                <a:spcPts val="0"/>
              </a:spcBef>
              <a:spcAft>
                <a:spcPts val="0"/>
              </a:spcAft>
              <a:buNone/>
            </a:pPr>
            <a:endParaRPr sz="2000" dirty="0">
              <a:solidFill>
                <a:schemeClr val="tx1"/>
              </a:solidFill>
            </a:endParaRPr>
          </a:p>
          <a:p>
            <a:pPr marL="457200" lvl="0" indent="-342900" algn="l" rtl="0">
              <a:lnSpc>
                <a:spcPct val="150000"/>
              </a:lnSpc>
              <a:spcBef>
                <a:spcPts val="1700"/>
              </a:spcBef>
              <a:spcAft>
                <a:spcPts val="0"/>
              </a:spcAft>
              <a:buClr>
                <a:srgbClr val="000000"/>
              </a:buClr>
              <a:buSzPts val="1800"/>
              <a:buAutoNum type="arabicPeriod"/>
            </a:pPr>
            <a:r>
              <a:rPr lang="en" sz="2000" dirty="0">
                <a:solidFill>
                  <a:schemeClr val="tx1"/>
                </a:solidFill>
              </a:rPr>
              <a:t>I can write a </a:t>
            </a:r>
            <a:r>
              <a:rPr lang="en" sz="2000" u="sng" dirty="0">
                <a:solidFill>
                  <a:schemeClr val="tx1"/>
                </a:solidFill>
              </a:rPr>
              <a:t>focus statement</a:t>
            </a:r>
            <a:r>
              <a:rPr lang="en" sz="2000" dirty="0">
                <a:solidFill>
                  <a:schemeClr val="tx1"/>
                </a:solidFill>
              </a:rPr>
              <a:t> for my literary essay. </a:t>
            </a:r>
            <a:endParaRPr sz="2000" dirty="0">
              <a:solidFill>
                <a:schemeClr val="tx1"/>
              </a:solidFill>
            </a:endParaRPr>
          </a:p>
        </p:txBody>
      </p:sp>
      <p:pic>
        <p:nvPicPr>
          <p:cNvPr id="177" name="Google Shape;177;p24"/>
          <p:cNvPicPr preferRelativeResize="0"/>
          <p:nvPr/>
        </p:nvPicPr>
        <p:blipFill>
          <a:blip r:embed="rId3">
            <a:alphaModFix/>
          </a:blip>
          <a:stretch>
            <a:fillRect/>
          </a:stretch>
        </p:blipFill>
        <p:spPr>
          <a:xfrm>
            <a:off x="7913914" y="4365171"/>
            <a:ext cx="563030" cy="561975"/>
          </a:xfrm>
          <a:prstGeom prst="rect">
            <a:avLst/>
          </a:prstGeom>
          <a:noFill/>
          <a:ln>
            <a:noFill/>
          </a:ln>
        </p:spPr>
      </p:pic>
      <p:pic>
        <p:nvPicPr>
          <p:cNvPr id="6" name="Google Shape;144;p20"/>
          <p:cNvPicPr preferRelativeResize="0"/>
          <p:nvPr/>
        </p:nvPicPr>
        <p:blipFill>
          <a:blip r:embed="rId4">
            <a:alphaModFix/>
          </a:blip>
          <a:stretch>
            <a:fillRect/>
          </a:stretch>
        </p:blipFill>
        <p:spPr>
          <a:xfrm>
            <a:off x="8545283" y="4397830"/>
            <a:ext cx="476487" cy="4953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p25"/>
          <p:cNvSpPr txBox="1">
            <a:spLocks noGrp="1"/>
          </p:cNvSpPr>
          <p:nvPr>
            <p:ph type="title"/>
          </p:nvPr>
        </p:nvSpPr>
        <p:spPr>
          <a:xfrm>
            <a:off x="628650" y="273849"/>
            <a:ext cx="7886700" cy="8289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2400">
                <a:solidFill>
                  <a:srgbClr val="000000"/>
                </a:solidFill>
              </a:rPr>
              <a:t>Analyzing a Model: “Do Something Meaningful”</a:t>
            </a:r>
            <a:endParaRPr sz="2400">
              <a:solidFill>
                <a:srgbClr val="000000"/>
              </a:solidFill>
            </a:endParaRPr>
          </a:p>
        </p:txBody>
      </p:sp>
      <p:sp>
        <p:nvSpPr>
          <p:cNvPr id="184" name="Google Shape;184;p25"/>
          <p:cNvSpPr txBox="1">
            <a:spLocks noGrp="1"/>
          </p:cNvSpPr>
          <p:nvPr>
            <p:ph type="body" idx="1"/>
          </p:nvPr>
        </p:nvSpPr>
        <p:spPr>
          <a:xfrm>
            <a:off x="429050" y="1190875"/>
            <a:ext cx="4086600" cy="3263400"/>
          </a:xfrm>
          <a:prstGeom prst="rect">
            <a:avLst/>
          </a:prstGeom>
          <a:noFill/>
          <a:ln>
            <a:noFill/>
          </a:ln>
        </p:spPr>
        <p:txBody>
          <a:bodyPr spcFirstLastPara="1" wrap="square" lIns="68575" tIns="34275" rIns="68575" bIns="34275" anchor="t" anchorCtr="0">
            <a:noAutofit/>
          </a:bodyPr>
          <a:lstStyle/>
          <a:p>
            <a:pPr marL="0" lvl="0" indent="0" algn="l" rtl="0">
              <a:lnSpc>
                <a:spcPct val="150000"/>
              </a:lnSpc>
              <a:spcBef>
                <a:spcPts val="0"/>
              </a:spcBef>
              <a:spcAft>
                <a:spcPts val="0"/>
              </a:spcAft>
              <a:buNone/>
            </a:pPr>
            <a:endParaRPr sz="1800" i="1" dirty="0">
              <a:solidFill>
                <a:srgbClr val="000000"/>
              </a:solidFill>
            </a:endParaRPr>
          </a:p>
          <a:p>
            <a:pPr marL="0" lvl="0" indent="0" algn="l" rtl="0">
              <a:lnSpc>
                <a:spcPct val="150000"/>
              </a:lnSpc>
              <a:spcBef>
                <a:spcPts val="0"/>
              </a:spcBef>
              <a:spcAft>
                <a:spcPts val="0"/>
              </a:spcAft>
              <a:buNone/>
            </a:pPr>
            <a:r>
              <a:rPr lang="en" sz="1800" i="1" dirty="0">
                <a:solidFill>
                  <a:srgbClr val="000000"/>
                </a:solidFill>
              </a:rPr>
              <a:t>The Hope Chest </a:t>
            </a:r>
            <a:r>
              <a:rPr lang="en" sz="1800" dirty="0">
                <a:solidFill>
                  <a:srgbClr val="000000"/>
                </a:solidFill>
              </a:rPr>
              <a:t>explores several themes. Write an essay that explains one of the major themes of the book. Use evidence and examples from the text to support your interpretation.</a:t>
            </a:r>
            <a:endParaRPr sz="1800" dirty="0">
              <a:solidFill>
                <a:srgbClr val="000000"/>
              </a:solidFill>
            </a:endParaRPr>
          </a:p>
        </p:txBody>
      </p:sp>
      <p:pic>
        <p:nvPicPr>
          <p:cNvPr id="185" name="Google Shape;185;p25"/>
          <p:cNvPicPr preferRelativeResize="0"/>
          <p:nvPr/>
        </p:nvPicPr>
        <p:blipFill>
          <a:blip r:embed="rId3">
            <a:alphaModFix/>
          </a:blip>
          <a:stretch>
            <a:fillRect/>
          </a:stretch>
        </p:blipFill>
        <p:spPr>
          <a:xfrm>
            <a:off x="4958050" y="1040199"/>
            <a:ext cx="3121261" cy="3735951"/>
          </a:xfrm>
          <a:prstGeom prst="rect">
            <a:avLst/>
          </a:prstGeom>
          <a:noFill/>
          <a:ln w="9525" cap="flat" cmpd="sng">
            <a:solidFill>
              <a:srgbClr val="000000"/>
            </a:solidFill>
            <a:prstDash val="solid"/>
            <a:round/>
            <a:headEnd type="none" w="sm" len="sm"/>
            <a:tailEnd type="none" w="sm" len="sm"/>
          </a:ln>
        </p:spPr>
      </p:pic>
      <p:pic>
        <p:nvPicPr>
          <p:cNvPr id="6" name="Google Shape;144;p20"/>
          <p:cNvPicPr preferRelativeResize="0"/>
          <p:nvPr/>
        </p:nvPicPr>
        <p:blipFill>
          <a:blip r:embed="rId4">
            <a:alphaModFix/>
          </a:blip>
          <a:stretch>
            <a:fillRect/>
          </a:stretch>
        </p:blipFill>
        <p:spPr>
          <a:xfrm>
            <a:off x="8545283" y="4397830"/>
            <a:ext cx="476487" cy="4953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26"/>
          <p:cNvSpPr txBox="1">
            <a:spLocks noGrp="1"/>
          </p:cNvSpPr>
          <p:nvPr>
            <p:ph type="title"/>
          </p:nvPr>
        </p:nvSpPr>
        <p:spPr>
          <a:xfrm>
            <a:off x="628650" y="273849"/>
            <a:ext cx="7886700" cy="8289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2400">
                <a:solidFill>
                  <a:srgbClr val="000000"/>
                </a:solidFill>
              </a:rPr>
              <a:t>Analyzing a Model: “Do Something Meaningful”</a:t>
            </a:r>
            <a:endParaRPr sz="2400">
              <a:solidFill>
                <a:srgbClr val="000000"/>
              </a:solidFill>
            </a:endParaRPr>
          </a:p>
        </p:txBody>
      </p:sp>
      <p:pic>
        <p:nvPicPr>
          <p:cNvPr id="193" name="Google Shape;193;p26"/>
          <p:cNvPicPr preferRelativeResize="0"/>
          <p:nvPr/>
        </p:nvPicPr>
        <p:blipFill>
          <a:blip r:embed="rId3">
            <a:alphaModFix/>
          </a:blip>
          <a:stretch>
            <a:fillRect/>
          </a:stretch>
        </p:blipFill>
        <p:spPr>
          <a:xfrm>
            <a:off x="347450" y="968324"/>
            <a:ext cx="3300336" cy="3735951"/>
          </a:xfrm>
          <a:prstGeom prst="rect">
            <a:avLst/>
          </a:prstGeom>
          <a:noFill/>
          <a:ln w="9525" cap="flat" cmpd="sng">
            <a:solidFill>
              <a:srgbClr val="000000"/>
            </a:solidFill>
            <a:prstDash val="solid"/>
            <a:round/>
            <a:headEnd type="none" w="sm" len="sm"/>
            <a:tailEnd type="none" w="sm" len="sm"/>
          </a:ln>
        </p:spPr>
      </p:pic>
      <p:pic>
        <p:nvPicPr>
          <p:cNvPr id="194" name="Google Shape;194;p26"/>
          <p:cNvPicPr preferRelativeResize="0"/>
          <p:nvPr/>
        </p:nvPicPr>
        <p:blipFill>
          <a:blip r:embed="rId4">
            <a:alphaModFix/>
          </a:blip>
          <a:stretch>
            <a:fillRect/>
          </a:stretch>
        </p:blipFill>
        <p:spPr>
          <a:xfrm>
            <a:off x="3907387" y="990289"/>
            <a:ext cx="4170262" cy="3713986"/>
          </a:xfrm>
          <a:prstGeom prst="rect">
            <a:avLst/>
          </a:prstGeom>
          <a:noFill/>
          <a:ln w="9525" cap="flat" cmpd="sng">
            <a:solidFill>
              <a:srgbClr val="000000"/>
            </a:solidFill>
            <a:prstDash val="solid"/>
            <a:round/>
            <a:headEnd type="none" w="sm" len="sm"/>
            <a:tailEnd type="none" w="sm" len="sm"/>
          </a:ln>
        </p:spPr>
      </p:pic>
      <p:pic>
        <p:nvPicPr>
          <p:cNvPr id="6" name="Google Shape;144;p20"/>
          <p:cNvPicPr preferRelativeResize="0"/>
          <p:nvPr/>
        </p:nvPicPr>
        <p:blipFill>
          <a:blip r:embed="rId5">
            <a:alphaModFix/>
          </a:blip>
          <a:stretch>
            <a:fillRect/>
          </a:stretch>
        </p:blipFill>
        <p:spPr>
          <a:xfrm>
            <a:off x="8545283" y="4397830"/>
            <a:ext cx="476487" cy="4953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a:t>Reviewing Learning Targets</a:t>
            </a:r>
            <a:endParaRPr sz="3300" b="0" i="0" u="none" strike="noStrike" cap="none">
              <a:solidFill>
                <a:schemeClr val="dk1"/>
              </a:solidFill>
              <a:latin typeface="Century Gothic"/>
              <a:ea typeface="Century Gothic"/>
              <a:cs typeface="Century Gothic"/>
              <a:sym typeface="Century Gothic"/>
            </a:endParaRPr>
          </a:p>
        </p:txBody>
      </p:sp>
      <p:sp>
        <p:nvSpPr>
          <p:cNvPr id="200" name="Google Shape;200;p27"/>
          <p:cNvSpPr txBox="1">
            <a:spLocks noGrp="1"/>
          </p:cNvSpPr>
          <p:nvPr>
            <p:ph type="body" idx="1"/>
          </p:nvPr>
        </p:nvSpPr>
        <p:spPr>
          <a:xfrm>
            <a:off x="628650" y="1172144"/>
            <a:ext cx="7886700" cy="3263400"/>
          </a:xfrm>
          <a:prstGeom prst="rect">
            <a:avLst/>
          </a:prstGeom>
          <a:noFill/>
          <a:ln>
            <a:noFill/>
          </a:ln>
        </p:spPr>
        <p:txBody>
          <a:bodyPr spcFirstLastPara="1" wrap="square" lIns="68575" tIns="34275" rIns="68575" bIns="34275" anchor="t" anchorCtr="0">
            <a:noAutofit/>
          </a:bodyPr>
          <a:lstStyle/>
          <a:p>
            <a:pPr marL="457200" lvl="0" indent="-342900" algn="l" rtl="0">
              <a:lnSpc>
                <a:spcPct val="150000"/>
              </a:lnSpc>
              <a:spcBef>
                <a:spcPts val="1700"/>
              </a:spcBef>
              <a:spcAft>
                <a:spcPts val="0"/>
              </a:spcAft>
              <a:buClr>
                <a:srgbClr val="000000"/>
              </a:buClr>
              <a:buSzPts val="1800"/>
              <a:buAutoNum type="arabicPeriod"/>
            </a:pPr>
            <a:r>
              <a:rPr lang="en" sz="2000" dirty="0">
                <a:solidFill>
                  <a:srgbClr val="000000"/>
                </a:solidFill>
              </a:rPr>
              <a:t>I can use the Painted Essay® </a:t>
            </a:r>
            <a:r>
              <a:rPr lang="en" sz="2000" u="sng" dirty="0">
                <a:solidFill>
                  <a:srgbClr val="000000"/>
                </a:solidFill>
              </a:rPr>
              <a:t>structure</a:t>
            </a:r>
            <a:r>
              <a:rPr lang="en" sz="2000" dirty="0">
                <a:solidFill>
                  <a:srgbClr val="000000"/>
                </a:solidFill>
              </a:rPr>
              <a:t> to </a:t>
            </a:r>
            <a:r>
              <a:rPr lang="en" sz="2000" u="sng" dirty="0">
                <a:solidFill>
                  <a:srgbClr val="000000"/>
                </a:solidFill>
              </a:rPr>
              <a:t>analyze</a:t>
            </a:r>
            <a:r>
              <a:rPr lang="en" sz="2000" dirty="0">
                <a:solidFill>
                  <a:srgbClr val="000000"/>
                </a:solidFill>
              </a:rPr>
              <a:t> a model.</a:t>
            </a:r>
            <a:endParaRPr sz="2000" dirty="0">
              <a:solidFill>
                <a:srgbClr val="000000"/>
              </a:solidFill>
            </a:endParaRPr>
          </a:p>
          <a:p>
            <a:pPr marL="1371600" lvl="2" indent="-317500" algn="l" rtl="0">
              <a:lnSpc>
                <a:spcPct val="150000"/>
              </a:lnSpc>
              <a:spcBef>
                <a:spcPts val="0"/>
              </a:spcBef>
              <a:spcAft>
                <a:spcPts val="0"/>
              </a:spcAft>
              <a:buClr>
                <a:srgbClr val="444444"/>
              </a:buClr>
              <a:buSzPts val="1400"/>
              <a:buAutoNum type="romanLcPeriod"/>
            </a:pPr>
            <a:r>
              <a:rPr lang="en" sz="2000" b="1" u="sng" dirty="0">
                <a:solidFill>
                  <a:srgbClr val="444444"/>
                </a:solidFill>
              </a:rPr>
              <a:t>structure</a:t>
            </a:r>
            <a:r>
              <a:rPr lang="en" sz="2000" dirty="0">
                <a:solidFill>
                  <a:srgbClr val="444444"/>
                </a:solidFill>
              </a:rPr>
              <a:t>- (how something is organized, arranged, or put together)</a:t>
            </a:r>
            <a:endParaRPr sz="2000" dirty="0">
              <a:solidFill>
                <a:srgbClr val="444444"/>
              </a:solidFill>
            </a:endParaRPr>
          </a:p>
          <a:p>
            <a:pPr marL="1371600" lvl="2" indent="-317500" algn="l" rtl="0">
              <a:lnSpc>
                <a:spcPct val="150000"/>
              </a:lnSpc>
              <a:spcBef>
                <a:spcPts val="0"/>
              </a:spcBef>
              <a:spcAft>
                <a:spcPts val="0"/>
              </a:spcAft>
              <a:buClr>
                <a:srgbClr val="444444"/>
              </a:buClr>
              <a:buSzPts val="1400"/>
              <a:buAutoNum type="romanLcPeriod"/>
            </a:pPr>
            <a:r>
              <a:rPr lang="en" sz="2000" b="1" u="sng" dirty="0">
                <a:solidFill>
                  <a:srgbClr val="444444"/>
                </a:solidFill>
              </a:rPr>
              <a:t>analyze</a:t>
            </a:r>
            <a:r>
              <a:rPr lang="en" sz="2000" dirty="0">
                <a:solidFill>
                  <a:srgbClr val="444444"/>
                </a:solidFill>
              </a:rPr>
              <a:t>- (examine in detail)</a:t>
            </a:r>
            <a:endParaRPr sz="2000" dirty="0">
              <a:solidFill>
                <a:srgbClr val="444444"/>
              </a:solidFill>
            </a:endParaRPr>
          </a:p>
          <a:p>
            <a:pPr marL="0" lvl="0" indent="0" algn="l" rtl="0">
              <a:lnSpc>
                <a:spcPct val="150000"/>
              </a:lnSpc>
              <a:spcBef>
                <a:spcPts val="0"/>
              </a:spcBef>
              <a:spcAft>
                <a:spcPts val="0"/>
              </a:spcAft>
              <a:buNone/>
            </a:pPr>
            <a:endParaRPr sz="2000" dirty="0">
              <a:solidFill>
                <a:srgbClr val="444444"/>
              </a:solidFill>
            </a:endParaRPr>
          </a:p>
          <a:p>
            <a:pPr marL="457200" lvl="0" indent="-342900" algn="l" rtl="0">
              <a:lnSpc>
                <a:spcPct val="150000"/>
              </a:lnSpc>
              <a:spcBef>
                <a:spcPts val="1700"/>
              </a:spcBef>
              <a:spcAft>
                <a:spcPts val="0"/>
              </a:spcAft>
              <a:buClr>
                <a:srgbClr val="000000"/>
              </a:buClr>
              <a:buSzPts val="1800"/>
              <a:buAutoNum type="arabicPeriod"/>
            </a:pPr>
            <a:r>
              <a:rPr lang="en" sz="2000" dirty="0">
                <a:solidFill>
                  <a:srgbClr val="000000"/>
                </a:solidFill>
              </a:rPr>
              <a:t>I can write a </a:t>
            </a:r>
            <a:r>
              <a:rPr lang="en" sz="2000" u="sng" dirty="0">
                <a:solidFill>
                  <a:srgbClr val="000000"/>
                </a:solidFill>
              </a:rPr>
              <a:t>focus statement</a:t>
            </a:r>
            <a:r>
              <a:rPr lang="en" sz="2000" dirty="0">
                <a:solidFill>
                  <a:srgbClr val="000000"/>
                </a:solidFill>
              </a:rPr>
              <a:t> for my literary essay. </a:t>
            </a:r>
            <a:endParaRPr sz="2000" dirty="0">
              <a:solidFill>
                <a:srgbClr val="000000"/>
              </a:solidFill>
            </a:endParaRPr>
          </a:p>
        </p:txBody>
      </p:sp>
      <p:pic>
        <p:nvPicPr>
          <p:cNvPr id="201" name="Google Shape;201;p27"/>
          <p:cNvPicPr preferRelativeResize="0"/>
          <p:nvPr/>
        </p:nvPicPr>
        <p:blipFill>
          <a:blip r:embed="rId3">
            <a:alphaModFix/>
          </a:blip>
          <a:stretch>
            <a:fillRect/>
          </a:stretch>
        </p:blipFill>
        <p:spPr>
          <a:xfrm>
            <a:off x="8458200" y="4397830"/>
            <a:ext cx="587829" cy="538350"/>
          </a:xfrm>
          <a:prstGeom prst="rect">
            <a:avLst/>
          </a:prstGeom>
          <a:noFill/>
          <a:ln>
            <a:noFill/>
          </a:ln>
        </p:spPr>
      </p:pic>
      <p:pic>
        <p:nvPicPr>
          <p:cNvPr id="202" name="Google Shape;202;p27"/>
          <p:cNvPicPr preferRelativeResize="0"/>
          <p:nvPr/>
        </p:nvPicPr>
        <p:blipFill>
          <a:blip r:embed="rId4">
            <a:alphaModFix/>
          </a:blip>
          <a:stretch>
            <a:fillRect/>
          </a:stretch>
        </p:blipFill>
        <p:spPr>
          <a:xfrm>
            <a:off x="7878540" y="4376059"/>
            <a:ext cx="579660" cy="560121"/>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28"/>
          <p:cNvSpPr txBox="1">
            <a:spLocks noGrp="1"/>
          </p:cNvSpPr>
          <p:nvPr>
            <p:ph type="title"/>
          </p:nvPr>
        </p:nvSpPr>
        <p:spPr>
          <a:xfrm>
            <a:off x="628650" y="273849"/>
            <a:ext cx="7886700" cy="8289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2400">
                <a:solidFill>
                  <a:srgbClr val="000000"/>
                </a:solidFill>
              </a:rPr>
              <a:t>Independent Writing: Writing a Focus Statement </a:t>
            </a:r>
            <a:endParaRPr sz="2400">
              <a:solidFill>
                <a:srgbClr val="000000"/>
              </a:solidFill>
            </a:endParaRPr>
          </a:p>
        </p:txBody>
      </p:sp>
      <p:sp>
        <p:nvSpPr>
          <p:cNvPr id="208" name="Google Shape;208;p28"/>
          <p:cNvSpPr txBox="1">
            <a:spLocks noGrp="1"/>
          </p:cNvSpPr>
          <p:nvPr>
            <p:ph type="body" idx="1"/>
          </p:nvPr>
        </p:nvSpPr>
        <p:spPr>
          <a:xfrm>
            <a:off x="628650" y="1278375"/>
            <a:ext cx="3463500" cy="3263400"/>
          </a:xfrm>
          <a:prstGeom prst="rect">
            <a:avLst/>
          </a:prstGeom>
          <a:noFill/>
          <a:ln>
            <a:noFill/>
          </a:ln>
        </p:spPr>
        <p:txBody>
          <a:bodyPr spcFirstLastPara="1" wrap="square" lIns="68575" tIns="34275" rIns="68575" bIns="34275" anchor="t" anchorCtr="0">
            <a:noAutofit/>
          </a:bodyPr>
          <a:lstStyle/>
          <a:p>
            <a:pPr marL="0" lvl="0" indent="0" algn="l" rtl="0">
              <a:lnSpc>
                <a:spcPct val="150000"/>
              </a:lnSpc>
              <a:spcBef>
                <a:spcPts val="0"/>
              </a:spcBef>
              <a:spcAft>
                <a:spcPts val="0"/>
              </a:spcAft>
              <a:buNone/>
            </a:pPr>
            <a:r>
              <a:rPr lang="en" sz="1800" b="1">
                <a:solidFill>
                  <a:srgbClr val="000000"/>
                </a:solidFill>
              </a:rPr>
              <a:t>Informative Writing Checklist:</a:t>
            </a:r>
            <a:endParaRPr sz="1800" b="1">
              <a:solidFill>
                <a:srgbClr val="000000"/>
              </a:solidFill>
            </a:endParaRPr>
          </a:p>
          <a:p>
            <a:pPr marL="0" lvl="0" indent="0" algn="l" rtl="0">
              <a:lnSpc>
                <a:spcPct val="150000"/>
              </a:lnSpc>
              <a:spcBef>
                <a:spcPts val="0"/>
              </a:spcBef>
              <a:spcAft>
                <a:spcPts val="0"/>
              </a:spcAft>
              <a:buNone/>
            </a:pPr>
            <a:endParaRPr sz="1800">
              <a:solidFill>
                <a:srgbClr val="000000"/>
              </a:solidFill>
            </a:endParaRPr>
          </a:p>
          <a:p>
            <a:pPr marL="0" lvl="0" indent="0" algn="l" rtl="0">
              <a:lnSpc>
                <a:spcPct val="150000"/>
              </a:lnSpc>
              <a:spcBef>
                <a:spcPts val="0"/>
              </a:spcBef>
              <a:spcAft>
                <a:spcPts val="0"/>
              </a:spcAft>
              <a:buNone/>
            </a:pPr>
            <a:r>
              <a:rPr lang="en" sz="1800">
                <a:solidFill>
                  <a:srgbClr val="000000"/>
                </a:solidFill>
              </a:rPr>
              <a:t>“I state my topic clearly, and my writing stays focused throughout the piece.”</a:t>
            </a:r>
            <a:endParaRPr sz="1800">
              <a:solidFill>
                <a:srgbClr val="000000"/>
              </a:solidFill>
            </a:endParaRPr>
          </a:p>
          <a:p>
            <a:pPr marL="0" lvl="0" indent="0" algn="l" rtl="0">
              <a:lnSpc>
                <a:spcPct val="150000"/>
              </a:lnSpc>
              <a:spcBef>
                <a:spcPts val="0"/>
              </a:spcBef>
              <a:spcAft>
                <a:spcPts val="0"/>
              </a:spcAft>
              <a:buNone/>
            </a:pPr>
            <a:endParaRPr sz="2400"/>
          </a:p>
        </p:txBody>
      </p:sp>
      <p:pic>
        <p:nvPicPr>
          <p:cNvPr id="209" name="Google Shape;209;p28"/>
          <p:cNvPicPr preferRelativeResize="0"/>
          <p:nvPr/>
        </p:nvPicPr>
        <p:blipFill>
          <a:blip r:embed="rId3">
            <a:alphaModFix/>
          </a:blip>
          <a:stretch>
            <a:fillRect/>
          </a:stretch>
        </p:blipFill>
        <p:spPr>
          <a:xfrm>
            <a:off x="4641110" y="1183625"/>
            <a:ext cx="3730464" cy="3263400"/>
          </a:xfrm>
          <a:prstGeom prst="rect">
            <a:avLst/>
          </a:prstGeom>
          <a:noFill/>
          <a:ln w="9525" cap="flat" cmpd="sng">
            <a:solidFill>
              <a:srgbClr val="000000"/>
            </a:solidFill>
            <a:prstDash val="solid"/>
            <a:round/>
            <a:headEnd type="none" w="sm" len="sm"/>
            <a:tailEnd type="none" w="sm" len="sm"/>
          </a:ln>
        </p:spPr>
      </p:pic>
      <p:pic>
        <p:nvPicPr>
          <p:cNvPr id="6" name="Google Shape;144;p20"/>
          <p:cNvPicPr preferRelativeResize="0"/>
          <p:nvPr/>
        </p:nvPicPr>
        <p:blipFill>
          <a:blip r:embed="rId4">
            <a:alphaModFix/>
          </a:blip>
          <a:stretch>
            <a:fillRect/>
          </a:stretch>
        </p:blipFill>
        <p:spPr>
          <a:xfrm>
            <a:off x="8545283" y="4397830"/>
            <a:ext cx="476487" cy="4953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29"/>
          <p:cNvSpPr txBox="1">
            <a:spLocks noGrp="1"/>
          </p:cNvSpPr>
          <p:nvPr>
            <p:ph type="title"/>
          </p:nvPr>
        </p:nvSpPr>
        <p:spPr>
          <a:xfrm>
            <a:off x="628650" y="273844"/>
            <a:ext cx="3198283"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b="0" i="0" u="none" strike="noStrike" cap="none">
                <a:solidFill>
                  <a:schemeClr val="dk1"/>
                </a:solidFill>
                <a:latin typeface="Century Gothic"/>
                <a:ea typeface="Century Gothic"/>
                <a:cs typeface="Century Gothic"/>
                <a:sym typeface="Century Gothic"/>
              </a:rPr>
              <a:t>Homework</a:t>
            </a:r>
            <a:endParaRPr sz="3300" b="0" i="0" u="none" strike="noStrike" cap="none">
              <a:solidFill>
                <a:schemeClr val="dk1"/>
              </a:solidFill>
              <a:latin typeface="Century Gothic"/>
              <a:ea typeface="Century Gothic"/>
              <a:cs typeface="Century Gothic"/>
              <a:sym typeface="Century Gothic"/>
            </a:endParaRPr>
          </a:p>
        </p:txBody>
      </p:sp>
      <p:sp>
        <p:nvSpPr>
          <p:cNvPr id="216" name="Google Shape;216;p29"/>
          <p:cNvSpPr txBox="1"/>
          <p:nvPr/>
        </p:nvSpPr>
        <p:spPr>
          <a:xfrm>
            <a:off x="628650" y="1150900"/>
            <a:ext cx="3608400" cy="3198300"/>
          </a:xfrm>
          <a:prstGeom prst="rect">
            <a:avLst/>
          </a:prstGeom>
          <a:noFill/>
          <a:ln>
            <a:noFill/>
          </a:ln>
        </p:spPr>
        <p:txBody>
          <a:bodyPr spcFirstLastPara="1" wrap="square" lIns="91425" tIns="91425" rIns="91425" bIns="91425" anchor="t" anchorCtr="0">
            <a:noAutofit/>
          </a:bodyPr>
          <a:lstStyle/>
          <a:p>
            <a:pPr marL="457200" marR="0" lvl="0" indent="-342900" algn="l" rtl="0">
              <a:spcBef>
                <a:spcPts val="0"/>
              </a:spcBef>
              <a:spcAft>
                <a:spcPts val="0"/>
              </a:spcAft>
              <a:buClrTx/>
              <a:buSzPts val="1800"/>
              <a:buFont typeface="Century Gothic"/>
              <a:buAutoNum type="alphaUcPeriod"/>
            </a:pPr>
            <a:r>
              <a:rPr lang="en" sz="1800" b="0" i="0" u="none" strike="noStrike" cap="none" dirty="0">
                <a:solidFill>
                  <a:schemeClr val="tx1"/>
                </a:solidFill>
                <a:latin typeface="Century Gothic"/>
                <a:ea typeface="Century Gothic"/>
                <a:cs typeface="Century Gothic"/>
                <a:sym typeface="Century Gothic"/>
              </a:rPr>
              <a:t>Accountable Research </a:t>
            </a:r>
            <a:r>
              <a:rPr lang="en" sz="1800" b="0" i="0" u="none" strike="noStrike" cap="none" dirty="0" smtClean="0">
                <a:solidFill>
                  <a:schemeClr val="tx1"/>
                </a:solidFill>
                <a:latin typeface="Century Gothic"/>
                <a:ea typeface="Century Gothic"/>
                <a:cs typeface="Century Gothic"/>
                <a:sym typeface="Century Gothic"/>
              </a:rPr>
              <a:t>Reading</a:t>
            </a:r>
            <a:r>
              <a:rPr lang="en-US" sz="1800" b="0" i="0" u="none" strike="noStrike" cap="none" dirty="0" smtClean="0">
                <a:solidFill>
                  <a:schemeClr val="tx1"/>
                </a:solidFill>
                <a:latin typeface="Century Gothic"/>
                <a:ea typeface="Century Gothic"/>
                <a:cs typeface="Century Gothic"/>
                <a:sym typeface="Century Gothic"/>
              </a:rPr>
              <a:t>:</a:t>
            </a:r>
            <a:r>
              <a:rPr lang="en" sz="1800" b="0" i="0" u="none" strike="noStrike" cap="none" dirty="0" smtClean="0">
                <a:solidFill>
                  <a:schemeClr val="tx1"/>
                </a:solidFill>
                <a:latin typeface="Century Gothic"/>
                <a:ea typeface="Century Gothic"/>
                <a:cs typeface="Century Gothic"/>
                <a:sym typeface="Century Gothic"/>
              </a:rPr>
              <a:t> </a:t>
            </a:r>
            <a:r>
              <a:rPr lang="en" sz="1800" b="0" i="0" u="none" strike="noStrike" cap="none" dirty="0">
                <a:solidFill>
                  <a:schemeClr val="tx1"/>
                </a:solidFill>
                <a:latin typeface="Century Gothic"/>
                <a:ea typeface="Century Gothic"/>
                <a:cs typeface="Century Gothic"/>
                <a:sym typeface="Century Gothic"/>
              </a:rPr>
              <a:t>Select a prompt to respond to in the front of your independent reading journal.</a:t>
            </a: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1000"/>
              </a:spcBef>
              <a:spcAft>
                <a:spcPts val="0"/>
              </a:spcAft>
              <a:buClr>
                <a:schemeClr val="dk1"/>
              </a:buClr>
              <a:buSzPts val="2100"/>
              <a:buFont typeface="Arial"/>
              <a:buNone/>
            </a:pPr>
            <a:endParaRPr sz="1800" b="0" i="0" u="none" strike="noStrike" cap="none" dirty="0">
              <a:solidFill>
                <a:srgbClr val="444444"/>
              </a:solidFill>
              <a:latin typeface="Calibri"/>
              <a:ea typeface="Calibri"/>
              <a:cs typeface="Calibri"/>
              <a:sym typeface="Calibri"/>
            </a:endParaRPr>
          </a:p>
        </p:txBody>
      </p:sp>
      <p:sp>
        <p:nvSpPr>
          <p:cNvPr id="217" name="Google Shape;217;p29"/>
          <p:cNvSpPr txBox="1"/>
          <p:nvPr/>
        </p:nvSpPr>
        <p:spPr>
          <a:xfrm>
            <a:off x="4572000" y="334175"/>
            <a:ext cx="4260300" cy="41778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en" sz="2400" b="0" i="0" u="none" strike="noStrike" cap="none">
                <a:solidFill>
                  <a:srgbClr val="000000"/>
                </a:solidFill>
                <a:latin typeface="Century Gothic"/>
                <a:ea typeface="Century Gothic"/>
                <a:cs typeface="Century Gothic"/>
                <a:sym typeface="Century Gothic"/>
              </a:rPr>
              <a:t>Module </a:t>
            </a:r>
            <a:r>
              <a:rPr lang="en" sz="2400">
                <a:latin typeface="Century Gothic"/>
                <a:ea typeface="Century Gothic"/>
                <a:cs typeface="Century Gothic"/>
                <a:sym typeface="Century Gothic"/>
              </a:rPr>
              <a:t>4</a:t>
            </a:r>
            <a:r>
              <a:rPr lang="en" sz="2400" b="0" i="0" u="none" strike="noStrike" cap="none">
                <a:solidFill>
                  <a:srgbClr val="000000"/>
                </a:solidFill>
                <a:latin typeface="Century Gothic"/>
                <a:ea typeface="Century Gothic"/>
                <a:cs typeface="Century Gothic"/>
                <a:sym typeface="Century Gothic"/>
              </a:rPr>
              <a:t> </a:t>
            </a:r>
            <a:endParaRPr/>
          </a:p>
          <a:p>
            <a:pPr marL="0" marR="0" lvl="0" indent="0" algn="ctr" rtl="0">
              <a:lnSpc>
                <a:spcPct val="100000"/>
              </a:lnSpc>
              <a:spcBef>
                <a:spcPts val="0"/>
              </a:spcBef>
              <a:spcAft>
                <a:spcPts val="0"/>
              </a:spcAft>
              <a:buNone/>
            </a:pPr>
            <a:r>
              <a:rPr lang="en" sz="2400" b="0" i="0" u="none" strike="noStrike" cap="none">
                <a:solidFill>
                  <a:srgbClr val="000000"/>
                </a:solidFill>
                <a:latin typeface="Century Gothic"/>
                <a:ea typeface="Century Gothic"/>
                <a:cs typeface="Century Gothic"/>
                <a:sym typeface="Century Gothic"/>
              </a:rPr>
              <a:t>Guiding Question</a:t>
            </a:r>
            <a:endParaRPr/>
          </a:p>
          <a:p>
            <a:pPr marL="0" marR="0" lvl="0" indent="0" algn="ctr" rtl="0">
              <a:lnSpc>
                <a:spcPct val="100000"/>
              </a:lnSpc>
              <a:spcBef>
                <a:spcPts val="0"/>
              </a:spcBef>
              <a:spcAft>
                <a:spcPts val="0"/>
              </a:spcAft>
              <a:buNone/>
            </a:pPr>
            <a:r>
              <a:rPr lang="en" sz="2400" b="0" i="0" u="none" strike="noStrike" cap="none">
                <a:solidFill>
                  <a:srgbClr val="000000"/>
                </a:solidFill>
                <a:latin typeface="Century Gothic"/>
                <a:ea typeface="Century Gothic"/>
                <a:cs typeface="Century Gothic"/>
                <a:sym typeface="Century Gothic"/>
              </a:rPr>
              <a:t> Anchor Chart</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None/>
            </a:pPr>
            <a:endParaRPr sz="1800">
              <a:latin typeface="Century Gothic"/>
              <a:ea typeface="Century Gothic"/>
              <a:cs typeface="Century Gothic"/>
              <a:sym typeface="Century Gothic"/>
            </a:endParaRPr>
          </a:p>
          <a:p>
            <a:pPr marL="457200" marR="0" lvl="0" indent="-342900" algn="l" rtl="0">
              <a:lnSpc>
                <a:spcPct val="90000"/>
              </a:lnSpc>
              <a:spcBef>
                <a:spcPts val="340"/>
              </a:spcBef>
              <a:spcAft>
                <a:spcPts val="0"/>
              </a:spcAft>
              <a:buClr>
                <a:srgbClr val="000000"/>
              </a:buClr>
              <a:buSzPts val="1800"/>
              <a:buFont typeface="Century Gothic"/>
              <a:buChar char="●"/>
            </a:pPr>
            <a:r>
              <a:rPr lang="en" sz="1800" b="0" i="0" u="none" strike="noStrike" cap="none">
                <a:solidFill>
                  <a:srgbClr val="000000"/>
                </a:solidFill>
                <a:latin typeface="Century Gothic"/>
                <a:ea typeface="Century Gothic"/>
                <a:cs typeface="Century Gothic"/>
                <a:sym typeface="Century Gothic"/>
              </a:rPr>
              <a:t>What can we learn from the process of ratifying the 19</a:t>
            </a:r>
            <a:r>
              <a:rPr lang="en" sz="1800" b="0" i="0" u="none" strike="noStrike" cap="none" baseline="30000">
                <a:solidFill>
                  <a:srgbClr val="000000"/>
                </a:solidFill>
                <a:latin typeface="Century Gothic"/>
                <a:ea typeface="Century Gothic"/>
                <a:cs typeface="Century Gothic"/>
                <a:sym typeface="Century Gothic"/>
              </a:rPr>
              <a:t>th</a:t>
            </a:r>
            <a:r>
              <a:rPr lang="en" sz="1800" b="0" i="0" u="none" strike="noStrike" cap="none">
                <a:solidFill>
                  <a:srgbClr val="000000"/>
                </a:solidFill>
                <a:latin typeface="Century Gothic"/>
                <a:ea typeface="Century Gothic"/>
                <a:cs typeface="Century Gothic"/>
                <a:sym typeface="Century Gothic"/>
              </a:rPr>
              <a:t> Amendment?</a:t>
            </a:r>
            <a:endParaRPr sz="1800"/>
          </a:p>
          <a:p>
            <a:pPr marL="457200" marR="0" lvl="0" indent="-342900" algn="l" rtl="0">
              <a:lnSpc>
                <a:spcPct val="90000"/>
              </a:lnSpc>
              <a:spcBef>
                <a:spcPts val="0"/>
              </a:spcBef>
              <a:spcAft>
                <a:spcPts val="0"/>
              </a:spcAft>
              <a:buClr>
                <a:srgbClr val="000000"/>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How can stories inspire us to take action to contribute to a better world?</a:t>
            </a:r>
            <a:endParaRPr sz="1800"/>
          </a:p>
          <a:p>
            <a:pPr marL="457200" marR="0" lvl="0" indent="-342900" algn="l" rtl="0">
              <a:lnSpc>
                <a:spcPct val="90000"/>
              </a:lnSpc>
              <a:spcBef>
                <a:spcPts val="0"/>
              </a:spcBef>
              <a:spcAft>
                <a:spcPts val="0"/>
              </a:spcAft>
              <a:buClr>
                <a:srgbClr val="000000"/>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How and why can we encourage and support others to contribute to a better world?</a:t>
            </a:r>
            <a:endParaRPr sz="18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600" b="0" i="0" u="none" strike="noStrike" cap="none">
                <a:solidFill>
                  <a:schemeClr val="dk1"/>
                </a:solidFill>
                <a:latin typeface="Century Gothic"/>
                <a:ea typeface="Century Gothic"/>
                <a:cs typeface="Century Gothic"/>
                <a:sym typeface="Century Gothic"/>
              </a:rPr>
              <a:t>Homework: Accountable Research Reading</a:t>
            </a:r>
            <a:endParaRPr sz="3300" b="0" i="0" u="none" strike="noStrike" cap="none">
              <a:solidFill>
                <a:schemeClr val="dk1"/>
              </a:solidFill>
              <a:latin typeface="Century Gothic"/>
              <a:ea typeface="Century Gothic"/>
              <a:cs typeface="Century Gothic"/>
              <a:sym typeface="Century Gothic"/>
            </a:endParaRPr>
          </a:p>
        </p:txBody>
      </p:sp>
      <p:sp>
        <p:nvSpPr>
          <p:cNvPr id="223" name="Google Shape;223;p30"/>
          <p:cNvSpPr txBox="1">
            <a:spLocks noGrp="1"/>
          </p:cNvSpPr>
          <p:nvPr>
            <p:ph type="body" idx="1"/>
          </p:nvPr>
        </p:nvSpPr>
        <p:spPr>
          <a:xfrm>
            <a:off x="466675" y="1268044"/>
            <a:ext cx="6255900" cy="8952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Take out Independent Reading Journal.</a:t>
            </a:r>
            <a:endParaRPr sz="1100" b="0" i="0" u="none" strike="noStrike" cap="none">
              <a:solidFill>
                <a:schemeClr val="dk1"/>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Select a prompt.</a:t>
            </a:r>
            <a:endParaRPr sz="1100" b="0" i="0" u="none" strike="noStrike" cap="none">
              <a:solidFill>
                <a:schemeClr val="dk1"/>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Copy prompt into front of independent reading journal.</a:t>
            </a:r>
            <a:endParaRPr sz="1100" b="0" i="0" u="none" strike="noStrike" cap="none">
              <a:solidFill>
                <a:schemeClr val="dk1"/>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Respond to prompt for HW.</a:t>
            </a:r>
            <a:endParaRPr sz="11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1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100" b="0" i="0" u="none" strike="noStrike" cap="none">
              <a:solidFill>
                <a:srgbClr val="444444"/>
              </a:solidFill>
              <a:latin typeface="Century Gothic"/>
              <a:ea typeface="Century Gothic"/>
              <a:cs typeface="Century Gothic"/>
              <a:sym typeface="Century Gothic"/>
            </a:endParaRPr>
          </a:p>
        </p:txBody>
      </p:sp>
      <p:sp>
        <p:nvSpPr>
          <p:cNvPr id="224" name="Google Shape;224;p30"/>
          <p:cNvSpPr txBox="1"/>
          <p:nvPr/>
        </p:nvSpPr>
        <p:spPr>
          <a:xfrm>
            <a:off x="466675" y="1854394"/>
            <a:ext cx="8620500" cy="2606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en" sz="1300" b="1" i="0" u="none" strike="noStrike" cap="none">
                <a:solidFill>
                  <a:srgbClr val="000000"/>
                </a:solidFill>
                <a:latin typeface="Century Gothic"/>
                <a:ea typeface="Century Gothic"/>
                <a:cs typeface="Century Gothic"/>
                <a:sym typeface="Century Gothic"/>
              </a:rPr>
              <a:t>Module </a:t>
            </a:r>
            <a:r>
              <a:rPr lang="en" sz="1300" b="1">
                <a:latin typeface="Century Gothic"/>
                <a:ea typeface="Century Gothic"/>
                <a:cs typeface="Century Gothic"/>
                <a:sym typeface="Century Gothic"/>
              </a:rPr>
              <a:t>4</a:t>
            </a:r>
            <a:r>
              <a:rPr lang="en" sz="1300" b="1" i="0" u="none" strike="noStrike" cap="none">
                <a:solidFill>
                  <a:srgbClr val="000000"/>
                </a:solidFill>
                <a:latin typeface="Century Gothic"/>
                <a:ea typeface="Century Gothic"/>
                <a:cs typeface="Century Gothic"/>
                <a:sym typeface="Century Gothic"/>
              </a:rPr>
              <a:t>: Journal Prompts</a:t>
            </a:r>
            <a:endParaRPr/>
          </a:p>
          <a:p>
            <a:pPr marL="457200" marR="0" lvl="0" indent="-311150" algn="l" rtl="0">
              <a:lnSpc>
                <a:spcPct val="100000"/>
              </a:lnSpc>
              <a:spcBef>
                <a:spcPts val="90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is the theme or main idea of the text? What are some of the key details, and how</a:t>
            </a:r>
            <a:br>
              <a:rPr lang="en" sz="1300" b="0" i="0" u="none" strike="noStrike" cap="none">
                <a:solidFill>
                  <a:srgbClr val="000000"/>
                </a:solidFill>
                <a:latin typeface="Century Gothic"/>
                <a:ea typeface="Century Gothic"/>
                <a:cs typeface="Century Gothic"/>
                <a:sym typeface="Century Gothic"/>
              </a:rPr>
            </a:br>
            <a:r>
              <a:rPr lang="en" sz="1300" b="0" i="0" u="none" strike="noStrike" cap="none">
                <a:solidFill>
                  <a:srgbClr val="000000"/>
                </a:solidFill>
                <a:latin typeface="Century Gothic"/>
                <a:ea typeface="Century Gothic"/>
                <a:cs typeface="Century Gothic"/>
                <a:sym typeface="Century Gothic"/>
              </a:rPr>
              <a:t>do they support the main idea?</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do the illustrations tell you? How do they help you understand the words?</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questions do you now have after reading? What would you like to learn more</a:t>
            </a:r>
            <a:br>
              <a:rPr lang="en" sz="1300" b="0" i="0" u="none" strike="noStrike" cap="none">
                <a:solidFill>
                  <a:srgbClr val="000000"/>
                </a:solidFill>
                <a:latin typeface="Century Gothic"/>
                <a:ea typeface="Century Gothic"/>
                <a:cs typeface="Century Gothic"/>
                <a:sym typeface="Century Gothic"/>
              </a:rPr>
            </a:br>
            <a:r>
              <a:rPr lang="en" sz="1300" b="0" i="0" u="none" strike="noStrike" cap="none">
                <a:solidFill>
                  <a:srgbClr val="000000"/>
                </a:solidFill>
                <a:latin typeface="Century Gothic"/>
                <a:ea typeface="Century Gothic"/>
                <a:cs typeface="Century Gothic"/>
                <a:sym typeface="Century Gothic"/>
              </a:rPr>
              <a:t>about? Why?</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are the most important facts you learned from reading?</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is the most interesting fact you learned today? Why?</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How does what you read today connect to something you have learned in other lessons?</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Describe in depth a character in the text using details from the text.</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Describe in depth a setting in the text using details from the text.</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Describe in depth an event in the text using details from the text.</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Choose one new word from your reading today and analyze it on a vocabulary square.</a:t>
            </a:r>
            <a:br>
              <a:rPr lang="en" sz="1300" b="0" i="0" u="none" strike="noStrike" cap="none">
                <a:solidFill>
                  <a:srgbClr val="000000"/>
                </a:solidFill>
                <a:latin typeface="Century Gothic"/>
                <a:ea typeface="Century Gothic"/>
                <a:cs typeface="Century Gothic"/>
                <a:sym typeface="Century Gothic"/>
              </a:rPr>
            </a:br>
            <a:endParaRPr sz="13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231" name="Google Shape;231;p31"/>
          <p:cNvSpPr txBox="1">
            <a:spLocks noGrp="1"/>
          </p:cNvSpPr>
          <p:nvPr>
            <p:ph type="body" idx="1"/>
          </p:nvPr>
        </p:nvSpPr>
        <p:spPr>
          <a:xfrm>
            <a:off x="628650" y="64649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Today’s ALL Block Schedule is:</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232" name="Google Shape;232;p31"/>
          <p:cNvGraphicFramePr/>
          <p:nvPr/>
        </p:nvGraphicFramePr>
        <p:xfrm>
          <a:off x="952500" y="2809725"/>
          <a:ext cx="7239000" cy="1859219"/>
        </p:xfrm>
        <a:graphic>
          <a:graphicData uri="http://schemas.openxmlformats.org/drawingml/2006/table">
            <a:tbl>
              <a:tblPr>
                <a:noFill/>
                <a:tableStyleId>{A3C5055C-92C3-43E4-A1E7-0199DB4D5480}</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a:t>
            </a:r>
            <a:r>
              <a:rPr lang="en"/>
              <a:t>4: </a:t>
            </a:r>
            <a:r>
              <a:rPr lang="en" sz="3400" b="0" i="0" u="none" strike="noStrike" cap="none">
                <a:solidFill>
                  <a:schemeClr val="dk1"/>
                </a:solidFill>
                <a:latin typeface="Century Gothic"/>
                <a:ea typeface="Century Gothic"/>
                <a:cs typeface="Century Gothic"/>
                <a:sym typeface="Century Gothic"/>
              </a:rPr>
              <a:t>Unit </a:t>
            </a:r>
            <a:r>
              <a:rPr lang="en"/>
              <a:t>2</a:t>
            </a:r>
            <a:r>
              <a:rPr lang="en" sz="3400" b="0" i="0" u="none" strike="noStrike" cap="none">
                <a:solidFill>
                  <a:schemeClr val="dk1"/>
                </a:solidFill>
                <a:latin typeface="Century Gothic"/>
                <a:ea typeface="Century Gothic"/>
                <a:cs typeface="Century Gothic"/>
                <a:sym typeface="Century Gothic"/>
              </a:rPr>
              <a:t>: Lesson </a:t>
            </a:r>
            <a:r>
              <a:rPr lang="en"/>
              <a:t>9</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97" name="Google Shape;97;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700" b="1" i="0" u="none" strike="noStrike" cap="none" dirty="0">
                <a:solidFill>
                  <a:schemeClr val="dk1"/>
                </a:solidFill>
                <a:latin typeface="Century Gothic"/>
                <a:ea typeface="Century Gothic"/>
                <a:cs typeface="Century Gothic"/>
                <a:sym typeface="Century Gothic"/>
              </a:rPr>
              <a:t>Preparing for Lesson </a:t>
            </a:r>
            <a:r>
              <a:rPr lang="en" sz="1700" b="1" dirty="0"/>
              <a:t>9</a:t>
            </a:r>
            <a:r>
              <a:rPr lang="en" sz="1700" b="1" i="0" u="none" strike="noStrike" cap="none" dirty="0">
                <a:solidFill>
                  <a:schemeClr val="dk1"/>
                </a:solidFill>
                <a:latin typeface="Century Gothic"/>
                <a:ea typeface="Century Gothic"/>
                <a:cs typeface="Century Gothic"/>
                <a:sym typeface="Century Gothic"/>
              </a:rPr>
              <a:t>: </a:t>
            </a:r>
            <a:r>
              <a:rPr lang="en" sz="1700" b="0" i="0" u="none" strike="noStrike" cap="none" dirty="0">
                <a:solidFill>
                  <a:schemeClr val="dk1"/>
                </a:solidFill>
                <a:latin typeface="Century Gothic"/>
                <a:ea typeface="Century Gothic"/>
                <a:cs typeface="Century Gothic"/>
                <a:sym typeface="Century Gothic"/>
              </a:rPr>
              <a:t>Pre-reading and Preparing:</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Before teaching this lesson, please prepare by doing these things:</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200000"/>
              </a:lnSpc>
              <a:spcBef>
                <a:spcPts val="0"/>
              </a:spcBef>
              <a:spcAft>
                <a:spcPts val="0"/>
              </a:spcAft>
              <a:buSzPts val="1700"/>
              <a:buChar char="•"/>
            </a:pPr>
            <a:r>
              <a:rPr lang="en" sz="1700" b="0" i="0" u="none" strike="noStrike" cap="none" dirty="0" smtClean="0">
                <a:solidFill>
                  <a:schemeClr val="dk1"/>
                </a:solidFill>
                <a:latin typeface="Century Gothic"/>
                <a:ea typeface="Century Gothic"/>
                <a:cs typeface="Century Gothic"/>
                <a:sym typeface="Century Gothic"/>
              </a:rPr>
              <a:t>Read </a:t>
            </a:r>
            <a:r>
              <a:rPr lang="en" sz="1700" b="0" i="0" u="none" strike="noStrike" cap="none" dirty="0">
                <a:solidFill>
                  <a:schemeClr val="dk1"/>
                </a:solidFill>
                <a:latin typeface="Century Gothic"/>
                <a:ea typeface="Century Gothic"/>
                <a:cs typeface="Century Gothic"/>
                <a:sym typeface="Century Gothic"/>
              </a:rPr>
              <a:t>through Lesson </a:t>
            </a:r>
            <a:r>
              <a:rPr lang="en" sz="1700" dirty="0"/>
              <a:t>9 </a:t>
            </a:r>
            <a:r>
              <a:rPr lang="en" sz="1700" u="sng" dirty="0">
                <a:solidFill>
                  <a:schemeClr val="hlink"/>
                </a:solidFill>
                <a:hlinkClick r:id="rId3"/>
              </a:rPr>
              <a:t>here</a:t>
            </a:r>
            <a:r>
              <a:rPr lang="en" sz="1700" dirty="0"/>
              <a:t>.  </a:t>
            </a:r>
            <a:r>
              <a:rPr lang="en" sz="1700" b="0" i="0" u="none" strike="noStrike" cap="none" dirty="0">
                <a:solidFill>
                  <a:schemeClr val="dk1"/>
                </a:solidFill>
                <a:latin typeface="Century Gothic"/>
                <a:ea typeface="Century Gothic"/>
                <a:cs typeface="Century Gothic"/>
                <a:sym typeface="Century Gothic"/>
              </a:rPr>
              <a:t> </a:t>
            </a:r>
            <a:endParaRPr dirty="0"/>
          </a:p>
          <a:p>
            <a:pPr marL="120650" marR="0" lvl="0" indent="0" algn="l" rtl="0">
              <a:lnSpc>
                <a:spcPct val="100000"/>
              </a:lnSpc>
              <a:spcBef>
                <a:spcPts val="0"/>
              </a:spcBef>
              <a:spcAft>
                <a:spcPts val="0"/>
              </a:spcAft>
              <a:buClr>
                <a:schemeClr val="dk1"/>
              </a:buClr>
              <a:buSzPts val="1700"/>
              <a:buFont typeface="Arial"/>
              <a:buNone/>
            </a:pPr>
            <a:endParaRPr lang="en" sz="1800" b="0" i="0" u="none" strike="noStrike" cap="none" dirty="0" smtClean="0">
              <a:solidFill>
                <a:schemeClr val="dk1"/>
              </a:solidFill>
              <a:latin typeface="Century Gothic"/>
              <a:ea typeface="Century Gothic"/>
              <a:cs typeface="Century Gothic"/>
              <a:sym typeface="Century Gothic"/>
            </a:endParaRPr>
          </a:p>
          <a:p>
            <a:pPr marL="120650" marR="0" lvl="0" indent="0" algn="l" rtl="0">
              <a:lnSpc>
                <a:spcPct val="100000"/>
              </a:lnSpc>
              <a:spcBef>
                <a:spcPts val="0"/>
              </a:spcBef>
              <a:spcAft>
                <a:spcPts val="0"/>
              </a:spcAft>
              <a:buClr>
                <a:schemeClr val="dk1"/>
              </a:buClr>
              <a:buSzPts val="1700"/>
              <a:buFont typeface="Arial"/>
              <a:buNone/>
            </a:pPr>
            <a:r>
              <a:rPr lang="en" sz="1800" b="0" i="0" u="none" strike="noStrike" cap="none" dirty="0" smtClean="0">
                <a:solidFill>
                  <a:schemeClr val="dk1"/>
                </a:solidFill>
                <a:latin typeface="Century Gothic"/>
                <a:ea typeface="Century Gothic"/>
                <a:cs typeface="Century Gothic"/>
                <a:sym typeface="Century Gothic"/>
              </a:rPr>
              <a:t>In </a:t>
            </a:r>
            <a:r>
              <a:rPr lang="en" sz="1800" b="0" i="0" u="none" strike="noStrike" cap="none" dirty="0">
                <a:solidFill>
                  <a:schemeClr val="dk1"/>
                </a:solidFill>
                <a:latin typeface="Century Gothic"/>
                <a:ea typeface="Century Gothic"/>
                <a:cs typeface="Century Gothic"/>
                <a:sym typeface="Century Gothic"/>
              </a:rPr>
              <a:t>this lesson, students will be: </a:t>
            </a:r>
            <a:endParaRPr sz="1800" b="0" i="0" u="none" strike="noStrike" cap="none" dirty="0">
              <a:solidFill>
                <a:schemeClr val="dk1"/>
              </a:solidFill>
              <a:latin typeface="Century Gothic"/>
              <a:ea typeface="Century Gothic"/>
              <a:cs typeface="Century Gothic"/>
              <a:sym typeface="Century Gothic"/>
            </a:endParaRPr>
          </a:p>
          <a:p>
            <a:pPr marL="120650" marR="0" lvl="0" indent="0" algn="l" rtl="0">
              <a:lnSpc>
                <a:spcPct val="100000"/>
              </a:lnSpc>
              <a:spcBef>
                <a:spcPts val="0"/>
              </a:spcBef>
              <a:spcAft>
                <a:spcPts val="0"/>
              </a:spcAft>
              <a:buClr>
                <a:schemeClr val="dk1"/>
              </a:buClr>
              <a:buSzPts val="1700"/>
              <a:buFont typeface="Arial"/>
              <a:buNone/>
            </a:pPr>
            <a:endParaRPr sz="1800" dirty="0"/>
          </a:p>
          <a:p>
            <a:pPr marL="347663" lvl="0" indent="-322263" algn="l" rtl="0">
              <a:lnSpc>
                <a:spcPct val="100000"/>
              </a:lnSpc>
              <a:spcBef>
                <a:spcPts val="0"/>
              </a:spcBef>
              <a:spcAft>
                <a:spcPts val="0"/>
              </a:spcAft>
              <a:buClr>
                <a:srgbClr val="000000"/>
              </a:buClr>
              <a:buSzPts val="1800"/>
              <a:buChar char="•"/>
            </a:pPr>
            <a:r>
              <a:rPr lang="en" sz="1800" dirty="0">
                <a:solidFill>
                  <a:srgbClr val="000000"/>
                </a:solidFill>
              </a:rPr>
              <a:t>Reading in Triads: </a:t>
            </a:r>
            <a:r>
              <a:rPr lang="en" sz="1800" i="1" dirty="0">
                <a:solidFill>
                  <a:srgbClr val="000000"/>
                </a:solidFill>
              </a:rPr>
              <a:t>The Hope Chest</a:t>
            </a:r>
            <a:r>
              <a:rPr lang="en" sz="1800" dirty="0">
                <a:solidFill>
                  <a:srgbClr val="000000"/>
                </a:solidFill>
              </a:rPr>
              <a:t>, Chapter 16 </a:t>
            </a:r>
            <a:endParaRPr lang="en" sz="1800" b="1" dirty="0">
              <a:solidFill>
                <a:srgbClr val="000000"/>
              </a:solidFill>
            </a:endParaRPr>
          </a:p>
          <a:p>
            <a:pPr marL="347663" lvl="0" indent="-322263" algn="l" rtl="0">
              <a:lnSpc>
                <a:spcPct val="100000"/>
              </a:lnSpc>
              <a:spcBef>
                <a:spcPts val="0"/>
              </a:spcBef>
              <a:spcAft>
                <a:spcPts val="0"/>
              </a:spcAft>
              <a:buClr>
                <a:srgbClr val="000000"/>
              </a:buClr>
              <a:buSzPts val="1800"/>
              <a:buChar char="•"/>
            </a:pPr>
            <a:r>
              <a:rPr lang="en" sz="1800" dirty="0" smtClean="0">
                <a:solidFill>
                  <a:srgbClr val="000000"/>
                </a:solidFill>
              </a:rPr>
              <a:t>Analyzing </a:t>
            </a:r>
            <a:r>
              <a:rPr lang="en" sz="1800" dirty="0">
                <a:solidFill>
                  <a:srgbClr val="000000"/>
                </a:solidFill>
              </a:rPr>
              <a:t>a Model: “Do Something Meaningful” </a:t>
            </a:r>
            <a:endParaRPr lang="en" sz="1800" b="1" dirty="0">
              <a:solidFill>
                <a:srgbClr val="000000"/>
              </a:solidFill>
            </a:endParaRPr>
          </a:p>
          <a:p>
            <a:pPr marL="347663" lvl="0" indent="-322263" algn="l" rtl="0">
              <a:lnSpc>
                <a:spcPct val="100000"/>
              </a:lnSpc>
              <a:spcBef>
                <a:spcPts val="0"/>
              </a:spcBef>
              <a:spcAft>
                <a:spcPts val="0"/>
              </a:spcAft>
              <a:buClr>
                <a:srgbClr val="000000"/>
              </a:buClr>
              <a:buSzPts val="1800"/>
              <a:buChar char="•"/>
            </a:pPr>
            <a:r>
              <a:rPr lang="en" sz="1800" dirty="0" smtClean="0">
                <a:solidFill>
                  <a:srgbClr val="000000"/>
                </a:solidFill>
              </a:rPr>
              <a:t>Independent </a:t>
            </a:r>
            <a:r>
              <a:rPr lang="en" sz="1800" dirty="0">
                <a:solidFill>
                  <a:srgbClr val="000000"/>
                </a:solidFill>
              </a:rPr>
              <a:t>Writing: Writing a Focus Statement </a:t>
            </a:r>
            <a:endParaRPr sz="1800" dirty="0">
              <a:solidFill>
                <a:srgbClr val="000000"/>
              </a:solidFill>
            </a:endParaRPr>
          </a:p>
          <a:p>
            <a:pPr marL="457200" marR="0" lvl="0" indent="-228600" algn="l" rtl="0">
              <a:lnSpc>
                <a:spcPct val="200000"/>
              </a:lnSpc>
              <a:spcBef>
                <a:spcPts val="0"/>
              </a:spcBef>
              <a:spcAft>
                <a:spcPts val="0"/>
              </a:spcAft>
              <a:buClr>
                <a:schemeClr val="dk1"/>
              </a:buClr>
              <a:buSzPts val="1700"/>
              <a:buFont typeface="Century Gothic"/>
              <a:buNone/>
            </a:pPr>
            <a:endParaRPr sz="17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a:t>
            </a:r>
            <a:r>
              <a:rPr lang="en"/>
              <a:t>4</a:t>
            </a:r>
            <a:r>
              <a:rPr lang="en" sz="3400" b="0" i="0" u="none" strike="noStrike" cap="none">
                <a:solidFill>
                  <a:schemeClr val="dk1"/>
                </a:solidFill>
                <a:latin typeface="Century Gothic"/>
                <a:ea typeface="Century Gothic"/>
                <a:cs typeface="Century Gothic"/>
                <a:sym typeface="Century Gothic"/>
              </a:rPr>
              <a:t>: Unit </a:t>
            </a:r>
            <a:r>
              <a:rPr lang="en"/>
              <a:t>2</a:t>
            </a:r>
            <a:r>
              <a:rPr lang="en" sz="3400" b="0" i="0" u="none" strike="noStrike" cap="none">
                <a:solidFill>
                  <a:schemeClr val="dk1"/>
                </a:solidFill>
                <a:latin typeface="Century Gothic"/>
                <a:ea typeface="Century Gothic"/>
                <a:cs typeface="Century Gothic"/>
                <a:sym typeface="Century Gothic"/>
              </a:rPr>
              <a:t>: Lesson </a:t>
            </a:r>
            <a:r>
              <a:rPr lang="en"/>
              <a:t>9</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03" name="Google Shape;103;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a:solidFill>
                  <a:schemeClr val="dk1"/>
                </a:solidFill>
                <a:latin typeface="Century Gothic"/>
                <a:ea typeface="Century Gothic"/>
                <a:cs typeface="Century Gothic"/>
                <a:sym typeface="Century Gothic"/>
              </a:rPr>
              <a:t>Preparing for Lesson </a:t>
            </a:r>
            <a:r>
              <a:rPr lang="en" sz="1800" b="1"/>
              <a:t>9</a:t>
            </a:r>
            <a:r>
              <a:rPr lang="en" sz="1800" b="1" i="0" u="none" strike="noStrike" cap="none">
                <a:solidFill>
                  <a:schemeClr val="dk1"/>
                </a:solidFill>
                <a:latin typeface="Century Gothic"/>
                <a:ea typeface="Century Gothic"/>
                <a:cs typeface="Century Gothic"/>
                <a:sym typeface="Century Gothic"/>
              </a:rPr>
              <a:t>: </a:t>
            </a:r>
            <a:r>
              <a:rPr lang="en" sz="1800" b="0" i="0" u="none" strike="noStrike" cap="none">
                <a:solidFill>
                  <a:schemeClr val="dk1"/>
                </a:solidFill>
                <a:latin typeface="Century Gothic"/>
                <a:ea typeface="Century Gothic"/>
                <a:cs typeface="Century Gothic"/>
                <a:sym typeface="Century Gothic"/>
              </a:rPr>
              <a:t>Materials and Classroom Preparation:</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50000"/>
              </a:lnSpc>
              <a:spcBef>
                <a:spcPts val="100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important materials in EL lessons that you will want to prepare ahead of time. These are detailed on the slides. </a:t>
            </a:r>
            <a:endParaRPr sz="1800" b="0" i="0" u="none" strike="noStrike" cap="none">
              <a:solidFill>
                <a:srgbClr val="595959"/>
              </a:solidFill>
              <a:latin typeface="Century Gothic"/>
              <a:ea typeface="Century Gothic"/>
              <a:cs typeface="Century Gothic"/>
              <a:sym typeface="Century Gothic"/>
            </a:endParaRPr>
          </a:p>
          <a:p>
            <a:pPr marL="457200" marR="0" lvl="0" indent="-342900" algn="l" rtl="0">
              <a:lnSpc>
                <a:spcPct val="15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b="0" i="0" u="none" strike="noStrike" cap="none">
              <a:solidFill>
                <a:schemeClr val="dk1"/>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2100" b="0" i="0" u="none" strike="noStrike" cap="none">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a:t>
            </a:r>
            <a:r>
              <a:rPr lang="en"/>
              <a:t>4</a:t>
            </a:r>
            <a:r>
              <a:rPr lang="en" sz="3400" b="0" i="0" u="none" strike="noStrike" cap="none">
                <a:solidFill>
                  <a:schemeClr val="dk1"/>
                </a:solidFill>
                <a:latin typeface="Century Gothic"/>
                <a:ea typeface="Century Gothic"/>
                <a:cs typeface="Century Gothic"/>
                <a:sym typeface="Century Gothic"/>
              </a:rPr>
              <a:t>: Unit </a:t>
            </a:r>
            <a:r>
              <a:rPr lang="en"/>
              <a:t>2</a:t>
            </a:r>
            <a:r>
              <a:rPr lang="en" sz="3400" b="0" i="0" u="none" strike="noStrike" cap="none">
                <a:solidFill>
                  <a:schemeClr val="dk1"/>
                </a:solidFill>
                <a:latin typeface="Century Gothic"/>
                <a:ea typeface="Century Gothic"/>
                <a:cs typeface="Century Gothic"/>
                <a:sym typeface="Century Gothic"/>
              </a:rPr>
              <a:t>: Lesson </a:t>
            </a:r>
            <a:r>
              <a:rPr lang="en"/>
              <a:t>9</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09" name="Google Shape;109;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400" b="1" i="0" u="none" strike="noStrike" cap="none">
                <a:solidFill>
                  <a:schemeClr val="dk1"/>
                </a:solidFill>
                <a:latin typeface="Century Gothic"/>
                <a:ea typeface="Century Gothic"/>
                <a:cs typeface="Century Gothic"/>
                <a:sym typeface="Century Gothic"/>
              </a:rPr>
              <a:t>Preparing for Lesson </a:t>
            </a:r>
            <a:r>
              <a:rPr lang="en" sz="2400" b="1"/>
              <a:t>9</a:t>
            </a:r>
            <a:r>
              <a:rPr lang="en" sz="2400" b="1" i="0" u="none" strike="noStrike" cap="none">
                <a:solidFill>
                  <a:schemeClr val="dk1"/>
                </a:solidFill>
                <a:latin typeface="Century Gothic"/>
                <a:ea typeface="Century Gothic"/>
                <a:cs typeface="Century Gothic"/>
                <a:sym typeface="Century Gothic"/>
              </a:rPr>
              <a:t>:  </a:t>
            </a:r>
            <a:r>
              <a:rPr lang="en" sz="2400" b="0" i="0" u="none" strike="noStrike" cap="none">
                <a:solidFill>
                  <a:schemeClr val="dk1"/>
                </a:solidFill>
                <a:latin typeface="Century Gothic"/>
                <a:ea typeface="Century Gothic"/>
                <a:cs typeface="Century Gothic"/>
                <a:sym typeface="Century Gothic"/>
              </a:rPr>
              <a:t>EL Protocols</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rgbClr val="000000"/>
              </a:buClr>
              <a:buSzPts val="1100"/>
              <a:buFont typeface="Arial"/>
              <a:buNone/>
            </a:pPr>
            <a:endParaRPr sz="2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In this lesson, students will use </a:t>
            </a:r>
            <a:r>
              <a:rPr lang="en" sz="2400"/>
              <a:t>the Think-Triad-Share and Thumb-O-Meter</a:t>
            </a:r>
            <a:endParaRPr sz="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Review the protocol directions slides as you prepare to teach this lesson.</a:t>
            </a:r>
            <a:endParaRPr sz="2100" b="0" i="0" u="none" strike="noStrike" cap="none">
              <a:solidFill>
                <a:schemeClr val="dk1"/>
              </a:solidFill>
              <a:latin typeface="Calibri"/>
              <a:ea typeface="Calibri"/>
              <a:cs typeface="Calibri"/>
              <a:sym typeface="Calibri"/>
            </a:endParaRPr>
          </a:p>
        </p:txBody>
      </p:sp>
      <p:pic>
        <p:nvPicPr>
          <p:cNvPr id="110" name="Google Shape;110;p16"/>
          <p:cNvPicPr preferRelativeResize="0"/>
          <p:nvPr/>
        </p:nvPicPr>
        <p:blipFill rotWithShape="1">
          <a:blip r:embed="rId3">
            <a:alphaModFix/>
          </a:blip>
          <a:srcRect/>
          <a:stretch/>
        </p:blipFill>
        <p:spPr>
          <a:xfrm>
            <a:off x="7679271" y="4059818"/>
            <a:ext cx="572700" cy="572700"/>
          </a:xfrm>
          <a:prstGeom prst="rect">
            <a:avLst/>
          </a:prstGeom>
          <a:noFill/>
          <a:ln>
            <a:noFill/>
          </a:ln>
        </p:spPr>
      </p:pic>
      <p:pic>
        <p:nvPicPr>
          <p:cNvPr id="111" name="Google Shape;111;p16"/>
          <p:cNvPicPr preferRelativeResize="0"/>
          <p:nvPr/>
        </p:nvPicPr>
        <p:blipFill>
          <a:blip r:embed="rId4">
            <a:alphaModFix/>
          </a:blip>
          <a:stretch>
            <a:fillRect/>
          </a:stretch>
        </p:blipFill>
        <p:spPr>
          <a:xfrm>
            <a:off x="6843193" y="4055224"/>
            <a:ext cx="572700" cy="5727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17"/>
          <p:cNvSpPr txBox="1">
            <a:spLocks noGrp="1"/>
          </p:cNvSpPr>
          <p:nvPr>
            <p:ph type="title"/>
          </p:nvPr>
        </p:nvSpPr>
        <p:spPr>
          <a:xfrm>
            <a:off x="366300" y="302569"/>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a:t>
            </a:r>
            <a:r>
              <a:rPr lang="en" sz="3600" b="0" i="0" u="none" strike="noStrike" cap="none">
                <a:solidFill>
                  <a:schemeClr val="dk1"/>
                </a:solidFill>
                <a:latin typeface="Century Gothic"/>
                <a:ea typeface="Century Gothic"/>
                <a:cs typeface="Century Gothic"/>
                <a:sym typeface="Century Gothic"/>
              </a:rPr>
              <a:t>4</a:t>
            </a:r>
            <a:r>
              <a:rPr lang="en" sz="3400" b="0" i="0" u="none" strike="noStrike" cap="none">
                <a:solidFill>
                  <a:schemeClr val="dk1"/>
                </a:solidFill>
                <a:latin typeface="Century Gothic"/>
                <a:ea typeface="Century Gothic"/>
                <a:cs typeface="Century Gothic"/>
                <a:sym typeface="Century Gothic"/>
              </a:rPr>
              <a:t>: Module </a:t>
            </a:r>
            <a:r>
              <a:rPr lang="en" sz="3600"/>
              <a:t>4</a:t>
            </a:r>
            <a:r>
              <a:rPr lang="en" sz="3400" b="0" i="0" u="none" strike="noStrike" cap="none">
                <a:solidFill>
                  <a:schemeClr val="dk1"/>
                </a:solidFill>
                <a:latin typeface="Century Gothic"/>
                <a:ea typeface="Century Gothic"/>
                <a:cs typeface="Century Gothic"/>
                <a:sym typeface="Century Gothic"/>
              </a:rPr>
              <a:t>: Unit </a:t>
            </a:r>
            <a:r>
              <a:rPr lang="en" sz="3600"/>
              <a:t>2</a:t>
            </a:r>
            <a:r>
              <a:rPr lang="en" sz="3400" b="0" i="0" u="none" strike="noStrike" cap="none">
                <a:solidFill>
                  <a:schemeClr val="dk1"/>
                </a:solidFill>
                <a:latin typeface="Century Gothic"/>
                <a:ea typeface="Century Gothic"/>
                <a:cs typeface="Century Gothic"/>
                <a:sym typeface="Century Gothic"/>
              </a:rPr>
              <a:t>: Lesson </a:t>
            </a:r>
            <a:r>
              <a:rPr lang="en" sz="3600"/>
              <a:t>9</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17" name="Google Shape;117;p1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a:t>
            </a:r>
            <a:r>
              <a:rPr lang="en" sz="1800" b="1" dirty="0"/>
              <a:t>9</a:t>
            </a:r>
            <a:r>
              <a:rPr lang="en" sz="1800" b="1" i="0" u="none" strike="noStrike" cap="none" dirty="0">
                <a:solidFill>
                  <a:schemeClr val="dk1"/>
                </a:solidFill>
                <a:latin typeface="Century Gothic"/>
                <a:ea typeface="Century Gothic"/>
                <a:cs typeface="Century Gothic"/>
                <a:sym typeface="Century Gothic"/>
              </a:rPr>
              <a:t>: </a:t>
            </a:r>
            <a:r>
              <a:rPr lang="en" sz="1800" b="0" i="0" u="none" strike="noStrike" cap="none" dirty="0">
                <a:solidFill>
                  <a:schemeClr val="dk1"/>
                </a:solidFill>
                <a:latin typeface="Century Gothic"/>
                <a:ea typeface="Century Gothic"/>
                <a:cs typeface="Century Gothic"/>
                <a:sym typeface="Century Gothic"/>
              </a:rPr>
              <a:t>Supports for Students Who Need It</a:t>
            </a:r>
            <a:endParaRPr sz="1800" b="0" i="0" u="none" strike="noStrike" cap="none" dirty="0">
              <a:solidFill>
                <a:schemeClr val="dk1"/>
              </a:solidFill>
              <a:latin typeface="Century Gothic"/>
              <a:ea typeface="Century Gothic"/>
              <a:cs typeface="Century Gothic"/>
              <a:sym typeface="Century Gothic"/>
            </a:endParaRPr>
          </a:p>
          <a:p>
            <a:pPr marL="92075" lvl="0" indent="0" algn="l" rtl="0">
              <a:lnSpc>
                <a:spcPct val="100000"/>
              </a:lnSpc>
              <a:spcBef>
                <a:spcPts val="0"/>
              </a:spcBef>
              <a:spcAft>
                <a:spcPts val="0"/>
              </a:spcAft>
              <a:buClr>
                <a:srgbClr val="000000"/>
              </a:buClr>
              <a:buSzPts val="2400"/>
              <a:buNone/>
            </a:pPr>
            <a:endParaRPr lang="en" sz="1000" dirty="0">
              <a:solidFill>
                <a:srgbClr val="000000"/>
              </a:solidFill>
            </a:endParaRPr>
          </a:p>
          <a:p>
            <a:pPr marL="434975" indent="-342900">
              <a:lnSpc>
                <a:spcPct val="100000"/>
              </a:lnSpc>
              <a:spcBef>
                <a:spcPts val="0"/>
              </a:spcBef>
              <a:buClr>
                <a:srgbClr val="000000"/>
              </a:buClr>
              <a:buSzPts val="2400"/>
            </a:pPr>
            <a:r>
              <a:rPr lang="en" sz="2400" dirty="0" smtClean="0">
                <a:solidFill>
                  <a:srgbClr val="000000"/>
                </a:solidFill>
              </a:rPr>
              <a:t>Students </a:t>
            </a:r>
            <a:r>
              <a:rPr lang="en" sz="2400" dirty="0">
                <a:solidFill>
                  <a:srgbClr val="000000"/>
                </a:solidFill>
              </a:rPr>
              <a:t>may need additional support to read the chapter. Consider inviting students who will need additional support to a group for focused teacher guidance.</a:t>
            </a:r>
            <a:endParaRPr sz="2400" dirty="0">
              <a:solidFill>
                <a:srgbClr val="000000"/>
              </a:solidFill>
            </a:endParaRPr>
          </a:p>
          <a:p>
            <a:pPr marL="0" marR="0" lvl="0" indent="0" algn="l" rtl="0">
              <a:lnSpc>
                <a:spcPct val="200000"/>
              </a:lnSpc>
              <a:spcBef>
                <a:spcPts val="0"/>
              </a:spcBef>
              <a:spcAft>
                <a:spcPts val="0"/>
              </a:spcAft>
              <a:buNone/>
            </a:pPr>
            <a:endParaRPr sz="1800" dirty="0"/>
          </a:p>
          <a:p>
            <a:pPr marL="457200" marR="0" lvl="0" indent="-228600" algn="l" rtl="0">
              <a:lnSpc>
                <a:spcPct val="200000"/>
              </a:lnSpc>
              <a:spcBef>
                <a:spcPts val="0"/>
              </a:spcBef>
              <a:spcAft>
                <a:spcPts val="0"/>
              </a:spcAft>
              <a:buClr>
                <a:schemeClr val="dk1"/>
              </a:buClr>
              <a:buSzPts val="1800"/>
              <a:buFont typeface="Century Gothic"/>
              <a:buNone/>
            </a:pPr>
            <a:endParaRPr sz="1800" b="0" i="0" u="none" strike="noStrike" cap="none" dirty="0">
              <a:solidFill>
                <a:schemeClr val="dk1"/>
              </a:solidFill>
              <a:latin typeface="Century Gothic"/>
              <a:ea typeface="Century Gothic"/>
              <a:cs typeface="Century Gothic"/>
              <a:sym typeface="Century Gothic"/>
            </a:endParaRPr>
          </a:p>
        </p:txBody>
      </p:sp>
      <p:sp>
        <p:nvSpPr>
          <p:cNvPr id="118" name="Google Shape;118;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19" name="Google Shape;119;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0" name="Google Shape;120;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1" name="Google Shape;121;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2" name="Google Shape;122;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3" name="Google Shape;123;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27"/>
        <p:cNvGrpSpPr/>
        <p:nvPr/>
      </p:nvGrpSpPr>
      <p:grpSpPr>
        <a:xfrm>
          <a:off x="0" y="0"/>
          <a:ext cx="0" cy="0"/>
          <a:chOff x="0" y="0"/>
          <a:chExt cx="0" cy="0"/>
        </a:xfrm>
      </p:grpSpPr>
      <p:pic>
        <p:nvPicPr>
          <p:cNvPr id="128" name="Google Shape;128;p1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29" name="Google Shape;129;p1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130" name="Google Shape;130;p1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9</a:t>
            </a:r>
            <a:endParaRPr sz="3000" b="0" i="0" u="none" strike="noStrike" cap="none">
              <a:solidFill>
                <a:srgbClr val="404040"/>
              </a:solidFill>
              <a:latin typeface="Calibri"/>
              <a:ea typeface="Calibri"/>
              <a:cs typeface="Calibri"/>
              <a:sym typeface="Calibri"/>
            </a:endParaRPr>
          </a:p>
        </p:txBody>
      </p:sp>
      <p:pic>
        <p:nvPicPr>
          <p:cNvPr id="131" name="Google Shape;131;p1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32" name="Google Shape;132;p1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 sz="3400" b="1" i="0" u="none" strike="noStrike" cap="none" dirty="0">
                <a:solidFill>
                  <a:schemeClr val="dk1"/>
                </a:solidFill>
                <a:sym typeface="Century Gothic"/>
              </a:rPr>
              <a:t>Hello, Students!</a:t>
            </a:r>
            <a:endParaRPr sz="3300" b="1" i="0" u="none" strike="noStrike" cap="none" dirty="0">
              <a:solidFill>
                <a:schemeClr val="dk1"/>
              </a:solidFill>
              <a:latin typeface="Calibri"/>
              <a:ea typeface="Calibri"/>
              <a:cs typeface="Calibri"/>
              <a:sym typeface="Calibri"/>
            </a:endParaRPr>
          </a:p>
        </p:txBody>
      </p:sp>
      <p:sp>
        <p:nvSpPr>
          <p:cNvPr id="138" name="Google Shape;138;p1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150000"/>
              </a:lnSpc>
              <a:spcBef>
                <a:spcPts val="0"/>
              </a:spcBef>
              <a:spcAft>
                <a:spcPts val="0"/>
              </a:spcAft>
              <a:buClr>
                <a:schemeClr val="dk1"/>
              </a:buClr>
              <a:buSzPts val="1100"/>
              <a:buFont typeface="Arial"/>
              <a:buNone/>
            </a:pPr>
            <a:r>
              <a:rPr lang="en" sz="1800" b="0" i="0" u="none" strike="noStrike" cap="none" dirty="0">
                <a:solidFill>
                  <a:schemeClr val="dk1"/>
                </a:solidFill>
                <a:latin typeface="Century Gothic"/>
                <a:ea typeface="Century Gothic"/>
                <a:cs typeface="Century Gothic"/>
                <a:sym typeface="Century Gothic"/>
              </a:rPr>
              <a:t>What are we learning and doing today?</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50000"/>
              </a:lnSpc>
              <a:spcBef>
                <a:spcPts val="0"/>
              </a:spcBef>
              <a:spcAft>
                <a:spcPts val="0"/>
              </a:spcAft>
              <a:buClr>
                <a:schemeClr val="dk1"/>
              </a:buClr>
              <a:buSzPts val="1100"/>
              <a:buFont typeface="Arial"/>
              <a:buNone/>
            </a:pPr>
            <a:endParaRPr sz="1800" dirty="0"/>
          </a:p>
          <a:p>
            <a:pPr marL="457200" marR="0" lvl="0" indent="-381000" algn="l" rtl="0">
              <a:lnSpc>
                <a:spcPct val="100000"/>
              </a:lnSpc>
              <a:spcBef>
                <a:spcPts val="0"/>
              </a:spcBef>
              <a:spcAft>
                <a:spcPts val="0"/>
              </a:spcAft>
              <a:buClr>
                <a:schemeClr val="dk1"/>
              </a:buClr>
              <a:buSzPts val="2400"/>
              <a:buFont typeface="Century Gothic"/>
              <a:buChar char="●"/>
            </a:pPr>
            <a:r>
              <a:rPr lang="en" sz="2400" dirty="0"/>
              <a:t>Today you will analyze a model literary essay using the </a:t>
            </a:r>
            <a:r>
              <a:rPr lang="en" sz="2400" b="1" dirty="0"/>
              <a:t>Painted Essay® structure </a:t>
            </a:r>
            <a:r>
              <a:rPr lang="en" sz="2400" dirty="0"/>
              <a:t>to generate criteria for your own essays. Then you will draft your own focus statement.</a:t>
            </a:r>
            <a:endParaRPr sz="2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20"/>
          <p:cNvSpPr txBox="1">
            <a:spLocks noGrp="1"/>
          </p:cNvSpPr>
          <p:nvPr>
            <p:ph type="title"/>
          </p:nvPr>
        </p:nvSpPr>
        <p:spPr>
          <a:xfrm>
            <a:off x="628650" y="273849"/>
            <a:ext cx="7886700" cy="8289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2400">
                <a:solidFill>
                  <a:srgbClr val="000000"/>
                </a:solidFill>
              </a:rPr>
              <a:t>Reading in Triads: </a:t>
            </a:r>
            <a:r>
              <a:rPr lang="en" sz="2400" i="1">
                <a:solidFill>
                  <a:srgbClr val="000000"/>
                </a:solidFill>
              </a:rPr>
              <a:t>The Hope Chest</a:t>
            </a:r>
            <a:r>
              <a:rPr lang="en" sz="2400">
                <a:solidFill>
                  <a:srgbClr val="000000"/>
                </a:solidFill>
              </a:rPr>
              <a:t>, Chapter 16 </a:t>
            </a:r>
            <a:endParaRPr sz="2400">
              <a:solidFill>
                <a:srgbClr val="000000"/>
              </a:solidFill>
            </a:endParaRPr>
          </a:p>
        </p:txBody>
      </p:sp>
      <p:pic>
        <p:nvPicPr>
          <p:cNvPr id="144" name="Google Shape;144;p20"/>
          <p:cNvPicPr preferRelativeResize="0"/>
          <p:nvPr/>
        </p:nvPicPr>
        <p:blipFill>
          <a:blip r:embed="rId3">
            <a:alphaModFix/>
          </a:blip>
          <a:stretch>
            <a:fillRect/>
          </a:stretch>
        </p:blipFill>
        <p:spPr>
          <a:xfrm>
            <a:off x="8545283" y="4397830"/>
            <a:ext cx="476487" cy="495300"/>
          </a:xfrm>
          <a:prstGeom prst="rect">
            <a:avLst/>
          </a:prstGeom>
          <a:noFill/>
          <a:ln>
            <a:noFill/>
          </a:ln>
        </p:spPr>
      </p:pic>
      <p:pic>
        <p:nvPicPr>
          <p:cNvPr id="145" name="Google Shape;145;p20"/>
          <p:cNvPicPr preferRelativeResize="0"/>
          <p:nvPr/>
        </p:nvPicPr>
        <p:blipFill>
          <a:blip r:embed="rId4">
            <a:alphaModFix/>
          </a:blip>
          <a:stretch>
            <a:fillRect/>
          </a:stretch>
        </p:blipFill>
        <p:spPr>
          <a:xfrm>
            <a:off x="5332450" y="1102749"/>
            <a:ext cx="2538051" cy="3735951"/>
          </a:xfrm>
          <a:prstGeom prst="rect">
            <a:avLst/>
          </a:prstGeom>
          <a:noFill/>
          <a:ln>
            <a:noFill/>
          </a:ln>
        </p:spPr>
      </p:pic>
      <p:pic>
        <p:nvPicPr>
          <p:cNvPr id="146" name="Google Shape;146;p20"/>
          <p:cNvPicPr preferRelativeResize="0"/>
          <p:nvPr/>
        </p:nvPicPr>
        <p:blipFill>
          <a:blip r:embed="rId5">
            <a:alphaModFix/>
          </a:blip>
          <a:stretch>
            <a:fillRect/>
          </a:stretch>
        </p:blipFill>
        <p:spPr>
          <a:xfrm>
            <a:off x="679925" y="1315200"/>
            <a:ext cx="3738200" cy="3113250"/>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1"/>
          <p:cNvSpPr txBox="1">
            <a:spLocks noGrp="1"/>
          </p:cNvSpPr>
          <p:nvPr>
            <p:ph type="title"/>
          </p:nvPr>
        </p:nvSpPr>
        <p:spPr>
          <a:xfrm>
            <a:off x="628650" y="273849"/>
            <a:ext cx="7886700" cy="8289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2600"/>
              <a:t>Reading in Triads: </a:t>
            </a:r>
            <a:r>
              <a:rPr lang="en" sz="2600" i="1"/>
              <a:t>The Hope Chest</a:t>
            </a:r>
            <a:r>
              <a:rPr lang="en" sz="2600"/>
              <a:t>, Chapter 16</a:t>
            </a:r>
            <a:endParaRPr sz="2600"/>
          </a:p>
        </p:txBody>
      </p:sp>
      <p:sp>
        <p:nvSpPr>
          <p:cNvPr id="152" name="Google Shape;152;p21"/>
          <p:cNvSpPr txBox="1">
            <a:spLocks noGrp="1"/>
          </p:cNvSpPr>
          <p:nvPr>
            <p:ph type="body" idx="1"/>
          </p:nvPr>
        </p:nvSpPr>
        <p:spPr>
          <a:xfrm>
            <a:off x="628650" y="1268050"/>
            <a:ext cx="7671300" cy="3263400"/>
          </a:xfrm>
          <a:prstGeom prst="rect">
            <a:avLst/>
          </a:prstGeom>
          <a:noFill/>
          <a:ln>
            <a:noFill/>
          </a:ln>
        </p:spPr>
        <p:txBody>
          <a:bodyPr spcFirstLastPara="1" wrap="square" lIns="68575" tIns="34275" rIns="68575" bIns="34275" anchor="t" anchorCtr="0">
            <a:noAutofit/>
          </a:bodyPr>
          <a:lstStyle/>
          <a:p>
            <a:pPr marL="457200" lvl="0" indent="-361950" algn="l" rtl="0">
              <a:lnSpc>
                <a:spcPct val="100000"/>
              </a:lnSpc>
              <a:spcBef>
                <a:spcPts val="0"/>
              </a:spcBef>
              <a:spcAft>
                <a:spcPts val="0"/>
              </a:spcAft>
              <a:buSzPts val="2100"/>
              <a:buAutoNum type="arabicPeriod"/>
            </a:pPr>
            <a:r>
              <a:rPr lang="en"/>
              <a:t>Partner A begins reading the chapter.</a:t>
            </a:r>
            <a:endParaRPr/>
          </a:p>
          <a:p>
            <a:pPr marL="457200" lvl="0" indent="-361950" algn="l" rtl="0">
              <a:lnSpc>
                <a:spcPct val="100000"/>
              </a:lnSpc>
              <a:spcBef>
                <a:spcPts val="0"/>
              </a:spcBef>
              <a:spcAft>
                <a:spcPts val="0"/>
              </a:spcAft>
              <a:buSzPts val="2100"/>
              <a:buAutoNum type="arabicPeriod"/>
            </a:pPr>
            <a:r>
              <a:rPr lang="en"/>
              <a:t>Stop at the end of the page or when it makes sense to stop and discuss words unfamiliar with your triad.</a:t>
            </a:r>
            <a:endParaRPr/>
          </a:p>
          <a:p>
            <a:pPr marL="457200" lvl="0" indent="-361950" algn="l" rtl="0">
              <a:lnSpc>
                <a:spcPct val="100000"/>
              </a:lnSpc>
              <a:spcBef>
                <a:spcPts val="0"/>
              </a:spcBef>
              <a:spcAft>
                <a:spcPts val="0"/>
              </a:spcAft>
              <a:buSzPts val="2100"/>
              <a:buAutoNum type="arabicPeriod"/>
            </a:pPr>
            <a:r>
              <a:rPr lang="en"/>
              <a:t>Chose a partner to record each word on a sticky note.</a:t>
            </a:r>
            <a:endParaRPr/>
          </a:p>
          <a:p>
            <a:pPr marL="457200" lvl="0" indent="-361950" algn="l" rtl="0">
              <a:lnSpc>
                <a:spcPct val="100000"/>
              </a:lnSpc>
              <a:spcBef>
                <a:spcPts val="0"/>
              </a:spcBef>
              <a:spcAft>
                <a:spcPts val="0"/>
              </a:spcAft>
              <a:buSzPts val="2100"/>
              <a:buAutoNum type="arabicPeriod"/>
            </a:pPr>
            <a:r>
              <a:rPr lang="en"/>
              <a:t>Partner B reads the next page, and the group repeats steps 2 - 3.  </a:t>
            </a:r>
            <a:endParaRPr/>
          </a:p>
          <a:p>
            <a:pPr marL="0" lvl="0" indent="0" algn="l" rtl="0">
              <a:lnSpc>
                <a:spcPct val="150000"/>
              </a:lnSpc>
              <a:spcBef>
                <a:spcPts val="0"/>
              </a:spcBef>
              <a:spcAft>
                <a:spcPts val="0"/>
              </a:spcAft>
              <a:buNone/>
            </a:pPr>
            <a:endParaRPr sz="2400"/>
          </a:p>
        </p:txBody>
      </p:sp>
      <p:pic>
        <p:nvPicPr>
          <p:cNvPr id="5" name="Google Shape;144;p20"/>
          <p:cNvPicPr preferRelativeResize="0"/>
          <p:nvPr/>
        </p:nvPicPr>
        <p:blipFill>
          <a:blip r:embed="rId3">
            <a:alphaModFix/>
          </a:blip>
          <a:stretch>
            <a:fillRect/>
          </a:stretch>
        </p:blipFill>
        <p:spPr>
          <a:xfrm>
            <a:off x="8545283" y="4397830"/>
            <a:ext cx="476487" cy="49530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041F808-0D42-4427-AA6E-4D1EEC61600B}"/>
</file>

<file path=customXml/itemProps2.xml><?xml version="1.0" encoding="utf-8"?>
<ds:datastoreItem xmlns:ds="http://schemas.openxmlformats.org/officeDocument/2006/customXml" ds:itemID="{68F49544-3094-458A-9158-074D08145D86}"/>
</file>

<file path=customXml/itemProps3.xml><?xml version="1.0" encoding="utf-8"?>
<ds:datastoreItem xmlns:ds="http://schemas.openxmlformats.org/officeDocument/2006/customXml" ds:itemID="{C5FC6CEE-D48D-44AB-91B4-AD86AE5E4B64}"/>
</file>

<file path=docProps/app.xml><?xml version="1.0" encoding="utf-8"?>
<Properties xmlns="http://schemas.openxmlformats.org/officeDocument/2006/extended-properties" xmlns:vt="http://schemas.openxmlformats.org/officeDocument/2006/docPropsVTypes">
  <TotalTime>18</TotalTime>
  <Words>4586</Words>
  <Application>Microsoft Macintosh PowerPoint</Application>
  <PresentationFormat>On-screen Show (16:9)</PresentationFormat>
  <Paragraphs>375</Paragraphs>
  <Slides>19</Slides>
  <Notes>19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19</vt:i4>
      </vt:variant>
    </vt:vector>
  </HeadingPairs>
  <TitlesOfParts>
    <vt:vector size="23" baseType="lpstr">
      <vt:lpstr>Calibri</vt:lpstr>
      <vt:lpstr>Century Gothic</vt:lpstr>
      <vt:lpstr>Georgia</vt:lpstr>
      <vt:lpstr>Office Theme</vt:lpstr>
      <vt:lpstr>Grade 4: Module 4: Unit 2: Lesson 9 Teacher slide, before teaching.</vt:lpstr>
      <vt:lpstr>Grade 4: Module 4: Unit 2: Lesson 9 Teacher slide, before teaching.</vt:lpstr>
      <vt:lpstr>Grade 4: Module 4: Unit 2: Lesson 9 Teacher slide, before teaching.</vt:lpstr>
      <vt:lpstr>Grade 4: Module 4: Unit 2: Lesson 9 Teacher slide, before teaching.</vt:lpstr>
      <vt:lpstr>Grade 4: Module 4: Unit 2: Lesson 9 Teacher slide, before teaching.</vt:lpstr>
      <vt:lpstr>Grade 4: Module 4:  Unit 2: Lesson 9</vt:lpstr>
      <vt:lpstr>Hello, Students!</vt:lpstr>
      <vt:lpstr>Reading in Triads: The Hope Chest, Chapter 16 </vt:lpstr>
      <vt:lpstr>Reading in Triads: The Hope Chest, Chapter 16</vt:lpstr>
      <vt:lpstr>Reading in Triads: The Hope Chest, Chapter 16</vt:lpstr>
      <vt:lpstr>Theme Anchor Charts: Chapter 16 </vt:lpstr>
      <vt:lpstr>Reviewing Learning Targets</vt:lpstr>
      <vt:lpstr>Analyzing a Model: “Do Something Meaningful”</vt:lpstr>
      <vt:lpstr>Analyzing a Model: “Do Something Meaningful”</vt:lpstr>
      <vt:lpstr>Reviewing Learning Targets</vt:lpstr>
      <vt:lpstr>Independent Writing: Writing a Focus Statement </vt:lpstr>
      <vt:lpstr>Homework</vt:lpstr>
      <vt:lpstr>Homework: Accountable Research Reading</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4: Unit 2: Lesson 9 Teacher slide, before teaching.</dc:title>
  <dc:creator>nbravo</dc:creator>
  <cp:lastModifiedBy>Alexander Specht</cp:lastModifiedBy>
  <cp:revision>4</cp:revision>
  <dcterms:modified xsi:type="dcterms:W3CDTF">2018-12-05T19:32:16Z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