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1" r:id="rId1"/>
    <p:sldMasterId id="2147483682" r:id="rId2"/>
    <p:sldMasterId id="2147483683" r:id="rId3"/>
  </p:sldMasterIdLst>
  <p:notesMasterIdLst>
    <p:notesMasterId r:id="rId15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AA8EB631-158C-476C-8A06-194A058400E8}">
  <a:tblStyle styleId="{AA8EB631-158C-476C-8A06-194A058400E8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 b="off" i="off"/>
      <a:tcStyle>
        <a:tcBdr/>
        <a:fill>
          <a:solidFill>
            <a:srgbClr val="D0DEEF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D0DEEF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55521" autoAdjust="0"/>
  </p:normalViewPr>
  <p:slideViewPr>
    <p:cSldViewPr snapToGrid="0">
      <p:cViewPr varScale="1">
        <p:scale>
          <a:sx n="80" d="100"/>
          <a:sy n="80" d="100"/>
        </p:scale>
        <p:origin x="-1920" y="-11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688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21" Type="http://schemas.openxmlformats.org/officeDocument/2006/relationships/customXml" Target="../customXml/item1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7" Type="http://schemas.openxmlformats.org/officeDocument/2006/relationships/slide" Target="slides/slide4.xml"/><Relationship Id="rId20" Type="http://schemas.openxmlformats.org/officeDocument/2006/relationships/tableStyles" Target="tableStyles.xml"/><Relationship Id="rId16" Type="http://schemas.openxmlformats.org/officeDocument/2006/relationships/printerSettings" Target="printerSettings/printerSettings1.bin"/><Relationship Id="rId2" Type="http://schemas.openxmlformats.org/officeDocument/2006/relationships/slideMaster" Target="slideMasters/slideMaster2.xml"/><Relationship Id="rId11" Type="http://schemas.openxmlformats.org/officeDocument/2006/relationships/slide" Target="slides/slide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23" Type="http://schemas.openxmlformats.org/officeDocument/2006/relationships/customXml" Target="../customXml/item3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4" Type="http://schemas.openxmlformats.org/officeDocument/2006/relationships/slide" Target="slides/slide1.xml"/><Relationship Id="rId22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4848279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454f97e97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Agenda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50-60  </a:t>
            </a:r>
            <a:r>
              <a:rPr lang="en" sz="1200" dirty="0" smtClean="0">
                <a:latin typeface="Calibri"/>
                <a:ea typeface="Calibri"/>
                <a:cs typeface="Calibri"/>
                <a:sym typeface="Calibri"/>
              </a:rPr>
              <a:t>minutes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Opening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lphaL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Practicing Speaking Skills (5-7 minutes)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lphaL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Unpacking Learning Targets (2-3 minutes)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Time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lphaLcPeriod"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Mid-Unit 2 Assessment: Research Simulation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(35-45 minutes)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Closing and Assessment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lphaL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Pair/Share: What Have You Learned about Research? (3-5 minutes)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Preview Homework (1-2 minutes) Start your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Hunter-Gatherer Food Chain Cascading Consequences Chart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g454f97e97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7195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454f97e97c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 Whole Group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Preview Homework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Invite students to return to their teams and to number each team member a number between one and four.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Explain that for homework, numbers 1 and 2 will reread pages 267-285 of </a:t>
            </a:r>
            <a:r>
              <a:rPr lang="en" sz="1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Omnivore’s Dilemma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make a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Hunter-Gatherer Food Chain Cascading Consequences chart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Numbers 3 and 4 will reread pages 286-303 and make a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Hunter-Gatherer Food Chain Cascading Consequences chart.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Clarify, as needed.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Distribute </a:t>
            </a:r>
            <a:r>
              <a:rPr lang="en" sz="12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blank 8" x 11" paper.</a:t>
            </a:r>
            <a:endParaRPr sz="12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None.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None.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g454f97e97c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616497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45a2b6cfb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4" name="Google Shape;274;g45a2b6cfbf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Pacing: </a:t>
            </a:r>
            <a:r>
              <a:rPr lang="en-US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ill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vary, but 30-50 minutes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Small Groups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Small group time should give every student work on what he or she needs the most. It will be up to you to rotate the students through a small menu of activities.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Here are activities you should always have: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Daily fluency work (for students who need it) until every student in the class is reading smoothly and can get the gist quickly and easily. NOTE: this can be combined with #2. What is read for fluency can be the reading for the next day.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Reading the homework for students who aren’t able to do this at home reliably.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Accountable independent reading from the Scholastic library books that are most connected to your current module topic.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Here are activities you should cycle in as needed: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Language Enrichments and ELL support activities.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Text based writing work, or continuing unfinished work from class time.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which Scholastic books should be available to students for individualized reading. Books should be selected based on their connection to what you’re reading in class and should be at a variety of levels of difficulty. Book titles should be changed when you change to new subjects across the modules.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Place your students into flexible small groups based on their needs or allow them to work independently.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Decide which activities each group should do daily.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Fill out the chart ahead of time so students have direction. 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None</a:t>
            </a:r>
            <a:r>
              <a:rPr lang="en-US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g45a2b6cfbf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481281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454f97e97c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New Materials to Prepare in Advance: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Speaking Skills Practice Directions 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(one for display; see supporting materials)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Mid-Unit 2 Assessment: Research Simulation—Food Deserts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(one per student)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Blank 8" x 11" paper (one piece per student)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Materials to Gather from Previous Lessons: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Effective Speaking Skills anchor chart 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(from Lesson 10)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Correct Citations anchor chart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(from Lesson 7)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Prepare classroom systems for active learning: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Ensure that the classroom environment is set up in a way that is conducive for students to work independently on the assessment tasks.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g454f97e97c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85155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454f97e97c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Materials to read and review in preparation: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Grade 8 2-Point Short Response Rubric (for teacher reference; see teaching notes)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Lesson 13, students receive feedback on this assessment. Be sure to plan enough time to grade student work and provide meaningful feedback using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Grade 8 2-Point Short Response Rubric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Mid-Unit 2 Assessment: Research Simulation—Food Deserts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(answers, for teacher reference)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Review this protocol before the assessment. It is used in this lesson: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Turn and Talk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g454f97e97c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05997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454f97e97c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>
                <a:latin typeface="Calibri"/>
                <a:ea typeface="Calibri"/>
                <a:cs typeface="Calibri"/>
                <a:sym typeface="Calibri"/>
              </a:rPr>
              <a:t>Mid-Unit Assessment: Research Simulation</a:t>
            </a:r>
            <a:endParaRPr sz="12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g454f97e97c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604761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454f97e97c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 sz="1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Whole Group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slide aloud as students follow along.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Clarify, as needed.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152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None.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None. 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5" name="Google Shape;235;g454f97e97c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775872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45c3ec6766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5-7 minutes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Student Pairings (proximity)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Opening A. Practicing Speaking Skills 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Start by focusing students’ attention on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Effective Speaking Skills anchor chart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Invite students to read the criteria aloud with you.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Display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Speaking Skills Practice Directions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read the steps aloud with students.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Tell students that they will now follow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Speaking Skills Practice Directions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present the short passage from </a:t>
            </a:r>
            <a:r>
              <a:rPr lang="en" sz="1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Omnivore’s Dilemma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they chose and practiced for homework to a partner.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Assure them that they may refer to the anchor chart as much as they need to during the activity.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libri"/>
              <a:buChar char="●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Listen for students to be giving stars and steps by referring to the anchor charts available to them.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libri"/>
              <a:buChar char="●"/>
            </a:pPr>
            <a:r>
              <a:rPr lang="en" sz="1200" dirty="0">
                <a:latin typeface="Calibri"/>
                <a:ea typeface="Calibri"/>
                <a:cs typeface="Calibri"/>
                <a:sym typeface="Calibri"/>
              </a:rPr>
              <a:t>Listen for students to be using the criteria of effective speaking skills on the anchor chart.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g45c3ec6766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956851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454f97e97c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2-3 minutes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Whole Group</a:t>
            </a:r>
            <a:b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Opening B. Unpacking the Learning Targets</a:t>
            </a:r>
            <a:b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Remind students they have been focusing on the key skills of a good researcher for the past couple of weeks. They will demonstrate their understanding of the research learning targets on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Mid-Unit 2 Assessment 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today. Invite students to read the learning targets aloud with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</a:t>
            </a:r>
            <a:r>
              <a:rPr lang="en-US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Ask students if they have any questions about the learning targets before they begin their assessment.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Clarify and address questions if needed.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None.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None.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454f97e97c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7988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44cde81ed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35-45 minutes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Independent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Time A.  Mid-Unit 2 Assessment: Research Simulation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While this task is not the optimal test of students’ research skills, it creates a uniformity that allows you to assess what students have been practicing in class. Their in-class practice has been very authentic, and this assessment aims to capture this practice on paper.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Although their research skills are assessed today, students will continue their research in the next lessons for the final food chain: hunter-gatherer.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Post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Correct Citations anchor chart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as students may need to refer to this to record an MLA citation in their assessment.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Ask students to clear their desks of all items except a writing utensil.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Distribute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Mid-Unit 2 Assessment: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Research Simulation—Food Deserts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Guide students through the assessment, giving a brief overview of each part.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Ask students if they have questions about assessment in general, but remind them that, as this is an assessment, you can’t answer any of the assessment questions for them.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Invite students to begin the assessment.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Halfway through the assessment time, give students a time reminder. Continue to remind students when there are 10 minutes, five minutes, and one minute remaining.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Circulate to assist students who may need someone to read the questions aloud to </a:t>
            </a:r>
            <a:r>
              <a:rPr lang="en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them</a:t>
            </a:r>
            <a:r>
              <a:rPr lang="en-US" sz="1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None.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some students, this assessment may require more than the 35 minutes allotted. Consider providing students time over multiple days if necessary.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students receive accommodations for assessment, communicate with the cooperating service providers regarding the practices of instruction in use during this study, as well as the goals of the assessment.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g44cde81ed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173601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45c3ec6766_1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Suggested slide pacing: 3-5 minutes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Grouping: Student Pairings (proximity)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Closing and Assessment A. Pair/Share: What Have You Learned about Research?</a:t>
            </a: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Notes: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debrief after the assessment can help build a culture of achievement in your classroom.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Actions: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Recognize students’ hard work today on the </a:t>
            </a:r>
            <a:r>
              <a:rPr lang="en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Mid-Unit 2 Assessment</a:t>
            </a: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Tell students you would like to hear about what they have learned throughout the unit so far, and would love for them to share with one another as well.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 students have shared for about 1 minute, call on a few volunteers to share what they discussed with their partners.</a:t>
            </a:r>
            <a:b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 Look-fors/Listen-fors: None.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for Any Students Who Need It: None. 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g45c3ec6766_1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77034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5" name="Google Shape;65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274861" y="4563896"/>
            <a:ext cx="594279" cy="495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17438" y="4950982"/>
            <a:ext cx="929136" cy="174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4768109"/>
            <a:ext cx="926562" cy="3753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1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1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1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82" name="Google Shape;82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p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1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Google Shape;86;p1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89" name="Google Shape;89;p18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Google Shape;90;p18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Google Shape;91;p1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18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1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Google Shape;95;p1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98" name="Google Shape;98;p1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" name="Google Shape;99;p1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Google Shape;100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Google Shape;103;p2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Google Shape;104;p2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07" name="Google Shape;107;p21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8" name="Google Shape;108;p21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Google Shape;109;p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Google Shape;110;p2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Google Shape;111;p2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2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14" name="Google Shape;114;p22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5" name="Google Shape;115;p22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6" name="Google Shape;116;p2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Google Shape;117;p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Google Shape;118;p2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21" name="Google Shape;121;p23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" name="Google Shape;122;p2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3" name="Google Shape;123;p2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Google Shape;124;p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4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27" name="Google Shape;127;p24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Google Shape;128;p2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Google Shape;129;p2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Google Shape;130;p2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9" name="Google Shape;139;p26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Google Shape;140;p2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Google Shape;141;p2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Google Shape;142;p2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7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Overlock"/>
              <a:buNone/>
              <a:defRPr sz="4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5" name="Google Shape;145;p27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R="0"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R="0"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R="0"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R="0"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6" name="Google Shape;146;p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" name="Google Shape;147;p2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2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8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Overlock"/>
              <a:buNone/>
              <a:defRPr sz="4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1" name="Google Shape;151;p28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Google Shape;152;p2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Google Shape;153;p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4" name="Google Shape;154;p2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7" name="Google Shape;157;p29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Google Shape;158;p29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Google Shape;159;p2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Google Shape;160;p2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" name="Google Shape;161;p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0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4" name="Google Shape;164;p30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" name="Google Shape;165;p30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" name="Google Shape;166;p30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7" name="Google Shape;167;p30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" name="Google Shape;168;p3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9" name="Google Shape;169;p3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0" name="Google Shape;170;p3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3" name="Google Shape;173;p3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Google Shape;174;p3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5" name="Google Shape;175;p3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8" name="Google Shape;178;p3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9" name="Google Shape;179;p3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verlock"/>
              <a:buNone/>
              <a:defRPr sz="2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2" name="Google Shape;182;p33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" name="Google Shape;183;p33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" name="Google Shape;184;p3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5" name="Google Shape;185;p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6" name="Google Shape;186;p3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verlock"/>
              <a:buNone/>
              <a:defRPr sz="2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9" name="Google Shape;189;p34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" name="Google Shape;190;p34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" name="Google Shape;191;p3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2" name="Google Shape;192;p3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3" name="Google Shape;193;p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6" name="Google Shape;196;p35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7" name="Google Shape;197;p3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8" name="Google Shape;198;p3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9" name="Google Shape;199;p3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6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2" name="Google Shape;202;p36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3" name="Google Shape;203;p3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4" name="Google Shape;204;p3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5" name="Google Shape;205;p3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jp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274861" y="4632722"/>
            <a:ext cx="594279" cy="495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8217438" y="4950982"/>
            <a:ext cx="929136" cy="174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0" y="4768109"/>
            <a:ext cx="926562" cy="375392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  <a:defRPr sz="33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3" name="Google Shape;133;p2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4" name="Google Shape;134;p2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" name="Google Shape;135;p2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Google Shape;136;p2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.jp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7"/>
          <p:cNvSpPr txBox="1">
            <a:spLocks noGrp="1"/>
          </p:cNvSpPr>
          <p:nvPr>
            <p:ph type="title"/>
          </p:nvPr>
        </p:nvSpPr>
        <p:spPr>
          <a:xfrm>
            <a:off x="402085" y="315408"/>
            <a:ext cx="78867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 dirty="0">
                <a:latin typeface="Century Gothic"/>
                <a:ea typeface="Century Gothic"/>
                <a:cs typeface="Century Gothic"/>
                <a:sym typeface="Century Gothic"/>
              </a:rPr>
              <a:t>Grade 8: Module 4: Unit 2: Lesson 11</a:t>
            </a: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 dirty="0"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1" name="Google Shape;211;p37"/>
          <p:cNvSpPr txBox="1">
            <a:spLocks noGrp="1"/>
          </p:cNvSpPr>
          <p:nvPr>
            <p:ph type="body" idx="1"/>
          </p:nvPr>
        </p:nvSpPr>
        <p:spPr>
          <a:xfrm>
            <a:off x="402085" y="1278154"/>
            <a:ext cx="8514000" cy="356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 dirty="0">
                <a:latin typeface="Century Gothic"/>
                <a:ea typeface="Century Gothic"/>
                <a:cs typeface="Century Gothic"/>
                <a:sym typeface="Century Gothic"/>
              </a:rPr>
              <a:t>This lesson will take approximately 50-60 minutes to complete. </a:t>
            </a:r>
            <a:endParaRPr sz="1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1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" sz="1400" dirty="0">
                <a:latin typeface="Century Gothic"/>
                <a:ea typeface="Century Gothic"/>
                <a:cs typeface="Century Gothic"/>
                <a:sym typeface="Century Gothic"/>
              </a:rPr>
              <a:t>The purpose of this lesson is to participate in a research simulation, designed to mimic the research process within the confines of an on-paper assessment.  This simulation assesses the research skills students have been practicing throughout this unit.</a:t>
            </a:r>
            <a:endParaRPr sz="1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1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" sz="1400" dirty="0">
                <a:latin typeface="Century Gothic"/>
                <a:ea typeface="Century Gothic"/>
                <a:cs typeface="Century Gothic"/>
                <a:sym typeface="Century Gothic"/>
              </a:rPr>
              <a:t>The Learning Targets for students today are:</a:t>
            </a:r>
            <a:endParaRPr sz="1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SzPts val="1400"/>
              <a:buFont typeface="Century Gothic"/>
              <a:buAutoNum type="arabicPeriod"/>
            </a:pPr>
            <a:r>
              <a:rPr lang="en" sz="1400" dirty="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1400" i="1" dirty="0">
                <a:latin typeface="Century Gothic"/>
                <a:ea typeface="Century Gothic"/>
                <a:cs typeface="Century Gothic"/>
                <a:sym typeface="Century Gothic"/>
              </a:rPr>
              <a:t>devise a research question to help me focus</a:t>
            </a:r>
            <a:r>
              <a:rPr lang="en" sz="1400" dirty="0">
                <a:latin typeface="Century Gothic"/>
                <a:ea typeface="Century Gothic"/>
                <a:cs typeface="Century Gothic"/>
                <a:sym typeface="Century Gothic"/>
              </a:rPr>
              <a:t> my research.</a:t>
            </a:r>
            <a:endParaRPr sz="1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Century Gothic"/>
              <a:buAutoNum type="arabicPeriod"/>
            </a:pPr>
            <a:r>
              <a:rPr lang="en" sz="1400" dirty="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1400" i="1" dirty="0">
                <a:latin typeface="Century Gothic"/>
                <a:ea typeface="Century Gothic"/>
                <a:cs typeface="Century Gothic"/>
                <a:sym typeface="Century Gothic"/>
              </a:rPr>
              <a:t>identify the relevant information in a research source </a:t>
            </a:r>
            <a:r>
              <a:rPr lang="en" sz="1400" dirty="0">
                <a:latin typeface="Century Gothic"/>
                <a:ea typeface="Century Gothic"/>
                <a:cs typeface="Century Gothic"/>
                <a:sym typeface="Century Gothic"/>
              </a:rPr>
              <a:t>to answer my research question.</a:t>
            </a:r>
            <a:endParaRPr sz="1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Century Gothic"/>
              <a:buAutoNum type="arabicPeriod"/>
            </a:pPr>
            <a:r>
              <a:rPr lang="en" sz="1400" dirty="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1400" i="1" dirty="0">
                <a:latin typeface="Century Gothic"/>
                <a:ea typeface="Century Gothic"/>
                <a:cs typeface="Century Gothic"/>
                <a:sym typeface="Century Gothic"/>
              </a:rPr>
              <a:t>evaluate the credibility and accuracy</a:t>
            </a:r>
            <a:r>
              <a:rPr lang="en" sz="1400" dirty="0">
                <a:latin typeface="Century Gothic"/>
                <a:ea typeface="Century Gothic"/>
                <a:cs typeface="Century Gothic"/>
                <a:sym typeface="Century Gothic"/>
              </a:rPr>
              <a:t> of a source.</a:t>
            </a:r>
            <a:endParaRPr sz="1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Century Gothic"/>
              <a:buAutoNum type="arabicPeriod"/>
            </a:pPr>
            <a:r>
              <a:rPr lang="en" sz="1400" dirty="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1400" i="1" dirty="0">
                <a:latin typeface="Century Gothic"/>
                <a:ea typeface="Century Gothic"/>
                <a:cs typeface="Century Gothic"/>
                <a:sym typeface="Century Gothic"/>
              </a:rPr>
              <a:t>choose the most effective search terms to find relevant research sources</a:t>
            </a:r>
            <a:r>
              <a:rPr lang="en" sz="1400" dirty="0">
                <a:latin typeface="Century Gothic"/>
                <a:ea typeface="Century Gothic"/>
                <a:cs typeface="Century Gothic"/>
                <a:sym typeface="Century Gothic"/>
              </a:rPr>
              <a:t> to answer my research question.</a:t>
            </a:r>
            <a:endParaRPr sz="1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Century Gothic"/>
              <a:buAutoNum type="arabicPeriod"/>
            </a:pPr>
            <a:r>
              <a:rPr lang="en" sz="1400" dirty="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1400" i="1" dirty="0">
                <a:latin typeface="Century Gothic"/>
                <a:ea typeface="Century Gothic"/>
                <a:cs typeface="Century Gothic"/>
                <a:sym typeface="Century Gothic"/>
              </a:rPr>
              <a:t>quote and paraphrase others’ work </a:t>
            </a:r>
            <a:r>
              <a:rPr lang="en" sz="1400" dirty="0">
                <a:latin typeface="Century Gothic"/>
                <a:ea typeface="Century Gothic"/>
                <a:cs typeface="Century Gothic"/>
                <a:sym typeface="Century Gothic"/>
              </a:rPr>
              <a:t>while avoiding plagiarism.</a:t>
            </a:r>
            <a:endParaRPr sz="1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Century Gothic"/>
              <a:buAutoNum type="arabicPeriod"/>
            </a:pPr>
            <a:r>
              <a:rPr lang="en" sz="1400" dirty="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1400" i="1" dirty="0">
                <a:latin typeface="Century Gothic"/>
                <a:ea typeface="Century Gothic"/>
                <a:cs typeface="Century Gothic"/>
                <a:sym typeface="Century Gothic"/>
              </a:rPr>
              <a:t>cite sources</a:t>
            </a:r>
            <a:r>
              <a:rPr lang="en" sz="1400" dirty="0">
                <a:latin typeface="Century Gothic"/>
                <a:ea typeface="Century Gothic"/>
                <a:cs typeface="Century Gothic"/>
                <a:sym typeface="Century Gothic"/>
              </a:rPr>
              <a:t> using MLA format.</a:t>
            </a:r>
            <a:endParaRPr sz="14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6"/>
          <p:cNvSpPr txBox="1">
            <a:spLocks noGrp="1"/>
          </p:cNvSpPr>
          <p:nvPr>
            <p:ph type="title"/>
          </p:nvPr>
        </p:nvSpPr>
        <p:spPr>
          <a:xfrm>
            <a:off x="628650" y="114119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Homework</a:t>
            </a:r>
            <a:endParaRPr sz="3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46"/>
          <p:cNvSpPr txBox="1">
            <a:spLocks noGrp="1"/>
          </p:cNvSpPr>
          <p:nvPr>
            <p:ph type="body" idx="1"/>
          </p:nvPr>
        </p:nvSpPr>
        <p:spPr>
          <a:xfrm>
            <a:off x="628650" y="1073250"/>
            <a:ext cx="7886700" cy="299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Start your </a:t>
            </a:r>
            <a:r>
              <a:rPr lang="en" sz="1600" b="1" dirty="0">
                <a:latin typeface="Century Gothic"/>
                <a:ea typeface="Century Gothic"/>
                <a:cs typeface="Century Gothic"/>
                <a:sym typeface="Century Gothic"/>
              </a:rPr>
              <a:t>Hunter-Gatherer Food Chain Cascading Consequences Chart:</a:t>
            </a:r>
            <a:endParaRPr sz="1600" b="1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800"/>
              </a:spcBef>
              <a:spcAft>
                <a:spcPts val="0"/>
              </a:spcAft>
              <a:buSzPts val="1600"/>
              <a:buFont typeface="Century Gothic"/>
              <a:buChar char="●"/>
            </a:pPr>
            <a:r>
              <a:rPr lang="en" sz="1600" dirty="0">
                <a:solidFill>
                  <a:srgbClr val="22222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Numbered Heads 1 and 2 </a:t>
            </a: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reread pages 267-285 of </a:t>
            </a:r>
            <a:r>
              <a:rPr lang="en" sz="1600" i="1" dirty="0">
                <a:latin typeface="Century Gothic"/>
                <a:ea typeface="Century Gothic"/>
                <a:cs typeface="Century Gothic"/>
                <a:sym typeface="Century Gothic"/>
              </a:rPr>
              <a:t>The Omnivore’s Dilemma</a:t>
            </a: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 and begin a </a:t>
            </a:r>
            <a:r>
              <a:rPr lang="en" sz="1600" b="1" dirty="0">
                <a:latin typeface="Century Gothic"/>
                <a:ea typeface="Century Gothic"/>
                <a:cs typeface="Century Gothic"/>
                <a:sym typeface="Century Gothic"/>
              </a:rPr>
              <a:t>Hunter-Gatherer Food Chain Cascading Consequences chart.</a:t>
            </a:r>
            <a:endParaRPr sz="1600" b="1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entury Gothic"/>
              <a:buChar char="●"/>
            </a:pPr>
            <a:r>
              <a:rPr lang="en" sz="1600" dirty="0">
                <a:solidFill>
                  <a:srgbClr val="22222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Numbered Heads 3 and 4 </a:t>
            </a: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reread pages 286-303 of </a:t>
            </a:r>
            <a:r>
              <a:rPr lang="en" sz="1600" i="1" dirty="0">
                <a:latin typeface="Century Gothic"/>
                <a:ea typeface="Century Gothic"/>
                <a:cs typeface="Century Gothic"/>
                <a:sym typeface="Century Gothic"/>
              </a:rPr>
              <a:t>The Omnivore’s Dilemma</a:t>
            </a: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 and begin a </a:t>
            </a:r>
            <a:r>
              <a:rPr lang="en" sz="1600" b="1" dirty="0">
                <a:latin typeface="Century Gothic"/>
                <a:ea typeface="Century Gothic"/>
                <a:cs typeface="Century Gothic"/>
                <a:sym typeface="Century Gothic"/>
              </a:rPr>
              <a:t>Hunter-Gatherer Food Chain Cascading Consequences chart.</a:t>
            </a:r>
            <a:endParaRPr sz="1600" b="1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Be prepared to share your list of consequences with your research team to create a </a:t>
            </a:r>
            <a:r>
              <a:rPr lang="en" sz="1600" b="1" dirty="0">
                <a:latin typeface="Century Gothic"/>
                <a:ea typeface="Century Gothic"/>
                <a:cs typeface="Century Gothic"/>
                <a:sym typeface="Century Gothic"/>
              </a:rPr>
              <a:t>team</a:t>
            </a: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" sz="1600" b="1" dirty="0">
                <a:latin typeface="Century Gothic"/>
                <a:ea typeface="Century Gothic"/>
                <a:cs typeface="Century Gothic"/>
                <a:sym typeface="Century Gothic"/>
              </a:rPr>
              <a:t>Hunter-Gatherer Food Chain Cascading Consequences chart</a:t>
            </a: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 in the next lesson.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verlock"/>
              <a:buNone/>
            </a:pPr>
            <a:r>
              <a:rPr lang="en" sz="320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Small Group Block </a:t>
            </a:r>
            <a:endParaRPr sz="320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8" name="Google Shape;278;p4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</p:txBody>
      </p:sp>
      <p:graphicFrame>
        <p:nvGraphicFramePr>
          <p:cNvPr id="279" name="Google Shape;279;p47"/>
          <p:cNvGraphicFramePr/>
          <p:nvPr/>
        </p:nvGraphicFramePr>
        <p:xfrm>
          <a:off x="577216" y="1385887"/>
          <a:ext cx="7989600" cy="3230175"/>
        </p:xfrm>
        <a:graphic>
          <a:graphicData uri="http://schemas.openxmlformats.org/drawingml/2006/table">
            <a:tbl>
              <a:tblPr firstRow="1" bandRow="1">
                <a:noFill/>
                <a:tableStyleId>{AA8EB631-158C-476C-8A06-194A058400E8}</a:tableStyleId>
              </a:tblPr>
              <a:tblGrid>
                <a:gridCol w="2799450"/>
                <a:gridCol w="2526950"/>
                <a:gridCol w="2663200"/>
              </a:tblGrid>
              <a:tr h="4086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Activities for Today: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How Long?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What groups?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Smooth reading 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Reading to learn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Writing to Learn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  <a:tr h="70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" sz="17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Preparing for Next Class</a:t>
                      </a: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7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600" marR="68600" marT="34300" marB="34300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8"/>
          <p:cNvSpPr txBox="1">
            <a:spLocks noGrp="1"/>
          </p:cNvSpPr>
          <p:nvPr>
            <p:ph type="title"/>
          </p:nvPr>
        </p:nvSpPr>
        <p:spPr>
          <a:xfrm>
            <a:off x="468772" y="195941"/>
            <a:ext cx="78867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 dirty="0">
                <a:latin typeface="Century Gothic"/>
                <a:ea typeface="Century Gothic"/>
                <a:cs typeface="Century Gothic"/>
                <a:sym typeface="Century Gothic"/>
              </a:rPr>
              <a:t>Grade 8: Module 4: Unit 2: Lesson 11</a:t>
            </a: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 dirty="0"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18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7" name="Google Shape;217;p38"/>
          <p:cNvSpPr txBox="1">
            <a:spLocks noGrp="1"/>
          </p:cNvSpPr>
          <p:nvPr>
            <p:ph type="body" idx="1"/>
          </p:nvPr>
        </p:nvSpPr>
        <p:spPr>
          <a:xfrm>
            <a:off x="468772" y="1322886"/>
            <a:ext cx="8402400" cy="22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en" sz="1600" b="1" dirty="0">
                <a:latin typeface="Century Gothic"/>
                <a:ea typeface="Century Gothic"/>
                <a:cs typeface="Century Gothic"/>
                <a:sym typeface="Century Gothic"/>
              </a:rPr>
              <a:t>Preparing for Lesson 11: </a:t>
            </a: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Materials and classroom preparation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In advance, prepare the following new materials: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•"/>
            </a:pPr>
            <a:r>
              <a:rPr lang="en" sz="1600" b="1" dirty="0">
                <a:latin typeface="Century Gothic"/>
                <a:ea typeface="Century Gothic"/>
                <a:cs typeface="Century Gothic"/>
                <a:sym typeface="Century Gothic"/>
              </a:rPr>
              <a:t>Speaking Skills Practice Directions </a:t>
            </a: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(one for display; see supporting materials)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•"/>
            </a:pPr>
            <a:r>
              <a:rPr lang="en" sz="1600" b="1" dirty="0">
                <a:latin typeface="Century Gothic"/>
                <a:ea typeface="Century Gothic"/>
                <a:cs typeface="Century Gothic"/>
                <a:sym typeface="Century Gothic"/>
              </a:rPr>
              <a:t>Mid-Unit 2 Assessment: Research Simulation—Food Deserts</a:t>
            </a: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 (one per student)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entury Gothic"/>
              <a:buChar char="•"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Blank 8" x 11" paper (one piece per student)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9"/>
          <p:cNvSpPr txBox="1">
            <a:spLocks noGrp="1"/>
          </p:cNvSpPr>
          <p:nvPr>
            <p:ph type="title"/>
          </p:nvPr>
        </p:nvSpPr>
        <p:spPr>
          <a:xfrm>
            <a:off x="628650" y="273848"/>
            <a:ext cx="78867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>
                <a:latin typeface="Century Gothic"/>
                <a:ea typeface="Century Gothic"/>
                <a:cs typeface="Century Gothic"/>
                <a:sym typeface="Century Gothic"/>
              </a:rPr>
              <a:t>Grade 8: Module 4: Unit 2: Lesson 11</a:t>
            </a:r>
            <a:endParaRPr sz="3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latin typeface="Century Gothic"/>
                <a:ea typeface="Century Gothic"/>
                <a:cs typeface="Century Gothic"/>
                <a:sym typeface="Century Gothic"/>
              </a:rPr>
              <a:t>Teacher slide, before teaching.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3" name="Google Shape;223;p39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en" sz="1800" b="1" dirty="0">
                <a:latin typeface="Century Gothic"/>
                <a:ea typeface="Century Gothic"/>
                <a:cs typeface="Century Gothic"/>
                <a:sym typeface="Century Gothic"/>
              </a:rPr>
              <a:t>P</a:t>
            </a:r>
            <a:r>
              <a:rPr lang="en" sz="1600" b="1" dirty="0">
                <a:latin typeface="Century Gothic"/>
                <a:ea typeface="Century Gothic"/>
                <a:cs typeface="Century Gothic"/>
                <a:sym typeface="Century Gothic"/>
              </a:rPr>
              <a:t>reparing for Lesson 11: </a:t>
            </a: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Reading and protocols to read in preparation: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In preparation for giving effective feedback on this assessment, review: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Char char="•"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The </a:t>
            </a:r>
            <a:r>
              <a:rPr lang="en" sz="1600" b="1" dirty="0">
                <a:latin typeface="Century Gothic"/>
                <a:ea typeface="Century Gothic"/>
                <a:cs typeface="Century Gothic"/>
                <a:sym typeface="Century Gothic"/>
              </a:rPr>
              <a:t>Grade 8 2-Point Short Response Rubric </a:t>
            </a: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(with teaching notes)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entury Gothic"/>
              <a:buChar char="•"/>
            </a:pPr>
            <a:r>
              <a:rPr lang="en" sz="1600" b="1" dirty="0">
                <a:latin typeface="Century Gothic"/>
                <a:ea typeface="Century Gothic"/>
                <a:cs typeface="Century Gothic"/>
                <a:sym typeface="Century Gothic"/>
              </a:rPr>
              <a:t>Mid-Unit 2 Assessment: Research Simulation (answers, for teacher reference)</a:t>
            </a:r>
            <a:endParaRPr sz="1600" b="1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04357" y="351733"/>
            <a:ext cx="6553824" cy="265430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40"/>
          <p:cNvSpPr/>
          <p:nvPr/>
        </p:nvSpPr>
        <p:spPr>
          <a:xfrm>
            <a:off x="0" y="3688882"/>
            <a:ext cx="9144000" cy="14547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40"/>
          <p:cNvSpPr txBox="1">
            <a:spLocks noGrp="1"/>
          </p:cNvSpPr>
          <p:nvPr>
            <p:ph type="ctrTitle"/>
          </p:nvPr>
        </p:nvSpPr>
        <p:spPr>
          <a:xfrm>
            <a:off x="1200150" y="3201962"/>
            <a:ext cx="6743700" cy="94860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Century Gothic"/>
              <a:buNone/>
            </a:pP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Grade </a:t>
            </a:r>
            <a:r>
              <a:rPr lang="en" sz="3000" b="1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8</a:t>
            </a: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Module </a:t>
            </a:r>
            <a:r>
              <a:rPr lang="en" sz="3000" b="1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</a:t>
            </a: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</a:t>
            </a:r>
            <a:b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Unit </a:t>
            </a:r>
            <a:r>
              <a:rPr lang="en" sz="3000" b="1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</a:t>
            </a:r>
            <a:r>
              <a:rPr lang="en" sz="3000" b="1" i="0" u="none" strike="noStrike" cap="none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Lesson </a:t>
            </a:r>
            <a:r>
              <a:rPr lang="en" sz="3000" b="1">
                <a:solidFill>
                  <a:srgbClr val="40404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11</a:t>
            </a:r>
            <a:endParaRPr sz="3000" b="0" i="0" u="none" strike="noStrike" cap="none">
              <a:solidFill>
                <a:srgbClr val="40404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1" name="Google Shape;231;p4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4648268"/>
            <a:ext cx="594279" cy="495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4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17438" y="4950982"/>
            <a:ext cx="929136" cy="1742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 b="1" dirty="0">
                <a:latin typeface="Century Gothic"/>
                <a:ea typeface="Century Gothic"/>
                <a:cs typeface="Century Gothic"/>
                <a:sym typeface="Century Gothic"/>
              </a:rPr>
              <a:t>Hello, Students!</a:t>
            </a:r>
            <a:endParaRPr sz="3300" b="1" i="0" u="none" strike="noStrike" cap="none" dirty="0">
              <a:solidFill>
                <a:schemeClr val="dk1"/>
              </a:solidFill>
              <a:sym typeface="Calibri"/>
            </a:endParaRPr>
          </a:p>
        </p:txBody>
      </p:sp>
      <p:sp>
        <p:nvSpPr>
          <p:cNvPr id="238" name="Google Shape;238;p41"/>
          <p:cNvSpPr txBox="1">
            <a:spLocks noGrp="1"/>
          </p:cNvSpPr>
          <p:nvPr>
            <p:ph type="body" idx="1"/>
          </p:nvPr>
        </p:nvSpPr>
        <p:spPr>
          <a:xfrm>
            <a:off x="628650" y="1268044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In today’s lesson, you will be participating in a research simulation, designed to be like the research process, but in the form of an on-paper assessment.  This simulation allows your teacher to assess the research skills you have been practicing throughout this unit. 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Here’s what you’ll do today: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entury Gothic"/>
              <a:buChar char="●"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Get a chance to practice your speaking skills.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entury Gothic"/>
              <a:buChar char="●"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Participate in a research simulation as your </a:t>
            </a:r>
            <a:r>
              <a:rPr lang="en" sz="1600" b="1" dirty="0">
                <a:latin typeface="Century Gothic"/>
                <a:ea typeface="Century Gothic"/>
                <a:cs typeface="Century Gothic"/>
                <a:sym typeface="Century Gothic"/>
              </a:rPr>
              <a:t>Mid-Unit 2 Assessment</a:t>
            </a: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entury Gothic"/>
              <a:buChar char="●"/>
            </a:pPr>
            <a:r>
              <a:rPr lang="en" sz="1600" dirty="0">
                <a:latin typeface="Century Gothic"/>
                <a:ea typeface="Century Gothic"/>
                <a:cs typeface="Century Gothic"/>
                <a:sym typeface="Century Gothic"/>
              </a:rPr>
              <a:t>Talk with a partner about what you have learned about research in this unit.</a:t>
            </a:r>
            <a:endParaRPr sz="16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2"/>
          <p:cNvSpPr txBox="1">
            <a:spLocks noGrp="1"/>
          </p:cNvSpPr>
          <p:nvPr>
            <p:ph type="title"/>
          </p:nvPr>
        </p:nvSpPr>
        <p:spPr>
          <a:xfrm>
            <a:off x="169825" y="104825"/>
            <a:ext cx="8692500" cy="80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>
                <a:latin typeface="Century Gothic"/>
                <a:ea typeface="Century Gothic"/>
                <a:cs typeface="Century Gothic"/>
                <a:sym typeface="Century Gothic"/>
              </a:rPr>
              <a:t>Let’s Practice Effective Speaking Skills </a:t>
            </a:r>
            <a:endParaRPr sz="330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4" name="Google Shape;244;p42"/>
          <p:cNvSpPr txBox="1"/>
          <p:nvPr/>
        </p:nvSpPr>
        <p:spPr>
          <a:xfrm>
            <a:off x="699089" y="1161297"/>
            <a:ext cx="7459800" cy="34872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b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Steps:</a:t>
            </a:r>
            <a:endParaRPr sz="1600" b="1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b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1600" b="1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+mj-lt"/>
              <a:buAutoNum type="arabicPeriod"/>
            </a:pPr>
            <a:r>
              <a:rPr lang="en" sz="1600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Pair </a:t>
            </a:r>
            <a:r>
              <a:rPr lang="en" sz="16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up with a partner.</a:t>
            </a:r>
            <a:endParaRPr sz="16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+mj-lt"/>
              <a:buAutoNum type="arabicPeriod"/>
            </a:pPr>
            <a:r>
              <a:rPr lang="en" sz="1600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Partner </a:t>
            </a:r>
            <a:r>
              <a:rPr lang="en" sz="16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 reads the passage aloud as Partner 2 listens carefully.</a:t>
            </a:r>
            <a:endParaRPr sz="16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+mj-lt"/>
              <a:buAutoNum type="arabicPeriod"/>
            </a:pPr>
            <a:r>
              <a:rPr lang="en" sz="1600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Partner </a:t>
            </a:r>
            <a:r>
              <a:rPr lang="en" sz="16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 gives partner 1 one star and one step based on </a:t>
            </a:r>
            <a:r>
              <a:rPr lang="en" sz="1600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</a:t>
            </a:r>
            <a:r>
              <a:rPr lang="en" sz="16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" sz="1600" b="1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Criteria </a:t>
            </a:r>
            <a:r>
              <a:rPr lang="en" sz="1600" b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for Effective Speaking Skills anchor chart</a:t>
            </a:r>
            <a:r>
              <a:rPr lang="en" sz="16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sz="16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+mj-lt"/>
              <a:buAutoNum type="arabicPeriod"/>
            </a:pPr>
            <a:r>
              <a:rPr lang="en" sz="1600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Partner </a:t>
            </a:r>
            <a:r>
              <a:rPr lang="en" sz="16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 reads as the first listens carefully.</a:t>
            </a:r>
            <a:endParaRPr sz="16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+mj-lt"/>
              <a:buAutoNum type="arabicPeriod"/>
            </a:pPr>
            <a:r>
              <a:rPr lang="en" sz="1600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Partner </a:t>
            </a:r>
            <a:r>
              <a:rPr lang="en" sz="16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 gives Partner 2 one star and one step based on the </a:t>
            </a:r>
            <a:r>
              <a:rPr lang="en" sz="1600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anchor chart</a:t>
            </a:r>
            <a:r>
              <a:rPr lang="en" sz="16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sz="16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+mj-lt"/>
              <a:buAutoNum type="arabicPeriod"/>
            </a:pPr>
            <a:r>
              <a:rPr lang="en" sz="1600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When </a:t>
            </a:r>
            <a:r>
              <a:rPr lang="en" sz="16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about 4 minutes have passed, remind students </a:t>
            </a:r>
            <a:r>
              <a:rPr lang="en" sz="1600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that </a:t>
            </a:r>
            <a:r>
              <a:rPr lang="en" sz="16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Partner 2 should start reading if he/she has not yet started.</a:t>
            </a:r>
            <a:endParaRPr sz="16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+mj-lt"/>
              <a:buAutoNum type="arabicPeriod"/>
            </a:pPr>
            <a:r>
              <a:rPr lang="en" sz="1600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When </a:t>
            </a:r>
            <a:r>
              <a:rPr lang="en" sz="16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8 minutes have passed, ask students to wrap up </a:t>
            </a:r>
            <a:r>
              <a:rPr lang="en" sz="1600" dirty="0" smtClean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their </a:t>
            </a:r>
            <a:r>
              <a:rPr lang="en" sz="16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conversations.</a:t>
            </a:r>
            <a:endParaRPr sz="16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4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>
                <a:latin typeface="Century Gothic"/>
                <a:ea typeface="Century Gothic"/>
                <a:cs typeface="Century Gothic"/>
                <a:sym typeface="Century Gothic"/>
              </a:rPr>
              <a:t>Let’s Unpack the Learning Targets</a:t>
            </a:r>
            <a:endParaRPr sz="330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0" name="Google Shape;250;p43"/>
          <p:cNvSpPr txBox="1">
            <a:spLocks noGrp="1"/>
          </p:cNvSpPr>
          <p:nvPr>
            <p:ph type="body" idx="1"/>
          </p:nvPr>
        </p:nvSpPr>
        <p:spPr>
          <a:xfrm>
            <a:off x="628650" y="140546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The Learning Targets for today are: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1800" i="1">
                <a:latin typeface="Century Gothic"/>
                <a:ea typeface="Century Gothic"/>
                <a:cs typeface="Century Gothic"/>
                <a:sym typeface="Century Gothic"/>
              </a:rPr>
              <a:t>devise a research question to help me focus</a:t>
            </a: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 my research.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1800" i="1">
                <a:latin typeface="Century Gothic"/>
                <a:ea typeface="Century Gothic"/>
                <a:cs typeface="Century Gothic"/>
                <a:sym typeface="Century Gothic"/>
              </a:rPr>
              <a:t>identify the relevant information in a research source </a:t>
            </a: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to answer my research question.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1800" i="1">
                <a:latin typeface="Century Gothic"/>
                <a:ea typeface="Century Gothic"/>
                <a:cs typeface="Century Gothic"/>
                <a:sym typeface="Century Gothic"/>
              </a:rPr>
              <a:t>evaluate the credibility and accuracy</a:t>
            </a: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 of a source.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1800" i="1">
                <a:latin typeface="Century Gothic"/>
                <a:ea typeface="Century Gothic"/>
                <a:cs typeface="Century Gothic"/>
                <a:sym typeface="Century Gothic"/>
              </a:rPr>
              <a:t>choose the most effective search terms to find relevant research sources</a:t>
            </a: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 to answer my research question.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1800" i="1">
                <a:latin typeface="Century Gothic"/>
                <a:ea typeface="Century Gothic"/>
                <a:cs typeface="Century Gothic"/>
                <a:sym typeface="Century Gothic"/>
              </a:rPr>
              <a:t>quote and paraphrase others’ work </a:t>
            </a: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while avoiding plagiarism.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I can </a:t>
            </a:r>
            <a:r>
              <a:rPr lang="en" sz="1800" i="1">
                <a:latin typeface="Century Gothic"/>
                <a:ea typeface="Century Gothic"/>
                <a:cs typeface="Century Gothic"/>
                <a:sym typeface="Century Gothic"/>
              </a:rPr>
              <a:t>cite sources</a:t>
            </a:r>
            <a:r>
              <a:rPr lang="en" sz="1800">
                <a:latin typeface="Century Gothic"/>
                <a:ea typeface="Century Gothic"/>
                <a:cs typeface="Century Gothic"/>
                <a:sym typeface="Century Gothic"/>
              </a:rPr>
              <a:t> using MLA format.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51" name="Google Shape;251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08844" y="4271369"/>
            <a:ext cx="665975" cy="665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4"/>
          <p:cNvSpPr txBox="1">
            <a:spLocks noGrp="1"/>
          </p:cNvSpPr>
          <p:nvPr>
            <p:ph type="title"/>
          </p:nvPr>
        </p:nvSpPr>
        <p:spPr>
          <a:xfrm>
            <a:off x="628650" y="273849"/>
            <a:ext cx="7886700" cy="7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>
                <a:latin typeface="Century Gothic"/>
                <a:ea typeface="Century Gothic"/>
                <a:cs typeface="Century Gothic"/>
                <a:sym typeface="Century Gothic"/>
              </a:rPr>
              <a:t>Let’s Research a Question 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>
                <a:latin typeface="Century Gothic"/>
                <a:ea typeface="Century Gothic"/>
                <a:cs typeface="Century Gothic"/>
                <a:sym typeface="Century Gothic"/>
              </a:rPr>
              <a:t>About Food Deserts </a:t>
            </a:r>
            <a:endParaRPr sz="330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57" name="Google Shape;257;p44"/>
          <p:cNvPicPr preferRelativeResize="0"/>
          <p:nvPr/>
        </p:nvPicPr>
        <p:blipFill rotWithShape="1">
          <a:blip r:embed="rId3">
            <a:alphaModFix/>
          </a:blip>
          <a:srcRect b="5843"/>
          <a:stretch/>
        </p:blipFill>
        <p:spPr>
          <a:xfrm>
            <a:off x="1195262" y="1430686"/>
            <a:ext cx="6753475" cy="3184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25543" y="4387618"/>
            <a:ext cx="576943" cy="524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5"/>
          <p:cNvSpPr txBox="1">
            <a:spLocks noGrp="1"/>
          </p:cNvSpPr>
          <p:nvPr>
            <p:ph type="title"/>
          </p:nvPr>
        </p:nvSpPr>
        <p:spPr>
          <a:xfrm>
            <a:off x="628650" y="313099"/>
            <a:ext cx="7886700" cy="7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>
                <a:latin typeface="Century Gothic"/>
                <a:ea typeface="Century Gothic"/>
                <a:cs typeface="Century Gothic"/>
                <a:sym typeface="Century Gothic"/>
              </a:rPr>
              <a:t>Let’s Discuss the Research Process </a:t>
            </a:r>
            <a:endParaRPr sz="330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4" name="Google Shape;264;p45"/>
          <p:cNvSpPr txBox="1">
            <a:spLocks noGrp="1"/>
          </p:cNvSpPr>
          <p:nvPr>
            <p:ph type="body" idx="1"/>
          </p:nvPr>
        </p:nvSpPr>
        <p:spPr>
          <a:xfrm>
            <a:off x="726800" y="1390275"/>
            <a:ext cx="7886700" cy="200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Turn and talk with your research team about the question: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entury Gothic"/>
              <a:buChar char="●"/>
            </a:pPr>
            <a:r>
              <a:rPr lang="en" sz="2400">
                <a:latin typeface="Century Gothic"/>
                <a:ea typeface="Century Gothic"/>
                <a:cs typeface="Century Gothic"/>
                <a:sym typeface="Century Gothic"/>
              </a:rPr>
              <a:t>What have you learned about research throughout this unit?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65" name="Google Shape;265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69086" y="4376058"/>
            <a:ext cx="558554" cy="570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0B3D20C4DCFA4BB5A22D9B9A1F8E1C" ma:contentTypeVersion="6" ma:contentTypeDescription="Create a new document." ma:contentTypeScope="" ma:versionID="1c2a0817c29949b626bf6bd275e08996">
  <xsd:schema xmlns:xsd="http://www.w3.org/2001/XMLSchema" xmlns:xs="http://www.w3.org/2001/XMLSchema" xmlns:p="http://schemas.microsoft.com/office/2006/metadata/properties" xmlns:ns2="a1502afc-75e6-4a80-976c-76583f90c737" xmlns:ns3="02a6a75b-8925-4bc7-8b21-b87d4a90d0a3" targetNamespace="http://schemas.microsoft.com/office/2006/metadata/properties" ma:root="true" ma:fieldsID="dac89cfcfffeb9e1e83686012bbf445d" ns2:_="" ns3:_="">
    <xsd:import namespace="a1502afc-75e6-4a80-976c-76583f90c737"/>
    <xsd:import namespace="02a6a75b-8925-4bc7-8b21-b87d4a90d0a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502afc-75e6-4a80-976c-76583f90c7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a6a75b-8925-4bc7-8b21-b87d4a90d0a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9CBF129-99E8-4FB6-BBAF-1B904F00FDEC}"/>
</file>

<file path=customXml/itemProps2.xml><?xml version="1.0" encoding="utf-8"?>
<ds:datastoreItem xmlns:ds="http://schemas.openxmlformats.org/officeDocument/2006/customXml" ds:itemID="{FE8D481E-B2F4-4699-87CA-4DBB07EC6DBA}"/>
</file>

<file path=customXml/itemProps3.xml><?xml version="1.0" encoding="utf-8"?>
<ds:datastoreItem xmlns:ds="http://schemas.openxmlformats.org/officeDocument/2006/customXml" ds:itemID="{0E88126A-3081-471A-99FA-3E17EE63FBDC}"/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1898</Words>
  <Application>Microsoft Macintosh PowerPoint</Application>
  <PresentationFormat>On-screen Show (16:9)</PresentationFormat>
  <Paragraphs>224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Calibri</vt:lpstr>
      <vt:lpstr>Century Gothic</vt:lpstr>
      <vt:lpstr>Overlock</vt:lpstr>
      <vt:lpstr>Simple Light</vt:lpstr>
      <vt:lpstr>Office Theme</vt:lpstr>
      <vt:lpstr>Office Theme</vt:lpstr>
      <vt:lpstr> Grade 8: Module 4: Unit 2: Lesson 11 Teacher slide, before teaching. </vt:lpstr>
      <vt:lpstr>  Grade 8: Module 4: Unit 2: Lesson 11 Teacher slide, before teaching. </vt:lpstr>
      <vt:lpstr>  Grade 8: Module 4: Unit 2: Lesson 11 Teacher slide, before teaching. </vt:lpstr>
      <vt:lpstr>Grade 8: Module 4:  Unit 2: Lesson 11</vt:lpstr>
      <vt:lpstr>Hello, Students!</vt:lpstr>
      <vt:lpstr>Let’s Practice Effective Speaking Skills </vt:lpstr>
      <vt:lpstr>Let’s Unpack the Learning Targets</vt:lpstr>
      <vt:lpstr>Let’s Research a Question  About Food Deserts </vt:lpstr>
      <vt:lpstr>Let’s Discuss the Research Process </vt:lpstr>
      <vt:lpstr>Homework</vt:lpstr>
      <vt:lpstr>Small Group Block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Grade 8: Module 4: Unit 2: Lesson 11 Teacher slide, before teaching. </dc:title>
  <dc:creator>nbravo</dc:creator>
  <cp:lastModifiedBy>Alexander Specht</cp:lastModifiedBy>
  <cp:revision>3</cp:revision>
  <dcterms:modified xsi:type="dcterms:W3CDTF">2018-12-16T18:03:22Z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0x0101001C0B3D20C4DCFA4BB5A22D9B9A1F8E1C</vt:lpwstr>
  </property>
</Properties>
</file>