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Masters/slideMaster1.xml" ContentType="application/vnd.openxmlformats-officedocument.presentationml.slideMaster+xml"/>
  <Override PartName="/ppt/slideLayouts/slideLayout9.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1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8.xml" ContentType="application/vnd.openxmlformats-officedocument.presentationml.notesSlide+xml"/>
  <Override PartName="/ppt/notesSlides/notesSlide20.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3.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2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9144000" cy="5143500" type="screen16x9"/>
  <p:notesSz cx="6858000" cy="9144000"/>
  <p:embeddedFontLst>
    <p:embeddedFont>
      <p:font typeface="Calibri" panose="020F0502020204030204" pitchFamily="34" charset="0"/>
      <p:regular r:id="rId23"/>
      <p:bold r:id="rId24"/>
      <p:italic r:id="rId25"/>
      <p:boldItalic r:id="rId26"/>
    </p:embeddedFont>
    <p:embeddedFont>
      <p:font typeface="Century Gothic" panose="020B0502020202020204" pitchFamily="34" charset="0"/>
      <p:regular r:id="rId27"/>
      <p:bold r:id="rId28"/>
      <p:italic r:id="rId29"/>
      <p:boldItalic r:id="rId3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7175216-9CDD-4557-91E9-DB9238F2CFC5}">
  <a:tblStyle styleId="{07175216-9CDD-4557-91E9-DB9238F2CFC5}"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9026" autoAdjust="0"/>
  </p:normalViewPr>
  <p:slideViewPr>
    <p:cSldViewPr snapToGrid="0">
      <p:cViewPr varScale="1">
        <p:scale>
          <a:sx n="83" d="100"/>
          <a:sy n="83" d="100"/>
        </p:scale>
        <p:origin x="653" y="67"/>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openxmlformats.org/officeDocument/2006/relationships/viewProps" Target="viewProps.xml"/><Relationship Id="rId37"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customXml" Target="../customXml/item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78076038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 name="Google Shape;9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lesson includes the Syllable Sleuth instructional practice.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are introduced to the spelling patterns: “oi,” “oy,” “ou,” and “ow.” </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951740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454411bfa4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5" name="Google Shape;155;g454411bfa4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slide for students to check work.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check their work with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words chorally and invite volunteers to share a sentence using any of the words. Share sentences using remaining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checking their work for correctness and asking questions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and support students if they struggle with any of the syllables and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needed while checking work, remind students of any of the steps in the Syllable Sleuth instructional practice: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Locate the vowels and put a dot below each one. (</a:t>
            </a:r>
            <a:r>
              <a:rPr lang="en-US" sz="1200" dirty="0">
                <a:solidFill>
                  <a:schemeClr val="dk1"/>
                </a:solidFill>
                <a:latin typeface="Calibri"/>
                <a:ea typeface="Calibri"/>
                <a:cs typeface="Calibri"/>
                <a:sym typeface="Calibri"/>
              </a:rPr>
              <a:t>V</a:t>
            </a:r>
            <a:r>
              <a:rPr lang="en" sz="1200" dirty="0">
                <a:solidFill>
                  <a:schemeClr val="dk1"/>
                </a:solidFill>
                <a:latin typeface="Calibri"/>
                <a:ea typeface="Calibri"/>
                <a:cs typeface="Calibri"/>
                <a:sym typeface="Calibri"/>
              </a:rPr>
              <a:t>owels are bolded on slide.)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Look for the consonants between the vowels.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Divide the word into syllables.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Pronounce each syllable according to the spelling pattern (i.e., closed, open, magic “e,” r-controlled, and vowel team).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working with words such as “sailboat,” where two vowels are used to indicate one sound, continue to remind students that every syllable has one vowel sound (as opposed to one vowel letter).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annotating the letters in a vowel team by placing a dot under each and drawing a straight line between the dots. This can serve as a visual, reinforcing the fact that while there are two vowels, they make just one sound.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annotating the magic “e” by drawing an arrow from below the magic “e” back to the vowel it gives its voice to. This can serve as a visual, reinforcing the role of the magic “e” and the fact that even though there are two vowel letters in that syllable, there is just one vowel sound.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429202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3" name="Google Shape;163;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Tap each beat (syllable) in the transition song with your fingers. Tap</a:t>
            </a:r>
            <a:r>
              <a:rPr lang="en-US" sz="1200" dirty="0">
                <a:solidFill>
                  <a:schemeClr val="dk1"/>
                </a:solidFill>
                <a:latin typeface="Calibri"/>
                <a:ea typeface="Calibri"/>
                <a:cs typeface="Calibri"/>
                <a:sym typeface="Calibri"/>
              </a:rPr>
              <a:t>ping</a:t>
            </a:r>
            <a:r>
              <a:rPr lang="en" sz="1200" dirty="0">
                <a:solidFill>
                  <a:schemeClr val="dk1"/>
                </a:solidFill>
                <a:latin typeface="Calibri"/>
                <a:ea typeface="Calibri"/>
                <a:cs typeface="Calibri"/>
                <a:sym typeface="Calibri"/>
              </a:rPr>
              <a:t>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 This will be done again while reciting the poem.</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898702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3da28f12b5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3da28f12b5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a:t>
            </a:r>
            <a:r>
              <a:rPr lang="en-US" sz="1200" dirty="0">
                <a:solidFill>
                  <a:schemeClr val="dk1"/>
                </a:solidFill>
                <a:latin typeface="Calibri"/>
                <a:ea typeface="Calibri"/>
                <a:cs typeface="Calibri"/>
                <a:sym typeface="Calibri"/>
              </a:rPr>
              <a:t>L</a:t>
            </a:r>
            <a:r>
              <a:rPr lang="en" sz="1200" dirty="0">
                <a:solidFill>
                  <a:schemeClr val="dk1"/>
                </a:solidFill>
                <a:latin typeface="Calibri"/>
                <a:ea typeface="Calibri"/>
                <a:cs typeface="Calibri"/>
                <a:sym typeface="Calibri"/>
              </a:rPr>
              <a:t>earning Targets. Refer to transition song.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write the letters to match the sounds.”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307445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454411bfa4_0_1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6" name="Google Shape;176;g454411bfa4_0_1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10-12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use each word in a sentence, so students can hear the words in context to support meaning.</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words on board or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words aloud randomly and use words </a:t>
            </a:r>
            <a:r>
              <a:rPr lang="en" sz="1200" i="0" dirty="0">
                <a:solidFill>
                  <a:schemeClr val="dk1"/>
                </a:solidFill>
                <a:latin typeface="Calibri"/>
                <a:ea typeface="Calibri"/>
                <a:cs typeface="Calibri"/>
                <a:sym typeface="Calibri"/>
              </a:rPr>
              <a:t>quickly</a:t>
            </a:r>
            <a:r>
              <a:rPr lang="en" sz="1200" dirty="0">
                <a:solidFill>
                  <a:schemeClr val="dk1"/>
                </a:solidFill>
                <a:latin typeface="Calibri"/>
                <a:ea typeface="Calibri"/>
                <a:cs typeface="Calibri"/>
                <a:sym typeface="Calibri"/>
              </a:rPr>
              <a:t> in a sentence, or show an action: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“coin - </a:t>
            </a:r>
            <a:r>
              <a:rPr lang="en-US" sz="1200" i="0" dirty="0">
                <a:solidFill>
                  <a:schemeClr val="dk1"/>
                </a:solidFill>
                <a:latin typeface="Calibri"/>
                <a:ea typeface="Calibri"/>
                <a:cs typeface="Calibri"/>
                <a:sym typeface="Calibri"/>
              </a:rPr>
              <a:t>A</a:t>
            </a:r>
            <a:r>
              <a:rPr lang="en" sz="1200" i="0" dirty="0">
                <a:solidFill>
                  <a:schemeClr val="dk1"/>
                </a:solidFill>
                <a:latin typeface="Calibri"/>
                <a:ea typeface="Calibri"/>
                <a:cs typeface="Calibri"/>
                <a:sym typeface="Calibri"/>
              </a:rPr>
              <a:t> coin is a metal piece of money, like a penny.” “join - </a:t>
            </a:r>
            <a:r>
              <a:rPr lang="en-US" sz="1200" i="0" dirty="0">
                <a:solidFill>
                  <a:schemeClr val="dk1"/>
                </a:solidFill>
                <a:latin typeface="Calibri"/>
                <a:ea typeface="Calibri"/>
                <a:cs typeface="Calibri"/>
                <a:sym typeface="Calibri"/>
              </a:rPr>
              <a:t>J</a:t>
            </a:r>
            <a:r>
              <a:rPr lang="en" sz="1200" i="0" dirty="0">
                <a:solidFill>
                  <a:schemeClr val="dk1"/>
                </a:solidFill>
                <a:latin typeface="Calibri"/>
                <a:ea typeface="Calibri"/>
                <a:cs typeface="Calibri"/>
                <a:sym typeface="Calibri"/>
              </a:rPr>
              <a:t>oin means to connect things or put things together.” “enjoy - Enjoy means to have a good time.”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b="1" i="0" dirty="0">
                <a:solidFill>
                  <a:schemeClr val="dk1"/>
                </a:solidFill>
                <a:latin typeface="Calibri"/>
                <a:ea typeface="Calibri"/>
                <a:cs typeface="Calibri"/>
                <a:sym typeface="Calibri"/>
              </a:rPr>
              <a:t>On second grouping of words: </a:t>
            </a:r>
            <a:r>
              <a:rPr lang="en" sz="1200" i="0" dirty="0">
                <a:solidFill>
                  <a:schemeClr val="dk1"/>
                </a:solidFill>
                <a:latin typeface="Calibri"/>
                <a:ea typeface="Calibri"/>
                <a:cs typeface="Calibri"/>
                <a:sym typeface="Calibri"/>
              </a:rPr>
              <a:t>“brow - Your eyebrow is the place where hair grows above your eye.” </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“Think about what you notice when you read the words. Be ready to share your thinking and how these words may be grouped together.”</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the words silently and take notice of which words are alike and may be grouped together.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“Share with your elbow partner what you noticed and how you could group any of the words together.”</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 you notice about these words</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They all have the /oi/ sound.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“Right, The sound /oi/ is one vowel pattern that we will study this week.” </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did you group the words together</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In two groups, “oi”, and “oy” spellings.)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Group the “oi” words together (or click on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 you notice about these words?”</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(In “oi” words, the vowel sound is in the middle of the syllable and followed by a consonant.)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Group the “oy” words together or click on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a:t>
            </a:r>
            <a:r>
              <a:rPr lang="en" sz="1200" i="1" dirty="0">
                <a:solidFill>
                  <a:schemeClr val="dk1"/>
                </a:solidFill>
                <a:latin typeface="Calibri"/>
                <a:ea typeface="Calibri"/>
                <a:cs typeface="Calibri"/>
                <a:sym typeface="Calibri"/>
              </a:rPr>
              <a:t> “What do you notice about these words?</a:t>
            </a:r>
            <a:r>
              <a:rPr lang="en" sz="1200" dirty="0">
                <a:solidFill>
                  <a:schemeClr val="dk1"/>
                </a:solidFill>
                <a:latin typeface="Calibri"/>
                <a:ea typeface="Calibri"/>
                <a:cs typeface="Calibri"/>
                <a:sym typeface="Calibri"/>
              </a:rPr>
              <a:t>” (</a:t>
            </a:r>
            <a:r>
              <a:rPr lang="en-US" sz="1200" b="0" dirty="0">
                <a:solidFill>
                  <a:schemeClr val="dk1"/>
                </a:solidFill>
                <a:latin typeface="Calibri"/>
                <a:ea typeface="Calibri"/>
                <a:cs typeface="Calibri"/>
                <a:sym typeface="Calibri"/>
              </a:rPr>
              <a:t>I</a:t>
            </a:r>
            <a:r>
              <a:rPr lang="en" sz="1200" b="0" dirty="0">
                <a:solidFill>
                  <a:schemeClr val="dk1"/>
                </a:solidFill>
                <a:latin typeface="Calibri"/>
                <a:ea typeface="Calibri"/>
                <a:cs typeface="Calibri"/>
                <a:sym typeface="Calibri"/>
              </a:rPr>
              <a:t>n “oy” words, the vowel sound is at the end of the word.)</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the next group of words (on click) silently and take notice of which words are alike and may be grouped together.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Share with your elbow partner what you noticed and how you could group any of the words together.</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(They all have the /ow/ sound.)</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a:t>
            </a:r>
            <a:r>
              <a:rPr lang="en" sz="1200" i="0" dirty="0">
                <a:solidFill>
                  <a:schemeClr val="dk1"/>
                </a:solidFill>
                <a:latin typeface="Calibri"/>
                <a:ea typeface="Calibri"/>
                <a:cs typeface="Calibri"/>
                <a:sym typeface="Calibri"/>
              </a:rPr>
              <a:t>: “Right. The sound /ow/ is another vowel pattern that we will study this week.” </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did you group these words together?” </a:t>
            </a:r>
            <a:r>
              <a:rPr lang="en" sz="1200" b="0" dirty="0">
                <a:solidFill>
                  <a:schemeClr val="dk1"/>
                </a:solidFill>
                <a:latin typeface="Calibri"/>
                <a:ea typeface="Calibri"/>
                <a:cs typeface="Calibri"/>
                <a:sym typeface="Calibri"/>
              </a:rPr>
              <a:t>(In two groups: “ou” and “ow” spellings.)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Group the “ou” words together or click on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 you notice about where the /ow/ sound is in these words?”</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(In “ou” words, the vowel sound is in the middle of the syllable and followed by a consonant.)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Group the “ow” words together or click on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 you notice about where the /ow/ sound is in these words?”</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a:t>
            </a:r>
            <a:r>
              <a:rPr lang="en-US" sz="1200" b="0" dirty="0">
                <a:solidFill>
                  <a:schemeClr val="dk1"/>
                </a:solidFill>
                <a:latin typeface="Calibri"/>
                <a:ea typeface="Calibri"/>
                <a:cs typeface="Calibri"/>
                <a:sym typeface="Calibri"/>
              </a:rPr>
              <a:t>I</a:t>
            </a:r>
            <a:r>
              <a:rPr lang="en" sz="1200" b="0" dirty="0">
                <a:solidFill>
                  <a:schemeClr val="dk1"/>
                </a:solidFill>
                <a:latin typeface="Calibri"/>
                <a:ea typeface="Calibri"/>
                <a:cs typeface="Calibri"/>
                <a:sym typeface="Calibri"/>
              </a:rPr>
              <a:t>n “ow” words, the vowel sound is at the end of the word.)</a:t>
            </a:r>
            <a:endParaRPr sz="12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identify syllable and sound patterns while reading words with /oi/ /oy/ /ou/ and /ow/ vowel spelling patterns.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posting the anchor charts for syllable types and vowel teams for student reference while analyzing spelling and sound patterns to determine the syllables (see </a:t>
            </a:r>
            <a:r>
              <a:rPr lang="en" sz="1200" b="1" dirty="0">
                <a:solidFill>
                  <a:schemeClr val="dk1"/>
                </a:solidFill>
                <a:latin typeface="Calibri"/>
                <a:ea typeface="Calibri"/>
                <a:cs typeface="Calibri"/>
                <a:sym typeface="Calibri"/>
              </a:rPr>
              <a:t>Syllabication Guide </a:t>
            </a:r>
            <a:r>
              <a:rPr lang="en" sz="1200" dirty="0">
                <a:solidFill>
                  <a:schemeClr val="dk1"/>
                </a:solidFill>
                <a:latin typeface="Calibri"/>
                <a:ea typeface="Calibri"/>
                <a:cs typeface="Calibri"/>
                <a:sym typeface="Calibri"/>
              </a:rPr>
              <a:t>in </a:t>
            </a:r>
            <a:r>
              <a:rPr lang="en" sz="1200" b="1" dirty="0">
                <a:solidFill>
                  <a:schemeClr val="dk1"/>
                </a:solidFill>
                <a:latin typeface="Calibri"/>
                <a:ea typeface="Calibri"/>
                <a:cs typeface="Calibri"/>
                <a:sym typeface="Calibri"/>
              </a:rPr>
              <a:t>K-2 Skills Resource Manual </a:t>
            </a:r>
            <a:r>
              <a:rPr lang="en" sz="1200" dirty="0">
                <a:solidFill>
                  <a:schemeClr val="dk1"/>
                </a:solidFill>
                <a:latin typeface="Calibri"/>
                <a:ea typeface="Calibri"/>
                <a:cs typeface="Calibri"/>
                <a:sym typeface="Calibri"/>
              </a:rPr>
              <a:t>for sample charts).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support as students make connections between spelling patterns and syllable types with sentence frames. Example: “I notice when /ow/ is in the middle of a word, it is usually spelled with ‘ou.’”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822227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3cbc6aae4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9" name="Google Shape;189;g3cbc6aae49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3-5</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successful learners keep track of and reflect on their own learning. Point out that they are doing this each time they consider how what they did today helps them to become more proficient readers.</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Understand that these are abstract ideas that will be new to many students and at first there may not be many students who volunteer responses to questions like this, or not as many as you would like. This is ok</a:t>
            </a:r>
            <a:r>
              <a:rPr lang="en-US" sz="1200" dirty="0">
                <a:solidFill>
                  <a:schemeClr val="dk1"/>
                </a:solidFill>
                <a:latin typeface="Calibri"/>
                <a:ea typeface="Calibri"/>
                <a:cs typeface="Calibri"/>
                <a:sym typeface="Calibri"/>
              </a:rPr>
              <a:t>ay,</a:t>
            </a:r>
            <a:r>
              <a:rPr lang="en" sz="1200" dirty="0">
                <a:solidFill>
                  <a:schemeClr val="dk1"/>
                </a:solidFill>
                <a:latin typeface="Calibri"/>
                <a:ea typeface="Calibri"/>
                <a:cs typeface="Calibri"/>
                <a:sym typeface="Calibri"/>
              </a:rPr>
              <a:t> and students will get better at this over time. This is what a growth mindset is all about.</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did you do today that is helping you become a more proficient reader?”</a:t>
            </a:r>
            <a:r>
              <a:rPr lang="en" sz="1200" dirty="0">
                <a:latin typeface="Calibri"/>
                <a:ea typeface="Calibri"/>
                <a:cs typeface="Calibri"/>
                <a:sym typeface="Calibri"/>
              </a:rPr>
              <a:t> </a:t>
            </a:r>
            <a:r>
              <a:rPr lang="en" sz="1200" b="0" dirty="0">
                <a:latin typeface="Calibri"/>
                <a:ea typeface="Calibri"/>
                <a:cs typeface="Calibri"/>
                <a:sym typeface="Calibri"/>
              </a:rPr>
              <a:t>(Responses will vary. Example: “I learned to read and spell words with the vowel sounds /oi/ /oy/ /ou/ and /ow/.”)</a:t>
            </a:r>
            <a:endParaRPr sz="1200" b="0"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Appropropriate Responses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Provide sentence frames. </a:t>
            </a:r>
            <a:endParaRPr sz="1200" dirty="0">
              <a:solidFill>
                <a:schemeClr val="dk1"/>
              </a:solidFill>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Examples:</a:t>
            </a:r>
          </a:p>
          <a:p>
            <a:pPr marL="901700" marR="0" lvl="1" indent="-292100" algn="l" rtl="0">
              <a:spcBef>
                <a:spcPts val="0"/>
              </a:spcBef>
              <a:spcAft>
                <a:spcPts val="0"/>
              </a:spcAft>
              <a:buClr>
                <a:schemeClr val="dk1"/>
              </a:buClr>
              <a:buSzPts val="1200"/>
              <a:buFont typeface="Courier New" panose="02070309020205020404" pitchFamily="49" charset="0"/>
              <a:buChar char="o"/>
            </a:pPr>
            <a:r>
              <a:rPr lang="en" sz="1200" dirty="0">
                <a:solidFill>
                  <a:schemeClr val="dk1"/>
                </a:solidFill>
                <a:latin typeface="Calibri"/>
                <a:ea typeface="Calibri"/>
                <a:cs typeface="Calibri"/>
                <a:sym typeface="Calibri"/>
              </a:rPr>
              <a:t>“When the words had the ‘oi’ sound, the vowel sound was in the _______ of the syllable and followed by a consonant.”</a:t>
            </a:r>
          </a:p>
          <a:p>
            <a:pPr marL="901700" marR="0" lvl="1" indent="-292100" algn="l" rtl="0">
              <a:spcBef>
                <a:spcPts val="0"/>
              </a:spcBef>
              <a:spcAft>
                <a:spcPts val="0"/>
              </a:spcAft>
              <a:buClr>
                <a:schemeClr val="dk1"/>
              </a:buClr>
              <a:buSzPts val="1200"/>
              <a:buFont typeface="Courier New" panose="02070309020205020404" pitchFamily="49" charset="0"/>
              <a:buChar char="o"/>
            </a:pPr>
            <a:r>
              <a:rPr lang="en" sz="1200" dirty="0">
                <a:solidFill>
                  <a:schemeClr val="dk1"/>
                </a:solidFill>
                <a:latin typeface="Calibri"/>
                <a:ea typeface="Calibri"/>
                <a:cs typeface="Calibri"/>
                <a:sym typeface="Calibri"/>
              </a:rPr>
              <a:t>“When the words had the ‘oy’ sound, the vowel sound was at the _______ of the word.” </a:t>
            </a:r>
          </a:p>
          <a:p>
            <a:pPr marL="901700" marR="0" lvl="1" indent="-292100" algn="l" rtl="0">
              <a:spcBef>
                <a:spcPts val="0"/>
              </a:spcBef>
              <a:spcAft>
                <a:spcPts val="0"/>
              </a:spcAft>
              <a:buClr>
                <a:schemeClr val="dk1"/>
              </a:buClr>
              <a:buSzPts val="1200"/>
              <a:buFont typeface="Courier New" panose="02070309020205020404" pitchFamily="49" charset="0"/>
              <a:buChar char="o"/>
            </a:pPr>
            <a:r>
              <a:rPr lang="en" sz="1200" dirty="0">
                <a:solidFill>
                  <a:schemeClr val="dk1"/>
                </a:solidFill>
                <a:latin typeface="Calibri"/>
                <a:ea typeface="Calibri"/>
                <a:cs typeface="Calibri"/>
                <a:sym typeface="Calibri"/>
              </a:rPr>
              <a:t>“When the words had the ‘ou’ sound, the vowel sound was in the _______ of the syllable and followed by a consonant.”</a:t>
            </a:r>
          </a:p>
          <a:p>
            <a:pPr marL="901700" marR="0" lvl="1" indent="-292100" algn="l" rtl="0">
              <a:spcBef>
                <a:spcPts val="0"/>
              </a:spcBef>
              <a:spcAft>
                <a:spcPts val="0"/>
              </a:spcAft>
              <a:buClr>
                <a:schemeClr val="dk1"/>
              </a:buClr>
              <a:buSzPts val="1200"/>
              <a:buFont typeface="Courier New" panose="02070309020205020404" pitchFamily="49" charset="0"/>
              <a:buChar char="o"/>
            </a:pPr>
            <a:r>
              <a:rPr lang="en" sz="1200" dirty="0">
                <a:solidFill>
                  <a:schemeClr val="dk1"/>
                </a:solidFill>
                <a:latin typeface="Calibri"/>
                <a:ea typeface="Calibri"/>
                <a:cs typeface="Calibri"/>
                <a:sym typeface="Calibri"/>
              </a:rPr>
              <a:t>“When the words had the ‘oy’ sound, the vowel sound was at the _______ of the word.” </a:t>
            </a:r>
            <a:endParaRPr sz="1200" dirty="0">
              <a:solidFill>
                <a:schemeClr val="dk1"/>
              </a:solidFill>
              <a:latin typeface="Calibri"/>
              <a:ea typeface="Calibri"/>
              <a:cs typeface="Calibri"/>
              <a:sym typeface="Calibri"/>
            </a:endParaRPr>
          </a:p>
        </p:txBody>
      </p:sp>
      <p:sp>
        <p:nvSpPr>
          <p:cNvPr id="190" name="Google Shape;190;g3cbc6aae49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91" name="Google Shape;191;g3cbc6aae49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305394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3e7d32bed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 name="Google Shape;198;g3e7d32bed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a:t>
            </a: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“Farmer in the Dell”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Students are about to practice spelling patterns from the cycle by chaining words together. This serves as repeated practice for students to learn the spelling patterns of the week.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r>
              <a:rPr lang="en" sz="1200" b="1"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601903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42b370bb7e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4" name="Google Shape;204;g42b370bb7e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a:t>
            </a:r>
            <a:r>
              <a:rPr lang="en-US" sz="1200" b="1" dirty="0" err="1">
                <a:solidFill>
                  <a:schemeClr val="dk1"/>
                </a:solidFill>
                <a:latin typeface="Calibri"/>
                <a:ea typeface="Calibri"/>
                <a:cs typeface="Calibri"/>
                <a:sym typeface="Calibri"/>
              </a:rPr>
              <a:t>uping</a:t>
            </a:r>
            <a:r>
              <a:rPr lang="en-US"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about to practice ”words rule.” This can be brief as the lesson goes into more detail.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452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443268cc23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1" name="Google Shape;211;g443268cc23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 work (</a:t>
            </a:r>
            <a:r>
              <a:rPr lang="en-US" sz="1200" b="1" dirty="0" err="1">
                <a:solidFill>
                  <a:schemeClr val="dk1"/>
                </a:solidFill>
                <a:latin typeface="Calibri"/>
                <a:ea typeface="Calibri"/>
                <a:cs typeface="Calibri"/>
                <a:sym typeface="Calibri"/>
              </a:rPr>
              <a:t>i</a:t>
            </a:r>
            <a:r>
              <a:rPr lang="en" sz="1200" b="1" dirty="0">
                <a:solidFill>
                  <a:schemeClr val="dk1"/>
                </a:solidFill>
                <a:latin typeface="Calibri"/>
                <a:ea typeface="Calibri"/>
                <a:cs typeface="Calibri"/>
                <a:sym typeface="Calibri"/>
              </a:rPr>
              <a:t>ndependent work time; this will gradually become independent rotations as students become familiar with the activities and routines).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below, and can also be found after each lesson in </a:t>
            </a:r>
            <a:r>
              <a:rPr lang="en" sz="1200" b="1" dirty="0">
                <a:solidFill>
                  <a:schemeClr val="dk1"/>
                </a:solidFill>
                <a:latin typeface="Calibri"/>
                <a:ea typeface="Calibri"/>
                <a:cs typeface="Calibri"/>
                <a:sym typeface="Calibri"/>
              </a:rPr>
              <a:t>Module 2 Teacher Guide. </a:t>
            </a:r>
            <a:r>
              <a:rPr lang="en" sz="1200" dirty="0">
                <a:solidFill>
                  <a:schemeClr val="dk1"/>
                </a:solidFill>
                <a:latin typeface="Calibri"/>
                <a:ea typeface="Calibri"/>
                <a:cs typeface="Calibri"/>
                <a:sym typeface="Calibri"/>
              </a:rPr>
              <a:t>To differentiate further, change the difficulty of words based on the ability of the student.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a:t>
            </a:r>
            <a:r>
              <a:rPr lang="en" sz="1200" dirty="0">
                <a:solidFill>
                  <a:schemeClr val="dk1"/>
                </a:solidFill>
                <a:latin typeface="Calibri"/>
                <a:ea typeface="Calibri"/>
                <a:cs typeface="Calibri"/>
                <a:sym typeface="Calibri"/>
              </a:rPr>
              <a:t> for more information on Independent and Small Group Work.</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available.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if students will be using whiteboards and markers or paper and pencils. Have students use paper and pencil if if would be beneficial for students to show or “turn in” partner work. Consider rotating this choice, so some students use whiteboards and others have a paper “exit ticket.”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partners as they work until students become familiar with working independent</a:t>
            </a:r>
            <a:r>
              <a:rPr lang="en-US" sz="1200" dirty="0" err="1">
                <a:solidFill>
                  <a:schemeClr val="dk1"/>
                </a:solidFill>
                <a:latin typeface="Calibri"/>
                <a:ea typeface="Calibri"/>
                <a:cs typeface="Calibri"/>
                <a:sym typeface="Calibri"/>
              </a:rPr>
              <a:t>ly</a:t>
            </a:r>
            <a:r>
              <a:rPr lang="en" sz="1200" dirty="0">
                <a:solidFill>
                  <a:schemeClr val="dk1"/>
                </a:solidFill>
                <a:latin typeface="Calibri"/>
                <a:ea typeface="Calibri"/>
                <a:cs typeface="Calibri"/>
                <a:sym typeface="Calibri"/>
              </a:rPr>
              <a:t> from teacher guidance. At that time, teachers may begin working with a teacher-directed small group or with individual students as needed.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Word list for Words Rule and Sentence Builder activities, as well as fill-in-the blank sentences for Sentence Builder activity are available on the following 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 per assigned activity:</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Words Rule:</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Words Rule words (projected or posted or copy provided); whiteboards, white board markers and erasers or paper and pencils.  </a:t>
            </a:r>
          </a:p>
          <a:p>
            <a:pPr marL="1371600" lvl="2" indent="-304800" algn="l" rtl="0">
              <a:lnSpc>
                <a:spcPct val="100000"/>
              </a:lnSpc>
              <a:spcBef>
                <a:spcPts val="0"/>
              </a:spcBef>
              <a:spcAft>
                <a:spcPts val="0"/>
              </a:spcAft>
              <a:buClr>
                <a:schemeClr val="dk1"/>
              </a:buClr>
              <a:buSzPts val="1200"/>
              <a:buFont typeface="Arial" panose="020B0604020202020204" pitchFamily="34" charset="0"/>
              <a:buChar char="•"/>
            </a:pPr>
            <a:r>
              <a:rPr lang="en" sz="1200" dirty="0">
                <a:solidFill>
                  <a:schemeClr val="dk1"/>
                </a:solidFill>
                <a:latin typeface="Calibri"/>
                <a:ea typeface="Calibri"/>
                <a:cs typeface="Calibri"/>
                <a:sym typeface="Calibri"/>
              </a:rPr>
              <a:t>Draw a 4 column chart on your board or paper for “oi,” “oy,” “ou,” and “ow.”</a:t>
            </a:r>
          </a:p>
          <a:p>
            <a:pPr marL="1371600" lvl="2" indent="-304800" algn="l" rtl="0">
              <a:lnSpc>
                <a:spcPct val="100000"/>
              </a:lnSpc>
              <a:spcBef>
                <a:spcPts val="0"/>
              </a:spcBef>
              <a:spcAft>
                <a:spcPts val="0"/>
              </a:spcAft>
              <a:buClr>
                <a:schemeClr val="dk1"/>
              </a:buClr>
              <a:buSzPts val="1200"/>
              <a:buFont typeface="Arial" panose="020B0604020202020204" pitchFamily="34" charset="0"/>
              <a:buChar char="•"/>
            </a:pPr>
            <a:r>
              <a:rPr lang="en" sz="1200" dirty="0">
                <a:solidFill>
                  <a:schemeClr val="dk1"/>
                </a:solidFill>
                <a:latin typeface="Calibri"/>
                <a:ea typeface="Calibri"/>
                <a:cs typeface="Calibri"/>
                <a:sym typeface="Calibri"/>
              </a:rPr>
              <a:t>Take turns reading the words and grouping the words as “oi,” “oy,” “ou,” and “ow.”</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Sentence Builder: Sentence Builder sentences, word list (projected or posted or copy provided); whiteboards, white board markers and erasers or paper and pencils.  </a:t>
            </a:r>
          </a:p>
          <a:p>
            <a:pPr marL="1371600" lvl="2" indent="-304800" algn="l" rtl="0">
              <a:lnSpc>
                <a:spcPct val="100000"/>
              </a:lnSpc>
              <a:spcBef>
                <a:spcPts val="0"/>
              </a:spcBef>
              <a:spcAft>
                <a:spcPts val="0"/>
              </a:spcAft>
              <a:buClr>
                <a:schemeClr val="dk1"/>
              </a:buClr>
              <a:buSzPts val="1200"/>
              <a:buFont typeface="Arial" panose="020B0604020202020204" pitchFamily="34" charset="0"/>
              <a:buChar char="•"/>
            </a:pPr>
            <a:r>
              <a:rPr lang="en" sz="1200" dirty="0">
                <a:solidFill>
                  <a:schemeClr val="dk1"/>
                </a:solidFill>
                <a:latin typeface="Calibri"/>
                <a:ea typeface="Calibri"/>
                <a:cs typeface="Calibri"/>
                <a:sym typeface="Calibri"/>
              </a:rPr>
              <a:t>Sentence Builders with “oi,” “oy,” “ou,” and “ow” </a:t>
            </a:r>
          </a:p>
          <a:p>
            <a:pPr marL="1371600" lvl="2" indent="-304800" algn="l" rtl="0">
              <a:lnSpc>
                <a:spcPct val="100000"/>
              </a:lnSpc>
              <a:spcBef>
                <a:spcPts val="0"/>
              </a:spcBef>
              <a:spcAft>
                <a:spcPts val="0"/>
              </a:spcAft>
              <a:buClr>
                <a:schemeClr val="dk1"/>
              </a:buClr>
              <a:buSzPts val="1200"/>
              <a:buFont typeface="Arial" panose="020B0604020202020204" pitchFamily="34" charset="0"/>
              <a:buChar char="•"/>
            </a:pPr>
            <a:r>
              <a:rPr lang="en" sz="1200" dirty="0">
                <a:solidFill>
                  <a:schemeClr val="dk1"/>
                </a:solidFill>
                <a:latin typeface="Calibri"/>
                <a:ea typeface="Calibri"/>
                <a:cs typeface="Calibri"/>
                <a:sym typeface="Calibri"/>
              </a:rPr>
              <a:t>Choose words from the Word List to build sentences with “oi,” “oy,” “ou,” and “ow” words.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Partner Reading: </a:t>
            </a:r>
            <a:r>
              <a:rPr lang="en-US" sz="1200" dirty="0">
                <a:solidFill>
                  <a:schemeClr val="dk1"/>
                </a:solidFill>
                <a:latin typeface="Calibri"/>
                <a:ea typeface="Calibri"/>
                <a:cs typeface="Calibri"/>
                <a:sym typeface="Calibri"/>
              </a:rPr>
              <a:t>C</a:t>
            </a:r>
            <a:r>
              <a:rPr lang="en" sz="1200" dirty="0">
                <a:solidFill>
                  <a:schemeClr val="dk1"/>
                </a:solidFill>
                <a:latin typeface="Calibri"/>
                <a:ea typeface="Calibri"/>
                <a:cs typeface="Calibri"/>
                <a:sym typeface="Calibri"/>
              </a:rPr>
              <a:t>opy per student or student pair of “Bossy ‘r’ Triplets” from Lesson 26; Rules of Fluency</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cards, anchor chart, etc. for student reference.</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using a different decodable text if “Bossy ‘r’ Triplets” is not available to copy or post/project for activity.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be working with partners on an assigned activity.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pair working on the same activity for help as needed.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working on assigned activity with partner, asking other students for guidance before asking teacher.</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832546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443268cc23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8" name="Google Shape;218;g443268cc23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on board or project word list and sentences for Words Rule and Sentence Builder activities.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making copies for student pairs to work from if slide is not projected.</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76756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443268cc23_0_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 name="Google Shape;230;g443268cc23_0_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this slide for students to check their answers.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722355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 name="Google Shape;9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Copy Syllable Sleuth Word List and place it in a plastic sleeve (one per pair).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Copy and cut apart Words Rule Word Cards (one set per pair).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Cycle 7 Assessment (optional)</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 boards, markers, erasers or paper/pencil</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Prepare a space to display Word Rule Word Cards for whole group access.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134124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443268cc23_0_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2" name="Google Shape;242;g443268cc23_0_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the copies of “Bossy ‘r’ Triplets” Story from Cycle 6, Lesson 26 (one per student or pair).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students to “Rules of Fluency” if posted in classroom.</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provided for teacher reference.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595983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 name="Google Shape;104;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Module 2, Cycle 7, Overview located in the </a:t>
            </a:r>
            <a:r>
              <a:rPr lang="en" sz="1200" b="1" dirty="0">
                <a:solidFill>
                  <a:schemeClr val="dk1"/>
                </a:solidFill>
                <a:latin typeface="Calibri"/>
                <a:ea typeface="Calibri"/>
                <a:cs typeface="Calibri"/>
                <a:sym typeface="Calibri"/>
              </a:rPr>
              <a:t>Teacher Guide</a:t>
            </a:r>
            <a:r>
              <a:rPr lang="en" sz="1200" dirty="0">
                <a:solidFill>
                  <a:schemeClr val="dk1"/>
                </a:solidFill>
                <a:latin typeface="Calibri"/>
                <a:ea typeface="Calibri"/>
                <a:cs typeface="Calibri"/>
                <a:sym typeface="Calibri"/>
              </a:rPr>
              <a:t>, pages 97-106.</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br>
              <a:rPr lang="en" sz="1200" dirty="0">
                <a:solidFill>
                  <a:schemeClr val="dk1"/>
                </a:solidFill>
                <a:latin typeface="Calibri"/>
                <a:ea typeface="Calibri"/>
                <a:cs typeface="Calibri"/>
                <a:sym typeface="Calibri"/>
              </a:rPr>
            </a:b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43216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484f71709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 name="Google Shape;110;g484f71709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on the Independent Work Time slides at the end of this lesson, and can also be found after each lesson in </a:t>
            </a:r>
            <a:r>
              <a:rPr lang="en" sz="1200" b="1" dirty="0">
                <a:solidFill>
                  <a:schemeClr val="dk1"/>
                </a:solidFill>
                <a:latin typeface="Calibri"/>
                <a:ea typeface="Calibri"/>
                <a:cs typeface="Calibri"/>
                <a:sym typeface="Calibri"/>
              </a:rPr>
              <a:t>Module 2 Teacher Guide.</a:t>
            </a:r>
            <a:r>
              <a:rPr lang="en" sz="1200" dirty="0">
                <a:solidFill>
                  <a:schemeClr val="dk1"/>
                </a:solidFill>
                <a:latin typeface="Calibri"/>
                <a:ea typeface="Calibri"/>
                <a:cs typeface="Calibri"/>
                <a:sym typeface="Calibri"/>
              </a:rPr>
              <a:t> To differentiate further, consider changing the difficulty of words based on the ability of the student.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br>
              <a:rPr lang="en" sz="1200" dirty="0">
                <a:solidFill>
                  <a:schemeClr val="dk1"/>
                </a:solidFill>
                <a:latin typeface="Calibri"/>
                <a:ea typeface="Calibri"/>
                <a:cs typeface="Calibri"/>
                <a:sym typeface="Calibri"/>
              </a:rPr>
            </a:b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2222896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6" name="Google Shape;116;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Grade 1, students students were introduced to and worked with five syllable types: closed (CVC), open (CV), magic “e” (CVCe), r-controlled, and vowel teams. In this lesson, students practice decoding two-syllable words using combinations of those syllable types.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working with words such as “sailboat,” where two vowels are used to indicate one sound, continue to remind students that every syllable has one vowel sound (as opposed to one vowel letter). Providing frequent practice and varied experiences with the patterns in text will increase the probability of transfer to students’ long-term memory.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count the number of syllables by identifying the vowel sounds in the word.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divide the word and identify the syllable types in order to decode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correctly identify vowel patterns in words with “oi,” “oy,” “ou,” and “ow.”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identify the syllable types based on spellings.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lang="en-US" sz="1200" dirty="0">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Key Vocabulary</a:t>
            </a:r>
            <a:r>
              <a:rPr lang="en-US" sz="1200" dirty="0">
                <a:solidFill>
                  <a:schemeClr val="dk1"/>
                </a:solidFill>
                <a:latin typeface="Calibri"/>
                <a:ea typeface="Calibri"/>
                <a:cs typeface="Calibri"/>
                <a:sym typeface="Calibri"/>
              </a:rPr>
              <a:t>:</a:t>
            </a:r>
          </a:p>
          <a:p>
            <a:pPr marL="457200" marR="0" lvl="0" indent="-304800" algn="l" defTabSz="914400" rtl="0" eaLnBrk="1" fontAlgn="auto" latinLnBrk="0" hangingPunct="1">
              <a:lnSpc>
                <a:spcPct val="100000"/>
              </a:lnSpc>
              <a:spcBef>
                <a:spcPts val="0"/>
              </a:spcBef>
              <a:spcAft>
                <a:spcPts val="0"/>
              </a:spcAft>
              <a:buClr>
                <a:schemeClr val="dk1"/>
              </a:buClr>
              <a:buSzPts val="1200"/>
              <a:buFont typeface="Calibri"/>
              <a:buChar char="●"/>
              <a:tabLst/>
              <a:defRPr/>
            </a:pPr>
            <a:r>
              <a:rPr lang="en-US" sz="1200" dirty="0">
                <a:solidFill>
                  <a:schemeClr val="dk1"/>
                </a:solidFill>
                <a:latin typeface="Calibri"/>
                <a:ea typeface="Calibri"/>
                <a:cs typeface="Calibri"/>
                <a:sym typeface="Calibri"/>
              </a:rPr>
              <a:t>syllable, similar, patterns (L)</a:t>
            </a:r>
          </a:p>
        </p:txBody>
      </p:sp>
    </p:spTree>
    <p:extLst>
      <p:ext uri="{BB962C8B-B14F-4D97-AF65-F5344CB8AC3E}">
        <p14:creationId xmlns:p14="http://schemas.microsoft.com/office/powerpoint/2010/main" val="32729933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 name="Google Shape;126;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“I’ve Been Workin’ on the Railroad.”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Consider teaching students a clap/slap routine: Clap once, slap the left thigh. Clap again, then slap the right thigh. Clap and slap to the rhythm of the song. If students enjoy a challenge, add in a double claps or other variations. Alternatively, have students stand and move as if jumping rope, bouncing and jumping to the rhythm.</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644560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 name="Google Shape;132;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of the meaning of syllables </a:t>
            </a:r>
            <a:r>
              <a:rPr lang="en-US" sz="1200" dirty="0">
                <a:solidFill>
                  <a:schemeClr val="dk1"/>
                </a:solidFill>
                <a:latin typeface="Calibri"/>
                <a:ea typeface="Calibri"/>
                <a:cs typeface="Calibri"/>
                <a:sym typeface="Calibri"/>
              </a:rPr>
              <a:t>and</a:t>
            </a:r>
            <a:r>
              <a:rPr lang="en" sz="1200" dirty="0">
                <a:solidFill>
                  <a:schemeClr val="dk1"/>
                </a:solidFill>
                <a:latin typeface="Calibri"/>
                <a:ea typeface="Calibri"/>
                <a:cs typeface="Calibri"/>
                <a:sym typeface="Calibri"/>
              </a:rPr>
              <a:t> vowel patterns.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find some clues to help us figure out how to break longer words into parts so we can read them. We are going to use vowel patterns to decode words.”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922788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402cb29dee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402cb29dee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and the following slides.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helpers may be used to assist in passing out materials.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word “garment” (click on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“Look for the vowel and put a dot below each.”</a:t>
            </a:r>
            <a:endParaRPr sz="1200" i="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“Look at the consonants between the vowels.”</a:t>
            </a:r>
            <a:endParaRPr sz="1200" i="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“Divide the word </a:t>
            </a:r>
            <a:r>
              <a:rPr lang="en" sz="1200" dirty="0">
                <a:solidFill>
                  <a:schemeClr val="dk1"/>
                </a:solidFill>
                <a:latin typeface="Calibri"/>
                <a:ea typeface="Calibri"/>
                <a:cs typeface="Calibri"/>
                <a:sym typeface="Calibri"/>
              </a:rPr>
              <a:t>(in this case, between the two consonants).”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a line under the first syllable and asks: </a:t>
            </a:r>
            <a:r>
              <a:rPr lang="en" sz="1200" i="1" dirty="0">
                <a:solidFill>
                  <a:schemeClr val="dk1"/>
                </a:solidFill>
                <a:latin typeface="Calibri"/>
                <a:ea typeface="Calibri"/>
                <a:cs typeface="Calibri"/>
                <a:sym typeface="Calibri"/>
              </a:rPr>
              <a:t>“What vowel sound do we hear in this first syllable?” </a:t>
            </a:r>
            <a:r>
              <a:rPr lang="en" sz="1200" b="0" dirty="0">
                <a:solidFill>
                  <a:schemeClr val="dk1"/>
                </a:solidFill>
                <a:latin typeface="Calibri"/>
                <a:ea typeface="Calibri"/>
                <a:cs typeface="Calibri"/>
                <a:sym typeface="Calibri"/>
              </a:rPr>
              <a:t>(“ar”)</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S</a:t>
            </a:r>
            <a:r>
              <a:rPr lang="en" sz="1200" dirty="0">
                <a:solidFill>
                  <a:schemeClr val="dk1"/>
                </a:solidFill>
                <a:latin typeface="Calibri"/>
                <a:ea typeface="Calibri"/>
                <a:cs typeface="Calibri"/>
                <a:sym typeface="Calibri"/>
              </a:rPr>
              <a:t>how bolded word on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letters are spelling that sound?” </a:t>
            </a:r>
            <a:r>
              <a:rPr lang="en" sz="1200" b="0" dirty="0">
                <a:solidFill>
                  <a:schemeClr val="dk1"/>
                </a:solidFill>
                <a:latin typeface="Calibri"/>
                <a:ea typeface="Calibri"/>
                <a:cs typeface="Calibri"/>
                <a:sym typeface="Calibri"/>
              </a:rPr>
              <a:t>(“a” and “r”)</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do you know that is the vowel sound in this syllable?”</a:t>
            </a:r>
            <a:r>
              <a:rPr lang="en" sz="1200" b="1" i="1" dirty="0">
                <a:solidFill>
                  <a:schemeClr val="dk1"/>
                </a:solidFill>
                <a:latin typeface="Calibri"/>
                <a:ea typeface="Calibri"/>
                <a:cs typeface="Calibri"/>
                <a:sym typeface="Calibri"/>
              </a:rPr>
              <a:t> </a:t>
            </a:r>
            <a:r>
              <a:rPr lang="en" sz="1200" b="0" i="0" dirty="0">
                <a:solidFill>
                  <a:schemeClr val="dk1"/>
                </a:solidFill>
                <a:latin typeface="Calibri"/>
                <a:ea typeface="Calibri"/>
                <a:cs typeface="Calibri"/>
                <a:sym typeface="Calibri"/>
              </a:rPr>
              <a:t>(The “r” is controlling the “a” because it is a bossy “r” syllable.) </a:t>
            </a:r>
            <a:endParaRPr sz="1200" b="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“So how do we pronounce this first syllable?”</a:t>
            </a:r>
            <a:r>
              <a:rPr lang="en" sz="1200" b="1" i="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(“gar”)</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a line under the second syllable and ask: “</a:t>
            </a:r>
            <a:r>
              <a:rPr lang="en" sz="1200" i="1" dirty="0">
                <a:solidFill>
                  <a:schemeClr val="dk1"/>
                </a:solidFill>
                <a:latin typeface="Calibri"/>
                <a:ea typeface="Calibri"/>
                <a:cs typeface="Calibri"/>
                <a:sym typeface="Calibri"/>
              </a:rPr>
              <a:t>What is the second syllable?” </a:t>
            </a:r>
            <a:r>
              <a:rPr lang="en" sz="1200" b="0" dirty="0">
                <a:solidFill>
                  <a:schemeClr val="dk1"/>
                </a:solidFill>
                <a:latin typeface="Calibri"/>
                <a:ea typeface="Calibri"/>
                <a:cs typeface="Calibri"/>
                <a:sym typeface="Calibri"/>
              </a:rPr>
              <a:t>(“ment”) S</a:t>
            </a:r>
            <a:r>
              <a:rPr lang="en" sz="1200" dirty="0">
                <a:solidFill>
                  <a:schemeClr val="dk1"/>
                </a:solidFill>
                <a:latin typeface="Calibri"/>
                <a:ea typeface="Calibri"/>
                <a:cs typeface="Calibri"/>
                <a:sym typeface="Calibri"/>
              </a:rPr>
              <a:t>how underlined word on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do you know it isn’t ‘mēnt’?”</a:t>
            </a:r>
            <a:r>
              <a:rPr lang="en" sz="1200" b="1" i="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(It is a closed syllable, so the vowel is short.)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“So how would you read this word?” </a:t>
            </a:r>
            <a:r>
              <a:rPr lang="en" sz="1200" b="0" dirty="0">
                <a:solidFill>
                  <a:schemeClr val="dk1"/>
                </a:solidFill>
                <a:latin typeface="Calibri"/>
                <a:ea typeface="Calibri"/>
                <a:cs typeface="Calibri"/>
                <a:sym typeface="Calibri"/>
              </a:rPr>
              <a:t>(“garment”)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“Right! Remember a sleuth is a detective. When you’re a syllable sleuth, your job is to search </a:t>
            </a:r>
            <a:r>
              <a:rPr lang="en-US" sz="1200" i="0" dirty="0">
                <a:solidFill>
                  <a:schemeClr val="dk1"/>
                </a:solidFill>
                <a:latin typeface="Calibri"/>
                <a:ea typeface="Calibri"/>
                <a:cs typeface="Calibri"/>
                <a:sym typeface="Calibri"/>
              </a:rPr>
              <a:t>f</a:t>
            </a:r>
            <a:r>
              <a:rPr lang="en" sz="1200" i="0" dirty="0">
                <a:solidFill>
                  <a:schemeClr val="dk1"/>
                </a:solidFill>
                <a:latin typeface="Calibri"/>
                <a:ea typeface="Calibri"/>
                <a:cs typeface="Calibri"/>
                <a:sym typeface="Calibri"/>
              </a:rPr>
              <a:t>or the clues that let you know you have found a syllable. As a syllable sleuth, you will look for vowel sounds to see how to divide the words into syllables to read them.”</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Teacher distributes Syllable Sleuth Word List, whiteboards, markers and erasers or paper and pencil.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 following a vowel and how it changes (bosses) the sound of the vowel; not long or short, but r-controlled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using spelling patterns to pronounce the vowel sounds correctly?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208477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45440047dc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8" name="Google Shape;148;g45440047dc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Suggested slide pacing: 5-7 minutes </a:t>
            </a: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Grouping: Whole Group </a:t>
            </a:r>
            <a:endParaRPr lang="en" sz="1200" dirty="0">
              <a:latin typeface="Calibri" panose="020F0502020204030204" pitchFamily="34" charset="0"/>
            </a:endParaRPr>
          </a:p>
          <a:p>
            <a:pPr marL="0" lvl="0" indent="0" algn="l" rtl="0">
              <a:spcBef>
                <a:spcPts val="0"/>
              </a:spcBef>
              <a:spcAft>
                <a:spcPts val="0"/>
              </a:spcAft>
              <a:buNone/>
            </a:pPr>
            <a:endParaRPr lang="en" sz="1200" dirty="0">
              <a:latin typeface="Calibri" panose="020F0502020204030204" pitchFamily="34" charset="0"/>
            </a:endParaRPr>
          </a:p>
          <a:p>
            <a:pPr marL="0" lvl="0" indent="0" algn="l" rtl="0">
              <a:spcBef>
                <a:spcPts val="0"/>
              </a:spcBef>
              <a:spcAft>
                <a:spcPts val="0"/>
              </a:spcAft>
              <a:buNone/>
            </a:pPr>
            <a:r>
              <a:rPr lang="en" sz="1200" dirty="0">
                <a:latin typeface="Calibri" panose="020F0502020204030204" pitchFamily="34" charset="0"/>
              </a:rPr>
              <a:t>Teaching Notes:</a:t>
            </a:r>
            <a:endParaRPr sz="1200" dirty="0">
              <a:latin typeface="Calibri" panose="020F0502020204030204" pitchFamily="34" charset="0"/>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slide where technology is available. Vowels are in bold and syllables underlined on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Base words with suffixes are divided between the base word and the suffix. The word “meaning” is a two-syllable word. The first syllable is the base word “mean” and the second syllable is the suffix “ing.” There are some nonsense words as well.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check their work with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words with students and share with students that “meaning” is a base word with a suffix, and that “sailboat” is a compound word. The other words are just regular two-syllable words and nonsense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words chorally and invite volunteers to share a sentence using any of the words. Share sentences using remaining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and support students if they struggle with any of the syllables and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needed while checking work, remind students of any of the steps in the Syllable Sleuth instructional practice: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Locate the vowels and put a dot below each one. (</a:t>
            </a:r>
            <a:r>
              <a:rPr lang="en-US" sz="1200" dirty="0">
                <a:solidFill>
                  <a:schemeClr val="dk1"/>
                </a:solidFill>
                <a:latin typeface="Calibri"/>
                <a:ea typeface="Calibri"/>
                <a:cs typeface="Calibri"/>
                <a:sym typeface="Calibri"/>
              </a:rPr>
              <a:t>V</a:t>
            </a:r>
            <a:r>
              <a:rPr lang="en" sz="1200" dirty="0">
                <a:solidFill>
                  <a:schemeClr val="dk1"/>
                </a:solidFill>
                <a:latin typeface="Calibri"/>
                <a:ea typeface="Calibri"/>
                <a:cs typeface="Calibri"/>
                <a:sym typeface="Calibri"/>
              </a:rPr>
              <a:t>owels are bolded on slide.)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the consonants between the vowels.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Divide the word into syllables.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Pronounce each syllable according to the spelling pattern (i.e., closed, open, magic “e,” r-controlled, and vowel team).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need guidance with “meaning,” explain that base words with suffixes are divided between the base word and the suffix. The word “meaning” is a two-syllable word. The first syllable is the base word “mean” and the second syllable is the suffix “ing.”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Offer a student-friendly definition and a sentence, so students can hear the word in context as needed. For example: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Garment: “Garment” means an article of clothing. For instance, “One garment that a person might wear is a dress.” </a:t>
            </a:r>
            <a:endParaRPr dirty="0"/>
          </a:p>
        </p:txBody>
      </p:sp>
    </p:spTree>
    <p:extLst>
      <p:ext uri="{BB962C8B-B14F-4D97-AF65-F5344CB8AC3E}">
        <p14:creationId xmlns:p14="http://schemas.microsoft.com/office/powerpoint/2010/main" val="13807483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5.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4.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1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2: Part 1: Cycle 7: Lesson 31</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95" name="Google Shape;95;p1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1100"/>
              <a:buFont typeface="Arial"/>
              <a:buNone/>
            </a:pPr>
            <a:r>
              <a:rPr lang="en" sz="1600" dirty="0"/>
              <a:t>In </a:t>
            </a:r>
            <a:r>
              <a:rPr lang="en" sz="1600" dirty="0">
                <a:solidFill>
                  <a:schemeClr val="dk1"/>
                </a:solidFill>
              </a:rPr>
              <a:t>this lesson, </a:t>
            </a:r>
            <a:r>
              <a:rPr lang="en" sz="1600" dirty="0"/>
              <a:t>students use their knowledge of known syllable types: closed, open, magic “e,” r-controlled, and vowel teams to decode two-syllable words. In addition, they identify the vowel spelling patterns to determine the number of syllables. Students are introduced to the spelling patterns: “oi,” “oy,” “ou,” and “ow.” </a:t>
            </a:r>
            <a:endParaRPr sz="1600" i="1" dirty="0">
              <a:solidFill>
                <a:srgbClr val="FF0000"/>
              </a:solidFill>
            </a:endParaRPr>
          </a:p>
          <a:p>
            <a:pPr marL="0" lvl="0" indent="0" algn="l" rtl="0">
              <a:lnSpc>
                <a:spcPct val="90000"/>
              </a:lnSpc>
              <a:spcBef>
                <a:spcPts val="800"/>
              </a:spcBef>
              <a:spcAft>
                <a:spcPts val="0"/>
              </a:spcAft>
              <a:buClr>
                <a:schemeClr val="dk1"/>
              </a:buClr>
              <a:buSzPts val="1100"/>
              <a:buFont typeface="Arial"/>
              <a:buNone/>
            </a:pPr>
            <a:endParaRPr sz="1100" dirty="0">
              <a:solidFill>
                <a:srgbClr val="FF0000"/>
              </a:solidFill>
              <a:latin typeface="Arial"/>
              <a:ea typeface="Arial"/>
              <a:cs typeface="Arial"/>
              <a:sym typeface="Arial"/>
            </a:endParaRPr>
          </a:p>
          <a:p>
            <a:pPr marL="0" lvl="0" indent="0" algn="l" rtl="0">
              <a:lnSpc>
                <a:spcPct val="70000"/>
              </a:lnSpc>
              <a:spcBef>
                <a:spcPts val="800"/>
              </a:spcBef>
              <a:spcAft>
                <a:spcPts val="0"/>
              </a:spcAft>
              <a:buClr>
                <a:schemeClr val="dk1"/>
              </a:buClr>
              <a:buSzPts val="1100"/>
              <a:buFont typeface="Arial"/>
              <a:buNone/>
            </a:pPr>
            <a:r>
              <a:rPr lang="en" sz="1600" b="1" dirty="0">
                <a:solidFill>
                  <a:schemeClr val="dk1"/>
                </a:solidFill>
              </a:rPr>
              <a:t>Be sure that students pay careful attention to:</a:t>
            </a:r>
            <a:endParaRPr sz="1600" b="1" dirty="0">
              <a:solidFill>
                <a:schemeClr val="dk1"/>
              </a:solidFill>
            </a:endParaRPr>
          </a:p>
          <a:p>
            <a:pPr marL="457200" lvl="0" indent="-330200" algn="l" rtl="0">
              <a:spcBef>
                <a:spcPts val="800"/>
              </a:spcBef>
              <a:spcAft>
                <a:spcPts val="0"/>
              </a:spcAft>
              <a:buClr>
                <a:schemeClr val="dk1"/>
              </a:buClr>
              <a:buSzPts val="1600"/>
              <a:buChar char="•"/>
            </a:pPr>
            <a:r>
              <a:rPr lang="en" sz="1600" dirty="0"/>
              <a:t>Syllable types </a:t>
            </a:r>
            <a:endParaRPr sz="1600" dirty="0"/>
          </a:p>
          <a:p>
            <a:pPr marL="457200" lvl="0" indent="-330200" algn="l" rtl="0">
              <a:spcBef>
                <a:spcPts val="800"/>
              </a:spcBef>
              <a:spcAft>
                <a:spcPts val="0"/>
              </a:spcAft>
              <a:buClr>
                <a:schemeClr val="dk1"/>
              </a:buClr>
              <a:buSzPts val="1600"/>
              <a:buChar char="•"/>
            </a:pPr>
            <a:r>
              <a:rPr lang="en" sz="1600" dirty="0"/>
              <a:t>Every syllable has one vowel sound, as opposed to one vowel letter</a:t>
            </a:r>
            <a:endParaRPr sz="1600" dirty="0"/>
          </a:p>
          <a:p>
            <a:pPr marL="457200" lvl="0" indent="-330200" algn="l" rtl="0">
              <a:spcBef>
                <a:spcPts val="800"/>
              </a:spcBef>
              <a:spcAft>
                <a:spcPts val="0"/>
              </a:spcAft>
              <a:buClr>
                <a:schemeClr val="dk1"/>
              </a:buClr>
              <a:buSzPts val="1600"/>
              <a:buChar char="•"/>
            </a:pPr>
            <a:r>
              <a:rPr lang="en" sz="1600" dirty="0"/>
              <a:t>Spelling patterns “oi,” “oy,” “ou,” and “ow.”</a:t>
            </a:r>
            <a:endParaRPr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3"/>
          <p:cNvSpPr txBox="1">
            <a:spLocks noGrp="1"/>
          </p:cNvSpPr>
          <p:nvPr>
            <p:ph type="title"/>
          </p:nvPr>
        </p:nvSpPr>
        <p:spPr>
          <a:xfrm>
            <a:off x="182575" y="97450"/>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a:t>Syllable Sleuth </a:t>
            </a:r>
            <a:endParaRPr/>
          </a:p>
        </p:txBody>
      </p:sp>
      <p:sp>
        <p:nvSpPr>
          <p:cNvPr id="158" name="Google Shape;158;p23"/>
          <p:cNvSpPr txBox="1">
            <a:spLocks noGrp="1"/>
          </p:cNvSpPr>
          <p:nvPr>
            <p:ph type="body" idx="1"/>
          </p:nvPr>
        </p:nvSpPr>
        <p:spPr>
          <a:xfrm>
            <a:off x="-769625" y="670150"/>
            <a:ext cx="3744600" cy="4515000"/>
          </a:xfrm>
          <a:prstGeom prst="rect">
            <a:avLst/>
          </a:prstGeom>
        </p:spPr>
        <p:txBody>
          <a:bodyPr spcFirstLastPara="1" wrap="square" lIns="68575" tIns="34275" rIns="68575" bIns="34275" anchor="t" anchorCtr="0">
            <a:noAutofit/>
          </a:bodyPr>
          <a:lstStyle/>
          <a:p>
            <a:pPr marL="457200" lvl="0" indent="457200" algn="ctr" rtl="0">
              <a:lnSpc>
                <a:spcPct val="115000"/>
              </a:lnSpc>
              <a:spcBef>
                <a:spcPts val="0"/>
              </a:spcBef>
              <a:spcAft>
                <a:spcPts val="0"/>
              </a:spcAft>
              <a:buNone/>
            </a:pPr>
            <a:r>
              <a:rPr lang="en" sz="3000"/>
              <a:t>garment</a:t>
            </a:r>
            <a:endParaRPr sz="3000"/>
          </a:p>
          <a:p>
            <a:pPr marL="457200" lvl="0" indent="457200" algn="ctr" rtl="0">
              <a:lnSpc>
                <a:spcPct val="115000"/>
              </a:lnSpc>
              <a:spcBef>
                <a:spcPts val="0"/>
              </a:spcBef>
              <a:spcAft>
                <a:spcPts val="0"/>
              </a:spcAft>
              <a:buNone/>
            </a:pPr>
            <a:r>
              <a:rPr lang="en" sz="3000"/>
              <a:t>Friday</a:t>
            </a:r>
            <a:endParaRPr sz="3000"/>
          </a:p>
          <a:p>
            <a:pPr marL="457200" lvl="0" indent="457200" algn="ctr" rtl="0">
              <a:lnSpc>
                <a:spcPct val="115000"/>
              </a:lnSpc>
              <a:spcBef>
                <a:spcPts val="0"/>
              </a:spcBef>
              <a:spcAft>
                <a:spcPts val="0"/>
              </a:spcAft>
              <a:buNone/>
            </a:pPr>
            <a:r>
              <a:rPr lang="en" sz="3000"/>
              <a:t>fifteen</a:t>
            </a:r>
            <a:endParaRPr sz="3000"/>
          </a:p>
          <a:p>
            <a:pPr marL="457200" lvl="0" indent="457200" algn="ctr" rtl="0">
              <a:lnSpc>
                <a:spcPct val="115000"/>
              </a:lnSpc>
              <a:spcBef>
                <a:spcPts val="0"/>
              </a:spcBef>
              <a:spcAft>
                <a:spcPts val="0"/>
              </a:spcAft>
              <a:buNone/>
            </a:pPr>
            <a:r>
              <a:rPr lang="en" sz="3000"/>
              <a:t>sailboat</a:t>
            </a:r>
            <a:endParaRPr sz="3000"/>
          </a:p>
          <a:p>
            <a:pPr marL="457200" lvl="0" indent="457200" algn="ctr" rtl="0">
              <a:lnSpc>
                <a:spcPct val="115000"/>
              </a:lnSpc>
              <a:spcBef>
                <a:spcPts val="0"/>
              </a:spcBef>
              <a:spcAft>
                <a:spcPts val="0"/>
              </a:spcAft>
              <a:buNone/>
            </a:pPr>
            <a:r>
              <a:rPr lang="en" sz="3000"/>
              <a:t>meaning</a:t>
            </a:r>
            <a:endParaRPr sz="3000"/>
          </a:p>
          <a:p>
            <a:pPr marL="457200" lvl="0" indent="457200" algn="ctr" rtl="0">
              <a:lnSpc>
                <a:spcPct val="115000"/>
              </a:lnSpc>
              <a:spcBef>
                <a:spcPts val="0"/>
              </a:spcBef>
              <a:spcAft>
                <a:spcPts val="0"/>
              </a:spcAft>
              <a:buNone/>
            </a:pPr>
            <a:r>
              <a:rPr lang="en" sz="3000"/>
              <a:t>toaster</a:t>
            </a:r>
            <a:endParaRPr sz="3000"/>
          </a:p>
          <a:p>
            <a:pPr marL="457200" lvl="0" indent="457200" algn="ctr" rtl="0">
              <a:lnSpc>
                <a:spcPct val="115000"/>
              </a:lnSpc>
              <a:spcBef>
                <a:spcPts val="0"/>
              </a:spcBef>
              <a:spcAft>
                <a:spcPts val="0"/>
              </a:spcAft>
              <a:buNone/>
            </a:pPr>
            <a:r>
              <a:rPr lang="en" sz="3000"/>
              <a:t>repfray</a:t>
            </a:r>
            <a:endParaRPr sz="3000"/>
          </a:p>
          <a:p>
            <a:pPr marL="457200" lvl="0" indent="457200" algn="ctr" rtl="0">
              <a:lnSpc>
                <a:spcPct val="115000"/>
              </a:lnSpc>
              <a:spcBef>
                <a:spcPts val="0"/>
              </a:spcBef>
              <a:spcAft>
                <a:spcPts val="0"/>
              </a:spcAft>
              <a:buNone/>
            </a:pPr>
            <a:r>
              <a:rPr lang="en" sz="3000"/>
              <a:t>detube</a:t>
            </a:r>
            <a:endParaRPr sz="3000"/>
          </a:p>
          <a:p>
            <a:pPr marL="457200" lvl="0" indent="457200" algn="ctr" rtl="0">
              <a:lnSpc>
                <a:spcPct val="115000"/>
              </a:lnSpc>
              <a:spcBef>
                <a:spcPts val="0"/>
              </a:spcBef>
              <a:spcAft>
                <a:spcPts val="0"/>
              </a:spcAft>
              <a:buNone/>
            </a:pPr>
            <a:endParaRPr sz="3000"/>
          </a:p>
          <a:p>
            <a:pPr marL="457200" lvl="0" indent="457200" algn="ctr" rtl="0">
              <a:lnSpc>
                <a:spcPct val="115000"/>
              </a:lnSpc>
              <a:spcBef>
                <a:spcPts val="0"/>
              </a:spcBef>
              <a:spcAft>
                <a:spcPts val="0"/>
              </a:spcAft>
              <a:buNone/>
            </a:pPr>
            <a:endParaRPr sz="3000"/>
          </a:p>
          <a:p>
            <a:pPr marL="0" lvl="0" indent="0" algn="ctr" rtl="0">
              <a:spcBef>
                <a:spcPts val="800"/>
              </a:spcBef>
              <a:spcAft>
                <a:spcPts val="0"/>
              </a:spcAft>
              <a:buNone/>
            </a:pPr>
            <a:endParaRPr sz="2400"/>
          </a:p>
          <a:p>
            <a:pPr marL="0" lvl="0" indent="0" algn="ctr" rtl="0">
              <a:spcBef>
                <a:spcPts val="800"/>
              </a:spcBef>
              <a:spcAft>
                <a:spcPts val="0"/>
              </a:spcAft>
              <a:buNone/>
            </a:pPr>
            <a:endParaRPr sz="2400"/>
          </a:p>
          <a:p>
            <a:pPr marL="0" lvl="0" indent="0" algn="ctr" rtl="0">
              <a:spcBef>
                <a:spcPts val="800"/>
              </a:spcBef>
              <a:spcAft>
                <a:spcPts val="0"/>
              </a:spcAft>
              <a:buNone/>
            </a:pPr>
            <a:endParaRPr sz="2400"/>
          </a:p>
          <a:p>
            <a:pPr marL="0" lvl="0" indent="0" algn="l" rtl="0">
              <a:spcBef>
                <a:spcPts val="800"/>
              </a:spcBef>
              <a:spcAft>
                <a:spcPts val="0"/>
              </a:spcAft>
              <a:buNone/>
            </a:pPr>
            <a:r>
              <a:rPr lang="en" sz="2400"/>
              <a:t>			</a:t>
            </a:r>
            <a:endParaRPr sz="2400"/>
          </a:p>
        </p:txBody>
      </p:sp>
      <p:sp>
        <p:nvSpPr>
          <p:cNvPr id="159" name="Google Shape;159;p23"/>
          <p:cNvSpPr txBox="1"/>
          <p:nvPr/>
        </p:nvSpPr>
        <p:spPr>
          <a:xfrm>
            <a:off x="3208750" y="612325"/>
            <a:ext cx="2453700" cy="4418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3000" dirty="0">
                <a:latin typeface="Century Gothic"/>
                <a:ea typeface="Century Gothic"/>
                <a:cs typeface="Century Gothic"/>
                <a:sym typeface="Century Gothic"/>
              </a:rPr>
              <a:t>g</a:t>
            </a:r>
            <a:r>
              <a:rPr lang="en" sz="3000" b="1" dirty="0">
                <a:latin typeface="Century Gothic"/>
                <a:ea typeface="Century Gothic"/>
                <a:cs typeface="Century Gothic"/>
                <a:sym typeface="Century Gothic"/>
              </a:rPr>
              <a:t>ar</a:t>
            </a:r>
            <a:r>
              <a:rPr lang="en" sz="3000" dirty="0">
                <a:latin typeface="Century Gothic"/>
                <a:ea typeface="Century Gothic"/>
                <a:cs typeface="Century Gothic"/>
                <a:sym typeface="Century Gothic"/>
              </a:rPr>
              <a:t>m</a:t>
            </a:r>
            <a:r>
              <a:rPr lang="en" sz="3000" b="1" dirty="0">
                <a:latin typeface="Century Gothic"/>
                <a:ea typeface="Century Gothic"/>
                <a:cs typeface="Century Gothic"/>
                <a:sym typeface="Century Gothic"/>
              </a:rPr>
              <a:t>e</a:t>
            </a:r>
            <a:r>
              <a:rPr lang="en" sz="3000" dirty="0">
                <a:latin typeface="Century Gothic"/>
                <a:ea typeface="Century Gothic"/>
                <a:cs typeface="Century Gothic"/>
                <a:sym typeface="Century Gothic"/>
              </a:rPr>
              <a:t>nt</a:t>
            </a:r>
            <a:endParaRPr sz="30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dirty="0">
                <a:latin typeface="Century Gothic"/>
                <a:ea typeface="Century Gothic"/>
                <a:cs typeface="Century Gothic"/>
                <a:sym typeface="Century Gothic"/>
              </a:rPr>
              <a:t>Fr</a:t>
            </a:r>
            <a:r>
              <a:rPr lang="en" sz="3000" b="1" dirty="0">
                <a:latin typeface="Century Gothic"/>
                <a:ea typeface="Century Gothic"/>
                <a:cs typeface="Century Gothic"/>
                <a:sym typeface="Century Gothic"/>
              </a:rPr>
              <a:t>i</a:t>
            </a:r>
            <a:r>
              <a:rPr lang="en" sz="3000" dirty="0">
                <a:latin typeface="Century Gothic"/>
                <a:ea typeface="Century Gothic"/>
                <a:cs typeface="Century Gothic"/>
                <a:sym typeface="Century Gothic"/>
              </a:rPr>
              <a:t>d</a:t>
            </a:r>
            <a:r>
              <a:rPr lang="en" sz="3000" b="1" dirty="0">
                <a:latin typeface="Century Gothic"/>
                <a:ea typeface="Century Gothic"/>
                <a:cs typeface="Century Gothic"/>
                <a:sym typeface="Century Gothic"/>
              </a:rPr>
              <a:t>ay</a:t>
            </a:r>
            <a:endParaRPr sz="3000" b="1"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dirty="0">
                <a:latin typeface="Century Gothic"/>
                <a:ea typeface="Century Gothic"/>
                <a:cs typeface="Century Gothic"/>
                <a:sym typeface="Century Gothic"/>
              </a:rPr>
              <a:t>f</a:t>
            </a:r>
            <a:r>
              <a:rPr lang="en" sz="3000" b="1" dirty="0">
                <a:latin typeface="Century Gothic"/>
                <a:ea typeface="Century Gothic"/>
                <a:cs typeface="Century Gothic"/>
                <a:sym typeface="Century Gothic"/>
              </a:rPr>
              <a:t>i</a:t>
            </a:r>
            <a:r>
              <a:rPr lang="en" sz="3000" dirty="0">
                <a:latin typeface="Century Gothic"/>
                <a:ea typeface="Century Gothic"/>
                <a:cs typeface="Century Gothic"/>
                <a:sym typeface="Century Gothic"/>
              </a:rPr>
              <a:t>ft</a:t>
            </a:r>
            <a:r>
              <a:rPr lang="en" sz="3000" b="1" dirty="0">
                <a:latin typeface="Century Gothic"/>
                <a:ea typeface="Century Gothic"/>
                <a:cs typeface="Century Gothic"/>
                <a:sym typeface="Century Gothic"/>
              </a:rPr>
              <a:t>ee</a:t>
            </a:r>
            <a:r>
              <a:rPr lang="en" sz="3000" dirty="0">
                <a:latin typeface="Century Gothic"/>
                <a:ea typeface="Century Gothic"/>
                <a:cs typeface="Century Gothic"/>
                <a:sym typeface="Century Gothic"/>
              </a:rPr>
              <a:t>n</a:t>
            </a:r>
            <a:endParaRPr sz="3000" b="1"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dirty="0">
                <a:latin typeface="Century Gothic"/>
                <a:ea typeface="Century Gothic"/>
                <a:cs typeface="Century Gothic"/>
                <a:sym typeface="Century Gothic"/>
              </a:rPr>
              <a:t>s</a:t>
            </a:r>
            <a:r>
              <a:rPr lang="en" sz="3000" b="1" dirty="0">
                <a:latin typeface="Century Gothic"/>
                <a:ea typeface="Century Gothic"/>
                <a:cs typeface="Century Gothic"/>
                <a:sym typeface="Century Gothic"/>
              </a:rPr>
              <a:t>ai</a:t>
            </a:r>
            <a:r>
              <a:rPr lang="en" sz="3000" dirty="0">
                <a:latin typeface="Century Gothic"/>
                <a:ea typeface="Century Gothic"/>
                <a:cs typeface="Century Gothic"/>
                <a:sym typeface="Century Gothic"/>
              </a:rPr>
              <a:t>lb</a:t>
            </a:r>
            <a:r>
              <a:rPr lang="en" sz="3000" b="1" dirty="0">
                <a:latin typeface="Century Gothic"/>
                <a:ea typeface="Century Gothic"/>
                <a:cs typeface="Century Gothic"/>
                <a:sym typeface="Century Gothic"/>
              </a:rPr>
              <a:t>oa</a:t>
            </a:r>
            <a:r>
              <a:rPr lang="en" sz="3000" dirty="0">
                <a:latin typeface="Century Gothic"/>
                <a:ea typeface="Century Gothic"/>
                <a:cs typeface="Century Gothic"/>
                <a:sym typeface="Century Gothic"/>
              </a:rPr>
              <a:t>t</a:t>
            </a:r>
            <a:endParaRPr sz="30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dirty="0">
                <a:latin typeface="Century Gothic"/>
                <a:ea typeface="Century Gothic"/>
                <a:cs typeface="Century Gothic"/>
                <a:sym typeface="Century Gothic"/>
              </a:rPr>
              <a:t>m</a:t>
            </a:r>
            <a:r>
              <a:rPr lang="en" sz="3000" b="1" dirty="0">
                <a:latin typeface="Century Gothic"/>
                <a:ea typeface="Century Gothic"/>
                <a:cs typeface="Century Gothic"/>
                <a:sym typeface="Century Gothic"/>
              </a:rPr>
              <a:t>ea</a:t>
            </a:r>
            <a:r>
              <a:rPr lang="en" sz="3000" dirty="0">
                <a:latin typeface="Century Gothic"/>
                <a:ea typeface="Century Gothic"/>
                <a:cs typeface="Century Gothic"/>
                <a:sym typeface="Century Gothic"/>
              </a:rPr>
              <a:t>n</a:t>
            </a:r>
            <a:r>
              <a:rPr lang="en" sz="3000" b="1" dirty="0">
                <a:latin typeface="Century Gothic"/>
                <a:ea typeface="Century Gothic"/>
                <a:cs typeface="Century Gothic"/>
                <a:sym typeface="Century Gothic"/>
              </a:rPr>
              <a:t>i</a:t>
            </a:r>
            <a:r>
              <a:rPr lang="en" sz="3000" dirty="0">
                <a:latin typeface="Century Gothic"/>
                <a:ea typeface="Century Gothic"/>
                <a:cs typeface="Century Gothic"/>
                <a:sym typeface="Century Gothic"/>
              </a:rPr>
              <a:t>ng</a:t>
            </a:r>
            <a:endParaRPr sz="3000" b="1"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dirty="0">
                <a:latin typeface="Century Gothic"/>
                <a:ea typeface="Century Gothic"/>
                <a:cs typeface="Century Gothic"/>
                <a:sym typeface="Century Gothic"/>
              </a:rPr>
              <a:t>t</a:t>
            </a:r>
            <a:r>
              <a:rPr lang="en" sz="3000" b="1" dirty="0">
                <a:latin typeface="Century Gothic"/>
                <a:ea typeface="Century Gothic"/>
                <a:cs typeface="Century Gothic"/>
                <a:sym typeface="Century Gothic"/>
              </a:rPr>
              <a:t>oa</a:t>
            </a:r>
            <a:r>
              <a:rPr lang="en" sz="3000" dirty="0">
                <a:latin typeface="Century Gothic"/>
                <a:ea typeface="Century Gothic"/>
                <a:cs typeface="Century Gothic"/>
                <a:sym typeface="Century Gothic"/>
              </a:rPr>
              <a:t>st</a:t>
            </a:r>
            <a:r>
              <a:rPr lang="en" sz="3000" b="1" dirty="0">
                <a:latin typeface="Century Gothic"/>
                <a:ea typeface="Century Gothic"/>
                <a:cs typeface="Century Gothic"/>
                <a:sym typeface="Century Gothic"/>
              </a:rPr>
              <a:t>er</a:t>
            </a:r>
            <a:endParaRPr sz="3000" b="1"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dirty="0">
                <a:latin typeface="Century Gothic"/>
                <a:ea typeface="Century Gothic"/>
                <a:cs typeface="Century Gothic"/>
                <a:sym typeface="Century Gothic"/>
              </a:rPr>
              <a:t>r</a:t>
            </a:r>
            <a:r>
              <a:rPr lang="en" sz="3000" b="1" dirty="0">
                <a:latin typeface="Century Gothic"/>
                <a:ea typeface="Century Gothic"/>
                <a:cs typeface="Century Gothic"/>
                <a:sym typeface="Century Gothic"/>
              </a:rPr>
              <a:t>e</a:t>
            </a:r>
            <a:r>
              <a:rPr lang="en" sz="3000" dirty="0">
                <a:latin typeface="Century Gothic"/>
                <a:ea typeface="Century Gothic"/>
                <a:cs typeface="Century Gothic"/>
                <a:sym typeface="Century Gothic"/>
              </a:rPr>
              <a:t>pfr</a:t>
            </a:r>
            <a:r>
              <a:rPr lang="en" sz="3000" b="1" dirty="0">
                <a:latin typeface="Century Gothic"/>
                <a:ea typeface="Century Gothic"/>
                <a:cs typeface="Century Gothic"/>
                <a:sym typeface="Century Gothic"/>
              </a:rPr>
              <a:t>ay</a:t>
            </a:r>
            <a:endParaRPr sz="3000" b="1"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dirty="0">
                <a:latin typeface="Century Gothic"/>
                <a:ea typeface="Century Gothic"/>
                <a:cs typeface="Century Gothic"/>
                <a:sym typeface="Century Gothic"/>
              </a:rPr>
              <a:t>d</a:t>
            </a:r>
            <a:r>
              <a:rPr lang="en" sz="3000" b="1" dirty="0">
                <a:latin typeface="Century Gothic"/>
                <a:ea typeface="Century Gothic"/>
                <a:cs typeface="Century Gothic"/>
                <a:sym typeface="Century Gothic"/>
              </a:rPr>
              <a:t>e</a:t>
            </a:r>
            <a:r>
              <a:rPr lang="en" sz="3000" dirty="0">
                <a:latin typeface="Century Gothic"/>
                <a:ea typeface="Century Gothic"/>
                <a:cs typeface="Century Gothic"/>
                <a:sym typeface="Century Gothic"/>
              </a:rPr>
              <a:t>t</a:t>
            </a:r>
            <a:r>
              <a:rPr lang="en" sz="3000" b="1" dirty="0">
                <a:latin typeface="Century Gothic"/>
                <a:ea typeface="Century Gothic"/>
                <a:cs typeface="Century Gothic"/>
                <a:sym typeface="Century Gothic"/>
              </a:rPr>
              <a:t>u</a:t>
            </a:r>
            <a:r>
              <a:rPr lang="en" sz="3000" dirty="0">
                <a:latin typeface="Century Gothic"/>
                <a:ea typeface="Century Gothic"/>
                <a:cs typeface="Century Gothic"/>
                <a:sym typeface="Century Gothic"/>
              </a:rPr>
              <a:t>b</a:t>
            </a:r>
            <a:r>
              <a:rPr lang="en" sz="3000" b="1" dirty="0">
                <a:latin typeface="Century Gothic"/>
                <a:ea typeface="Century Gothic"/>
                <a:cs typeface="Century Gothic"/>
                <a:sym typeface="Century Gothic"/>
              </a:rPr>
              <a:t>e</a:t>
            </a:r>
            <a:endParaRPr sz="3000" b="1" dirty="0">
              <a:latin typeface="Century Gothic"/>
              <a:ea typeface="Century Gothic"/>
              <a:cs typeface="Century Gothic"/>
              <a:sym typeface="Century Gothic"/>
            </a:endParaRPr>
          </a:p>
        </p:txBody>
      </p:sp>
      <p:sp>
        <p:nvSpPr>
          <p:cNvPr id="160" name="Google Shape;160;p23"/>
          <p:cNvSpPr txBox="1"/>
          <p:nvPr/>
        </p:nvSpPr>
        <p:spPr>
          <a:xfrm>
            <a:off x="5746500" y="612325"/>
            <a:ext cx="3397500" cy="4195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gar</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ment</a:t>
            </a:r>
            <a:endParaRPr sz="3000" u="sng">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Fri</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day</a:t>
            </a:r>
            <a:endParaRPr sz="3000" u="sng">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fif</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teen</a:t>
            </a:r>
            <a:endParaRPr sz="3000" u="sng">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sail</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boat</a:t>
            </a:r>
            <a:endParaRPr sz="3000" u="sng">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mean</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ing</a:t>
            </a:r>
            <a:endParaRPr sz="3000" u="sng">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toast</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er</a:t>
            </a:r>
            <a:endParaRPr sz="3000" u="sng">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rep</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fray</a:t>
            </a:r>
            <a:endParaRPr sz="3000" u="sng">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de</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tube</a:t>
            </a:r>
            <a:endParaRPr sz="3000" u="sng">
              <a:solidFill>
                <a:schemeClr val="dk1"/>
              </a:solidFill>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9"/>
                                        </p:tgtEl>
                                        <p:attrNameLst>
                                          <p:attrName>style.visibility</p:attrName>
                                        </p:attrNameLst>
                                      </p:cBhvr>
                                      <p:to>
                                        <p:strVal val="visible"/>
                                      </p:to>
                                    </p:set>
                                    <p:animEffect transition="in" filter="fade">
                                      <p:cBhvr>
                                        <p:cTn id="7" dur="1000"/>
                                        <p:tgtEl>
                                          <p:spTgt spid="15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0"/>
                                        </p:tgtEl>
                                        <p:attrNameLst>
                                          <p:attrName>style.visibility</p:attrName>
                                        </p:attrNameLst>
                                      </p:cBhvr>
                                      <p:to>
                                        <p:strVal val="visible"/>
                                      </p:to>
                                    </p:set>
                                    <p:animEffect transition="in" filter="fade">
                                      <p:cBhvr>
                                        <p:cTn id="12" dur="1000"/>
                                        <p:tgtEl>
                                          <p:spTgt spid="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2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66" name="Google Shape;166;p2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150000"/>
              </a:lnSpc>
              <a:spcBef>
                <a:spcPts val="800"/>
              </a:spcBef>
              <a:spcAft>
                <a:spcPts val="0"/>
              </a:spcAft>
              <a:buNone/>
            </a:pPr>
            <a:r>
              <a:rPr lang="en" sz="2400" b="1" dirty="0">
                <a:solidFill>
                  <a:srgbClr val="FF0000"/>
                </a:solidFill>
              </a:rPr>
              <a:t>Teacher: </a:t>
            </a:r>
            <a:r>
              <a:rPr lang="en" sz="2400" dirty="0">
                <a:solidFill>
                  <a:srgbClr val="FF0000"/>
                </a:solidFill>
              </a:rPr>
              <a:t>“Can you take a closer look, a closer look, a closer look? Can you take a close look at these words today?”</a:t>
            </a:r>
            <a:endParaRPr sz="2400" dirty="0">
              <a:solidFill>
                <a:srgbClr val="FF0000"/>
              </a:solidFill>
            </a:endParaRPr>
          </a:p>
          <a:p>
            <a:pPr marL="0" lvl="0" indent="0" algn="l" rtl="0">
              <a:lnSpc>
                <a:spcPct val="150000"/>
              </a:lnSpc>
              <a:spcBef>
                <a:spcPts val="800"/>
              </a:spcBef>
              <a:spcAft>
                <a:spcPts val="0"/>
              </a:spcAft>
              <a:buNone/>
            </a:pPr>
            <a:r>
              <a:rPr lang="en" sz="2400" b="1" dirty="0">
                <a:solidFill>
                  <a:srgbClr val="FF0000"/>
                </a:solidFill>
              </a:rPr>
              <a:t>Students: </a:t>
            </a:r>
            <a:r>
              <a:rPr lang="en" sz="2400" dirty="0">
                <a:solidFill>
                  <a:srgbClr val="FF0000"/>
                </a:solidFill>
              </a:rPr>
              <a:t>“Yes, we’ll take a closer look, a closer look, a closer look. Yes, we’ll take a closer look at these words today.”</a:t>
            </a:r>
            <a:r>
              <a:rPr lang="en" sz="2800" i="1" dirty="0">
                <a:solidFill>
                  <a:srgbClr val="FF0000"/>
                </a:solidFill>
              </a:rPr>
              <a:t> </a:t>
            </a:r>
            <a:endParaRPr sz="2800" i="1" dirty="0">
              <a:solidFill>
                <a:srgbClr val="FF0000"/>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2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   </a:t>
            </a:r>
            <a:endParaRPr/>
          </a:p>
        </p:txBody>
      </p:sp>
      <p:sp>
        <p:nvSpPr>
          <p:cNvPr id="172" name="Google Shape;172;p2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Char char="•"/>
            </a:pPr>
            <a:r>
              <a:rPr lang="en" sz="2400" dirty="0"/>
              <a:t>I can read and spell words with the spelling patterns “oi,” “oy,” “ou,” and “ow.” </a:t>
            </a:r>
            <a:endParaRPr sz="2400" dirty="0"/>
          </a:p>
        </p:txBody>
      </p:sp>
      <p:pic>
        <p:nvPicPr>
          <p:cNvPr id="173" name="Google Shape;173;p25"/>
          <p:cNvPicPr preferRelativeResize="0"/>
          <p:nvPr/>
        </p:nvPicPr>
        <p:blipFill>
          <a:blip r:embed="rId3">
            <a:alphaModFix/>
          </a:blip>
          <a:stretch>
            <a:fillRect/>
          </a:stretch>
        </p:blipFill>
        <p:spPr>
          <a:xfrm>
            <a:off x="8353451" y="4336955"/>
            <a:ext cx="708065" cy="5727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26"/>
          <p:cNvSpPr txBox="1">
            <a:spLocks noGrp="1"/>
          </p:cNvSpPr>
          <p:nvPr>
            <p:ph type="title"/>
          </p:nvPr>
        </p:nvSpPr>
        <p:spPr>
          <a:xfrm>
            <a:off x="311700" y="15982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600"/>
              <a:t>Words Rule</a:t>
            </a:r>
            <a:endParaRPr/>
          </a:p>
        </p:txBody>
      </p:sp>
      <p:sp>
        <p:nvSpPr>
          <p:cNvPr id="179" name="Google Shape;179;p26"/>
          <p:cNvSpPr txBox="1"/>
          <p:nvPr/>
        </p:nvSpPr>
        <p:spPr>
          <a:xfrm>
            <a:off x="4847475" y="73675"/>
            <a:ext cx="1679100" cy="4984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9600">
              <a:latin typeface="Century Gothic"/>
              <a:ea typeface="Century Gothic"/>
              <a:cs typeface="Century Gothic"/>
              <a:sym typeface="Century Gothic"/>
            </a:endParaRPr>
          </a:p>
        </p:txBody>
      </p:sp>
      <p:sp>
        <p:nvSpPr>
          <p:cNvPr id="180" name="Google Shape;180;p26"/>
          <p:cNvSpPr txBox="1">
            <a:spLocks noGrp="1"/>
          </p:cNvSpPr>
          <p:nvPr>
            <p:ph type="body" idx="1"/>
          </p:nvPr>
        </p:nvSpPr>
        <p:spPr>
          <a:xfrm>
            <a:off x="311700" y="668750"/>
            <a:ext cx="3215700" cy="19029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400" dirty="0"/>
              <a:t>coin</a:t>
            </a:r>
            <a:endParaRPr sz="2400" dirty="0"/>
          </a:p>
          <a:p>
            <a:pPr marL="0" lvl="0" indent="0" algn="l" rtl="0">
              <a:spcBef>
                <a:spcPts val="800"/>
              </a:spcBef>
              <a:spcAft>
                <a:spcPts val="0"/>
              </a:spcAft>
              <a:buNone/>
            </a:pPr>
            <a:r>
              <a:rPr lang="en" sz="2400" dirty="0"/>
              <a:t>boy</a:t>
            </a:r>
            <a:endParaRPr sz="2400" dirty="0"/>
          </a:p>
          <a:p>
            <a:pPr marL="0" lvl="0" indent="0" algn="l" rtl="0">
              <a:spcBef>
                <a:spcPts val="800"/>
              </a:spcBef>
              <a:spcAft>
                <a:spcPts val="0"/>
              </a:spcAft>
              <a:buNone/>
            </a:pPr>
            <a:r>
              <a:rPr lang="en" sz="2400" dirty="0"/>
              <a:t>enjoy </a:t>
            </a:r>
            <a:endParaRPr sz="2400" dirty="0"/>
          </a:p>
          <a:p>
            <a:pPr marL="0" lvl="0" indent="0" algn="l" rtl="0">
              <a:spcBef>
                <a:spcPts val="800"/>
              </a:spcBef>
              <a:spcAft>
                <a:spcPts val="0"/>
              </a:spcAft>
              <a:buNone/>
            </a:pPr>
            <a:r>
              <a:rPr lang="en" sz="2400" dirty="0"/>
              <a:t>join</a:t>
            </a:r>
            <a:endParaRPr sz="2400" dirty="0"/>
          </a:p>
          <a:p>
            <a:pPr marL="0" lvl="0" indent="0" algn="l" rtl="0">
              <a:spcBef>
                <a:spcPts val="800"/>
              </a:spcBef>
              <a:spcAft>
                <a:spcPts val="0"/>
              </a:spcAft>
              <a:buNone/>
            </a:pPr>
            <a:r>
              <a:rPr lang="en" sz="2400" dirty="0"/>
              <a:t>   </a:t>
            </a:r>
            <a:endParaRPr sz="2400" dirty="0"/>
          </a:p>
          <a:p>
            <a:pPr marL="0" lvl="0" indent="0" algn="l" rtl="0">
              <a:spcBef>
                <a:spcPts val="800"/>
              </a:spcBef>
              <a:spcAft>
                <a:spcPts val="0"/>
              </a:spcAft>
              <a:buNone/>
            </a:pPr>
            <a:endParaRPr sz="2400" dirty="0"/>
          </a:p>
          <a:p>
            <a:pPr marL="0" lvl="0" indent="0" algn="l" rtl="0">
              <a:spcBef>
                <a:spcPts val="800"/>
              </a:spcBef>
              <a:spcAft>
                <a:spcPts val="0"/>
              </a:spcAft>
              <a:buNone/>
            </a:pPr>
            <a:endParaRPr sz="3000" dirty="0"/>
          </a:p>
          <a:p>
            <a:pPr marL="0" lvl="0" indent="0" algn="l" rtl="0">
              <a:spcBef>
                <a:spcPts val="800"/>
              </a:spcBef>
              <a:spcAft>
                <a:spcPts val="0"/>
              </a:spcAft>
              <a:buNone/>
            </a:pPr>
            <a:endParaRPr sz="3000" dirty="0"/>
          </a:p>
        </p:txBody>
      </p:sp>
      <p:sp>
        <p:nvSpPr>
          <p:cNvPr id="181" name="Google Shape;181;p26"/>
          <p:cNvSpPr txBox="1"/>
          <p:nvPr/>
        </p:nvSpPr>
        <p:spPr>
          <a:xfrm>
            <a:off x="3915900" y="17325"/>
            <a:ext cx="4810200" cy="857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u="sng" dirty="0">
                <a:latin typeface="Century Gothic"/>
                <a:ea typeface="Century Gothic"/>
                <a:cs typeface="Century Gothic"/>
                <a:sym typeface="Century Gothic"/>
              </a:rPr>
              <a:t>oi</a:t>
            </a:r>
            <a:r>
              <a:rPr lang="en" sz="3000" dirty="0">
                <a:latin typeface="Century Gothic"/>
                <a:ea typeface="Century Gothic"/>
                <a:cs typeface="Century Gothic"/>
                <a:sym typeface="Century Gothic"/>
              </a:rPr>
              <a:t>	</a:t>
            </a:r>
            <a:r>
              <a:rPr lang="en" sz="3000" b="1" u="sng" dirty="0">
                <a:latin typeface="Century Gothic"/>
                <a:ea typeface="Century Gothic"/>
                <a:cs typeface="Century Gothic"/>
                <a:sym typeface="Century Gothic"/>
              </a:rPr>
              <a:t>oy</a:t>
            </a:r>
            <a:r>
              <a:rPr lang="en" sz="3000" b="1" dirty="0">
                <a:latin typeface="Century Gothic"/>
                <a:ea typeface="Century Gothic"/>
                <a:cs typeface="Century Gothic"/>
                <a:sym typeface="Century Gothic"/>
              </a:rPr>
              <a:t>     </a:t>
            </a:r>
            <a:r>
              <a:rPr lang="en" sz="3000" b="1" u="sng" dirty="0">
                <a:latin typeface="Century Gothic"/>
                <a:ea typeface="Century Gothic"/>
                <a:cs typeface="Century Gothic"/>
                <a:sym typeface="Century Gothic"/>
              </a:rPr>
              <a:t>ou</a:t>
            </a:r>
            <a:r>
              <a:rPr lang="en" sz="3000" b="1" dirty="0">
                <a:latin typeface="Century Gothic"/>
                <a:ea typeface="Century Gothic"/>
                <a:cs typeface="Century Gothic"/>
                <a:sym typeface="Century Gothic"/>
              </a:rPr>
              <a:t>        </a:t>
            </a:r>
            <a:r>
              <a:rPr lang="en" sz="3000" b="1" u="sng" dirty="0">
                <a:latin typeface="Century Gothic"/>
                <a:ea typeface="Century Gothic"/>
                <a:cs typeface="Century Gothic"/>
                <a:sym typeface="Century Gothic"/>
              </a:rPr>
              <a:t>ow</a:t>
            </a:r>
            <a:r>
              <a:rPr lang="en" sz="3000" b="1" dirty="0">
                <a:latin typeface="Century Gothic"/>
                <a:ea typeface="Century Gothic"/>
                <a:cs typeface="Century Gothic"/>
                <a:sym typeface="Century Gothic"/>
              </a:rPr>
              <a:t>	</a:t>
            </a:r>
            <a:r>
              <a:rPr lang="en" sz="3000" b="1" u="sng" dirty="0">
                <a:latin typeface="Century Gothic"/>
                <a:ea typeface="Century Gothic"/>
                <a:cs typeface="Century Gothic"/>
                <a:sym typeface="Century Gothic"/>
              </a:rPr>
              <a:t>  </a:t>
            </a:r>
            <a:endParaRPr sz="3000" b="1" dirty="0">
              <a:latin typeface="Century Gothic"/>
              <a:ea typeface="Century Gothic"/>
              <a:cs typeface="Century Gothic"/>
              <a:sym typeface="Century Gothic"/>
            </a:endParaRPr>
          </a:p>
        </p:txBody>
      </p:sp>
      <p:sp>
        <p:nvSpPr>
          <p:cNvPr id="182" name="Google Shape;182;p26"/>
          <p:cNvSpPr txBox="1"/>
          <p:nvPr/>
        </p:nvSpPr>
        <p:spPr>
          <a:xfrm>
            <a:off x="3729425" y="465200"/>
            <a:ext cx="1367400" cy="4796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2400">
                <a:latin typeface="Century Gothic"/>
                <a:ea typeface="Century Gothic"/>
                <a:cs typeface="Century Gothic"/>
                <a:sym typeface="Century Gothic"/>
              </a:rPr>
              <a:t>coin</a:t>
            </a:r>
            <a:endParaRPr sz="24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2400">
                <a:latin typeface="Century Gothic"/>
                <a:ea typeface="Century Gothic"/>
                <a:cs typeface="Century Gothic"/>
                <a:sym typeface="Century Gothic"/>
              </a:rPr>
              <a:t>join</a:t>
            </a:r>
            <a:endParaRPr sz="240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2400">
              <a:latin typeface="Century Gothic"/>
              <a:ea typeface="Century Gothic"/>
              <a:cs typeface="Century Gothic"/>
              <a:sym typeface="Century Gothic"/>
            </a:endParaRPr>
          </a:p>
        </p:txBody>
      </p:sp>
      <p:sp>
        <p:nvSpPr>
          <p:cNvPr id="183" name="Google Shape;183;p26"/>
          <p:cNvSpPr txBox="1"/>
          <p:nvPr/>
        </p:nvSpPr>
        <p:spPr>
          <a:xfrm>
            <a:off x="4792913" y="465200"/>
            <a:ext cx="1087800" cy="3871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boy</a:t>
            </a:r>
            <a:endParaRPr sz="240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enjoy</a:t>
            </a:r>
            <a:endParaRPr sz="2400">
              <a:solidFill>
                <a:schemeClr val="dk1"/>
              </a:solidFill>
              <a:latin typeface="Century Gothic"/>
              <a:ea typeface="Century Gothic"/>
              <a:cs typeface="Century Gothic"/>
              <a:sym typeface="Century Gothic"/>
            </a:endParaRPr>
          </a:p>
        </p:txBody>
      </p:sp>
      <p:sp>
        <p:nvSpPr>
          <p:cNvPr id="184" name="Google Shape;184;p26"/>
          <p:cNvSpPr txBox="1"/>
          <p:nvPr/>
        </p:nvSpPr>
        <p:spPr>
          <a:xfrm>
            <a:off x="5847000" y="465200"/>
            <a:ext cx="1087800" cy="3030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2400">
                <a:latin typeface="Century Gothic"/>
                <a:ea typeface="Century Gothic"/>
                <a:cs typeface="Century Gothic"/>
                <a:sym typeface="Century Gothic"/>
              </a:rPr>
              <a:t>loud</a:t>
            </a:r>
            <a:endParaRPr sz="24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2400">
                <a:latin typeface="Century Gothic"/>
                <a:ea typeface="Century Gothic"/>
                <a:cs typeface="Century Gothic"/>
                <a:sym typeface="Century Gothic"/>
              </a:rPr>
              <a:t>sound</a:t>
            </a:r>
            <a:endParaRPr sz="2400">
              <a:latin typeface="Century Gothic"/>
              <a:ea typeface="Century Gothic"/>
              <a:cs typeface="Century Gothic"/>
              <a:sym typeface="Century Gothic"/>
            </a:endParaRPr>
          </a:p>
        </p:txBody>
      </p:sp>
      <p:sp>
        <p:nvSpPr>
          <p:cNvPr id="185" name="Google Shape;185;p26"/>
          <p:cNvSpPr txBox="1"/>
          <p:nvPr/>
        </p:nvSpPr>
        <p:spPr>
          <a:xfrm>
            <a:off x="7146225" y="465200"/>
            <a:ext cx="1087800" cy="141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entury Gothic"/>
                <a:ea typeface="Century Gothic"/>
                <a:cs typeface="Century Gothic"/>
                <a:sym typeface="Century Gothic"/>
              </a:rPr>
              <a:t>how</a:t>
            </a: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brow</a:t>
            </a:r>
            <a:endParaRPr sz="2400">
              <a:latin typeface="Century Gothic"/>
              <a:ea typeface="Century Gothic"/>
              <a:cs typeface="Century Gothic"/>
              <a:sym typeface="Century Gothic"/>
            </a:endParaRPr>
          </a:p>
        </p:txBody>
      </p:sp>
      <p:sp>
        <p:nvSpPr>
          <p:cNvPr id="186" name="Google Shape;186;p26"/>
          <p:cNvSpPr txBox="1"/>
          <p:nvPr/>
        </p:nvSpPr>
        <p:spPr>
          <a:xfrm>
            <a:off x="278232" y="2565775"/>
            <a:ext cx="2991600" cy="160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latin typeface="Century Gothic"/>
                <a:ea typeface="Century Gothic"/>
                <a:cs typeface="Century Gothic"/>
                <a:sym typeface="Century Gothic"/>
              </a:rPr>
              <a:t>loud</a:t>
            </a:r>
            <a:endParaRPr sz="2400" dirty="0">
              <a:latin typeface="Century Gothic"/>
              <a:ea typeface="Century Gothic"/>
              <a:cs typeface="Century Gothic"/>
              <a:sym typeface="Century Gothic"/>
            </a:endParaRPr>
          </a:p>
          <a:p>
            <a:pPr marL="0" lvl="0" indent="0" algn="l" rtl="0">
              <a:spcBef>
                <a:spcPts val="0"/>
              </a:spcBef>
              <a:spcAft>
                <a:spcPts val="0"/>
              </a:spcAft>
              <a:buNone/>
            </a:pPr>
            <a:r>
              <a:rPr lang="en" sz="2400" dirty="0">
                <a:latin typeface="Century Gothic"/>
                <a:ea typeface="Century Gothic"/>
                <a:cs typeface="Century Gothic"/>
                <a:sym typeface="Century Gothic"/>
              </a:rPr>
              <a:t>brow</a:t>
            </a:r>
            <a:endParaRPr sz="2400" dirty="0">
              <a:latin typeface="Century Gothic"/>
              <a:ea typeface="Century Gothic"/>
              <a:cs typeface="Century Gothic"/>
              <a:sym typeface="Century Gothic"/>
            </a:endParaRPr>
          </a:p>
          <a:p>
            <a:pPr marL="0" lvl="0" indent="0" algn="l" rtl="0">
              <a:spcBef>
                <a:spcPts val="0"/>
              </a:spcBef>
              <a:spcAft>
                <a:spcPts val="0"/>
              </a:spcAft>
              <a:buNone/>
            </a:pPr>
            <a:r>
              <a:rPr lang="en" sz="2400" dirty="0">
                <a:latin typeface="Century Gothic"/>
                <a:ea typeface="Century Gothic"/>
                <a:cs typeface="Century Gothic"/>
                <a:sym typeface="Century Gothic"/>
              </a:rPr>
              <a:t>how</a:t>
            </a:r>
            <a:endParaRPr sz="2400" dirty="0">
              <a:latin typeface="Century Gothic"/>
              <a:ea typeface="Century Gothic"/>
              <a:cs typeface="Century Gothic"/>
              <a:sym typeface="Century Gothic"/>
            </a:endParaRPr>
          </a:p>
          <a:p>
            <a:pPr marL="0" lvl="0" indent="0" algn="l" rtl="0">
              <a:spcBef>
                <a:spcPts val="0"/>
              </a:spcBef>
              <a:spcAft>
                <a:spcPts val="0"/>
              </a:spcAft>
              <a:buNone/>
            </a:pPr>
            <a:r>
              <a:rPr lang="en" sz="2400" dirty="0">
                <a:latin typeface="Century Gothic"/>
                <a:ea typeface="Century Gothic"/>
                <a:cs typeface="Century Gothic"/>
                <a:sym typeface="Century Gothic"/>
              </a:rPr>
              <a:t>sound</a:t>
            </a:r>
            <a:endParaRPr sz="2400" dirty="0">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0"/>
                                        </p:tgtEl>
                                        <p:attrNameLst>
                                          <p:attrName>style.visibility</p:attrName>
                                        </p:attrNameLst>
                                      </p:cBhvr>
                                      <p:to>
                                        <p:strVal val="visible"/>
                                      </p:to>
                                    </p:set>
                                    <p:animEffect transition="in" filter="fade">
                                      <p:cBhvr>
                                        <p:cTn id="7" dur="1000"/>
                                        <p:tgtEl>
                                          <p:spTgt spid="18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1"/>
                                        </p:tgtEl>
                                        <p:attrNameLst>
                                          <p:attrName>style.visibility</p:attrName>
                                        </p:attrNameLst>
                                      </p:cBhvr>
                                      <p:to>
                                        <p:strVal val="visible"/>
                                      </p:to>
                                    </p:set>
                                    <p:animEffect transition="in" filter="fade">
                                      <p:cBhvr>
                                        <p:cTn id="12" dur="1000"/>
                                        <p:tgtEl>
                                          <p:spTgt spid="18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2"/>
                                        </p:tgtEl>
                                        <p:attrNameLst>
                                          <p:attrName>style.visibility</p:attrName>
                                        </p:attrNameLst>
                                      </p:cBhvr>
                                      <p:to>
                                        <p:strVal val="visible"/>
                                      </p:to>
                                    </p:set>
                                    <p:animEffect transition="in" filter="fade">
                                      <p:cBhvr>
                                        <p:cTn id="17" dur="1000"/>
                                        <p:tgtEl>
                                          <p:spTgt spid="18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83"/>
                                        </p:tgtEl>
                                        <p:attrNameLst>
                                          <p:attrName>style.visibility</p:attrName>
                                        </p:attrNameLst>
                                      </p:cBhvr>
                                      <p:to>
                                        <p:strVal val="visible"/>
                                      </p:to>
                                    </p:set>
                                    <p:animEffect transition="in" filter="fade">
                                      <p:cBhvr>
                                        <p:cTn id="22" dur="1000"/>
                                        <p:tgtEl>
                                          <p:spTgt spid="18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86"/>
                                        </p:tgtEl>
                                        <p:attrNameLst>
                                          <p:attrName>style.visibility</p:attrName>
                                        </p:attrNameLst>
                                      </p:cBhvr>
                                      <p:to>
                                        <p:strVal val="visible"/>
                                      </p:to>
                                    </p:set>
                                    <p:animEffect transition="in" filter="fade">
                                      <p:cBhvr>
                                        <p:cTn id="27" dur="1000"/>
                                        <p:tgtEl>
                                          <p:spTgt spid="18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84"/>
                                        </p:tgtEl>
                                        <p:attrNameLst>
                                          <p:attrName>style.visibility</p:attrName>
                                        </p:attrNameLst>
                                      </p:cBhvr>
                                      <p:to>
                                        <p:strVal val="visible"/>
                                      </p:to>
                                    </p:set>
                                    <p:animEffect transition="in" filter="fade">
                                      <p:cBhvr>
                                        <p:cTn id="32" dur="1000"/>
                                        <p:tgtEl>
                                          <p:spTgt spid="18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85"/>
                                        </p:tgtEl>
                                        <p:attrNameLst>
                                          <p:attrName>style.visibility</p:attrName>
                                        </p:attrNameLst>
                                      </p:cBhvr>
                                      <p:to>
                                        <p:strVal val="visible"/>
                                      </p:to>
                                    </p:set>
                                    <p:animEffect transition="in" filter="fade">
                                      <p:cBhvr>
                                        <p:cTn id="37" dur="1000"/>
                                        <p:tgtEl>
                                          <p:spTgt spid="1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27"/>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b="0" i="0" u="none" strike="noStrike" cap="none">
                <a:solidFill>
                  <a:schemeClr val="dk1"/>
                </a:solidFill>
                <a:latin typeface="Century Gothic"/>
                <a:ea typeface="Century Gothic"/>
                <a:cs typeface="Century Gothic"/>
                <a:sym typeface="Century Gothic"/>
              </a:rPr>
              <a:t>Reflection Time </a:t>
            </a:r>
            <a:endParaRPr sz="2800"/>
          </a:p>
        </p:txBody>
      </p:sp>
      <p:sp>
        <p:nvSpPr>
          <p:cNvPr id="194" name="Google Shape;194;p27"/>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did you do today that is helping you become a more proficient reader?”</a:t>
            </a:r>
            <a:endParaRPr>
              <a:latin typeface="Century Gothic"/>
              <a:ea typeface="Century Gothic"/>
              <a:cs typeface="Century Gothic"/>
              <a:sym typeface="Century Gothic"/>
            </a:endParaRPr>
          </a:p>
        </p:txBody>
      </p:sp>
      <p:pic>
        <p:nvPicPr>
          <p:cNvPr id="195" name="Google Shape;195;p27"/>
          <p:cNvPicPr preferRelativeResize="0"/>
          <p:nvPr/>
        </p:nvPicPr>
        <p:blipFill>
          <a:blip r:embed="rId3">
            <a:alphaModFix/>
          </a:blip>
          <a:stretch>
            <a:fillRect/>
          </a:stretch>
        </p:blipFill>
        <p:spPr>
          <a:xfrm>
            <a:off x="748947" y="1543197"/>
            <a:ext cx="2424651" cy="2424651"/>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01" name="Google Shape;201;p2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3000" dirty="0">
                <a:solidFill>
                  <a:schemeClr val="dk1"/>
                </a:solidFill>
              </a:rPr>
              <a:t>It’s Time to Go to Work</a:t>
            </a:r>
            <a:endParaRPr dirty="0">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practice what we learned.</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600" i="1" dirty="0">
              <a:solidFill>
                <a:srgbClr val="FF000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29"/>
          <p:cNvSpPr txBox="1">
            <a:spLocks noGrp="1"/>
          </p:cNvSpPr>
          <p:nvPr>
            <p:ph type="title" idx="4294967295"/>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latin typeface="Century Gothic"/>
                <a:ea typeface="Century Gothic"/>
                <a:cs typeface="Century Gothic"/>
                <a:sym typeface="Century Gothic"/>
              </a:rPr>
              <a:t>Independent Work Learning Targets</a:t>
            </a:r>
            <a:endParaRPr>
              <a:latin typeface="Century Gothic"/>
              <a:ea typeface="Century Gothic"/>
              <a:cs typeface="Century Gothic"/>
              <a:sym typeface="Century Gothic"/>
            </a:endParaRPr>
          </a:p>
        </p:txBody>
      </p:sp>
      <p:sp>
        <p:nvSpPr>
          <p:cNvPr id="207" name="Google Shape;207;p29"/>
          <p:cNvSpPr txBox="1">
            <a:spLocks noGrp="1"/>
          </p:cNvSpPr>
          <p:nvPr>
            <p:ph type="body" idx="4294967295"/>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1700"/>
              </a:spcBef>
              <a:spcAft>
                <a:spcPts val="0"/>
              </a:spcAft>
              <a:buClr>
                <a:schemeClr val="dk1"/>
              </a:buClr>
              <a:buSzPts val="2400"/>
              <a:buFont typeface="Century Gothic"/>
              <a:buChar char="•"/>
            </a:pPr>
            <a:r>
              <a:rPr lang="en" sz="2400" dirty="0">
                <a:solidFill>
                  <a:schemeClr val="dk1"/>
                </a:solidFill>
                <a:latin typeface="Century Gothic"/>
                <a:ea typeface="Century Gothic"/>
                <a:cs typeface="Century Gothic"/>
                <a:sym typeface="Century Gothic"/>
              </a:rPr>
              <a:t>I can use what I know about syllable types and spelling patterns to group words together.</a:t>
            </a:r>
            <a:endParaRPr sz="2400" dirty="0">
              <a:latin typeface="Century Gothic"/>
              <a:ea typeface="Century Gothic"/>
              <a:cs typeface="Century Gothic"/>
              <a:sym typeface="Century Gothic"/>
            </a:endParaRPr>
          </a:p>
          <a:p>
            <a:pPr marL="457200" lvl="0" indent="-381000" algn="l" rtl="0">
              <a:lnSpc>
                <a:spcPct val="115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I can write a sentence with correct spacing, capitalization and punctuation.</a:t>
            </a:r>
            <a:endParaRPr sz="2400" dirty="0">
              <a:latin typeface="Century Gothic"/>
              <a:ea typeface="Century Gothic"/>
              <a:cs typeface="Century Gothic"/>
              <a:sym typeface="Century Gothic"/>
            </a:endParaRPr>
          </a:p>
          <a:p>
            <a:pPr marL="457200" lvl="0" indent="-381000" algn="l" rtl="0">
              <a:lnSpc>
                <a:spcPct val="115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I can read fluently (smoothly, with expression and meaning, and </a:t>
            </a:r>
            <a:r>
              <a:rPr lang="en-US" sz="2400" dirty="0">
                <a:latin typeface="Century Gothic"/>
                <a:ea typeface="Century Gothic"/>
                <a:cs typeface="Century Gothic"/>
                <a:sym typeface="Century Gothic"/>
              </a:rPr>
              <a:t>at</a:t>
            </a:r>
            <a:r>
              <a:rPr lang="en" sz="2400" dirty="0">
                <a:latin typeface="Century Gothic"/>
                <a:ea typeface="Century Gothic"/>
                <a:cs typeface="Century Gothic"/>
                <a:sym typeface="Century Gothic"/>
              </a:rPr>
              <a:t> just the right speed; rereading and self-correcting when necessary).</a:t>
            </a:r>
            <a:endParaRPr sz="2400" dirty="0">
              <a:latin typeface="Century Gothic"/>
              <a:ea typeface="Century Gothic"/>
              <a:cs typeface="Century Gothic"/>
              <a:sym typeface="Century Gothic"/>
            </a:endParaRPr>
          </a:p>
          <a:p>
            <a:pPr marL="0" lvl="0" indent="0" algn="l" rtl="0">
              <a:lnSpc>
                <a:spcPct val="115000"/>
              </a:lnSpc>
              <a:spcBef>
                <a:spcPts val="1000"/>
              </a:spcBef>
              <a:spcAft>
                <a:spcPts val="0"/>
              </a:spcAft>
              <a:buClr>
                <a:schemeClr val="dk1"/>
              </a:buClr>
              <a:buSzPts val="1100"/>
              <a:buFont typeface="Arial"/>
              <a:buNone/>
            </a:pPr>
            <a:endParaRPr sz="2400" dirty="0">
              <a:latin typeface="Times New Roman"/>
              <a:ea typeface="Times New Roman"/>
              <a:cs typeface="Times New Roman"/>
              <a:sym typeface="Times New Roman"/>
            </a:endParaRPr>
          </a:p>
          <a:p>
            <a:pPr marL="457200" lvl="0" indent="0" algn="l" rtl="0">
              <a:lnSpc>
                <a:spcPct val="150000"/>
              </a:lnSpc>
              <a:spcBef>
                <a:spcPts val="1700"/>
              </a:spcBef>
              <a:spcAft>
                <a:spcPts val="0"/>
              </a:spcAft>
              <a:buNone/>
            </a:pPr>
            <a:endParaRPr sz="2400" dirty="0"/>
          </a:p>
          <a:p>
            <a:pPr marL="457200" lvl="0" indent="0" algn="l" rtl="0">
              <a:lnSpc>
                <a:spcPct val="150000"/>
              </a:lnSpc>
              <a:spcBef>
                <a:spcPts val="1700"/>
              </a:spcBef>
              <a:spcAft>
                <a:spcPts val="0"/>
              </a:spcAft>
              <a:buNone/>
            </a:pPr>
            <a:endParaRPr sz="2400" dirty="0">
              <a:solidFill>
                <a:schemeClr val="dk1"/>
              </a:solidFill>
            </a:endParaRPr>
          </a:p>
        </p:txBody>
      </p:sp>
      <p:pic>
        <p:nvPicPr>
          <p:cNvPr id="208" name="Google Shape;208;p29"/>
          <p:cNvPicPr preferRelativeResize="0"/>
          <p:nvPr/>
        </p:nvPicPr>
        <p:blipFill>
          <a:blip r:embed="rId3">
            <a:alphaModFix/>
          </a:blip>
          <a:stretch>
            <a:fillRect/>
          </a:stretch>
        </p:blipFill>
        <p:spPr>
          <a:xfrm>
            <a:off x="8284085" y="4306160"/>
            <a:ext cx="827257" cy="612518"/>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graphicFrame>
        <p:nvGraphicFramePr>
          <p:cNvPr id="213" name="Google Shape;213;p30"/>
          <p:cNvGraphicFramePr/>
          <p:nvPr>
            <p:extLst>
              <p:ext uri="{D42A27DB-BD31-4B8C-83A1-F6EECF244321}">
                <p14:modId xmlns:p14="http://schemas.microsoft.com/office/powerpoint/2010/main" val="2717146665"/>
              </p:ext>
            </p:extLst>
          </p:nvPr>
        </p:nvGraphicFramePr>
        <p:xfrm>
          <a:off x="152400" y="152400"/>
          <a:ext cx="8982075" cy="4596956"/>
        </p:xfrm>
        <a:graphic>
          <a:graphicData uri="http://schemas.openxmlformats.org/drawingml/2006/table">
            <a:tbl>
              <a:tblPr>
                <a:noFill/>
                <a:tableStyleId>{07175216-9CDD-4557-91E9-DB9238F2CFC5}</a:tableStyleId>
              </a:tblPr>
              <a:tblGrid>
                <a:gridCol w="2524125">
                  <a:extLst>
                    <a:ext uri="{9D8B030D-6E8A-4147-A177-3AD203B41FA5}">
                      <a16:colId xmlns:a16="http://schemas.microsoft.com/office/drawing/2014/main" val="20000"/>
                    </a:ext>
                  </a:extLst>
                </a:gridCol>
                <a:gridCol w="2990850">
                  <a:extLst>
                    <a:ext uri="{9D8B030D-6E8A-4147-A177-3AD203B41FA5}">
                      <a16:colId xmlns:a16="http://schemas.microsoft.com/office/drawing/2014/main" val="20001"/>
                    </a:ext>
                  </a:extLst>
                </a:gridCol>
                <a:gridCol w="3467100">
                  <a:extLst>
                    <a:ext uri="{9D8B030D-6E8A-4147-A177-3AD203B41FA5}">
                      <a16:colId xmlns:a16="http://schemas.microsoft.com/office/drawing/2014/main" val="20002"/>
                    </a:ext>
                  </a:extLst>
                </a:gridCol>
              </a:tblGrid>
              <a:tr h="590550">
                <a:tc>
                  <a:txBody>
                    <a:bodyPr/>
                    <a:lstStyle/>
                    <a:p>
                      <a:pPr marL="0" lvl="0" indent="0" algn="ctr" rtl="0">
                        <a:lnSpc>
                          <a:spcPct val="120000"/>
                        </a:lnSpc>
                        <a:spcBef>
                          <a:spcPts val="0"/>
                        </a:spcBef>
                        <a:spcAft>
                          <a:spcPts val="0"/>
                        </a:spcAft>
                        <a:buNone/>
                      </a:pPr>
                      <a:r>
                        <a:rPr lang="en" sz="2000" b="1" dirty="0">
                          <a:latin typeface="Century Gothic"/>
                          <a:ea typeface="Century Gothic"/>
                          <a:cs typeface="Century Gothic"/>
                          <a:sym typeface="Century Gothic"/>
                        </a:rPr>
                        <a:t>Words Rule</a:t>
                      </a:r>
                      <a:endParaRPr sz="2000" b="1" dirty="0">
                        <a:latin typeface="Century Gothic"/>
                        <a:ea typeface="Century Gothic"/>
                        <a:cs typeface="Century Gothic"/>
                        <a:sym typeface="Century Gothic"/>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tc>
                  <a:txBody>
                    <a:bodyPr/>
                    <a:lstStyle/>
                    <a:p>
                      <a:pPr marL="0" lvl="0" indent="0" algn="ctr" rtl="0">
                        <a:lnSpc>
                          <a:spcPct val="120000"/>
                        </a:lnSpc>
                        <a:spcBef>
                          <a:spcPts val="0"/>
                        </a:spcBef>
                        <a:spcAft>
                          <a:spcPts val="0"/>
                        </a:spcAft>
                        <a:buNone/>
                      </a:pPr>
                      <a:r>
                        <a:rPr lang="en" sz="2000" b="1">
                          <a:latin typeface="Century Gothic"/>
                          <a:ea typeface="Century Gothic"/>
                          <a:cs typeface="Century Gothic"/>
                          <a:sym typeface="Century Gothic"/>
                        </a:rPr>
                        <a:t>          Sentence Builder</a:t>
                      </a:r>
                      <a:endParaRPr sz="2000" b="1">
                        <a:latin typeface="Century Gothic"/>
                        <a:ea typeface="Century Gothic"/>
                        <a:cs typeface="Century Gothic"/>
                        <a:sym typeface="Century Gothic"/>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tc>
                  <a:txBody>
                    <a:bodyPr/>
                    <a:lstStyle/>
                    <a:p>
                      <a:pPr marL="0" lvl="0" indent="0" algn="l" rtl="0">
                        <a:lnSpc>
                          <a:spcPct val="120000"/>
                        </a:lnSpc>
                        <a:spcBef>
                          <a:spcPts val="0"/>
                        </a:spcBef>
                        <a:spcAft>
                          <a:spcPts val="0"/>
                        </a:spcAft>
                        <a:buNone/>
                      </a:pPr>
                      <a:r>
                        <a:rPr lang="en" sz="2400">
                          <a:latin typeface="Century Gothic"/>
                          <a:ea typeface="Century Gothic"/>
                          <a:cs typeface="Century Gothic"/>
                          <a:sym typeface="Century Gothic"/>
                        </a:rPr>
                        <a:t>       </a:t>
                      </a:r>
                      <a:r>
                        <a:rPr lang="en" sz="2000" b="1">
                          <a:latin typeface="Century Gothic"/>
                          <a:ea typeface="Century Gothic"/>
                          <a:cs typeface="Century Gothic"/>
                          <a:sym typeface="Century Gothic"/>
                        </a:rPr>
                        <a:t>Partner Reading</a:t>
                      </a:r>
                      <a:endParaRPr sz="2000" b="1">
                        <a:latin typeface="Century Gothic"/>
                        <a:ea typeface="Century Gothic"/>
                        <a:cs typeface="Century Gothic"/>
                        <a:sym typeface="Century Gothic"/>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extLst>
                  <a:ext uri="{0D108BD9-81ED-4DB2-BD59-A6C34878D82A}">
                    <a16:rowId xmlns:a16="http://schemas.microsoft.com/office/drawing/2014/main" val="10000"/>
                  </a:ext>
                </a:extLst>
              </a:tr>
              <a:tr h="3996850">
                <a:tc>
                  <a:txBody>
                    <a:bodyPr/>
                    <a:lstStyle/>
                    <a:p>
                      <a:pPr marL="342900" lvl="0" indent="-342900" algn="l" rtl="0">
                        <a:lnSpc>
                          <a:spcPct val="120000"/>
                        </a:lnSpc>
                        <a:spcBef>
                          <a:spcPts val="0"/>
                        </a:spcBef>
                        <a:spcAft>
                          <a:spcPts val="0"/>
                        </a:spcAft>
                        <a:buFont typeface="+mj-lt"/>
                        <a:buAutoNum type="arabicPeriod"/>
                      </a:pPr>
                      <a:r>
                        <a:rPr lang="en" dirty="0">
                          <a:latin typeface="Century Gothic"/>
                          <a:ea typeface="Century Gothic"/>
                          <a:cs typeface="Century Gothic"/>
                          <a:sym typeface="Century Gothic"/>
                        </a:rPr>
                        <a:t>Draw a 4 column chart on your board or paper for “oi,” “oy,” “ou,” and “ow.”</a:t>
                      </a:r>
                    </a:p>
                    <a:p>
                      <a:pPr marL="342900" lvl="0" indent="-342900" algn="l" rtl="0">
                        <a:lnSpc>
                          <a:spcPct val="120000"/>
                        </a:lnSpc>
                        <a:spcBef>
                          <a:spcPts val="0"/>
                        </a:spcBef>
                        <a:spcAft>
                          <a:spcPts val="0"/>
                        </a:spcAft>
                        <a:buFont typeface="+mj-lt"/>
                        <a:buAutoNum type="arabicPeriod"/>
                      </a:pPr>
                      <a:r>
                        <a:rPr lang="en" dirty="0">
                          <a:latin typeface="Century Gothic"/>
                          <a:ea typeface="Century Gothic"/>
                          <a:cs typeface="Century Gothic"/>
                          <a:sym typeface="Century Gothic"/>
                        </a:rPr>
                        <a:t>Take turns reading the words and grouping the words as </a:t>
                      </a:r>
                      <a:r>
                        <a:rPr lang="en" dirty="0">
                          <a:solidFill>
                            <a:schemeClr val="dk1"/>
                          </a:solidFill>
                          <a:latin typeface="Century Gothic"/>
                          <a:ea typeface="Century Gothic"/>
                          <a:cs typeface="Century Gothic"/>
                          <a:sym typeface="Century Gothic"/>
                        </a:rPr>
                        <a:t>“oi,” “oy,” “ou,” and “ow.”</a:t>
                      </a:r>
                      <a:endParaRPr lang="en" dirty="0">
                        <a:solidFill>
                          <a:srgbClr val="000000"/>
                        </a:solidFill>
                        <a:latin typeface="Century Gothic"/>
                        <a:ea typeface="Century Gothic"/>
                        <a:cs typeface="Century Gothic"/>
                        <a:sym typeface="Century Gothic"/>
                      </a:endParaRPr>
                    </a:p>
                    <a:p>
                      <a:pPr marL="342900" lvl="0" indent="-342900" algn="l" rtl="0">
                        <a:lnSpc>
                          <a:spcPct val="120000"/>
                        </a:lnSpc>
                        <a:spcBef>
                          <a:spcPts val="0"/>
                        </a:spcBef>
                        <a:spcAft>
                          <a:spcPts val="0"/>
                        </a:spcAft>
                        <a:buFont typeface="+mj-lt"/>
                        <a:buAutoNum type="arabicPeriod"/>
                      </a:pPr>
                      <a:r>
                        <a:rPr lang="en" dirty="0">
                          <a:latin typeface="Century Gothic"/>
                          <a:ea typeface="Century Gothic"/>
                          <a:cs typeface="Century Gothic"/>
                          <a:sym typeface="Century Gothic"/>
                        </a:rPr>
                        <a:t>Read all the words together, then take turns reading the words to each other.</a:t>
                      </a:r>
                    </a:p>
                    <a:p>
                      <a:pPr marL="342900" lvl="0" indent="-342900" algn="l" rtl="0">
                        <a:lnSpc>
                          <a:spcPct val="120000"/>
                        </a:lnSpc>
                        <a:spcBef>
                          <a:spcPts val="0"/>
                        </a:spcBef>
                        <a:spcAft>
                          <a:spcPts val="0"/>
                        </a:spcAft>
                        <a:buFont typeface="+mj-lt"/>
                        <a:buAutoNum type="arabicPeriod"/>
                      </a:pPr>
                      <a:r>
                        <a:rPr lang="en" dirty="0">
                          <a:latin typeface="Century Gothic"/>
                          <a:ea typeface="Century Gothic"/>
                          <a:cs typeface="Century Gothic"/>
                          <a:sym typeface="Century Gothic"/>
                        </a:rPr>
                        <a:t>Tell each other a sentence using any of the words.</a:t>
                      </a:r>
                      <a:endParaRPr dirty="0">
                        <a:latin typeface="Century Gothic"/>
                        <a:ea typeface="Century Gothic"/>
                        <a:cs typeface="Century Gothic"/>
                        <a:sym typeface="Century Gothic"/>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tc>
                  <a:txBody>
                    <a:bodyPr/>
                    <a:lstStyle/>
                    <a:p>
                      <a:pPr marL="342900" lvl="0" indent="-342900" algn="l" rtl="0">
                        <a:lnSpc>
                          <a:spcPct val="120000"/>
                        </a:lnSpc>
                        <a:spcBef>
                          <a:spcPts val="0"/>
                        </a:spcBef>
                        <a:spcAft>
                          <a:spcPts val="0"/>
                        </a:spcAft>
                        <a:buFont typeface="+mj-lt"/>
                        <a:buAutoNum type="arabicPeriod"/>
                      </a:pPr>
                      <a:r>
                        <a:rPr lang="en" dirty="0">
                          <a:latin typeface="Century Gothic"/>
                          <a:ea typeface="Century Gothic"/>
                          <a:cs typeface="Century Gothic"/>
                          <a:sym typeface="Century Gothic"/>
                        </a:rPr>
                        <a:t>Take turns using the words to fill in the blanks and writing the words on your board or paper.</a:t>
                      </a:r>
                    </a:p>
                    <a:p>
                      <a:pPr marL="342900" lvl="0" indent="-342900" algn="l" rtl="0">
                        <a:lnSpc>
                          <a:spcPct val="120000"/>
                        </a:lnSpc>
                        <a:spcBef>
                          <a:spcPts val="0"/>
                        </a:spcBef>
                        <a:spcAft>
                          <a:spcPts val="0"/>
                        </a:spcAft>
                        <a:buFont typeface="+mj-lt"/>
                        <a:buAutoNum type="arabicPeriod"/>
                      </a:pPr>
                      <a:r>
                        <a:rPr lang="en" dirty="0">
                          <a:latin typeface="Century Gothic"/>
                          <a:ea typeface="Century Gothic"/>
                          <a:cs typeface="Century Gothic"/>
                          <a:sym typeface="Century Gothic"/>
                        </a:rPr>
                        <a:t>Take turns so each partner writes a sentence.</a:t>
                      </a:r>
                    </a:p>
                    <a:p>
                      <a:pPr marL="342900" lvl="0" indent="-342900" algn="l" rtl="0">
                        <a:lnSpc>
                          <a:spcPct val="120000"/>
                        </a:lnSpc>
                        <a:spcBef>
                          <a:spcPts val="0"/>
                        </a:spcBef>
                        <a:spcAft>
                          <a:spcPts val="0"/>
                        </a:spcAft>
                        <a:buFont typeface="+mj-lt"/>
                        <a:buAutoNum type="arabicPeriod"/>
                      </a:pPr>
                      <a:r>
                        <a:rPr lang="en" dirty="0">
                          <a:latin typeface="Century Gothic"/>
                          <a:ea typeface="Century Gothic"/>
                          <a:cs typeface="Century Gothic"/>
                          <a:sym typeface="Century Gothic"/>
                        </a:rPr>
                        <a:t>Read the sentences together with your partner, then take turns reading them to each other.</a:t>
                      </a:r>
                      <a:endParaRPr dirty="0">
                        <a:latin typeface="Century Gothic"/>
                        <a:ea typeface="Century Gothic"/>
                        <a:cs typeface="Century Gothic"/>
                        <a:sym typeface="Century Gothic"/>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tc>
                  <a:txBody>
                    <a:bodyPr/>
                    <a:lstStyle/>
                    <a:p>
                      <a:pPr marL="342900" lvl="0" indent="-342900" algn="l" rtl="0">
                        <a:lnSpc>
                          <a:spcPct val="120000"/>
                        </a:lnSpc>
                        <a:spcBef>
                          <a:spcPts val="0"/>
                        </a:spcBef>
                        <a:spcAft>
                          <a:spcPts val="0"/>
                        </a:spcAft>
                        <a:buFont typeface="+mj-lt"/>
                        <a:buAutoNum type="arabicPeriod"/>
                      </a:pPr>
                      <a:r>
                        <a:rPr lang="en" dirty="0">
                          <a:latin typeface="Century Gothic"/>
                          <a:ea typeface="Century Gothic"/>
                          <a:cs typeface="Century Gothic"/>
                          <a:sym typeface="Century Gothic"/>
                        </a:rPr>
                        <a:t>Are you going to read like a witch, a rapper or an old person?</a:t>
                      </a:r>
                    </a:p>
                    <a:p>
                      <a:pPr marL="342900" lvl="0" indent="-342900" algn="l" rtl="0">
                        <a:lnSpc>
                          <a:spcPct val="120000"/>
                        </a:lnSpc>
                        <a:spcBef>
                          <a:spcPts val="0"/>
                        </a:spcBef>
                        <a:spcAft>
                          <a:spcPts val="0"/>
                        </a:spcAft>
                        <a:buFont typeface="+mj-lt"/>
                        <a:buAutoNum type="arabicPeriod"/>
                      </a:pPr>
                      <a:r>
                        <a:rPr lang="en" dirty="0">
                          <a:latin typeface="Century Gothic"/>
                          <a:ea typeface="Century Gothic"/>
                          <a:cs typeface="Century Gothic"/>
                          <a:sym typeface="Century Gothic"/>
                        </a:rPr>
                        <a:t>Read the story “Bossy ‘r’ Triplets” together, using the same voice.</a:t>
                      </a:r>
                    </a:p>
                    <a:p>
                      <a:pPr marL="342900" lvl="0" indent="-342900" algn="l" rtl="0">
                        <a:lnSpc>
                          <a:spcPct val="120000"/>
                        </a:lnSpc>
                        <a:spcBef>
                          <a:spcPts val="0"/>
                        </a:spcBef>
                        <a:spcAft>
                          <a:spcPts val="0"/>
                        </a:spcAft>
                        <a:buFont typeface="+mj-lt"/>
                        <a:buAutoNum type="arabicPeriod"/>
                      </a:pPr>
                      <a:r>
                        <a:rPr lang="en" dirty="0">
                          <a:latin typeface="Century Gothic"/>
                          <a:ea typeface="Century Gothic"/>
                          <a:cs typeface="Century Gothic"/>
                          <a:sym typeface="Century Gothic"/>
                        </a:rPr>
                        <a:t>Then, take turns reading </a:t>
                      </a:r>
                      <a:r>
                        <a:rPr lang="en" dirty="0">
                          <a:solidFill>
                            <a:schemeClr val="dk1"/>
                          </a:solidFill>
                          <a:latin typeface="Century Gothic"/>
                          <a:ea typeface="Century Gothic"/>
                          <a:cs typeface="Century Gothic"/>
                          <a:sym typeface="Century Gothic"/>
                        </a:rPr>
                        <a:t>“Bossy ‘r’ Triplets” </a:t>
                      </a:r>
                      <a:r>
                        <a:rPr lang="en" dirty="0">
                          <a:latin typeface="Century Gothic"/>
                          <a:ea typeface="Century Gothic"/>
                          <a:cs typeface="Century Gothic"/>
                          <a:sym typeface="Century Gothic"/>
                        </a:rPr>
                        <a:t>one line at a time. Change your voice with each line you read.</a:t>
                      </a:r>
                    </a:p>
                    <a:p>
                      <a:pPr marL="342900" lvl="0" indent="-342900" algn="l" rtl="0">
                        <a:lnSpc>
                          <a:spcPct val="120000"/>
                        </a:lnSpc>
                        <a:spcBef>
                          <a:spcPts val="0"/>
                        </a:spcBef>
                        <a:spcAft>
                          <a:spcPts val="0"/>
                        </a:spcAft>
                        <a:buFont typeface="+mj-lt"/>
                        <a:buAutoNum type="arabicPeriod"/>
                      </a:pPr>
                      <a:r>
                        <a:rPr lang="en" dirty="0">
                          <a:latin typeface="Century Gothic"/>
                          <a:ea typeface="Century Gothic"/>
                          <a:cs typeface="Century Gothic"/>
                          <a:sym typeface="Century Gothic"/>
                        </a:rPr>
                        <a:t>Follow the Rules of Fluency! Read </a:t>
                      </a:r>
                      <a:r>
                        <a:rPr lang="en" i="1" dirty="0">
                          <a:latin typeface="Century Gothic"/>
                          <a:ea typeface="Century Gothic"/>
                          <a:cs typeface="Century Gothic"/>
                          <a:sym typeface="Century Gothic"/>
                        </a:rPr>
                        <a:t>smoothly</a:t>
                      </a:r>
                      <a:r>
                        <a:rPr lang="en" dirty="0">
                          <a:latin typeface="Century Gothic"/>
                          <a:ea typeface="Century Gothic"/>
                          <a:cs typeface="Century Gothic"/>
                          <a:sym typeface="Century Gothic"/>
                        </a:rPr>
                        <a:t>, </a:t>
                      </a:r>
                      <a:r>
                        <a:rPr lang="en" i="1" dirty="0">
                          <a:latin typeface="Century Gothic"/>
                          <a:ea typeface="Century Gothic"/>
                          <a:cs typeface="Century Gothic"/>
                          <a:sym typeface="Century Gothic"/>
                        </a:rPr>
                        <a:t>with expression </a:t>
                      </a:r>
                      <a:r>
                        <a:rPr lang="en-US" i="1" dirty="0">
                          <a:latin typeface="Century Gothic"/>
                          <a:ea typeface="Century Gothic"/>
                          <a:cs typeface="Century Gothic"/>
                          <a:sym typeface="Century Gothic"/>
                        </a:rPr>
                        <a:t>and</a:t>
                      </a:r>
                      <a:r>
                        <a:rPr lang="en" i="1" dirty="0">
                          <a:latin typeface="Century Gothic"/>
                          <a:ea typeface="Century Gothic"/>
                          <a:cs typeface="Century Gothic"/>
                          <a:sym typeface="Century Gothic"/>
                        </a:rPr>
                        <a:t> meaning</a:t>
                      </a:r>
                      <a:r>
                        <a:rPr lang="en" dirty="0">
                          <a:latin typeface="Century Gothic"/>
                          <a:ea typeface="Century Gothic"/>
                          <a:cs typeface="Century Gothic"/>
                          <a:sym typeface="Century Gothic"/>
                        </a:rPr>
                        <a:t> and at </a:t>
                      </a:r>
                      <a:r>
                        <a:rPr lang="en" i="1" dirty="0">
                          <a:latin typeface="Century Gothic"/>
                          <a:ea typeface="Century Gothic"/>
                          <a:cs typeface="Century Gothic"/>
                          <a:sym typeface="Century Gothic"/>
                        </a:rPr>
                        <a:t>just the right speed.</a:t>
                      </a:r>
                      <a:endParaRPr i="1" dirty="0">
                        <a:latin typeface="Century Gothic"/>
                        <a:ea typeface="Century Gothic"/>
                        <a:cs typeface="Century Gothic"/>
                        <a:sym typeface="Century Gothic"/>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214" name="Google Shape;214;p30"/>
          <p:cNvPicPr preferRelativeResize="0"/>
          <p:nvPr/>
        </p:nvPicPr>
        <p:blipFill>
          <a:blip r:embed="rId3">
            <a:alphaModFix/>
          </a:blip>
          <a:stretch>
            <a:fillRect/>
          </a:stretch>
        </p:blipFill>
        <p:spPr>
          <a:xfrm>
            <a:off x="113425" y="152402"/>
            <a:ext cx="600625" cy="480500"/>
          </a:xfrm>
          <a:prstGeom prst="rect">
            <a:avLst/>
          </a:prstGeom>
          <a:noFill/>
          <a:ln>
            <a:noFill/>
          </a:ln>
        </p:spPr>
      </p:pic>
      <p:pic>
        <p:nvPicPr>
          <p:cNvPr id="215" name="Google Shape;215;p30"/>
          <p:cNvPicPr preferRelativeResize="0"/>
          <p:nvPr/>
        </p:nvPicPr>
        <p:blipFill>
          <a:blip r:embed="rId4">
            <a:alphaModFix/>
          </a:blip>
          <a:stretch>
            <a:fillRect/>
          </a:stretch>
        </p:blipFill>
        <p:spPr>
          <a:xfrm>
            <a:off x="2827156" y="197677"/>
            <a:ext cx="507194" cy="4805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31"/>
          <p:cNvSpPr txBox="1">
            <a:spLocks noGrp="1"/>
          </p:cNvSpPr>
          <p:nvPr>
            <p:ph type="body" idx="1"/>
          </p:nvPr>
        </p:nvSpPr>
        <p:spPr>
          <a:xfrm>
            <a:off x="445248" y="200"/>
            <a:ext cx="3148200" cy="618000"/>
          </a:xfrm>
          <a:prstGeom prst="rect">
            <a:avLst/>
          </a:prstGeom>
        </p:spPr>
        <p:txBody>
          <a:bodyPr spcFirstLastPara="1" wrap="square" lIns="68575" tIns="34275" rIns="68575" bIns="34275" anchor="b" anchorCtr="0">
            <a:noAutofit/>
          </a:bodyPr>
          <a:lstStyle/>
          <a:p>
            <a:pPr marL="0" lvl="0" indent="0" algn="l" rtl="0">
              <a:spcBef>
                <a:spcPts val="800"/>
              </a:spcBef>
              <a:spcAft>
                <a:spcPts val="0"/>
              </a:spcAft>
              <a:buNone/>
            </a:pPr>
            <a:r>
              <a:rPr lang="en"/>
              <a:t>                   </a:t>
            </a:r>
            <a:r>
              <a:rPr lang="en" sz="2400">
                <a:latin typeface="Century Gothic"/>
                <a:ea typeface="Century Gothic"/>
                <a:cs typeface="Century Gothic"/>
                <a:sym typeface="Century Gothic"/>
              </a:rPr>
              <a:t>Words Rule</a:t>
            </a:r>
            <a:endParaRPr sz="2400">
              <a:latin typeface="Century Gothic"/>
              <a:ea typeface="Century Gothic"/>
              <a:cs typeface="Century Gothic"/>
              <a:sym typeface="Century Gothic"/>
            </a:endParaRPr>
          </a:p>
        </p:txBody>
      </p:sp>
      <p:sp>
        <p:nvSpPr>
          <p:cNvPr id="221" name="Google Shape;221;p31"/>
          <p:cNvSpPr txBox="1">
            <a:spLocks noGrp="1"/>
          </p:cNvSpPr>
          <p:nvPr>
            <p:ph type="body" idx="2"/>
          </p:nvPr>
        </p:nvSpPr>
        <p:spPr>
          <a:xfrm>
            <a:off x="511175" y="1100675"/>
            <a:ext cx="2495700" cy="34230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2400">
                <a:latin typeface="Century Gothic"/>
                <a:ea typeface="Century Gothic"/>
                <a:cs typeface="Century Gothic"/>
                <a:sym typeface="Century Gothic"/>
              </a:rPr>
              <a:t>oink        couch                </a:t>
            </a:r>
            <a:endParaRPr sz="24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400">
                <a:latin typeface="Century Gothic"/>
                <a:ea typeface="Century Gothic"/>
                <a:cs typeface="Century Gothic"/>
                <a:sym typeface="Century Gothic"/>
              </a:rPr>
              <a:t>join         toy </a:t>
            </a:r>
            <a:endParaRPr sz="24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400">
                <a:latin typeface="Century Gothic"/>
                <a:ea typeface="Century Gothic"/>
                <a:cs typeface="Century Gothic"/>
                <a:sym typeface="Century Gothic"/>
              </a:rPr>
              <a:t>boys       found </a:t>
            </a:r>
            <a:endParaRPr sz="24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400">
                <a:latin typeface="Century Gothic"/>
                <a:ea typeface="Century Gothic"/>
                <a:cs typeface="Century Gothic"/>
                <a:sym typeface="Century Gothic"/>
              </a:rPr>
              <a:t>clouds    count </a:t>
            </a:r>
            <a:endParaRPr sz="24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400">
                <a:latin typeface="Century Gothic"/>
                <a:ea typeface="Century Gothic"/>
                <a:cs typeface="Century Gothic"/>
                <a:sym typeface="Century Gothic"/>
              </a:rPr>
              <a:t>brown    snout </a:t>
            </a:r>
            <a:endParaRPr sz="24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400">
                <a:latin typeface="Century Gothic"/>
                <a:ea typeface="Century Gothic"/>
                <a:cs typeface="Century Gothic"/>
                <a:sym typeface="Century Gothic"/>
              </a:rPr>
              <a:t>how        sound </a:t>
            </a:r>
            <a:endParaRPr sz="24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400">
                <a:latin typeface="Century Gothic"/>
                <a:ea typeface="Century Gothic"/>
                <a:cs typeface="Century Gothic"/>
                <a:sym typeface="Century Gothic"/>
              </a:rPr>
              <a:t>coins      outside  </a:t>
            </a:r>
            <a:endParaRPr sz="24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400">
                <a:latin typeface="Century Gothic"/>
                <a:ea typeface="Century Gothic"/>
                <a:cs typeface="Century Gothic"/>
                <a:sym typeface="Century Gothic"/>
              </a:rPr>
              <a:t>our         loud</a:t>
            </a:r>
            <a:endParaRPr sz="2400">
              <a:latin typeface="Century Gothic"/>
              <a:ea typeface="Century Gothic"/>
              <a:cs typeface="Century Gothic"/>
              <a:sym typeface="Century Gothic"/>
            </a:endParaRPr>
          </a:p>
        </p:txBody>
      </p:sp>
      <p:sp>
        <p:nvSpPr>
          <p:cNvPr id="222" name="Google Shape;222;p31"/>
          <p:cNvSpPr txBox="1">
            <a:spLocks noGrp="1"/>
          </p:cNvSpPr>
          <p:nvPr>
            <p:ph type="body" idx="3"/>
          </p:nvPr>
        </p:nvSpPr>
        <p:spPr>
          <a:xfrm>
            <a:off x="4640150" y="156894"/>
            <a:ext cx="3887400" cy="425276"/>
          </a:xfrm>
          <a:prstGeom prst="rect">
            <a:avLst/>
          </a:prstGeom>
        </p:spPr>
        <p:txBody>
          <a:bodyPr spcFirstLastPara="1" wrap="square" lIns="68575" tIns="34275" rIns="68575" bIns="34275" anchor="b" anchorCtr="0">
            <a:noAutofit/>
          </a:bodyPr>
          <a:lstStyle/>
          <a:p>
            <a:pPr marL="0" lvl="0" indent="0" algn="l" rtl="0">
              <a:spcBef>
                <a:spcPts val="800"/>
              </a:spcBef>
              <a:spcAft>
                <a:spcPts val="0"/>
              </a:spcAft>
              <a:buNone/>
            </a:pPr>
            <a:r>
              <a:rPr lang="en" dirty="0"/>
              <a:t>               </a:t>
            </a:r>
            <a:r>
              <a:rPr lang="en" sz="2400" dirty="0">
                <a:latin typeface="Century Gothic"/>
                <a:ea typeface="Century Gothic"/>
                <a:cs typeface="Century Gothic"/>
                <a:sym typeface="Century Gothic"/>
              </a:rPr>
              <a:t>Sentence Builder</a:t>
            </a:r>
            <a:endParaRPr sz="2400" dirty="0">
              <a:latin typeface="Century Gothic"/>
              <a:ea typeface="Century Gothic"/>
              <a:cs typeface="Century Gothic"/>
              <a:sym typeface="Century Gothic"/>
            </a:endParaRPr>
          </a:p>
        </p:txBody>
      </p:sp>
      <p:sp>
        <p:nvSpPr>
          <p:cNvPr id="223" name="Google Shape;223;p31"/>
          <p:cNvSpPr txBox="1">
            <a:spLocks noGrp="1"/>
          </p:cNvSpPr>
          <p:nvPr>
            <p:ph type="body" idx="4"/>
          </p:nvPr>
        </p:nvSpPr>
        <p:spPr>
          <a:xfrm>
            <a:off x="4243500" y="577139"/>
            <a:ext cx="4900500" cy="4056900"/>
          </a:xfrm>
          <a:prstGeom prst="rect">
            <a:avLst/>
          </a:prstGeom>
        </p:spPr>
        <p:txBody>
          <a:bodyPr spcFirstLastPara="1" wrap="square" lIns="68575" tIns="34275" rIns="68575" bIns="34275" anchor="t" anchorCtr="0">
            <a:noAutofit/>
          </a:bodyPr>
          <a:lstStyle/>
          <a:p>
            <a:pPr marL="342900" lvl="0" indent="-342900" algn="l" rtl="0">
              <a:lnSpc>
                <a:spcPct val="115000"/>
              </a:lnSpc>
              <a:spcBef>
                <a:spcPts val="800"/>
              </a:spcBef>
              <a:spcAft>
                <a:spcPts val="0"/>
              </a:spcAft>
              <a:buClr>
                <a:schemeClr val="dk1"/>
              </a:buClr>
              <a:buSzPct val="100000"/>
              <a:buFont typeface="+mj-lt"/>
              <a:buAutoNum type="arabicPeriod"/>
            </a:pPr>
            <a:r>
              <a:rPr lang="en" sz="1500" dirty="0">
                <a:latin typeface="Century Gothic"/>
                <a:ea typeface="Century Gothic"/>
                <a:cs typeface="Century Gothic"/>
                <a:sym typeface="Century Gothic"/>
              </a:rPr>
              <a:t>We have a _______ with ________ stripes in ________ family room.</a:t>
            </a:r>
          </a:p>
          <a:p>
            <a:pPr marL="342900" lvl="0" indent="-342900" algn="l" rtl="0">
              <a:lnSpc>
                <a:spcPct val="115000"/>
              </a:lnSpc>
              <a:spcBef>
                <a:spcPts val="800"/>
              </a:spcBef>
              <a:spcAft>
                <a:spcPts val="0"/>
              </a:spcAft>
              <a:buClr>
                <a:schemeClr val="dk1"/>
              </a:buClr>
              <a:buSzPct val="100000"/>
              <a:buFont typeface="+mj-lt"/>
              <a:buAutoNum type="arabicPeriod"/>
            </a:pPr>
            <a:r>
              <a:rPr lang="en" sz="1500" dirty="0">
                <a:latin typeface="Century Gothic"/>
                <a:ea typeface="Century Gothic"/>
                <a:cs typeface="Century Gothic"/>
                <a:sym typeface="Century Gothic"/>
              </a:rPr>
              <a:t>Do you want to ________ us for a picnic ________ under the clouds?</a:t>
            </a:r>
          </a:p>
          <a:p>
            <a:pPr marL="342900" lvl="0" indent="-342900" algn="l" rtl="0">
              <a:lnSpc>
                <a:spcPct val="115000"/>
              </a:lnSpc>
              <a:spcBef>
                <a:spcPts val="800"/>
              </a:spcBef>
              <a:spcAft>
                <a:spcPts val="0"/>
              </a:spcAft>
              <a:buClr>
                <a:schemeClr val="dk1"/>
              </a:buClr>
              <a:buSzPct val="100000"/>
              <a:buFont typeface="+mj-lt"/>
              <a:buAutoNum type="arabicPeriod"/>
            </a:pPr>
            <a:r>
              <a:rPr lang="en" sz="1500" dirty="0">
                <a:latin typeface="Century Gothic"/>
                <a:ea typeface="Century Gothic"/>
                <a:cs typeface="Century Gothic"/>
                <a:sym typeface="Century Gothic"/>
              </a:rPr>
              <a:t>The girls and ________ can ________ all the dollars and _________ from the bake sale.</a:t>
            </a:r>
          </a:p>
          <a:p>
            <a:pPr marL="342900" lvl="0" indent="-342900" algn="l" rtl="0">
              <a:lnSpc>
                <a:spcPct val="115000"/>
              </a:lnSpc>
              <a:spcBef>
                <a:spcPts val="800"/>
              </a:spcBef>
              <a:spcAft>
                <a:spcPts val="0"/>
              </a:spcAft>
              <a:buClr>
                <a:schemeClr val="dk1"/>
              </a:buClr>
              <a:buSzPct val="100000"/>
              <a:buFont typeface="+mj-lt"/>
              <a:buAutoNum type="arabicPeriod"/>
            </a:pPr>
            <a:r>
              <a:rPr lang="en" sz="1500" dirty="0">
                <a:latin typeface="Century Gothic"/>
                <a:ea typeface="Century Gothic"/>
                <a:cs typeface="Century Gothic"/>
                <a:sym typeface="Century Gothic"/>
              </a:rPr>
              <a:t>That little________ made a very ________ ________ just now.</a:t>
            </a:r>
          </a:p>
          <a:p>
            <a:pPr marL="342900" lvl="0" indent="-342900" algn="l" rtl="0">
              <a:lnSpc>
                <a:spcPct val="115000"/>
              </a:lnSpc>
              <a:spcBef>
                <a:spcPts val="800"/>
              </a:spcBef>
              <a:spcAft>
                <a:spcPts val="0"/>
              </a:spcAft>
              <a:buClr>
                <a:schemeClr val="dk1"/>
              </a:buClr>
              <a:buSzPct val="100000"/>
              <a:buFont typeface="+mj-lt"/>
              <a:buAutoNum type="arabicPeriod"/>
            </a:pPr>
            <a:r>
              <a:rPr lang="en" sz="1500" dirty="0">
                <a:latin typeface="Century Gothic"/>
                <a:ea typeface="Century Gothic"/>
                <a:cs typeface="Century Gothic"/>
                <a:sym typeface="Century Gothic"/>
              </a:rPr>
              <a:t>________ was your lost dog ________?</a:t>
            </a:r>
          </a:p>
          <a:p>
            <a:pPr marL="342900" lvl="0" indent="-342900" algn="l" rtl="0">
              <a:lnSpc>
                <a:spcPct val="115000"/>
              </a:lnSpc>
              <a:spcBef>
                <a:spcPts val="800"/>
              </a:spcBef>
              <a:spcAft>
                <a:spcPts val="0"/>
              </a:spcAft>
              <a:buClr>
                <a:schemeClr val="dk1"/>
              </a:buClr>
              <a:buSzPct val="100000"/>
              <a:buFont typeface="+mj-lt"/>
              <a:buAutoNum type="arabicPeriod"/>
            </a:pPr>
            <a:r>
              <a:rPr lang="en" sz="1500" dirty="0">
                <a:latin typeface="Century Gothic"/>
                <a:ea typeface="Century Gothic"/>
                <a:cs typeface="Century Gothic"/>
                <a:sym typeface="Century Gothic"/>
              </a:rPr>
              <a:t>The piglet says “________” and sniffs with her ________ in the barnyard.</a:t>
            </a:r>
          </a:p>
          <a:p>
            <a:pPr marL="342900" lvl="0" indent="-342900" algn="l" rtl="0">
              <a:lnSpc>
                <a:spcPct val="115000"/>
              </a:lnSpc>
              <a:spcBef>
                <a:spcPts val="800"/>
              </a:spcBef>
              <a:spcAft>
                <a:spcPts val="0"/>
              </a:spcAft>
              <a:buClr>
                <a:schemeClr val="dk1"/>
              </a:buClr>
              <a:buSzPct val="100000"/>
              <a:buFont typeface="+mj-lt"/>
              <a:buAutoNum type="arabicPeriod"/>
            </a:pPr>
            <a:r>
              <a:rPr lang="en" sz="1500" dirty="0">
                <a:latin typeface="Century Gothic"/>
                <a:ea typeface="Century Gothic"/>
                <a:cs typeface="Century Gothic"/>
                <a:sym typeface="Century Gothic"/>
              </a:rPr>
              <a:t>(Write a sentence with “oi” and “oy” words.)</a:t>
            </a:r>
          </a:p>
          <a:p>
            <a:pPr marL="342900" lvl="0" indent="-342900" algn="l" rtl="0">
              <a:lnSpc>
                <a:spcPct val="115000"/>
              </a:lnSpc>
              <a:spcBef>
                <a:spcPts val="800"/>
              </a:spcBef>
              <a:spcAft>
                <a:spcPts val="0"/>
              </a:spcAft>
              <a:buClr>
                <a:schemeClr val="dk1"/>
              </a:buClr>
              <a:buSzPct val="100000"/>
              <a:buFont typeface="+mj-lt"/>
              <a:buAutoNum type="arabicPeriod"/>
            </a:pPr>
            <a:r>
              <a:rPr lang="en" sz="1500" dirty="0">
                <a:latin typeface="Century Gothic"/>
                <a:ea typeface="Century Gothic"/>
                <a:cs typeface="Century Gothic"/>
                <a:sym typeface="Century Gothic"/>
              </a:rPr>
              <a:t>(Write a sentence with “ou” and “ow” words.)</a:t>
            </a:r>
            <a:endParaRPr sz="1500" dirty="0">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endParaRPr sz="1500" dirty="0">
              <a:latin typeface="Century Gothic"/>
              <a:ea typeface="Century Gothic"/>
              <a:cs typeface="Century Gothic"/>
              <a:sym typeface="Century Gothic"/>
            </a:endParaRPr>
          </a:p>
          <a:p>
            <a:pPr marL="0" lvl="0" indent="0" algn="l" rtl="0">
              <a:spcBef>
                <a:spcPts val="800"/>
              </a:spcBef>
              <a:spcAft>
                <a:spcPts val="0"/>
              </a:spcAft>
              <a:buClr>
                <a:schemeClr val="dk1"/>
              </a:buClr>
              <a:buSzPts val="1100"/>
              <a:buFont typeface="Arial"/>
              <a:buNone/>
            </a:pPr>
            <a:endParaRPr sz="1500" dirty="0">
              <a:latin typeface="Century Gothic"/>
              <a:ea typeface="Century Gothic"/>
              <a:cs typeface="Century Gothic"/>
              <a:sym typeface="Century Gothic"/>
            </a:endParaRPr>
          </a:p>
          <a:p>
            <a:pPr marL="0" lvl="0" indent="0" algn="l" rtl="0">
              <a:spcBef>
                <a:spcPts val="800"/>
              </a:spcBef>
              <a:spcAft>
                <a:spcPts val="0"/>
              </a:spcAft>
              <a:buClr>
                <a:schemeClr val="dk1"/>
              </a:buClr>
              <a:buSzPts val="1100"/>
              <a:buFont typeface="Arial"/>
              <a:buNone/>
            </a:pPr>
            <a:endParaRPr sz="1500" dirty="0">
              <a:latin typeface="Century Gothic"/>
              <a:ea typeface="Century Gothic"/>
              <a:cs typeface="Century Gothic"/>
              <a:sym typeface="Century Gothic"/>
            </a:endParaRPr>
          </a:p>
          <a:p>
            <a:pPr marL="0" lvl="0" indent="0" algn="l" rtl="0">
              <a:spcBef>
                <a:spcPts val="800"/>
              </a:spcBef>
              <a:spcAft>
                <a:spcPts val="0"/>
              </a:spcAft>
              <a:buNone/>
            </a:pPr>
            <a:endParaRPr sz="1500" dirty="0">
              <a:latin typeface="Century Gothic"/>
              <a:ea typeface="Century Gothic"/>
              <a:cs typeface="Century Gothic"/>
              <a:sym typeface="Century Gothic"/>
            </a:endParaRPr>
          </a:p>
        </p:txBody>
      </p:sp>
      <p:pic>
        <p:nvPicPr>
          <p:cNvPr id="224" name="Google Shape;224;p31"/>
          <p:cNvPicPr preferRelativeResize="0"/>
          <p:nvPr/>
        </p:nvPicPr>
        <p:blipFill>
          <a:blip r:embed="rId3">
            <a:alphaModFix/>
          </a:blip>
          <a:stretch>
            <a:fillRect/>
          </a:stretch>
        </p:blipFill>
        <p:spPr>
          <a:xfrm>
            <a:off x="445250" y="118656"/>
            <a:ext cx="825500" cy="660400"/>
          </a:xfrm>
          <a:prstGeom prst="rect">
            <a:avLst/>
          </a:prstGeom>
          <a:noFill/>
          <a:ln>
            <a:noFill/>
          </a:ln>
        </p:spPr>
      </p:pic>
      <p:sp>
        <p:nvSpPr>
          <p:cNvPr id="225" name="Google Shape;225;p31"/>
          <p:cNvSpPr txBox="1"/>
          <p:nvPr/>
        </p:nvSpPr>
        <p:spPr>
          <a:xfrm>
            <a:off x="663575" y="-3482250"/>
            <a:ext cx="3000000" cy="3000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26" name="Google Shape;226;p31"/>
          <p:cNvPicPr preferRelativeResize="0"/>
          <p:nvPr/>
        </p:nvPicPr>
        <p:blipFill>
          <a:blip r:embed="rId4">
            <a:alphaModFix/>
          </a:blip>
          <a:stretch>
            <a:fillRect/>
          </a:stretch>
        </p:blipFill>
        <p:spPr>
          <a:xfrm>
            <a:off x="4759533" y="170799"/>
            <a:ext cx="530679" cy="477313"/>
          </a:xfrm>
          <a:prstGeom prst="rect">
            <a:avLst/>
          </a:prstGeom>
          <a:noFill/>
          <a:ln>
            <a:noFill/>
          </a:ln>
        </p:spPr>
      </p:pic>
      <p:sp>
        <p:nvSpPr>
          <p:cNvPr id="227" name="Google Shape;227;p31"/>
          <p:cNvSpPr txBox="1"/>
          <p:nvPr/>
        </p:nvSpPr>
        <p:spPr>
          <a:xfrm>
            <a:off x="4532075" y="-3296700"/>
            <a:ext cx="3000000" cy="3000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32"/>
          <p:cNvSpPr txBox="1">
            <a:spLocks noGrp="1"/>
          </p:cNvSpPr>
          <p:nvPr>
            <p:ph type="body" idx="1"/>
          </p:nvPr>
        </p:nvSpPr>
        <p:spPr>
          <a:xfrm>
            <a:off x="445248" y="200"/>
            <a:ext cx="3148200" cy="618000"/>
          </a:xfrm>
          <a:prstGeom prst="rect">
            <a:avLst/>
          </a:prstGeom>
        </p:spPr>
        <p:txBody>
          <a:bodyPr spcFirstLastPara="1" wrap="square" lIns="68575" tIns="34275" rIns="68575" bIns="34275" anchor="b" anchorCtr="0">
            <a:noAutofit/>
          </a:bodyPr>
          <a:lstStyle/>
          <a:p>
            <a:pPr marL="0" lvl="0" indent="0" algn="l" rtl="0">
              <a:spcBef>
                <a:spcPts val="800"/>
              </a:spcBef>
              <a:spcAft>
                <a:spcPts val="0"/>
              </a:spcAft>
              <a:buNone/>
            </a:pPr>
            <a:r>
              <a:rPr lang="en"/>
              <a:t>                   </a:t>
            </a:r>
            <a:r>
              <a:rPr lang="en" sz="2400">
                <a:latin typeface="Century Gothic"/>
                <a:ea typeface="Century Gothic"/>
                <a:cs typeface="Century Gothic"/>
                <a:sym typeface="Century Gothic"/>
              </a:rPr>
              <a:t>Words Rule</a:t>
            </a:r>
            <a:endParaRPr sz="2400">
              <a:latin typeface="Century Gothic"/>
              <a:ea typeface="Century Gothic"/>
              <a:cs typeface="Century Gothic"/>
              <a:sym typeface="Century Gothic"/>
            </a:endParaRPr>
          </a:p>
        </p:txBody>
      </p:sp>
      <p:sp>
        <p:nvSpPr>
          <p:cNvPr id="233" name="Google Shape;233;p32"/>
          <p:cNvSpPr txBox="1">
            <a:spLocks noGrp="1"/>
          </p:cNvSpPr>
          <p:nvPr>
            <p:ph type="body" idx="2"/>
          </p:nvPr>
        </p:nvSpPr>
        <p:spPr>
          <a:xfrm>
            <a:off x="305325" y="1100675"/>
            <a:ext cx="3499500" cy="34230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800" u="sng">
                <a:latin typeface="Century Gothic"/>
                <a:ea typeface="Century Gothic"/>
                <a:cs typeface="Century Gothic"/>
                <a:sym typeface="Century Gothic"/>
              </a:rPr>
              <a:t>oi</a:t>
            </a:r>
            <a:r>
              <a:rPr lang="en" sz="1800">
                <a:latin typeface="Century Gothic"/>
                <a:ea typeface="Century Gothic"/>
                <a:cs typeface="Century Gothic"/>
                <a:sym typeface="Century Gothic"/>
              </a:rPr>
              <a:t>         </a:t>
            </a:r>
            <a:r>
              <a:rPr lang="en" sz="1800" u="sng">
                <a:latin typeface="Century Gothic"/>
                <a:ea typeface="Century Gothic"/>
                <a:cs typeface="Century Gothic"/>
                <a:sym typeface="Century Gothic"/>
              </a:rPr>
              <a:t>oy</a:t>
            </a:r>
            <a:r>
              <a:rPr lang="en" sz="1800">
                <a:latin typeface="Century Gothic"/>
                <a:ea typeface="Century Gothic"/>
                <a:cs typeface="Century Gothic"/>
                <a:sym typeface="Century Gothic"/>
              </a:rPr>
              <a:t>       </a:t>
            </a:r>
            <a:r>
              <a:rPr lang="en" sz="1800" u="sng">
                <a:latin typeface="Century Gothic"/>
                <a:ea typeface="Century Gothic"/>
                <a:cs typeface="Century Gothic"/>
                <a:sym typeface="Century Gothic"/>
              </a:rPr>
              <a:t>ou </a:t>
            </a:r>
            <a:r>
              <a:rPr lang="en" sz="1800">
                <a:latin typeface="Century Gothic"/>
                <a:ea typeface="Century Gothic"/>
                <a:cs typeface="Century Gothic"/>
                <a:sym typeface="Century Gothic"/>
              </a:rPr>
              <a:t>          </a:t>
            </a:r>
            <a:r>
              <a:rPr lang="en" sz="1800" u="sng">
                <a:latin typeface="Century Gothic"/>
                <a:ea typeface="Century Gothic"/>
                <a:cs typeface="Century Gothic"/>
                <a:sym typeface="Century Gothic"/>
              </a:rPr>
              <a:t>ow</a:t>
            </a:r>
            <a:endParaRPr sz="1800" u="sng">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800">
                <a:latin typeface="Century Gothic"/>
                <a:ea typeface="Century Gothic"/>
                <a:cs typeface="Century Gothic"/>
                <a:sym typeface="Century Gothic"/>
              </a:rPr>
              <a:t>oink    toy     couch     brown         </a:t>
            </a:r>
            <a:endParaRPr sz="18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800">
                <a:latin typeface="Century Gothic"/>
                <a:ea typeface="Century Gothic"/>
                <a:cs typeface="Century Gothic"/>
                <a:sym typeface="Century Gothic"/>
              </a:rPr>
              <a:t>join    boys    found       how</a:t>
            </a:r>
            <a:endParaRPr sz="18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800">
                <a:latin typeface="Century Gothic"/>
                <a:ea typeface="Century Gothic"/>
                <a:cs typeface="Century Gothic"/>
                <a:sym typeface="Century Gothic"/>
              </a:rPr>
              <a:t>coins             clouds    </a:t>
            </a:r>
            <a:endParaRPr sz="18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800">
                <a:latin typeface="Century Gothic"/>
                <a:ea typeface="Century Gothic"/>
                <a:cs typeface="Century Gothic"/>
                <a:sym typeface="Century Gothic"/>
              </a:rPr>
              <a:t>                      count </a:t>
            </a:r>
            <a:endParaRPr sz="18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800">
                <a:latin typeface="Century Gothic"/>
                <a:ea typeface="Century Gothic"/>
                <a:cs typeface="Century Gothic"/>
                <a:sym typeface="Century Gothic"/>
              </a:rPr>
              <a:t>                      snout </a:t>
            </a:r>
            <a:endParaRPr sz="18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800">
                <a:latin typeface="Century Gothic"/>
                <a:ea typeface="Century Gothic"/>
                <a:cs typeface="Century Gothic"/>
                <a:sym typeface="Century Gothic"/>
              </a:rPr>
              <a:t>                      sound </a:t>
            </a:r>
            <a:endParaRPr sz="18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800">
                <a:latin typeface="Century Gothic"/>
                <a:ea typeface="Century Gothic"/>
                <a:cs typeface="Century Gothic"/>
                <a:sym typeface="Century Gothic"/>
              </a:rPr>
              <a:t>                      loud                                          </a:t>
            </a:r>
            <a:endParaRPr sz="18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800">
                <a:latin typeface="Century Gothic"/>
                <a:ea typeface="Century Gothic"/>
                <a:cs typeface="Century Gothic"/>
                <a:sym typeface="Century Gothic"/>
              </a:rPr>
              <a:t>                       our</a:t>
            </a:r>
            <a:endParaRPr sz="18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a:latin typeface="Century Gothic"/>
                <a:ea typeface="Century Gothic"/>
                <a:cs typeface="Century Gothic"/>
                <a:sym typeface="Century Gothic"/>
              </a:rPr>
              <a:t>                    outside</a:t>
            </a:r>
            <a:endParaRPr sz="1800">
              <a:latin typeface="Century Gothic"/>
              <a:ea typeface="Century Gothic"/>
              <a:cs typeface="Century Gothic"/>
              <a:sym typeface="Century Gothic"/>
            </a:endParaRPr>
          </a:p>
        </p:txBody>
      </p:sp>
      <p:sp>
        <p:nvSpPr>
          <p:cNvPr id="234" name="Google Shape;234;p32"/>
          <p:cNvSpPr txBox="1">
            <a:spLocks noGrp="1"/>
          </p:cNvSpPr>
          <p:nvPr>
            <p:ph type="body" idx="3"/>
          </p:nvPr>
        </p:nvSpPr>
        <p:spPr>
          <a:xfrm>
            <a:off x="4629150" y="57647"/>
            <a:ext cx="3887400" cy="618000"/>
          </a:xfrm>
          <a:prstGeom prst="rect">
            <a:avLst/>
          </a:prstGeom>
        </p:spPr>
        <p:txBody>
          <a:bodyPr spcFirstLastPara="1" wrap="square" lIns="68575" tIns="34275" rIns="68575" bIns="34275" anchor="b" anchorCtr="0">
            <a:noAutofit/>
          </a:bodyPr>
          <a:lstStyle/>
          <a:p>
            <a:pPr marL="0" lvl="0" indent="0" algn="l" rtl="0">
              <a:spcBef>
                <a:spcPts val="800"/>
              </a:spcBef>
              <a:spcAft>
                <a:spcPts val="0"/>
              </a:spcAft>
              <a:buNone/>
            </a:pPr>
            <a:r>
              <a:rPr lang="en"/>
              <a:t>               </a:t>
            </a:r>
            <a:r>
              <a:rPr lang="en" sz="2400">
                <a:latin typeface="Century Gothic"/>
                <a:ea typeface="Century Gothic"/>
                <a:cs typeface="Century Gothic"/>
                <a:sym typeface="Century Gothic"/>
              </a:rPr>
              <a:t>Sentence Builder</a:t>
            </a:r>
            <a:endParaRPr sz="2400">
              <a:latin typeface="Century Gothic"/>
              <a:ea typeface="Century Gothic"/>
              <a:cs typeface="Century Gothic"/>
              <a:sym typeface="Century Gothic"/>
            </a:endParaRPr>
          </a:p>
        </p:txBody>
      </p:sp>
      <p:sp>
        <p:nvSpPr>
          <p:cNvPr id="235" name="Google Shape;235;p32"/>
          <p:cNvSpPr txBox="1">
            <a:spLocks noGrp="1"/>
          </p:cNvSpPr>
          <p:nvPr>
            <p:ph type="body" idx="4"/>
          </p:nvPr>
        </p:nvSpPr>
        <p:spPr>
          <a:xfrm>
            <a:off x="4133600" y="675650"/>
            <a:ext cx="4900500" cy="4342664"/>
          </a:xfrm>
          <a:prstGeom prst="rect">
            <a:avLst/>
          </a:prstGeom>
        </p:spPr>
        <p:txBody>
          <a:bodyPr spcFirstLastPara="1" wrap="square" lIns="68575" tIns="34275" rIns="68575" bIns="34275" anchor="t" anchorCtr="0">
            <a:noAutofit/>
          </a:bodyPr>
          <a:lstStyle/>
          <a:p>
            <a:pPr marL="342900" lvl="0" indent="-342900" algn="l" rtl="0">
              <a:lnSpc>
                <a:spcPct val="108000"/>
              </a:lnSpc>
              <a:spcBef>
                <a:spcPts val="800"/>
              </a:spcBef>
              <a:spcAft>
                <a:spcPts val="0"/>
              </a:spcAft>
              <a:buSzPct val="100000"/>
              <a:buFont typeface="+mj-lt"/>
              <a:buAutoNum type="arabicPeriod"/>
            </a:pPr>
            <a:r>
              <a:rPr lang="en" sz="1550" dirty="0">
                <a:latin typeface="Century Gothic"/>
                <a:ea typeface="Century Gothic"/>
                <a:cs typeface="Century Gothic"/>
                <a:sym typeface="Century Gothic"/>
              </a:rPr>
              <a:t>We have a </a:t>
            </a:r>
            <a:r>
              <a:rPr lang="en" sz="1550" u="sng" dirty="0">
                <a:latin typeface="Century Gothic"/>
                <a:ea typeface="Century Gothic"/>
                <a:cs typeface="Century Gothic"/>
                <a:sym typeface="Century Gothic"/>
              </a:rPr>
              <a:t>couch</a:t>
            </a:r>
            <a:r>
              <a:rPr lang="en" sz="1550" dirty="0">
                <a:latin typeface="Century Gothic"/>
                <a:ea typeface="Century Gothic"/>
                <a:cs typeface="Century Gothic"/>
                <a:sym typeface="Century Gothic"/>
              </a:rPr>
              <a:t> with </a:t>
            </a:r>
            <a:r>
              <a:rPr lang="en" sz="1550" u="sng" dirty="0">
                <a:latin typeface="Century Gothic"/>
                <a:ea typeface="Century Gothic"/>
                <a:cs typeface="Century Gothic"/>
                <a:sym typeface="Century Gothic"/>
              </a:rPr>
              <a:t>brown</a:t>
            </a:r>
            <a:r>
              <a:rPr lang="en" sz="1550" dirty="0">
                <a:latin typeface="Century Gothic"/>
                <a:ea typeface="Century Gothic"/>
                <a:cs typeface="Century Gothic"/>
                <a:sym typeface="Century Gothic"/>
              </a:rPr>
              <a:t> stripes in </a:t>
            </a:r>
            <a:r>
              <a:rPr lang="en" sz="1550" u="sng" dirty="0">
                <a:latin typeface="Century Gothic"/>
                <a:ea typeface="Century Gothic"/>
                <a:cs typeface="Century Gothic"/>
                <a:sym typeface="Century Gothic"/>
              </a:rPr>
              <a:t>our</a:t>
            </a:r>
            <a:r>
              <a:rPr lang="en" sz="1550" dirty="0">
                <a:latin typeface="Century Gothic"/>
                <a:ea typeface="Century Gothic"/>
                <a:cs typeface="Century Gothic"/>
                <a:sym typeface="Century Gothic"/>
              </a:rPr>
              <a:t> family room.</a:t>
            </a:r>
          </a:p>
          <a:p>
            <a:pPr marL="342900" lvl="0" indent="-342900" algn="l" rtl="0">
              <a:lnSpc>
                <a:spcPct val="108000"/>
              </a:lnSpc>
              <a:spcBef>
                <a:spcPts val="800"/>
              </a:spcBef>
              <a:spcAft>
                <a:spcPts val="0"/>
              </a:spcAft>
              <a:buSzPct val="100000"/>
              <a:buFont typeface="+mj-lt"/>
              <a:buAutoNum type="arabicPeriod"/>
            </a:pPr>
            <a:r>
              <a:rPr lang="en" sz="1550" dirty="0">
                <a:latin typeface="Century Gothic"/>
                <a:ea typeface="Century Gothic"/>
                <a:cs typeface="Century Gothic"/>
                <a:sym typeface="Century Gothic"/>
              </a:rPr>
              <a:t>Do you want to join us for a picnic </a:t>
            </a:r>
            <a:r>
              <a:rPr lang="en" sz="1550" u="sng" dirty="0">
                <a:latin typeface="Century Gothic"/>
                <a:ea typeface="Century Gothic"/>
                <a:cs typeface="Century Gothic"/>
                <a:sym typeface="Century Gothic"/>
              </a:rPr>
              <a:t>outside</a:t>
            </a:r>
            <a:r>
              <a:rPr lang="en" sz="1550" dirty="0">
                <a:latin typeface="Century Gothic"/>
                <a:ea typeface="Century Gothic"/>
                <a:cs typeface="Century Gothic"/>
                <a:sym typeface="Century Gothic"/>
              </a:rPr>
              <a:t> under the clouds?</a:t>
            </a:r>
          </a:p>
          <a:p>
            <a:pPr marL="342900" lvl="0" indent="-342900" algn="l" rtl="0">
              <a:lnSpc>
                <a:spcPct val="108000"/>
              </a:lnSpc>
              <a:spcBef>
                <a:spcPts val="800"/>
              </a:spcBef>
              <a:spcAft>
                <a:spcPts val="0"/>
              </a:spcAft>
              <a:buSzPct val="100000"/>
              <a:buFont typeface="+mj-lt"/>
              <a:buAutoNum type="arabicPeriod"/>
            </a:pPr>
            <a:r>
              <a:rPr lang="en" sz="1550" dirty="0">
                <a:latin typeface="Century Gothic"/>
                <a:ea typeface="Century Gothic"/>
                <a:cs typeface="Century Gothic"/>
                <a:sym typeface="Century Gothic"/>
              </a:rPr>
              <a:t>The girls and </a:t>
            </a:r>
            <a:r>
              <a:rPr lang="en" sz="1550" u="sng" dirty="0">
                <a:latin typeface="Century Gothic"/>
                <a:ea typeface="Century Gothic"/>
                <a:cs typeface="Century Gothic"/>
                <a:sym typeface="Century Gothic"/>
              </a:rPr>
              <a:t>boys</a:t>
            </a:r>
            <a:r>
              <a:rPr lang="en" sz="1550" dirty="0">
                <a:latin typeface="Century Gothic"/>
                <a:ea typeface="Century Gothic"/>
                <a:cs typeface="Century Gothic"/>
                <a:sym typeface="Century Gothic"/>
              </a:rPr>
              <a:t> can </a:t>
            </a:r>
            <a:r>
              <a:rPr lang="en" sz="1550" u="sng" dirty="0">
                <a:latin typeface="Century Gothic"/>
                <a:ea typeface="Century Gothic"/>
                <a:cs typeface="Century Gothic"/>
                <a:sym typeface="Century Gothic"/>
              </a:rPr>
              <a:t>count</a:t>
            </a:r>
            <a:r>
              <a:rPr lang="en" sz="1550" dirty="0">
                <a:latin typeface="Century Gothic"/>
                <a:ea typeface="Century Gothic"/>
                <a:cs typeface="Century Gothic"/>
                <a:sym typeface="Century Gothic"/>
              </a:rPr>
              <a:t> all the dollars and </a:t>
            </a:r>
            <a:r>
              <a:rPr lang="en" sz="1550" u="sng" dirty="0">
                <a:latin typeface="Century Gothic"/>
                <a:ea typeface="Century Gothic"/>
                <a:cs typeface="Century Gothic"/>
                <a:sym typeface="Century Gothic"/>
              </a:rPr>
              <a:t>coins</a:t>
            </a:r>
            <a:r>
              <a:rPr lang="en" sz="1550" dirty="0">
                <a:latin typeface="Century Gothic"/>
                <a:ea typeface="Century Gothic"/>
                <a:cs typeface="Century Gothic"/>
                <a:sym typeface="Century Gothic"/>
              </a:rPr>
              <a:t> from the bake sale.</a:t>
            </a:r>
          </a:p>
          <a:p>
            <a:pPr marL="342900" lvl="0" indent="-342900" algn="l" rtl="0">
              <a:lnSpc>
                <a:spcPct val="108000"/>
              </a:lnSpc>
              <a:spcBef>
                <a:spcPts val="800"/>
              </a:spcBef>
              <a:spcAft>
                <a:spcPts val="0"/>
              </a:spcAft>
              <a:buSzPct val="100000"/>
              <a:buFont typeface="+mj-lt"/>
              <a:buAutoNum type="arabicPeriod"/>
            </a:pPr>
            <a:r>
              <a:rPr lang="en" sz="1550" dirty="0">
                <a:latin typeface="Century Gothic"/>
                <a:ea typeface="Century Gothic"/>
                <a:cs typeface="Century Gothic"/>
                <a:sym typeface="Century Gothic"/>
              </a:rPr>
              <a:t>That little </a:t>
            </a:r>
            <a:r>
              <a:rPr lang="en" sz="1550" u="sng" dirty="0">
                <a:latin typeface="Century Gothic"/>
                <a:ea typeface="Century Gothic"/>
                <a:cs typeface="Century Gothic"/>
                <a:sym typeface="Century Gothic"/>
              </a:rPr>
              <a:t>toy</a:t>
            </a:r>
            <a:r>
              <a:rPr lang="en" sz="1550" dirty="0">
                <a:latin typeface="Century Gothic"/>
                <a:ea typeface="Century Gothic"/>
                <a:cs typeface="Century Gothic"/>
                <a:sym typeface="Century Gothic"/>
              </a:rPr>
              <a:t> made a very </a:t>
            </a:r>
            <a:r>
              <a:rPr lang="en" sz="1550" u="sng" dirty="0">
                <a:latin typeface="Century Gothic"/>
                <a:ea typeface="Century Gothic"/>
                <a:cs typeface="Century Gothic"/>
                <a:sym typeface="Century Gothic"/>
              </a:rPr>
              <a:t>loud</a:t>
            </a:r>
            <a:r>
              <a:rPr lang="en" sz="1550" dirty="0">
                <a:latin typeface="Century Gothic"/>
                <a:ea typeface="Century Gothic"/>
                <a:cs typeface="Century Gothic"/>
                <a:sym typeface="Century Gothic"/>
              </a:rPr>
              <a:t> </a:t>
            </a:r>
            <a:r>
              <a:rPr lang="en" sz="1550" u="sng" dirty="0">
                <a:latin typeface="Century Gothic"/>
                <a:ea typeface="Century Gothic"/>
                <a:cs typeface="Century Gothic"/>
                <a:sym typeface="Century Gothic"/>
              </a:rPr>
              <a:t>sound</a:t>
            </a:r>
            <a:r>
              <a:rPr lang="en" sz="1550" dirty="0">
                <a:latin typeface="Century Gothic"/>
                <a:ea typeface="Century Gothic"/>
                <a:cs typeface="Century Gothic"/>
                <a:sym typeface="Century Gothic"/>
              </a:rPr>
              <a:t> just now.</a:t>
            </a:r>
          </a:p>
          <a:p>
            <a:pPr marL="342900" lvl="0" indent="-342900" algn="l" rtl="0">
              <a:lnSpc>
                <a:spcPct val="108000"/>
              </a:lnSpc>
              <a:spcBef>
                <a:spcPts val="800"/>
              </a:spcBef>
              <a:spcAft>
                <a:spcPts val="0"/>
              </a:spcAft>
              <a:buSzPct val="100000"/>
              <a:buFont typeface="+mj-lt"/>
              <a:buAutoNum type="arabicPeriod"/>
            </a:pPr>
            <a:r>
              <a:rPr lang="en" sz="1550" u="sng" dirty="0">
                <a:latin typeface="Century Gothic"/>
                <a:ea typeface="Century Gothic"/>
                <a:cs typeface="Century Gothic"/>
                <a:sym typeface="Century Gothic"/>
              </a:rPr>
              <a:t>How</a:t>
            </a:r>
            <a:r>
              <a:rPr lang="en" sz="1550" dirty="0">
                <a:latin typeface="Century Gothic"/>
                <a:ea typeface="Century Gothic"/>
                <a:cs typeface="Century Gothic"/>
                <a:sym typeface="Century Gothic"/>
              </a:rPr>
              <a:t> was your lost dog </a:t>
            </a:r>
            <a:r>
              <a:rPr lang="en" sz="1550" u="sng" dirty="0">
                <a:latin typeface="Century Gothic"/>
                <a:ea typeface="Century Gothic"/>
                <a:cs typeface="Century Gothic"/>
                <a:sym typeface="Century Gothic"/>
              </a:rPr>
              <a:t>found</a:t>
            </a:r>
            <a:r>
              <a:rPr lang="en" sz="1550" dirty="0">
                <a:latin typeface="Century Gothic"/>
                <a:ea typeface="Century Gothic"/>
                <a:cs typeface="Century Gothic"/>
                <a:sym typeface="Century Gothic"/>
              </a:rPr>
              <a:t>?</a:t>
            </a:r>
          </a:p>
          <a:p>
            <a:pPr marL="342900" lvl="0" indent="-342900" algn="l" rtl="0">
              <a:lnSpc>
                <a:spcPct val="108000"/>
              </a:lnSpc>
              <a:spcBef>
                <a:spcPts val="800"/>
              </a:spcBef>
              <a:spcAft>
                <a:spcPts val="0"/>
              </a:spcAft>
              <a:buSzPct val="100000"/>
              <a:buFont typeface="+mj-lt"/>
              <a:buAutoNum type="arabicPeriod"/>
            </a:pPr>
            <a:r>
              <a:rPr lang="en" sz="1550" dirty="0">
                <a:latin typeface="Century Gothic"/>
                <a:ea typeface="Century Gothic"/>
                <a:cs typeface="Century Gothic"/>
                <a:sym typeface="Century Gothic"/>
              </a:rPr>
              <a:t>The piglet says “</a:t>
            </a:r>
            <a:r>
              <a:rPr lang="en" sz="1550" u="sng" dirty="0">
                <a:latin typeface="Century Gothic"/>
                <a:ea typeface="Century Gothic"/>
                <a:cs typeface="Century Gothic"/>
                <a:sym typeface="Century Gothic"/>
              </a:rPr>
              <a:t>oink</a:t>
            </a:r>
            <a:r>
              <a:rPr lang="en" sz="1550" dirty="0">
                <a:latin typeface="Century Gothic"/>
                <a:ea typeface="Century Gothic"/>
                <a:cs typeface="Century Gothic"/>
                <a:sym typeface="Century Gothic"/>
              </a:rPr>
              <a:t>” and sniffs with her </a:t>
            </a:r>
            <a:r>
              <a:rPr lang="en" sz="1550" u="sng" dirty="0">
                <a:latin typeface="Century Gothic"/>
                <a:ea typeface="Century Gothic"/>
                <a:cs typeface="Century Gothic"/>
                <a:sym typeface="Century Gothic"/>
              </a:rPr>
              <a:t>snout</a:t>
            </a:r>
            <a:r>
              <a:rPr lang="en" sz="1550" dirty="0">
                <a:latin typeface="Century Gothic"/>
                <a:ea typeface="Century Gothic"/>
                <a:cs typeface="Century Gothic"/>
                <a:sym typeface="Century Gothic"/>
              </a:rPr>
              <a:t> in the barnyard.</a:t>
            </a:r>
          </a:p>
          <a:p>
            <a:pPr marL="342900" lvl="0" indent="-342900" algn="l" rtl="0">
              <a:lnSpc>
                <a:spcPct val="108000"/>
              </a:lnSpc>
              <a:spcBef>
                <a:spcPts val="800"/>
              </a:spcBef>
              <a:spcAft>
                <a:spcPts val="0"/>
              </a:spcAft>
              <a:buSzPct val="100000"/>
              <a:buFont typeface="+mj-lt"/>
              <a:buAutoNum type="arabicPeriod"/>
            </a:pPr>
            <a:r>
              <a:rPr lang="en" sz="1550" dirty="0">
                <a:latin typeface="Century Gothic"/>
                <a:ea typeface="Century Gothic"/>
                <a:cs typeface="Century Gothic"/>
                <a:sym typeface="Century Gothic"/>
              </a:rPr>
              <a:t>(Write a sentence with “oi” and “oy” words.)</a:t>
            </a:r>
          </a:p>
          <a:p>
            <a:pPr marL="342900" lvl="0" indent="-342900" algn="l" rtl="0">
              <a:lnSpc>
                <a:spcPct val="108000"/>
              </a:lnSpc>
              <a:spcBef>
                <a:spcPts val="800"/>
              </a:spcBef>
              <a:spcAft>
                <a:spcPts val="0"/>
              </a:spcAft>
              <a:buSzPct val="100000"/>
              <a:buFont typeface="+mj-lt"/>
              <a:buAutoNum type="arabicPeriod"/>
            </a:pPr>
            <a:r>
              <a:rPr lang="en" sz="1550" dirty="0">
                <a:latin typeface="Century Gothic"/>
                <a:ea typeface="Century Gothic"/>
                <a:cs typeface="Century Gothic"/>
                <a:sym typeface="Century Gothic"/>
              </a:rPr>
              <a:t>(Write a sentence with “ou” and “ow” words.)</a:t>
            </a:r>
            <a:endParaRPr sz="1550"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550" dirty="0">
              <a:latin typeface="Century Gothic"/>
              <a:ea typeface="Century Gothic"/>
              <a:cs typeface="Century Gothic"/>
              <a:sym typeface="Century Gothic"/>
            </a:endParaRPr>
          </a:p>
          <a:p>
            <a:pPr marL="0" lvl="0" indent="0" algn="l" rtl="0">
              <a:spcBef>
                <a:spcPts val="800"/>
              </a:spcBef>
              <a:spcAft>
                <a:spcPts val="0"/>
              </a:spcAft>
              <a:buNone/>
            </a:pPr>
            <a:endParaRPr sz="1550" dirty="0">
              <a:latin typeface="Century Gothic"/>
              <a:ea typeface="Century Gothic"/>
              <a:cs typeface="Century Gothic"/>
              <a:sym typeface="Century Gothic"/>
            </a:endParaRPr>
          </a:p>
          <a:p>
            <a:pPr marL="0" lvl="0" indent="0" algn="l" rtl="0">
              <a:spcBef>
                <a:spcPts val="800"/>
              </a:spcBef>
              <a:spcAft>
                <a:spcPts val="0"/>
              </a:spcAft>
              <a:buNone/>
            </a:pPr>
            <a:endParaRPr sz="1550" dirty="0">
              <a:latin typeface="Century Gothic"/>
              <a:ea typeface="Century Gothic"/>
              <a:cs typeface="Century Gothic"/>
              <a:sym typeface="Century Gothic"/>
            </a:endParaRPr>
          </a:p>
          <a:p>
            <a:pPr marL="0" lvl="0" indent="0" algn="l" rtl="0">
              <a:spcBef>
                <a:spcPts val="800"/>
              </a:spcBef>
              <a:spcAft>
                <a:spcPts val="0"/>
              </a:spcAft>
              <a:buNone/>
            </a:pPr>
            <a:endParaRPr sz="1800" dirty="0">
              <a:latin typeface="Century Gothic"/>
              <a:ea typeface="Century Gothic"/>
              <a:cs typeface="Century Gothic"/>
              <a:sym typeface="Century Gothic"/>
            </a:endParaRPr>
          </a:p>
        </p:txBody>
      </p:sp>
      <p:pic>
        <p:nvPicPr>
          <p:cNvPr id="236" name="Google Shape;236;p32"/>
          <p:cNvPicPr preferRelativeResize="0"/>
          <p:nvPr/>
        </p:nvPicPr>
        <p:blipFill>
          <a:blip r:embed="rId3">
            <a:alphaModFix/>
          </a:blip>
          <a:stretch>
            <a:fillRect/>
          </a:stretch>
        </p:blipFill>
        <p:spPr>
          <a:xfrm>
            <a:off x="445250" y="118656"/>
            <a:ext cx="825500" cy="660400"/>
          </a:xfrm>
          <a:prstGeom prst="rect">
            <a:avLst/>
          </a:prstGeom>
          <a:noFill/>
          <a:ln>
            <a:noFill/>
          </a:ln>
        </p:spPr>
      </p:pic>
      <p:pic>
        <p:nvPicPr>
          <p:cNvPr id="238" name="Google Shape;238;p32"/>
          <p:cNvPicPr preferRelativeResize="0"/>
          <p:nvPr/>
        </p:nvPicPr>
        <p:blipFill>
          <a:blip r:embed="rId4">
            <a:alphaModFix/>
          </a:blip>
          <a:stretch>
            <a:fillRect/>
          </a:stretch>
        </p:blipFill>
        <p:spPr>
          <a:xfrm>
            <a:off x="4629150" y="139856"/>
            <a:ext cx="723900" cy="6858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1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None/>
            </a:pPr>
            <a:r>
              <a:rPr lang="en" b="1" dirty="0">
                <a:solidFill>
                  <a:schemeClr val="dk1"/>
                </a:solidFill>
              </a:rPr>
              <a:t>Materials and classroom preparation</a:t>
            </a:r>
            <a:endParaRPr b="1" dirty="0">
              <a:solidFill>
                <a:schemeClr val="dk1"/>
              </a:solidFill>
            </a:endParaRPr>
          </a:p>
          <a:p>
            <a:pPr marL="457200" lvl="0" indent="-361950" algn="l" rtl="0">
              <a:lnSpc>
                <a:spcPct val="115000"/>
              </a:lnSpc>
              <a:spcBef>
                <a:spcPts val="800"/>
              </a:spcBef>
              <a:spcAft>
                <a:spcPts val="0"/>
              </a:spcAft>
              <a:buClr>
                <a:schemeClr val="dk1"/>
              </a:buClr>
              <a:buSzPts val="2100"/>
              <a:buChar char="•"/>
            </a:pPr>
            <a:r>
              <a:rPr lang="en" dirty="0">
                <a:solidFill>
                  <a:schemeClr val="dk1"/>
                </a:solidFill>
              </a:rPr>
              <a:t>Materials to prepare in advance: </a:t>
            </a:r>
            <a:endParaRPr dirty="0">
              <a:solidFill>
                <a:schemeClr val="dk1"/>
              </a:solidFill>
            </a:endParaRPr>
          </a:p>
          <a:p>
            <a:pPr marL="914400" lvl="1" indent="-330200" algn="l" rtl="0">
              <a:lnSpc>
                <a:spcPct val="115000"/>
              </a:lnSpc>
              <a:spcBef>
                <a:spcPts val="0"/>
              </a:spcBef>
              <a:spcAft>
                <a:spcPts val="0"/>
              </a:spcAft>
              <a:buClr>
                <a:schemeClr val="dk1"/>
              </a:buClr>
              <a:buSzPts val="1600"/>
              <a:buChar char="•"/>
            </a:pPr>
            <a:r>
              <a:rPr lang="en" sz="1600" dirty="0"/>
              <a:t>Copy Syllable Sleuth Word List in a transparent sleeve (one per pair).</a:t>
            </a:r>
            <a:endParaRPr sz="1600" dirty="0"/>
          </a:p>
          <a:p>
            <a:pPr marL="914400" lvl="1" indent="-330200" algn="l" rtl="0">
              <a:lnSpc>
                <a:spcPct val="115000"/>
              </a:lnSpc>
              <a:spcBef>
                <a:spcPts val="0"/>
              </a:spcBef>
              <a:spcAft>
                <a:spcPts val="0"/>
              </a:spcAft>
              <a:buClr>
                <a:schemeClr val="dk1"/>
              </a:buClr>
              <a:buSzPts val="1600"/>
              <a:buChar char="•"/>
            </a:pPr>
            <a:r>
              <a:rPr lang="en" sz="1600" dirty="0"/>
              <a:t>Copy and cut apart Words Rule Word Cards (one set per pair).</a:t>
            </a:r>
            <a:endParaRPr sz="1600" dirty="0"/>
          </a:p>
          <a:p>
            <a:pPr marL="914400" lvl="1" indent="-330200" algn="l" rtl="0">
              <a:lnSpc>
                <a:spcPct val="115000"/>
              </a:lnSpc>
              <a:spcBef>
                <a:spcPts val="0"/>
              </a:spcBef>
              <a:spcAft>
                <a:spcPts val="0"/>
              </a:spcAft>
              <a:buClr>
                <a:schemeClr val="dk1"/>
              </a:buClr>
              <a:buSzPts val="1600"/>
              <a:buChar char="•"/>
            </a:pPr>
            <a:r>
              <a:rPr lang="en" sz="1600" dirty="0"/>
              <a:t>Cycle 7 Assessment (optional)</a:t>
            </a:r>
            <a:endParaRPr sz="1600" dirty="0"/>
          </a:p>
          <a:p>
            <a:pPr marL="914400" lvl="1" indent="-330200" algn="l" rtl="0">
              <a:lnSpc>
                <a:spcPct val="115000"/>
              </a:lnSpc>
              <a:spcBef>
                <a:spcPts val="0"/>
              </a:spcBef>
              <a:spcAft>
                <a:spcPts val="0"/>
              </a:spcAft>
              <a:buClr>
                <a:schemeClr val="dk1"/>
              </a:buClr>
              <a:buSzPts val="1600"/>
              <a:buChar char="•"/>
            </a:pPr>
            <a:r>
              <a:rPr lang="en" sz="1600" dirty="0"/>
              <a:t>Materials for differentiated small group instruction</a:t>
            </a:r>
            <a:endParaRPr sz="1600" dirty="0">
              <a:solidFill>
                <a:schemeClr val="dk1"/>
              </a:solidFill>
            </a:endParaRPr>
          </a:p>
          <a:p>
            <a:pPr marL="0" lvl="0" indent="0" algn="l" rtl="0">
              <a:lnSpc>
                <a:spcPct val="120000"/>
              </a:lnSpc>
              <a:spcBef>
                <a:spcPts val="800"/>
              </a:spcBef>
              <a:spcAft>
                <a:spcPts val="0"/>
              </a:spcAft>
              <a:buNone/>
            </a:pPr>
            <a:r>
              <a:rPr lang="en" b="1" dirty="0">
                <a:solidFill>
                  <a:schemeClr val="dk1"/>
                </a:solidFill>
              </a:rPr>
              <a:t>Materials to Gather from Previous Lessons:</a:t>
            </a:r>
            <a:endParaRPr b="1" dirty="0">
              <a:solidFill>
                <a:schemeClr val="dk1"/>
              </a:solidFill>
            </a:endParaRPr>
          </a:p>
          <a:p>
            <a:pPr marL="914400" lvl="0" indent="-330200" algn="l" rtl="0">
              <a:lnSpc>
                <a:spcPct val="115000"/>
              </a:lnSpc>
              <a:spcBef>
                <a:spcPts val="800"/>
              </a:spcBef>
              <a:spcAft>
                <a:spcPts val="0"/>
              </a:spcAft>
              <a:buClr>
                <a:schemeClr val="dk1"/>
              </a:buClr>
              <a:buSzPts val="1600"/>
              <a:buFont typeface="Century Gothic"/>
              <a:buChar char="•"/>
            </a:pPr>
            <a:r>
              <a:rPr lang="en" sz="1600" dirty="0"/>
              <a:t>White boards, markers, erasers or paper/pencil</a:t>
            </a:r>
            <a:endParaRPr sz="1600" dirty="0">
              <a:solidFill>
                <a:schemeClr val="dk1"/>
              </a:solidFill>
            </a:endParaRPr>
          </a:p>
          <a:p>
            <a:pPr marL="457200" lvl="0" indent="0" algn="l" rtl="0">
              <a:lnSpc>
                <a:spcPct val="119953"/>
              </a:lnSpc>
              <a:spcBef>
                <a:spcPts val="800"/>
              </a:spcBef>
              <a:spcAft>
                <a:spcPts val="0"/>
              </a:spcAft>
              <a:buNone/>
            </a:pPr>
            <a:endParaRPr sz="1600" dirty="0">
              <a:solidFill>
                <a:schemeClr val="dk1"/>
              </a:solidFill>
              <a:latin typeface="Times New Roman"/>
              <a:ea typeface="Times New Roman"/>
              <a:cs typeface="Times New Roman"/>
              <a:sym typeface="Times New Roman"/>
            </a:endParaRPr>
          </a:p>
          <a:p>
            <a:pPr marL="0" lvl="0" indent="0" algn="l" rtl="0">
              <a:lnSpc>
                <a:spcPct val="115000"/>
              </a:lnSpc>
              <a:spcBef>
                <a:spcPts val="1000"/>
              </a:spcBef>
              <a:spcAft>
                <a:spcPts val="0"/>
              </a:spcAft>
              <a:buNone/>
            </a:pPr>
            <a:endParaRPr sz="1600" dirty="0">
              <a:solidFill>
                <a:schemeClr val="dk1"/>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1600" dirty="0">
              <a:solidFill>
                <a:schemeClr val="dk1"/>
              </a:solidFill>
            </a:endParaRPr>
          </a:p>
          <a:p>
            <a:pPr marL="0" lvl="0" indent="0" algn="l" rtl="0">
              <a:spcBef>
                <a:spcPts val="800"/>
              </a:spcBef>
              <a:spcAft>
                <a:spcPts val="0"/>
              </a:spcAft>
              <a:buNone/>
            </a:pPr>
            <a:endParaRPr b="1" dirty="0">
              <a:solidFill>
                <a:schemeClr val="dk1"/>
              </a:solidFill>
            </a:endParaRPr>
          </a:p>
          <a:p>
            <a:pPr marL="0" lvl="0" indent="0" algn="l" rtl="0">
              <a:spcBef>
                <a:spcPts val="800"/>
              </a:spcBef>
              <a:spcAft>
                <a:spcPts val="0"/>
              </a:spcAft>
              <a:buNone/>
            </a:pPr>
            <a:endParaRPr b="1" dirty="0">
              <a:solidFill>
                <a:schemeClr val="dk1"/>
              </a:solidFill>
            </a:endParaRPr>
          </a:p>
          <a:p>
            <a:pPr marL="457200" lvl="0" indent="0" algn="l" rtl="0">
              <a:spcBef>
                <a:spcPts val="800"/>
              </a:spcBef>
              <a:spcAft>
                <a:spcPts val="1000"/>
              </a:spcAft>
              <a:buNone/>
            </a:pPr>
            <a:endParaRPr sz="1400" dirty="0">
              <a:solidFill>
                <a:schemeClr val="dk1"/>
              </a:solidFill>
            </a:endParaRPr>
          </a:p>
        </p:txBody>
      </p:sp>
      <p:sp>
        <p:nvSpPr>
          <p:cNvPr id="101" name="Google Shape;101;p1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2: Part 1: Cycle 7: Lesson 31</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33"/>
          <p:cNvSpPr txBox="1">
            <a:spLocks noGrp="1"/>
          </p:cNvSpPr>
          <p:nvPr>
            <p:ph type="body" idx="1"/>
          </p:nvPr>
        </p:nvSpPr>
        <p:spPr>
          <a:xfrm>
            <a:off x="629841" y="325097"/>
            <a:ext cx="3868500" cy="618000"/>
          </a:xfrm>
          <a:prstGeom prst="rect">
            <a:avLst/>
          </a:prstGeom>
        </p:spPr>
        <p:txBody>
          <a:bodyPr spcFirstLastPara="1" wrap="square" lIns="68575" tIns="34275" rIns="68575" bIns="34275" anchor="b" anchorCtr="0">
            <a:noAutofit/>
          </a:bodyPr>
          <a:lstStyle/>
          <a:p>
            <a:pPr marL="0" lvl="0" indent="0" algn="l" rtl="0">
              <a:spcBef>
                <a:spcPts val="800"/>
              </a:spcBef>
              <a:spcAft>
                <a:spcPts val="0"/>
              </a:spcAft>
              <a:buNone/>
            </a:pPr>
            <a:r>
              <a:rPr lang="en" sz="2200" dirty="0">
                <a:latin typeface="Century Gothic"/>
                <a:ea typeface="Century Gothic"/>
                <a:cs typeface="Century Gothic"/>
                <a:sym typeface="Century Gothic"/>
              </a:rPr>
              <a:t>  Rules of Fluency</a:t>
            </a:r>
            <a:endParaRPr sz="2200" dirty="0">
              <a:latin typeface="Century Gothic"/>
              <a:ea typeface="Century Gothic"/>
              <a:cs typeface="Century Gothic"/>
              <a:sym typeface="Century Gothic"/>
            </a:endParaRPr>
          </a:p>
        </p:txBody>
      </p:sp>
      <p:sp>
        <p:nvSpPr>
          <p:cNvPr id="245" name="Google Shape;245;p33"/>
          <p:cNvSpPr txBox="1">
            <a:spLocks noGrp="1"/>
          </p:cNvSpPr>
          <p:nvPr>
            <p:ph type="body" idx="2"/>
          </p:nvPr>
        </p:nvSpPr>
        <p:spPr>
          <a:xfrm>
            <a:off x="629850" y="1069473"/>
            <a:ext cx="3868500" cy="3572700"/>
          </a:xfrm>
          <a:prstGeom prst="rect">
            <a:avLst/>
          </a:prstGeom>
        </p:spPr>
        <p:txBody>
          <a:bodyPr spcFirstLastPara="1" wrap="square" lIns="68575" tIns="34275" rIns="68575" bIns="34275" anchor="t" anchorCtr="0">
            <a:noAutofit/>
          </a:bodyPr>
          <a:lstStyle/>
          <a:p>
            <a:pPr marL="457200" lvl="0" indent="-361950" algn="l" rtl="0">
              <a:lnSpc>
                <a:spcPct val="120000"/>
              </a:lnSpc>
              <a:spcBef>
                <a:spcPts val="800"/>
              </a:spcBef>
              <a:spcAft>
                <a:spcPts val="0"/>
              </a:spcAft>
              <a:buSzPts val="2100"/>
              <a:buFont typeface="Century Gothic"/>
              <a:buChar char="●"/>
            </a:pPr>
            <a:r>
              <a:rPr lang="en" b="1" dirty="0">
                <a:latin typeface="Century Gothic" panose="020B0502020202020204" pitchFamily="34" charset="0"/>
                <a:ea typeface="Century Gothic"/>
                <a:cs typeface="Century Gothic"/>
                <a:sym typeface="Century Gothic"/>
              </a:rPr>
              <a:t>Smoothly</a:t>
            </a:r>
            <a:endParaRPr b="1" dirty="0">
              <a:latin typeface="Century Gothic" panose="020B0502020202020204" pitchFamily="34" charset="0"/>
              <a:ea typeface="Century Gothic"/>
              <a:cs typeface="Century Gothic"/>
              <a:sym typeface="Century Gothic"/>
            </a:endParaRPr>
          </a:p>
          <a:p>
            <a:pPr marL="457200" lvl="0" indent="-361950" algn="l" rtl="0">
              <a:lnSpc>
                <a:spcPct val="120000"/>
              </a:lnSpc>
              <a:spcBef>
                <a:spcPts val="0"/>
              </a:spcBef>
              <a:spcAft>
                <a:spcPts val="0"/>
              </a:spcAft>
              <a:buSzPts val="2100"/>
              <a:buFont typeface="Century Gothic"/>
              <a:buChar char="●"/>
            </a:pPr>
            <a:r>
              <a:rPr lang="en" b="1" dirty="0">
                <a:latin typeface="Century Gothic" panose="020B0502020202020204" pitchFamily="34" charset="0"/>
                <a:ea typeface="Century Gothic"/>
                <a:cs typeface="Century Gothic"/>
                <a:sym typeface="Century Gothic"/>
              </a:rPr>
              <a:t>With expression</a:t>
            </a:r>
            <a:endParaRPr b="1" dirty="0">
              <a:latin typeface="Century Gothic" panose="020B0502020202020204" pitchFamily="34" charset="0"/>
              <a:ea typeface="Century Gothic"/>
              <a:cs typeface="Century Gothic"/>
              <a:sym typeface="Century Gothic"/>
            </a:endParaRPr>
          </a:p>
          <a:p>
            <a:pPr marL="457200" lvl="0" indent="-361950" algn="l" rtl="0">
              <a:lnSpc>
                <a:spcPct val="120000"/>
              </a:lnSpc>
              <a:spcBef>
                <a:spcPts val="0"/>
              </a:spcBef>
              <a:spcAft>
                <a:spcPts val="0"/>
              </a:spcAft>
              <a:buSzPts val="2100"/>
              <a:buFont typeface="Century Gothic"/>
              <a:buChar char="●"/>
            </a:pPr>
            <a:r>
              <a:rPr lang="en" b="1" dirty="0">
                <a:latin typeface="Century Gothic" panose="020B0502020202020204" pitchFamily="34" charset="0"/>
                <a:ea typeface="Century Gothic"/>
                <a:cs typeface="Century Gothic"/>
                <a:sym typeface="Century Gothic"/>
              </a:rPr>
              <a:t>With meaning</a:t>
            </a:r>
            <a:endParaRPr b="1" dirty="0">
              <a:latin typeface="Century Gothic" panose="020B0502020202020204" pitchFamily="34" charset="0"/>
              <a:ea typeface="Century Gothic"/>
              <a:cs typeface="Century Gothic"/>
              <a:sym typeface="Century Gothic"/>
            </a:endParaRPr>
          </a:p>
          <a:p>
            <a:pPr marL="457200" lvl="0" indent="-361950" algn="l" rtl="0">
              <a:lnSpc>
                <a:spcPct val="120000"/>
              </a:lnSpc>
              <a:spcBef>
                <a:spcPts val="0"/>
              </a:spcBef>
              <a:spcAft>
                <a:spcPts val="0"/>
              </a:spcAft>
              <a:buSzPts val="2100"/>
              <a:buFont typeface="Century Gothic"/>
              <a:buChar char="●"/>
            </a:pPr>
            <a:r>
              <a:rPr lang="en" b="1" dirty="0">
                <a:latin typeface="Century Gothic" panose="020B0502020202020204" pitchFamily="34" charset="0"/>
                <a:ea typeface="Century Gothic"/>
                <a:cs typeface="Century Gothic"/>
                <a:sym typeface="Century Gothic"/>
              </a:rPr>
              <a:t>Just the right speed</a:t>
            </a:r>
            <a:endParaRPr b="1" dirty="0">
              <a:latin typeface="Century Gothic" panose="020B0502020202020204" pitchFamily="34" charset="0"/>
              <a:ea typeface="Century Gothic"/>
              <a:cs typeface="Century Gothic"/>
              <a:sym typeface="Century Gothic"/>
            </a:endParaRPr>
          </a:p>
          <a:p>
            <a:pPr marL="0" lvl="0" indent="0" algn="l" rtl="0">
              <a:lnSpc>
                <a:spcPct val="115000"/>
              </a:lnSpc>
              <a:spcBef>
                <a:spcPts val="1000"/>
              </a:spcBef>
              <a:spcAft>
                <a:spcPts val="0"/>
              </a:spcAft>
              <a:buClr>
                <a:schemeClr val="dk1"/>
              </a:buClr>
              <a:buSzPts val="1100"/>
              <a:buFont typeface="Arial"/>
              <a:buNone/>
            </a:pPr>
            <a:endParaRPr b="1" dirty="0">
              <a:latin typeface="Century Gothic" panose="020B0502020202020204" pitchFamily="34" charset="0"/>
              <a:ea typeface="Times New Roman"/>
              <a:cs typeface="Times New Roman"/>
              <a:sym typeface="Times New Roman"/>
            </a:endParaRPr>
          </a:p>
          <a:p>
            <a:pPr marL="0" lvl="0" indent="0" algn="l" rtl="0">
              <a:spcBef>
                <a:spcPts val="800"/>
              </a:spcBef>
              <a:spcAft>
                <a:spcPts val="0"/>
              </a:spcAft>
              <a:buNone/>
            </a:pPr>
            <a:endParaRPr dirty="0">
              <a:latin typeface="Century Gothic" panose="020B0502020202020204" pitchFamily="34" charset="0"/>
            </a:endParaRPr>
          </a:p>
        </p:txBody>
      </p:sp>
      <p:sp>
        <p:nvSpPr>
          <p:cNvPr id="246" name="Google Shape;246;p33"/>
          <p:cNvSpPr txBox="1">
            <a:spLocks noGrp="1"/>
          </p:cNvSpPr>
          <p:nvPr>
            <p:ph type="body" idx="3"/>
          </p:nvPr>
        </p:nvSpPr>
        <p:spPr>
          <a:xfrm>
            <a:off x="4676125" y="54997"/>
            <a:ext cx="3887400" cy="618000"/>
          </a:xfrm>
          <a:prstGeom prst="rect">
            <a:avLst/>
          </a:prstGeom>
        </p:spPr>
        <p:txBody>
          <a:bodyPr spcFirstLastPara="1" wrap="square" lIns="68575" tIns="34275" rIns="68575" bIns="34275" anchor="b" anchorCtr="0">
            <a:noAutofit/>
          </a:bodyPr>
          <a:lstStyle/>
          <a:p>
            <a:pPr marL="0" lvl="0" indent="0" algn="l" rtl="0">
              <a:spcBef>
                <a:spcPts val="800"/>
              </a:spcBef>
              <a:spcAft>
                <a:spcPts val="0"/>
              </a:spcAft>
              <a:buClr>
                <a:schemeClr val="dk1"/>
              </a:buClr>
              <a:buSzPts val="1100"/>
              <a:buFont typeface="Arial"/>
              <a:buNone/>
            </a:pPr>
            <a:r>
              <a:rPr lang="en" sz="2100" b="0">
                <a:latin typeface="Century Gothic"/>
                <a:ea typeface="Century Gothic"/>
                <a:cs typeface="Century Gothic"/>
                <a:sym typeface="Century Gothic"/>
              </a:rPr>
              <a:t>“Bossy ‘r’ Triplets” Story</a:t>
            </a:r>
            <a:endParaRPr>
              <a:latin typeface="Century Gothic"/>
              <a:ea typeface="Century Gothic"/>
              <a:cs typeface="Century Gothic"/>
              <a:sym typeface="Century Gothic"/>
            </a:endParaRPr>
          </a:p>
        </p:txBody>
      </p:sp>
      <p:sp>
        <p:nvSpPr>
          <p:cNvPr id="247" name="Google Shape;247;p33"/>
          <p:cNvSpPr txBox="1">
            <a:spLocks noGrp="1"/>
          </p:cNvSpPr>
          <p:nvPr>
            <p:ph type="body" idx="4"/>
          </p:nvPr>
        </p:nvSpPr>
        <p:spPr>
          <a:xfrm>
            <a:off x="4629150" y="673000"/>
            <a:ext cx="4424700" cy="39690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r>
              <a:rPr lang="en" sz="1550" dirty="0">
                <a:latin typeface="Century Gothic"/>
                <a:ea typeface="Century Gothic"/>
                <a:cs typeface="Century Gothic"/>
                <a:sym typeface="Century Gothic"/>
              </a:rPr>
              <a:t>There once were three cats that lived in a house. Whenever they roamed the neighborhood, you could hear them. The problem was, they all sounded the same! Their names </a:t>
            </a:r>
            <a:r>
              <a:rPr lang="en-US" sz="1550" dirty="0">
                <a:latin typeface="Century Gothic"/>
                <a:ea typeface="Century Gothic"/>
                <a:cs typeface="Century Gothic"/>
                <a:sym typeface="Century Gothic"/>
              </a:rPr>
              <a:t>were</a:t>
            </a:r>
            <a:r>
              <a:rPr lang="en" sz="1550" dirty="0">
                <a:latin typeface="Century Gothic"/>
                <a:ea typeface="Century Gothic"/>
                <a:cs typeface="Century Gothic"/>
                <a:sym typeface="Century Gothic"/>
              </a:rPr>
              <a:t> Kirk, Arthur, and Grover. If you heard them and didn’t see them, you could never tell them apart. People thought they were the same cat until one day they got caught in a tree. Up close, they looked completely different. Kirk was covered in dirt. Arthur had thick, luxurious fur. Grover had an orange and white striped pattern. After this day, they were known as the Bossy “r” Triplets. We knew they sounded the same, but they didn’t actually look the same!</a:t>
            </a:r>
            <a:endParaRPr sz="155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1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a:t>
            </a:r>
            <a:r>
              <a:rPr lang="en" b="1" dirty="0"/>
              <a:t> Lesson 31:</a:t>
            </a:r>
            <a:endParaRPr i="1" dirty="0">
              <a:solidFill>
                <a:schemeClr val="dk1"/>
              </a:solidFill>
            </a:endParaRPr>
          </a:p>
          <a:p>
            <a:pPr marL="0" lvl="0" indent="0" algn="l" rtl="0">
              <a:lnSpc>
                <a:spcPct val="90000"/>
              </a:lnSpc>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61950" algn="l" rtl="0">
              <a:spcBef>
                <a:spcPts val="800"/>
              </a:spcBef>
              <a:spcAft>
                <a:spcPts val="0"/>
              </a:spcAft>
              <a:buClr>
                <a:schemeClr val="dk1"/>
              </a:buClr>
              <a:buSzPts val="2100"/>
              <a:buChar char="•"/>
            </a:pPr>
            <a:r>
              <a:rPr lang="en" dirty="0">
                <a:solidFill>
                  <a:schemeClr val="dk1"/>
                </a:solidFill>
              </a:rPr>
              <a:t>Read Cycle </a:t>
            </a:r>
            <a:r>
              <a:rPr lang="en" dirty="0"/>
              <a:t>7</a:t>
            </a:r>
            <a:r>
              <a:rPr lang="en" dirty="0">
                <a:solidFill>
                  <a:schemeClr val="dk1"/>
                </a:solidFill>
              </a:rPr>
              <a:t> Overview (pages </a:t>
            </a:r>
            <a:r>
              <a:rPr lang="en" dirty="0"/>
              <a:t>97-106 </a:t>
            </a:r>
            <a:r>
              <a:rPr lang="en" dirty="0">
                <a:solidFill>
                  <a:schemeClr val="dk1"/>
                </a:solidFill>
              </a:rPr>
              <a:t>in Teacher Guide)</a:t>
            </a:r>
            <a:endParaRPr dirty="0">
              <a:solidFill>
                <a:schemeClr val="dk1"/>
              </a:solidFill>
            </a:endParaRPr>
          </a:p>
          <a:p>
            <a:pPr marL="0" lvl="0" indent="0" algn="l" rtl="0">
              <a:lnSpc>
                <a:spcPct val="115000"/>
              </a:lnSpc>
              <a:spcBef>
                <a:spcPts val="800"/>
              </a:spcBef>
              <a:spcAft>
                <a:spcPts val="0"/>
              </a:spcAft>
              <a:buNone/>
            </a:pPr>
            <a:endParaRPr dirty="0">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dirty="0">
              <a:solidFill>
                <a:schemeClr val="dk1"/>
              </a:solidFill>
            </a:endParaRPr>
          </a:p>
        </p:txBody>
      </p:sp>
      <p:sp>
        <p:nvSpPr>
          <p:cNvPr id="107" name="Google Shape;107;p1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2: Part 1: Cycle 7: Lesson 31</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17"/>
          <p:cNvSpPr txBox="1">
            <a:spLocks noGrp="1"/>
          </p:cNvSpPr>
          <p:nvPr>
            <p:ph type="title"/>
          </p:nvPr>
        </p:nvSpPr>
        <p:spPr>
          <a:xfrm>
            <a:off x="311700" y="334175"/>
            <a:ext cx="8520600" cy="7536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endParaRPr sz="2800"/>
          </a:p>
          <a:p>
            <a:pPr marL="0" lvl="0" indent="0" algn="l" rtl="0">
              <a:spcBef>
                <a:spcPts val="0"/>
              </a:spcBef>
              <a:spcAft>
                <a:spcPts val="0"/>
              </a:spcAft>
              <a:buClr>
                <a:schemeClr val="dk1"/>
              </a:buClr>
              <a:buSzPts val="1100"/>
              <a:buFont typeface="Arial"/>
              <a:buNone/>
            </a:pPr>
            <a:r>
              <a:rPr lang="en" sz="2800"/>
              <a:t>Grade 2: Module 2: Part 1: Cycle 7: Lesson 31</a:t>
            </a:r>
            <a:endParaRPr sz="2800"/>
          </a:p>
          <a:p>
            <a:pPr marL="0" lvl="0" indent="0" algn="l" rtl="0">
              <a:spcBef>
                <a:spcPts val="0"/>
              </a:spcBef>
              <a:spcAft>
                <a:spcPts val="0"/>
              </a:spcAft>
              <a:buClr>
                <a:schemeClr val="dk1"/>
              </a:buClr>
              <a:buSzPts val="1100"/>
              <a:buFont typeface="Arial"/>
              <a:buNone/>
            </a:pPr>
            <a:r>
              <a:rPr lang="en" sz="1800" b="1"/>
              <a:t>Teacher slide, before teaching.</a:t>
            </a:r>
            <a:endParaRPr sz="1800"/>
          </a:p>
          <a:p>
            <a:pPr marL="0" lvl="0" indent="0" algn="l" rtl="0">
              <a:spcBef>
                <a:spcPts val="0"/>
              </a:spcBef>
              <a:spcAft>
                <a:spcPts val="0"/>
              </a:spcAft>
              <a:buNone/>
            </a:pPr>
            <a:endParaRPr/>
          </a:p>
        </p:txBody>
      </p:sp>
      <p:sp>
        <p:nvSpPr>
          <p:cNvPr id="113" name="Google Shape;113;p1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177800" lvl="0" indent="0" algn="l" rtl="0">
              <a:spcBef>
                <a:spcPts val="800"/>
              </a:spcBef>
              <a:spcAft>
                <a:spcPts val="0"/>
              </a:spcAft>
              <a:buClr>
                <a:schemeClr val="dk1"/>
              </a:buClr>
              <a:buSzPts val="1100"/>
              <a:buFont typeface="Arial"/>
              <a:buNone/>
            </a:pPr>
            <a:r>
              <a:rPr lang="en" sz="1600" b="1" dirty="0"/>
              <a:t>Essential Revision to Independent Work Time</a:t>
            </a:r>
            <a:r>
              <a:rPr lang="en" sz="1600" dirty="0"/>
              <a:t>: At the end of each lesson, it was previously recommended to guide students through whole group activities that offered repeated practice of the concepts taught within cycle. At this point in the year, it is recommended that students begin to work independently on tasks. At the end of each lesson, there are choices of activities listed for students to complete. These can also be found at the end of each lesson within the Module 2 Teacher Guide. </a:t>
            </a:r>
            <a:endParaRPr sz="1600" dirty="0"/>
          </a:p>
          <a:p>
            <a:pPr marL="177800" lvl="0" indent="0" algn="l" rtl="0">
              <a:spcBef>
                <a:spcPts val="800"/>
              </a:spcBef>
              <a:spcAft>
                <a:spcPts val="0"/>
              </a:spcAft>
              <a:buClr>
                <a:schemeClr val="dk1"/>
              </a:buClr>
              <a:buSzPts val="1100"/>
              <a:buFont typeface="Arial"/>
              <a:buNone/>
            </a:pPr>
            <a:r>
              <a:rPr lang="en" sz="1600" dirty="0"/>
              <a:t>Once students understand what to do during Independent Work Time, it is possible to pull small groups or conference with students to give direct instruction. </a:t>
            </a:r>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Google Shape;118;p18"/>
          <p:cNvSpPr txBox="1"/>
          <p:nvPr/>
        </p:nvSpPr>
        <p:spPr>
          <a:xfrm>
            <a:off x="1084650" y="1133675"/>
            <a:ext cx="6974700" cy="24675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endParaRPr sz="4000" b="1">
              <a:latin typeface="Century Gothic"/>
              <a:ea typeface="Century Gothic"/>
              <a:cs typeface="Century Gothic"/>
              <a:sym typeface="Century Gothic"/>
            </a:endParaRPr>
          </a:p>
        </p:txBody>
      </p:sp>
      <p:pic>
        <p:nvPicPr>
          <p:cNvPr id="119" name="Google Shape;119;p1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20" name="Google Shape;120;p1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121" name="Google Shape;121;p18"/>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2: Part 1: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7: Lesson 31</a:t>
            </a:r>
            <a:endParaRPr sz="3200" b="1">
              <a:solidFill>
                <a:srgbClr val="404040"/>
              </a:solidFill>
              <a:latin typeface="Century Gothic"/>
              <a:ea typeface="Century Gothic"/>
              <a:cs typeface="Century Gothic"/>
              <a:sym typeface="Century Gothic"/>
            </a:endParaRPr>
          </a:p>
        </p:txBody>
      </p:sp>
      <p:pic>
        <p:nvPicPr>
          <p:cNvPr id="122" name="Google Shape;122;p1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23" name="Google Shape;123;p1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29" name="Google Shape;129;p19"/>
          <p:cNvSpPr txBox="1">
            <a:spLocks noGrp="1"/>
          </p:cNvSpPr>
          <p:nvPr>
            <p:ph type="body" idx="1"/>
          </p:nvPr>
        </p:nvSpPr>
        <p:spPr>
          <a:xfrm>
            <a:off x="184727" y="1034473"/>
            <a:ext cx="8774546" cy="3534352"/>
          </a:xfrm>
          <a:prstGeom prst="rect">
            <a:avLst/>
          </a:prstGeom>
        </p:spPr>
        <p:txBody>
          <a:bodyPr spcFirstLastPara="1" wrap="square" lIns="68575" tIns="34275" rIns="68575" bIns="34275" anchor="t" anchorCtr="0">
            <a:noAutofit/>
          </a:bodyPr>
          <a:lstStyle/>
          <a:p>
            <a:pPr marL="0" lvl="0" indent="0" algn="ctr" rtl="0">
              <a:lnSpc>
                <a:spcPct val="115000"/>
              </a:lnSpc>
              <a:spcBef>
                <a:spcPts val="800"/>
              </a:spcBef>
              <a:spcAft>
                <a:spcPts val="0"/>
              </a:spcAft>
              <a:buNone/>
            </a:pPr>
            <a:r>
              <a:rPr lang="en" sz="2400" dirty="0">
                <a:solidFill>
                  <a:srgbClr val="FF0000"/>
                </a:solidFill>
              </a:rPr>
              <a:t>“We’ve been workin’ on some long words, </a:t>
            </a:r>
            <a:endParaRPr sz="2400" dirty="0">
              <a:solidFill>
                <a:srgbClr val="FF0000"/>
              </a:solidFill>
            </a:endParaRPr>
          </a:p>
          <a:p>
            <a:pPr marL="0" lvl="0" indent="0" algn="ctr" rtl="0">
              <a:lnSpc>
                <a:spcPct val="115000"/>
              </a:lnSpc>
              <a:spcBef>
                <a:spcPts val="800"/>
              </a:spcBef>
              <a:spcAft>
                <a:spcPts val="0"/>
              </a:spcAft>
              <a:buNone/>
            </a:pPr>
            <a:r>
              <a:rPr lang="en" sz="2400" dirty="0">
                <a:solidFill>
                  <a:srgbClr val="FF0000"/>
                </a:solidFill>
              </a:rPr>
              <a:t>sound by sound by sound. </a:t>
            </a:r>
            <a:endParaRPr sz="2400" dirty="0">
              <a:solidFill>
                <a:srgbClr val="FF0000"/>
              </a:solidFill>
            </a:endParaRPr>
          </a:p>
          <a:p>
            <a:pPr marL="0" lvl="0" indent="0" algn="ctr" rtl="0">
              <a:lnSpc>
                <a:spcPct val="115000"/>
              </a:lnSpc>
              <a:spcBef>
                <a:spcPts val="800"/>
              </a:spcBef>
              <a:spcAft>
                <a:spcPts val="0"/>
              </a:spcAft>
              <a:buNone/>
            </a:pPr>
            <a:r>
              <a:rPr lang="en" sz="2400" dirty="0">
                <a:solidFill>
                  <a:srgbClr val="FF0000"/>
                </a:solidFill>
              </a:rPr>
              <a:t>We’ve been workin’ on some long words, </a:t>
            </a:r>
            <a:endParaRPr sz="2400" dirty="0">
              <a:solidFill>
                <a:srgbClr val="FF0000"/>
              </a:solidFill>
            </a:endParaRPr>
          </a:p>
          <a:p>
            <a:pPr marL="0" lvl="0" indent="0" algn="ctr" rtl="0">
              <a:lnSpc>
                <a:spcPct val="115000"/>
              </a:lnSpc>
              <a:spcBef>
                <a:spcPts val="800"/>
              </a:spcBef>
              <a:spcAft>
                <a:spcPts val="0"/>
              </a:spcAft>
              <a:buNone/>
            </a:pPr>
            <a:r>
              <a:rPr lang="en" sz="2400" dirty="0">
                <a:solidFill>
                  <a:srgbClr val="FF0000"/>
                </a:solidFill>
              </a:rPr>
              <a:t>so we can read more words aloud. </a:t>
            </a:r>
            <a:endParaRPr sz="2400" dirty="0">
              <a:solidFill>
                <a:srgbClr val="FF0000"/>
              </a:solidFill>
            </a:endParaRPr>
          </a:p>
          <a:p>
            <a:pPr marL="0" lvl="0" indent="0" algn="ctr" rtl="0">
              <a:lnSpc>
                <a:spcPct val="115000"/>
              </a:lnSpc>
              <a:spcBef>
                <a:spcPts val="800"/>
              </a:spcBef>
              <a:spcAft>
                <a:spcPts val="0"/>
              </a:spcAft>
              <a:buNone/>
            </a:pPr>
            <a:r>
              <a:rPr lang="en" sz="2400" dirty="0">
                <a:solidFill>
                  <a:srgbClr val="FF0000"/>
                </a:solidFill>
              </a:rPr>
              <a:t>We take a word like ‘maybe’ and break it into parts. ‘May’ plus ‘be’ makes ‘maybe’ and now it’s time to start!” </a:t>
            </a:r>
            <a:endParaRPr sz="2400" i="1" dirty="0">
              <a:solidFill>
                <a:srgbClr val="FF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2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   </a:t>
            </a:r>
            <a:endParaRPr/>
          </a:p>
        </p:txBody>
      </p:sp>
      <p:sp>
        <p:nvSpPr>
          <p:cNvPr id="135" name="Google Shape;135;p2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Char char="•"/>
            </a:pPr>
            <a:r>
              <a:rPr lang="en" sz="2400" dirty="0"/>
              <a:t>I can determine how many syllables are in the word. </a:t>
            </a:r>
            <a:endParaRPr sz="2400" dirty="0"/>
          </a:p>
          <a:p>
            <a:pPr marL="457200" lvl="0" indent="-381000" algn="l" rtl="0">
              <a:lnSpc>
                <a:spcPct val="150000"/>
              </a:lnSpc>
              <a:spcBef>
                <a:spcPts val="0"/>
              </a:spcBef>
              <a:spcAft>
                <a:spcPts val="0"/>
              </a:spcAft>
              <a:buSzPts val="2400"/>
              <a:buChar char="•"/>
            </a:pPr>
            <a:r>
              <a:rPr lang="en" sz="2400" dirty="0"/>
              <a:t>I can read words with “r-controlled” and vowel teams.</a:t>
            </a:r>
            <a:endParaRPr sz="2400" dirty="0"/>
          </a:p>
          <a:p>
            <a:pPr marL="457200" lvl="0" indent="0" algn="l" rtl="0">
              <a:lnSpc>
                <a:spcPct val="150000"/>
              </a:lnSpc>
              <a:spcBef>
                <a:spcPts val="1700"/>
              </a:spcBef>
              <a:spcAft>
                <a:spcPts val="0"/>
              </a:spcAft>
              <a:buNone/>
            </a:pPr>
            <a:endParaRPr sz="2400" dirty="0"/>
          </a:p>
          <a:p>
            <a:pPr marL="457200" lvl="0" indent="0" algn="l" rtl="0">
              <a:lnSpc>
                <a:spcPct val="150000"/>
              </a:lnSpc>
              <a:spcBef>
                <a:spcPts val="1700"/>
              </a:spcBef>
              <a:spcAft>
                <a:spcPts val="0"/>
              </a:spcAft>
              <a:buNone/>
            </a:pPr>
            <a:endParaRPr sz="2400" dirty="0"/>
          </a:p>
        </p:txBody>
      </p:sp>
      <p:pic>
        <p:nvPicPr>
          <p:cNvPr id="136" name="Google Shape;136;p20"/>
          <p:cNvPicPr preferRelativeResize="0"/>
          <p:nvPr/>
        </p:nvPicPr>
        <p:blipFill>
          <a:blip r:embed="rId3">
            <a:alphaModFix/>
          </a:blip>
          <a:stretch>
            <a:fillRect/>
          </a:stretch>
        </p:blipFill>
        <p:spPr>
          <a:xfrm>
            <a:off x="8375222" y="4336955"/>
            <a:ext cx="708065" cy="5727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Syllable Sleuth </a:t>
            </a:r>
            <a:endParaRPr/>
          </a:p>
        </p:txBody>
      </p:sp>
      <p:sp>
        <p:nvSpPr>
          <p:cNvPr id="142" name="Google Shape;142;p21"/>
          <p:cNvSpPr txBox="1">
            <a:spLocks noGrp="1"/>
          </p:cNvSpPr>
          <p:nvPr>
            <p:ph type="body" idx="1"/>
          </p:nvPr>
        </p:nvSpPr>
        <p:spPr>
          <a:xfrm>
            <a:off x="311700" y="1182750"/>
            <a:ext cx="2259900" cy="33861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sz="3000"/>
          </a:p>
          <a:p>
            <a:pPr marL="0" lvl="0" indent="0" algn="l" rtl="0">
              <a:spcBef>
                <a:spcPts val="800"/>
              </a:spcBef>
              <a:spcAft>
                <a:spcPts val="0"/>
              </a:spcAft>
              <a:buNone/>
            </a:pPr>
            <a:endParaRPr sz="3000"/>
          </a:p>
          <a:p>
            <a:pPr marL="0" lvl="0" indent="0" algn="l" rtl="0">
              <a:spcBef>
                <a:spcPts val="800"/>
              </a:spcBef>
              <a:spcAft>
                <a:spcPts val="0"/>
              </a:spcAft>
              <a:buNone/>
            </a:pPr>
            <a:r>
              <a:rPr lang="en" sz="3000"/>
              <a:t> </a:t>
            </a:r>
            <a:r>
              <a:rPr lang="en" sz="3600"/>
              <a:t>garment</a:t>
            </a:r>
            <a:endParaRPr sz="3600"/>
          </a:p>
          <a:p>
            <a:pPr marL="0" lvl="0" indent="0" algn="l" rtl="0">
              <a:spcBef>
                <a:spcPts val="800"/>
              </a:spcBef>
              <a:spcAft>
                <a:spcPts val="0"/>
              </a:spcAft>
              <a:buNone/>
            </a:pPr>
            <a:endParaRPr sz="3000"/>
          </a:p>
          <a:p>
            <a:pPr marL="0" lvl="0" indent="0" algn="l" rtl="0">
              <a:spcBef>
                <a:spcPts val="800"/>
              </a:spcBef>
              <a:spcAft>
                <a:spcPts val="0"/>
              </a:spcAft>
              <a:buNone/>
            </a:pPr>
            <a:endParaRPr sz="3600"/>
          </a:p>
          <a:p>
            <a:pPr marL="0" lvl="0" indent="0" algn="l" rtl="0">
              <a:spcBef>
                <a:spcPts val="800"/>
              </a:spcBef>
              <a:spcAft>
                <a:spcPts val="0"/>
              </a:spcAft>
              <a:buNone/>
            </a:pPr>
            <a:r>
              <a:rPr lang="en" sz="6000">
                <a:solidFill>
                  <a:schemeClr val="dk1"/>
                </a:solidFill>
              </a:rPr>
              <a:t>						</a:t>
            </a:r>
            <a:endParaRPr sz="6000">
              <a:solidFill>
                <a:schemeClr val="dk1"/>
              </a:solidFill>
            </a:endParaRPr>
          </a:p>
          <a:p>
            <a:pPr marL="0" lvl="0" indent="0" algn="ctr" rtl="0">
              <a:spcBef>
                <a:spcPts val="800"/>
              </a:spcBef>
              <a:spcAft>
                <a:spcPts val="0"/>
              </a:spcAft>
              <a:buNone/>
            </a:pPr>
            <a:endParaRPr sz="7200"/>
          </a:p>
          <a:p>
            <a:pPr marL="0" lvl="0" indent="0" algn="ctr" rtl="0">
              <a:spcBef>
                <a:spcPts val="800"/>
              </a:spcBef>
              <a:spcAft>
                <a:spcPts val="0"/>
              </a:spcAft>
              <a:buNone/>
            </a:pPr>
            <a:endParaRPr sz="3000"/>
          </a:p>
          <a:p>
            <a:pPr marL="0" lvl="0" indent="0" algn="ctr" rtl="0">
              <a:spcBef>
                <a:spcPts val="800"/>
              </a:spcBef>
              <a:spcAft>
                <a:spcPts val="0"/>
              </a:spcAft>
              <a:buNone/>
            </a:pPr>
            <a:endParaRPr sz="3000"/>
          </a:p>
          <a:p>
            <a:pPr marL="0" lvl="0" indent="0" algn="l" rtl="0">
              <a:spcBef>
                <a:spcPts val="800"/>
              </a:spcBef>
              <a:spcAft>
                <a:spcPts val="0"/>
              </a:spcAft>
              <a:buNone/>
            </a:pPr>
            <a:r>
              <a:rPr lang="en" sz="3000"/>
              <a:t>			</a:t>
            </a:r>
            <a:endParaRPr sz="3000"/>
          </a:p>
        </p:txBody>
      </p:sp>
      <p:sp>
        <p:nvSpPr>
          <p:cNvPr id="143" name="Google Shape;143;p21"/>
          <p:cNvSpPr txBox="1"/>
          <p:nvPr/>
        </p:nvSpPr>
        <p:spPr>
          <a:xfrm>
            <a:off x="3319300" y="2123850"/>
            <a:ext cx="2556300" cy="228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144" name="Google Shape;144;p21"/>
          <p:cNvSpPr txBox="1"/>
          <p:nvPr/>
        </p:nvSpPr>
        <p:spPr>
          <a:xfrm>
            <a:off x="3319300" y="1508850"/>
            <a:ext cx="2259900" cy="2802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r>
              <a:rPr lang="en" sz="3000" dirty="0"/>
              <a:t> </a:t>
            </a:r>
            <a:r>
              <a:rPr lang="en" sz="3600" dirty="0">
                <a:latin typeface="Century Gothic" panose="020B0502020202020204" pitchFamily="34" charset="0"/>
              </a:rPr>
              <a:t>g</a:t>
            </a:r>
            <a:r>
              <a:rPr lang="en" sz="3600" b="1" dirty="0">
                <a:solidFill>
                  <a:schemeClr val="dk1"/>
                </a:solidFill>
                <a:latin typeface="Century Gothic"/>
                <a:ea typeface="Century Gothic"/>
                <a:cs typeface="Century Gothic"/>
                <a:sym typeface="Century Gothic"/>
              </a:rPr>
              <a:t>ar</a:t>
            </a:r>
            <a:r>
              <a:rPr lang="en" sz="3600" dirty="0">
                <a:solidFill>
                  <a:schemeClr val="dk1"/>
                </a:solidFill>
                <a:latin typeface="Century Gothic"/>
                <a:ea typeface="Century Gothic"/>
                <a:cs typeface="Century Gothic"/>
                <a:sym typeface="Century Gothic"/>
              </a:rPr>
              <a:t>ment</a:t>
            </a:r>
            <a:endParaRPr sz="36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3000" dirty="0">
                <a:solidFill>
                  <a:schemeClr val="dk1"/>
                </a:solidFill>
                <a:latin typeface="Century Gothic"/>
                <a:ea typeface="Century Gothic"/>
                <a:cs typeface="Century Gothic"/>
                <a:sym typeface="Century Gothic"/>
              </a:rPr>
              <a:t>  </a:t>
            </a:r>
            <a:endParaRPr sz="3000" dirty="0">
              <a:latin typeface="Century Gothic"/>
              <a:ea typeface="Century Gothic"/>
              <a:cs typeface="Century Gothic"/>
              <a:sym typeface="Century Gothic"/>
            </a:endParaRPr>
          </a:p>
          <a:p>
            <a:pPr marL="0" lvl="0" indent="0" algn="l" rtl="0">
              <a:spcBef>
                <a:spcPts val="0"/>
              </a:spcBef>
              <a:spcAft>
                <a:spcPts val="0"/>
              </a:spcAft>
              <a:buNone/>
            </a:pPr>
            <a:endParaRPr sz="3000" dirty="0">
              <a:latin typeface="Century Gothic"/>
              <a:ea typeface="Century Gothic"/>
              <a:cs typeface="Century Gothic"/>
              <a:sym typeface="Century Gothic"/>
            </a:endParaRPr>
          </a:p>
        </p:txBody>
      </p:sp>
      <p:sp>
        <p:nvSpPr>
          <p:cNvPr id="145" name="Google Shape;145;p21"/>
          <p:cNvSpPr txBox="1"/>
          <p:nvPr/>
        </p:nvSpPr>
        <p:spPr>
          <a:xfrm>
            <a:off x="6326900" y="1562250"/>
            <a:ext cx="2505300" cy="2695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ctr" rtl="0">
              <a:lnSpc>
                <a:spcPct val="115000"/>
              </a:lnSpc>
              <a:spcBef>
                <a:spcPts val="800"/>
              </a:spcBef>
              <a:spcAft>
                <a:spcPts val="0"/>
              </a:spcAft>
              <a:buClr>
                <a:schemeClr val="dk1"/>
              </a:buClr>
              <a:buSzPts val="1100"/>
              <a:buFont typeface="Arial"/>
              <a:buNone/>
            </a:pPr>
            <a:r>
              <a:rPr lang="en" sz="3600" u="sng">
                <a:solidFill>
                  <a:schemeClr val="dk1"/>
                </a:solidFill>
                <a:latin typeface="Century Gothic"/>
                <a:ea typeface="Century Gothic"/>
                <a:cs typeface="Century Gothic"/>
                <a:sym typeface="Century Gothic"/>
              </a:rPr>
              <a:t>gar</a:t>
            </a:r>
            <a:r>
              <a:rPr lang="en" sz="3600">
                <a:solidFill>
                  <a:schemeClr val="dk1"/>
                </a:solidFill>
                <a:latin typeface="Century Gothic"/>
                <a:ea typeface="Century Gothic"/>
                <a:cs typeface="Century Gothic"/>
                <a:sym typeface="Century Gothic"/>
              </a:rPr>
              <a:t> </a:t>
            </a:r>
            <a:r>
              <a:rPr lang="en" sz="3600" u="sng">
                <a:solidFill>
                  <a:schemeClr val="dk1"/>
                </a:solidFill>
                <a:latin typeface="Century Gothic"/>
                <a:ea typeface="Century Gothic"/>
                <a:cs typeface="Century Gothic"/>
                <a:sym typeface="Century Gothic"/>
              </a:rPr>
              <a:t>ment</a:t>
            </a:r>
            <a:endParaRPr sz="3600" u="sng">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3000">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4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42">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42">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42">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4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2"/>
          <p:cNvSpPr txBox="1">
            <a:spLocks noGrp="1"/>
          </p:cNvSpPr>
          <p:nvPr>
            <p:ph type="title"/>
          </p:nvPr>
        </p:nvSpPr>
        <p:spPr>
          <a:xfrm>
            <a:off x="311700" y="267125"/>
            <a:ext cx="8520600" cy="5469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Syllable Sleuth</a:t>
            </a:r>
            <a:endParaRPr dirty="0"/>
          </a:p>
        </p:txBody>
      </p:sp>
      <p:sp>
        <p:nvSpPr>
          <p:cNvPr id="151" name="Google Shape;151;p22"/>
          <p:cNvSpPr txBox="1">
            <a:spLocks noGrp="1"/>
          </p:cNvSpPr>
          <p:nvPr>
            <p:ph type="body" idx="1"/>
          </p:nvPr>
        </p:nvSpPr>
        <p:spPr>
          <a:xfrm>
            <a:off x="311699" y="1162268"/>
            <a:ext cx="5374397" cy="3754800"/>
          </a:xfrm>
          <a:prstGeom prst="rect">
            <a:avLst/>
          </a:prstGeom>
        </p:spPr>
        <p:txBody>
          <a:bodyPr spcFirstLastPara="1" wrap="square" lIns="68575" tIns="34275" rIns="68575" bIns="34275" anchor="t" anchorCtr="0">
            <a:noAutofit/>
          </a:bodyPr>
          <a:lstStyle/>
          <a:p>
            <a:pPr marL="457200" lvl="0" indent="-342900" algn="l" rtl="0">
              <a:lnSpc>
                <a:spcPct val="115000"/>
              </a:lnSpc>
              <a:spcBef>
                <a:spcPts val="0"/>
              </a:spcBef>
              <a:spcAft>
                <a:spcPts val="0"/>
              </a:spcAft>
              <a:buSzPts val="1800"/>
              <a:buAutoNum type="arabicPeriod"/>
            </a:pPr>
            <a:r>
              <a:rPr lang="en" sz="1800" dirty="0"/>
              <a:t>Find the vowels and put a dot below them. </a:t>
            </a:r>
            <a:endParaRPr sz="1800" dirty="0"/>
          </a:p>
          <a:p>
            <a:pPr marL="457200" lvl="0" indent="-342900" algn="l" rtl="0">
              <a:lnSpc>
                <a:spcPct val="115000"/>
              </a:lnSpc>
              <a:spcBef>
                <a:spcPts val="0"/>
              </a:spcBef>
              <a:spcAft>
                <a:spcPts val="0"/>
              </a:spcAft>
              <a:buSzPts val="1800"/>
              <a:buAutoNum type="arabicPeriod"/>
            </a:pPr>
            <a:r>
              <a:rPr lang="en" sz="1800" dirty="0"/>
              <a:t>Look for consonants between the vowels.</a:t>
            </a:r>
            <a:endParaRPr sz="1800" dirty="0"/>
          </a:p>
          <a:p>
            <a:pPr marL="457200" lvl="0" indent="-342900" algn="l" rtl="0">
              <a:lnSpc>
                <a:spcPct val="115000"/>
              </a:lnSpc>
              <a:spcBef>
                <a:spcPts val="0"/>
              </a:spcBef>
              <a:spcAft>
                <a:spcPts val="0"/>
              </a:spcAft>
              <a:buSzPts val="1800"/>
              <a:buAutoNum type="arabicPeriod"/>
            </a:pPr>
            <a:r>
              <a:rPr lang="en" sz="1800" dirty="0"/>
              <a:t>Break the words into syllables.</a:t>
            </a:r>
            <a:endParaRPr sz="1800" dirty="0"/>
          </a:p>
          <a:p>
            <a:pPr marL="457200" lvl="0" indent="-342900" algn="l" rtl="0">
              <a:lnSpc>
                <a:spcPct val="115000"/>
              </a:lnSpc>
              <a:spcBef>
                <a:spcPts val="0"/>
              </a:spcBef>
              <a:spcAft>
                <a:spcPts val="0"/>
              </a:spcAft>
              <a:buSzPts val="1800"/>
              <a:buAutoNum type="arabicPeriod"/>
            </a:pPr>
            <a:r>
              <a:rPr lang="en" sz="1800" dirty="0"/>
              <a:t>Read each syllable using the spelling pattern.</a:t>
            </a:r>
            <a:endParaRPr sz="1800" dirty="0"/>
          </a:p>
          <a:p>
            <a:pPr marL="457200" lvl="0" indent="0" algn="l" rtl="0">
              <a:lnSpc>
                <a:spcPct val="115000"/>
              </a:lnSpc>
              <a:spcBef>
                <a:spcPts val="0"/>
              </a:spcBef>
              <a:spcAft>
                <a:spcPts val="0"/>
              </a:spcAft>
              <a:buNone/>
            </a:pPr>
            <a:r>
              <a:rPr lang="en" sz="1800" dirty="0"/>
              <a:t>a. Closed</a:t>
            </a:r>
            <a:endParaRPr sz="1800" dirty="0"/>
          </a:p>
          <a:p>
            <a:pPr marL="457200" lvl="0" indent="0" algn="l" rtl="0">
              <a:lnSpc>
                <a:spcPct val="115000"/>
              </a:lnSpc>
              <a:spcBef>
                <a:spcPts val="0"/>
              </a:spcBef>
              <a:spcAft>
                <a:spcPts val="0"/>
              </a:spcAft>
              <a:buClr>
                <a:schemeClr val="dk1"/>
              </a:buClr>
              <a:buSzPts val="1100"/>
              <a:buFont typeface="Arial"/>
              <a:buNone/>
            </a:pPr>
            <a:r>
              <a:rPr lang="en" sz="1800" dirty="0"/>
              <a:t>b. Open</a:t>
            </a:r>
            <a:endParaRPr sz="1800" dirty="0"/>
          </a:p>
          <a:p>
            <a:pPr marL="457200" lvl="0" indent="0" algn="l" rtl="0">
              <a:lnSpc>
                <a:spcPct val="115000"/>
              </a:lnSpc>
              <a:spcBef>
                <a:spcPts val="0"/>
              </a:spcBef>
              <a:spcAft>
                <a:spcPts val="0"/>
              </a:spcAft>
              <a:buClr>
                <a:schemeClr val="dk1"/>
              </a:buClr>
              <a:buSzPts val="1100"/>
              <a:buFont typeface="Arial"/>
              <a:buNone/>
            </a:pPr>
            <a:r>
              <a:rPr lang="en" sz="1800" dirty="0"/>
              <a:t>c. Magic “e”</a:t>
            </a:r>
            <a:endParaRPr sz="1800" dirty="0"/>
          </a:p>
          <a:p>
            <a:pPr marL="457200" lvl="0" indent="0" algn="l" rtl="0">
              <a:lnSpc>
                <a:spcPct val="115000"/>
              </a:lnSpc>
              <a:spcBef>
                <a:spcPts val="0"/>
              </a:spcBef>
              <a:spcAft>
                <a:spcPts val="0"/>
              </a:spcAft>
              <a:buNone/>
            </a:pPr>
            <a:r>
              <a:rPr lang="en" sz="1800" dirty="0"/>
              <a:t>d. R-controlled</a:t>
            </a:r>
            <a:endParaRPr sz="1800" dirty="0"/>
          </a:p>
          <a:p>
            <a:pPr marL="457200" lvl="0" indent="0" algn="l" rtl="0">
              <a:lnSpc>
                <a:spcPct val="115000"/>
              </a:lnSpc>
              <a:spcBef>
                <a:spcPts val="0"/>
              </a:spcBef>
              <a:spcAft>
                <a:spcPts val="0"/>
              </a:spcAft>
              <a:buClr>
                <a:schemeClr val="dk1"/>
              </a:buClr>
              <a:buSzPts val="1100"/>
              <a:buFont typeface="Arial"/>
              <a:buNone/>
            </a:pPr>
            <a:r>
              <a:rPr lang="en" sz="1800" dirty="0"/>
              <a:t>e. Vowel team</a:t>
            </a:r>
            <a:endParaRPr sz="1800" dirty="0"/>
          </a:p>
          <a:p>
            <a:pPr marL="0" lvl="0" indent="0" algn="l" rtl="0">
              <a:spcBef>
                <a:spcPts val="800"/>
              </a:spcBef>
              <a:spcAft>
                <a:spcPts val="0"/>
              </a:spcAft>
              <a:buNone/>
            </a:pPr>
            <a:endParaRPr dirty="0"/>
          </a:p>
        </p:txBody>
      </p:sp>
      <p:sp>
        <p:nvSpPr>
          <p:cNvPr id="152" name="Google Shape;152;p22"/>
          <p:cNvSpPr txBox="1"/>
          <p:nvPr/>
        </p:nvSpPr>
        <p:spPr>
          <a:xfrm>
            <a:off x="6244375" y="814025"/>
            <a:ext cx="2149200" cy="375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latin typeface="Century Gothic" panose="020B0502020202020204" pitchFamily="34" charset="0"/>
              </a:rPr>
              <a:t>garment</a:t>
            </a:r>
            <a:endParaRPr sz="3000" dirty="0">
              <a:latin typeface="Century Gothic" panose="020B0502020202020204" pitchFamily="34" charset="0"/>
            </a:endParaRPr>
          </a:p>
          <a:p>
            <a:pPr marL="0" lvl="0" indent="0" algn="l" rtl="0">
              <a:spcBef>
                <a:spcPts val="0"/>
              </a:spcBef>
              <a:spcAft>
                <a:spcPts val="0"/>
              </a:spcAft>
              <a:buNone/>
            </a:pPr>
            <a:r>
              <a:rPr lang="en" sz="3000" dirty="0">
                <a:latin typeface="Century Gothic" panose="020B0502020202020204" pitchFamily="34" charset="0"/>
              </a:rPr>
              <a:t>Friday</a:t>
            </a:r>
            <a:endParaRPr sz="3000" dirty="0">
              <a:latin typeface="Century Gothic" panose="020B0502020202020204" pitchFamily="34" charset="0"/>
            </a:endParaRPr>
          </a:p>
          <a:p>
            <a:pPr marL="0" lvl="0" indent="0" algn="l" rtl="0">
              <a:spcBef>
                <a:spcPts val="0"/>
              </a:spcBef>
              <a:spcAft>
                <a:spcPts val="0"/>
              </a:spcAft>
              <a:buNone/>
            </a:pPr>
            <a:r>
              <a:rPr lang="en" sz="3000" dirty="0">
                <a:latin typeface="Century Gothic" panose="020B0502020202020204" pitchFamily="34" charset="0"/>
              </a:rPr>
              <a:t>fifteen</a:t>
            </a:r>
            <a:endParaRPr sz="3000" dirty="0">
              <a:latin typeface="Century Gothic" panose="020B0502020202020204" pitchFamily="34" charset="0"/>
            </a:endParaRPr>
          </a:p>
          <a:p>
            <a:pPr marL="0" lvl="0" indent="0" algn="l" rtl="0">
              <a:spcBef>
                <a:spcPts val="0"/>
              </a:spcBef>
              <a:spcAft>
                <a:spcPts val="0"/>
              </a:spcAft>
              <a:buNone/>
            </a:pPr>
            <a:r>
              <a:rPr lang="en" sz="3000" dirty="0">
                <a:latin typeface="Century Gothic" panose="020B0502020202020204" pitchFamily="34" charset="0"/>
              </a:rPr>
              <a:t>sailboat</a:t>
            </a:r>
            <a:endParaRPr sz="3000" dirty="0">
              <a:latin typeface="Century Gothic" panose="020B0502020202020204" pitchFamily="34" charset="0"/>
            </a:endParaRPr>
          </a:p>
          <a:p>
            <a:pPr marL="0" lvl="0" indent="0" algn="l" rtl="0">
              <a:spcBef>
                <a:spcPts val="0"/>
              </a:spcBef>
              <a:spcAft>
                <a:spcPts val="0"/>
              </a:spcAft>
              <a:buNone/>
            </a:pPr>
            <a:r>
              <a:rPr lang="en" sz="3000" dirty="0">
                <a:latin typeface="Century Gothic" panose="020B0502020202020204" pitchFamily="34" charset="0"/>
              </a:rPr>
              <a:t>meaning</a:t>
            </a:r>
            <a:endParaRPr sz="3000" dirty="0">
              <a:latin typeface="Century Gothic" panose="020B0502020202020204" pitchFamily="34" charset="0"/>
            </a:endParaRPr>
          </a:p>
          <a:p>
            <a:pPr marL="0" lvl="0" indent="0" algn="l" rtl="0">
              <a:spcBef>
                <a:spcPts val="0"/>
              </a:spcBef>
              <a:spcAft>
                <a:spcPts val="0"/>
              </a:spcAft>
              <a:buNone/>
            </a:pPr>
            <a:r>
              <a:rPr lang="en" sz="3000" dirty="0">
                <a:latin typeface="Century Gothic" panose="020B0502020202020204" pitchFamily="34" charset="0"/>
              </a:rPr>
              <a:t>toaster</a:t>
            </a:r>
            <a:endParaRPr sz="3000" dirty="0">
              <a:latin typeface="Century Gothic" panose="020B0502020202020204" pitchFamily="34" charset="0"/>
            </a:endParaRPr>
          </a:p>
          <a:p>
            <a:pPr marL="0" lvl="0" indent="0" algn="l" rtl="0">
              <a:spcBef>
                <a:spcPts val="0"/>
              </a:spcBef>
              <a:spcAft>
                <a:spcPts val="0"/>
              </a:spcAft>
              <a:buNone/>
            </a:pPr>
            <a:r>
              <a:rPr lang="en" sz="3000" dirty="0">
                <a:latin typeface="Century Gothic" panose="020B0502020202020204" pitchFamily="34" charset="0"/>
              </a:rPr>
              <a:t>repfray</a:t>
            </a:r>
            <a:endParaRPr sz="3000" dirty="0">
              <a:latin typeface="Century Gothic" panose="020B0502020202020204" pitchFamily="34" charset="0"/>
            </a:endParaRPr>
          </a:p>
          <a:p>
            <a:pPr marL="0" lvl="0" indent="0" algn="l" rtl="0">
              <a:spcBef>
                <a:spcPts val="0"/>
              </a:spcBef>
              <a:spcAft>
                <a:spcPts val="0"/>
              </a:spcAft>
              <a:buNone/>
            </a:pPr>
            <a:r>
              <a:rPr lang="en" sz="3000" dirty="0">
                <a:latin typeface="Century Gothic" panose="020B0502020202020204" pitchFamily="34" charset="0"/>
              </a:rPr>
              <a:t>detube</a:t>
            </a:r>
            <a:endParaRPr sz="3000" dirty="0">
              <a:latin typeface="Century Gothic" panose="020B0502020202020204" pitchFamily="34" charset="0"/>
            </a:endParaRPr>
          </a:p>
          <a:p>
            <a:pPr marL="0" lvl="0" indent="0" algn="l" rtl="0">
              <a:spcBef>
                <a:spcPts val="0"/>
              </a:spcBef>
              <a:spcAft>
                <a:spcPts val="0"/>
              </a:spcAft>
              <a:buNone/>
            </a:pPr>
            <a:endParaRPr sz="3000" dirty="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A678A28-5E23-4891-A287-72148CE29D55}"/>
</file>

<file path=customXml/itemProps2.xml><?xml version="1.0" encoding="utf-8"?>
<ds:datastoreItem xmlns:ds="http://schemas.openxmlformats.org/officeDocument/2006/customXml" ds:itemID="{87EE70E9-2003-488B-A6FC-60A488004D43}"/>
</file>

<file path=customXml/itemProps3.xml><?xml version="1.0" encoding="utf-8"?>
<ds:datastoreItem xmlns:ds="http://schemas.openxmlformats.org/officeDocument/2006/customXml" ds:itemID="{4A3D7859-7868-4CF2-8EFA-7B1B2BCD8786}"/>
</file>

<file path=docProps/app.xml><?xml version="1.0" encoding="utf-8"?>
<Properties xmlns="http://schemas.openxmlformats.org/officeDocument/2006/extended-properties" xmlns:vt="http://schemas.openxmlformats.org/officeDocument/2006/docPropsVTypes">
  <TotalTime>1218</TotalTime>
  <Words>5358</Words>
  <Application>Microsoft Office PowerPoint</Application>
  <PresentationFormat>On-screen Show (16:9)</PresentationFormat>
  <Paragraphs>528</Paragraphs>
  <Slides>20</Slides>
  <Notes>20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Century Gothic</vt:lpstr>
      <vt:lpstr>Courier New</vt:lpstr>
      <vt:lpstr>Arial</vt:lpstr>
      <vt:lpstr>Calibri</vt:lpstr>
      <vt:lpstr>Times New Roman</vt:lpstr>
      <vt:lpstr>Office Theme</vt:lpstr>
      <vt:lpstr>Grade 2: Module 2: Part 1: Cycle 7: Lesson 31 Teacher slide, before teaching.</vt:lpstr>
      <vt:lpstr>Grade 2: Module 2: Part 1: Cycle 7: Lesson 31 Teacher slide, before teaching.</vt:lpstr>
      <vt:lpstr>Grade 2: Module 2: Part 1: Cycle 7: Lesson 31 Teacher slide, before teaching.</vt:lpstr>
      <vt:lpstr> Grade 2: Module 2: Part 1: Cycle 7: Lesson 31 Teacher slide, before teaching. </vt:lpstr>
      <vt:lpstr>PowerPoint Presentation</vt:lpstr>
      <vt:lpstr>Transition Song</vt:lpstr>
      <vt:lpstr>Opening Learning Targets   </vt:lpstr>
      <vt:lpstr>Syllable Sleuth </vt:lpstr>
      <vt:lpstr>Syllable Sleuth</vt:lpstr>
      <vt:lpstr>Syllable Sleuth </vt:lpstr>
      <vt:lpstr>Transition Song</vt:lpstr>
      <vt:lpstr>Work Time Learning Targets   </vt:lpstr>
      <vt:lpstr>Words Rule</vt:lpstr>
      <vt:lpstr>Reflection Time </vt:lpstr>
      <vt:lpstr>Transition Song</vt:lpstr>
      <vt:lpstr>Independent Work Learning Targets</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2: Part 1: Cycle 7: Lesson 31 Teacher slide, before teaching.</dc:title>
  <dc:creator>nbravo</dc:creator>
  <cp:lastModifiedBy>me@briannadasilva.com</cp:lastModifiedBy>
  <cp:revision>13</cp:revision>
  <dcterms:modified xsi:type="dcterms:W3CDTF">2018-12-10T19:02:08Z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