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D23F4D-0EB2-4EDD-A6E4-55655A2EE218}" v="7" dt="2018-09-20T17:14:58.559"/>
  </p1510:revLst>
</p1510:revInfo>
</file>

<file path=ppt/tableStyles.xml><?xml version="1.0" encoding="utf-8"?>
<a:tblStyleLst xmlns:a="http://schemas.openxmlformats.org/drawingml/2006/main" def="{61563C7E-CB56-4D3D-80A5-10A869410936}">
  <a:tblStyle styleId="{61563C7E-CB56-4D3D-80A5-10A86941093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444ABF1-711D-4FFD-8ACD-A63A46C4291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10AE585-7817-42D4-81DC-CCC01516C0B5}"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789" autoAdjust="0"/>
  </p:normalViewPr>
  <p:slideViewPr>
    <p:cSldViewPr snapToGrid="0">
      <p:cViewPr varScale="1">
        <p:scale>
          <a:sx n="43" d="100"/>
          <a:sy n="43" d="100"/>
        </p:scale>
        <p:origin x="1552"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1D23F4D-0EB2-4EDD-A6E4-55655A2EE218}"/>
    <pc:docChg chg="modSld modMainMaster">
      <pc:chgData name="Steven Benson" userId="7888f041-e9c4-484d-a793-6a135ed92492" providerId="ADAL" clId="{21D23F4D-0EB2-4EDD-A6E4-55655A2EE218}" dt="2018-09-20T17:14:58.559" v="6" actId="14100"/>
      <pc:docMkLst>
        <pc:docMk/>
      </pc:docMkLst>
      <pc:sldChg chg="addSp modSp">
        <pc:chgData name="Steven Benson" userId="7888f041-e9c4-484d-a793-6a135ed92492" providerId="ADAL" clId="{21D23F4D-0EB2-4EDD-A6E4-55655A2EE218}" dt="2018-09-20T17:14:18.532" v="4" actId="14100"/>
        <pc:sldMkLst>
          <pc:docMk/>
          <pc:sldMk cId="0" sldId="258"/>
        </pc:sldMkLst>
        <pc:picChg chg="add mod">
          <ac:chgData name="Steven Benson" userId="7888f041-e9c4-484d-a793-6a135ed92492" providerId="ADAL" clId="{21D23F4D-0EB2-4EDD-A6E4-55655A2EE218}" dt="2018-09-20T17:14:18.532" v="4" actId="14100"/>
          <ac:picMkLst>
            <pc:docMk/>
            <pc:sldMk cId="0" sldId="258"/>
            <ac:picMk id="3" creationId="{142C59A8-0362-4BD9-8F3E-3E61D6CE0678}"/>
          </ac:picMkLst>
        </pc:picChg>
      </pc:sldChg>
      <pc:sldChg chg="modSp">
        <pc:chgData name="Steven Benson" userId="7888f041-e9c4-484d-a793-6a135ed92492" providerId="ADAL" clId="{21D23F4D-0EB2-4EDD-A6E4-55655A2EE218}" dt="2018-09-20T17:14:53.452" v="5" actId="14100"/>
        <pc:sldMkLst>
          <pc:docMk/>
          <pc:sldMk cId="0" sldId="263"/>
        </pc:sldMkLst>
        <pc:picChg chg="mod">
          <ac:chgData name="Steven Benson" userId="7888f041-e9c4-484d-a793-6a135ed92492" providerId="ADAL" clId="{21D23F4D-0EB2-4EDD-A6E4-55655A2EE218}" dt="2018-09-20T17:14:53.452" v="5" actId="14100"/>
          <ac:picMkLst>
            <pc:docMk/>
            <pc:sldMk cId="0" sldId="263"/>
            <ac:picMk id="145" creationId="{00000000-0000-0000-0000-000000000000}"/>
          </ac:picMkLst>
        </pc:picChg>
      </pc:sldChg>
      <pc:sldChg chg="modSp">
        <pc:chgData name="Steven Benson" userId="7888f041-e9c4-484d-a793-6a135ed92492" providerId="ADAL" clId="{21D23F4D-0EB2-4EDD-A6E4-55655A2EE218}" dt="2018-09-20T17:14:58.559" v="6" actId="14100"/>
        <pc:sldMkLst>
          <pc:docMk/>
          <pc:sldMk cId="0" sldId="267"/>
        </pc:sldMkLst>
        <pc:picChg chg="mod">
          <ac:chgData name="Steven Benson" userId="7888f041-e9c4-484d-a793-6a135ed92492" providerId="ADAL" clId="{21D23F4D-0EB2-4EDD-A6E4-55655A2EE218}" dt="2018-09-20T17:14:58.559" v="6" actId="14100"/>
          <ac:picMkLst>
            <pc:docMk/>
            <pc:sldMk cId="0" sldId="267"/>
            <ac:picMk id="178" creationId="{00000000-0000-0000-0000-000000000000}"/>
          </ac:picMkLst>
        </pc:picChg>
      </pc:sldChg>
      <pc:sldMasterChg chg="addSp modSp">
        <pc:chgData name="Steven Benson" userId="7888f041-e9c4-484d-a793-6a135ed92492" providerId="ADAL" clId="{21D23F4D-0EB2-4EDD-A6E4-55655A2EE218}" dt="2018-09-20T17:14:06.150" v="1" actId="1076"/>
        <pc:sldMasterMkLst>
          <pc:docMk/>
          <pc:sldMasterMk cId="0" sldId="2147483659"/>
        </pc:sldMasterMkLst>
        <pc:picChg chg="add mod">
          <ac:chgData name="Steven Benson" userId="7888f041-e9c4-484d-a793-6a135ed92492" providerId="ADAL" clId="{21D23F4D-0EB2-4EDD-A6E4-55655A2EE218}" dt="2018-09-20T17:14:06.150" v="1" actId="1076"/>
          <ac:picMkLst>
            <pc:docMk/>
            <pc:sldMasterMk cId="0" sldId="2147483659"/>
            <ac:picMk id="7" creationId="{3ED7309C-C1EA-4A74-A976-67FFCD21C9C9}"/>
          </ac:picMkLst>
        </pc:picChg>
        <pc:picChg chg="add mod">
          <ac:chgData name="Steven Benson" userId="7888f041-e9c4-484d-a793-6a135ed92492" providerId="ADAL" clId="{21D23F4D-0EB2-4EDD-A6E4-55655A2EE218}" dt="2018-09-20T17:14:06.150" v="1" actId="1076"/>
          <ac:picMkLst>
            <pc:docMk/>
            <pc:sldMasterMk cId="0" sldId="2147483659"/>
            <ac:picMk id="8" creationId="{2FA721F7-002C-4113-8BB8-736BA4E4F6E1}"/>
          </ac:picMkLst>
        </pc:picChg>
        <pc:picChg chg="add mod">
          <ac:chgData name="Steven Benson" userId="7888f041-e9c4-484d-a793-6a135ed92492" providerId="ADAL" clId="{21D23F4D-0EB2-4EDD-A6E4-55655A2EE218}" dt="2018-09-20T17:14:06.15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96571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Char char="●"/>
            </a:pPr>
            <a:r>
              <a:rPr lang="en-US" dirty="0"/>
              <a:t>The purpose of this lesson is for students to gather and carefully examine evidence on both sides of the question about whether </a:t>
            </a:r>
            <a:r>
              <a:rPr lang="en-US" dirty="0" err="1"/>
              <a:t>Lyddie</a:t>
            </a:r>
            <a:r>
              <a:rPr lang="en-US" dirty="0"/>
              <a:t> should or should not sign the petition. They record the textual evidence they find on the </a:t>
            </a:r>
            <a:r>
              <a:rPr lang="en-US" b="1" dirty="0"/>
              <a:t>Odell Forming Evidence-Based Claims graphic organizers </a:t>
            </a:r>
            <a:r>
              <a:rPr lang="en-US" dirty="0"/>
              <a:t>(from Lesson 10; one for and one against signing the petition).</a:t>
            </a:r>
            <a:endParaRPr dirty="0"/>
          </a:p>
          <a:p>
            <a:pPr marL="457200" lvl="0" indent="-304800" rtl="0">
              <a:spcBef>
                <a:spcPts val="0"/>
              </a:spcBef>
              <a:spcAft>
                <a:spcPts val="0"/>
              </a:spcAft>
              <a:buSzPts val="1200"/>
              <a:buChar char="●"/>
            </a:pPr>
            <a:r>
              <a:rPr lang="en-US" dirty="0"/>
              <a:t>Students have the opportunity to talk through the evidence they might use—to orally practice the type of argument they will be making in their essay. This type of oral practice is essential in helping students write strong essays. When students can explain something coherently, they are much closer to writing that idea down in a coherent way.</a:t>
            </a:r>
            <a:endParaRPr dirty="0"/>
          </a:p>
          <a:p>
            <a:pPr marL="457200" lvl="0" indent="-304800" rtl="0">
              <a:spcBef>
                <a:spcPts val="0"/>
              </a:spcBef>
              <a:spcAft>
                <a:spcPts val="0"/>
              </a:spcAft>
              <a:buSzPts val="1200"/>
              <a:buChar char="●"/>
            </a:pPr>
            <a:r>
              <a:rPr lang="en-US" dirty="0"/>
              <a:t>The essay is also </a:t>
            </a:r>
            <a:r>
              <a:rPr lang="en-US" dirty="0" err="1"/>
              <a:t>scaffolded</a:t>
            </a:r>
            <a:r>
              <a:rPr lang="en-US" dirty="0"/>
              <a:t> by a class conversation in Lesson 12 that adds reasons for/against signing to the </a:t>
            </a:r>
            <a:r>
              <a:rPr lang="en-US" b="1" dirty="0" err="1"/>
              <a:t>Lyddie’s</a:t>
            </a:r>
            <a:r>
              <a:rPr lang="en-US" b="1" dirty="0"/>
              <a:t> Decision anchor chart</a:t>
            </a:r>
            <a:r>
              <a:rPr lang="en-US" dirty="0"/>
              <a:t>.</a:t>
            </a:r>
            <a:endParaRPr dirty="0"/>
          </a:p>
          <a:p>
            <a:pPr marL="457200" lvl="0" indent="-304800" rtl="0">
              <a:spcBef>
                <a:spcPts val="0"/>
              </a:spcBef>
              <a:spcAft>
                <a:spcPts val="0"/>
              </a:spcAft>
              <a:buSzPts val="1200"/>
              <a:buChar char="●"/>
            </a:pPr>
            <a:r>
              <a:rPr lang="en-US" dirty="0"/>
              <a:t>Notice that although students have several opportunities to talk through their ideas, the lessons do not call for them to select a position to argue until later. Students need the opportunity to weigh the evidence, and they will do more nuanced thinking about the evidence before they commit to (and are invested in defending) a particular position.</a:t>
            </a:r>
            <a:endParaRPr dirty="0"/>
          </a:p>
          <a:p>
            <a:pPr marL="457200" lvl="0" indent="-304800" rtl="0">
              <a:spcBef>
                <a:spcPts val="0"/>
              </a:spcBef>
              <a:spcAft>
                <a:spcPts val="0"/>
              </a:spcAft>
              <a:buSzPts val="1200"/>
              <a:buChar char="●"/>
            </a:pPr>
            <a:r>
              <a:rPr lang="en-US" dirty="0"/>
              <a:t>In advance: Students will read three excerpts in class today (of those listed on </a:t>
            </a:r>
            <a:r>
              <a:rPr lang="en-US" b="1" dirty="0" err="1"/>
              <a:t>Lyddie’s</a:t>
            </a:r>
            <a:r>
              <a:rPr lang="en-US" b="1" dirty="0"/>
              <a:t> Decision: Passages to Reread chart </a:t>
            </a:r>
            <a:r>
              <a:rPr lang="en-US" dirty="0"/>
              <a:t>in Lesson 10). Place students in pairs or small groups and direct each pair to begin with a particular excerpt. Near the end of work time, students will share their work, so it is important that not all groups begin with the same excerpt. Consider focusing more struggling readers on shorter excerpts. Students who need extra support (use the graphic organizers collected in Lesson 10 to determine who this might be) may benefit from working in a small group with you.</a:t>
            </a:r>
            <a:endParaRPr dirty="0"/>
          </a:p>
          <a:p>
            <a:pPr marL="457200" lvl="0" indent="-304800" rtl="0">
              <a:spcBef>
                <a:spcPts val="0"/>
              </a:spcBef>
              <a:spcAft>
                <a:spcPts val="0"/>
              </a:spcAft>
              <a:buSzPts val="1200"/>
              <a:buChar char="●"/>
            </a:pPr>
            <a:r>
              <a:rPr lang="en-US" dirty="0"/>
              <a:t>Review the </a:t>
            </a:r>
            <a:r>
              <a:rPr lang="en-US" b="1" dirty="0"/>
              <a:t>Forming Evidence-Based Claims graphic organizers </a:t>
            </a:r>
            <a:r>
              <a:rPr lang="en-US" dirty="0"/>
              <a:t>that students turned in at the end of Lesson 10 to determine whole class or individual student needs for today’s work.</a:t>
            </a:r>
            <a:endParaRPr dirty="0"/>
          </a:p>
          <a:p>
            <a:pPr marL="457200" lvl="0" indent="-304800" rtl="0">
              <a:spcBef>
                <a:spcPts val="0"/>
              </a:spcBef>
              <a:spcAft>
                <a:spcPts val="0"/>
              </a:spcAft>
              <a:buSzPts val="1200"/>
              <a:buChar char="●"/>
            </a:pPr>
            <a:r>
              <a:rPr lang="en-US" dirty="0"/>
              <a:t>Review selected passages that students will read closely today (see the list on </a:t>
            </a:r>
            <a:r>
              <a:rPr lang="en-US" b="1" dirty="0" err="1"/>
              <a:t>Lyddie’s</a:t>
            </a:r>
            <a:r>
              <a:rPr lang="en-US" b="1" dirty="0"/>
              <a:t> Decision: Passages to Reread chart </a:t>
            </a:r>
            <a:r>
              <a:rPr lang="en-US" dirty="0"/>
              <a:t>from Lesson 10); </a:t>
            </a:r>
            <a:r>
              <a:rPr lang="en-US" i="1" dirty="0" err="1"/>
              <a:t>Lyddie</a:t>
            </a:r>
            <a:r>
              <a:rPr lang="en-US" dirty="0"/>
              <a:t>, Chapters 16–17; Back-to-Back and Face-to-Face protocol (see appendix 1)</a:t>
            </a:r>
            <a:endParaRPr dirty="0"/>
          </a:p>
        </p:txBody>
      </p:sp>
    </p:spTree>
    <p:extLst>
      <p:ext uri="{BB962C8B-B14F-4D97-AF65-F5344CB8AC3E}">
        <p14:creationId xmlns:p14="http://schemas.microsoft.com/office/powerpoint/2010/main" val="3763850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04a67dfa1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404a67dfa1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30 -35 m</a:t>
            </a:r>
            <a:r>
              <a:rPr lang="en-US" b="1" dirty="0"/>
              <a:t>inutes (this slide, 10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partners A and B</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rtl="0">
              <a:lnSpc>
                <a:spcPct val="100000"/>
              </a:lnSpc>
              <a:spcBef>
                <a:spcPts val="1000"/>
              </a:spcBef>
              <a:spcAft>
                <a:spcPts val="0"/>
              </a:spcAft>
              <a:buClr>
                <a:schemeClr val="dk1"/>
              </a:buClr>
              <a:buSzPts val="1100"/>
              <a:buFont typeface="Arial"/>
              <a:buNone/>
            </a:pPr>
            <a:r>
              <a:rPr lang="en-US" b="1" dirty="0"/>
              <a:t>Work Time A: Forming Evidence-Based Claims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SzPts val="1200"/>
              <a:buFont typeface="Calibri"/>
              <a:buChar char="●"/>
            </a:pPr>
            <a:r>
              <a:rPr lang="en-US" dirty="0"/>
              <a:t>Here students consider three specific quotes. Notice that these </a:t>
            </a:r>
            <a:r>
              <a:rPr lang="en-US" b="1" dirty="0"/>
              <a:t>Quotes to Discuss </a:t>
            </a:r>
            <a:r>
              <a:rPr lang="en-US" dirty="0"/>
              <a:t>are posted only after students have worked for a while, to avoid limiting their focus too early. If you have struggling readers or a struggling class, consider posting this list earlier in work time to provide more guidance.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dirty="0"/>
          </a:p>
          <a:p>
            <a:pPr marL="457200" marR="0" lvl="0" indent="-304800" algn="l" rtl="0">
              <a:lnSpc>
                <a:spcPct val="100000"/>
              </a:lnSpc>
              <a:spcBef>
                <a:spcPts val="0"/>
              </a:spcBef>
              <a:spcAft>
                <a:spcPts val="0"/>
              </a:spcAft>
              <a:buSzPts val="1200"/>
              <a:buFont typeface="Calibri"/>
              <a:buAutoNum type="arabicPeriod"/>
            </a:pPr>
            <a:r>
              <a:rPr lang="en-US" dirty="0"/>
              <a:t>Starting with the first excerpt:  Read the quote on the </a:t>
            </a:r>
            <a:r>
              <a:rPr lang="en-US" b="1" dirty="0"/>
              <a:t>Quotes to Discuss </a:t>
            </a:r>
            <a:r>
              <a:rPr lang="en-US" dirty="0"/>
              <a:t>list from that excerpt.</a:t>
            </a:r>
            <a:endParaRPr dirty="0"/>
          </a:p>
          <a:p>
            <a:pPr marL="457200" marR="0" lvl="0" indent="-304800" algn="l" rtl="0">
              <a:lnSpc>
                <a:spcPct val="100000"/>
              </a:lnSpc>
              <a:spcBef>
                <a:spcPts val="0"/>
              </a:spcBef>
              <a:spcAft>
                <a:spcPts val="0"/>
              </a:spcAft>
              <a:buSzPts val="1200"/>
              <a:buFont typeface="Calibri"/>
              <a:buAutoNum type="arabicPeriod"/>
            </a:pPr>
            <a:r>
              <a:rPr lang="en-US" dirty="0"/>
              <a:t>Ask one pair that started with that excerpt to explain where they put that evidence and how they explained it.</a:t>
            </a:r>
            <a:endParaRPr dirty="0"/>
          </a:p>
          <a:p>
            <a:pPr marL="457200" marR="0" lvl="0" indent="-304800" algn="l" rtl="0">
              <a:lnSpc>
                <a:spcPct val="100000"/>
              </a:lnSpc>
              <a:spcBef>
                <a:spcPts val="0"/>
              </a:spcBef>
              <a:spcAft>
                <a:spcPts val="0"/>
              </a:spcAft>
              <a:buSzPts val="1200"/>
              <a:buFont typeface="Calibri"/>
              <a:buAutoNum type="arabicPeriod"/>
            </a:pPr>
            <a:r>
              <a:rPr lang="en-US" dirty="0"/>
              <a:t>Ask another pair to contribute one more piece of evidence from that excerpt, explain where they put it, and how they explained it.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Give pairs several minutes to wrap up their work</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As you lead the debrief, display a copy of the graphic organizers and script answers.</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Prompt students to add to their organizers.</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rtl="0">
              <a:lnSpc>
                <a:spcPct val="100000"/>
              </a:lnSpc>
              <a:spcBef>
                <a:spcPts val="0"/>
              </a:spcBef>
              <a:spcAft>
                <a:spcPts val="0"/>
              </a:spcAft>
              <a:buSzPts val="1200"/>
              <a:buFont typeface="Calibri"/>
              <a:buChar char="●"/>
            </a:pPr>
            <a:r>
              <a:rPr lang="en-US" dirty="0"/>
              <a:t>As students work, circulate to listen in and probe. Remind students that a single excerpt may include both textual evidence in favor of signing the petition and textual evidence against signing it.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Consider working with small groups asking </a:t>
            </a:r>
            <a:r>
              <a:rPr lang="en-US" i="1" dirty="0"/>
              <a:t>“Why do you think that’s a good reason?” </a:t>
            </a:r>
            <a:r>
              <a:rPr lang="en-US" i="0" dirty="0"/>
              <a:t>or</a:t>
            </a:r>
            <a:r>
              <a:rPr lang="en-US" i="1" dirty="0"/>
              <a:t> “How might that evidence be a reason for </a:t>
            </a:r>
            <a:r>
              <a:rPr lang="en-US" i="1" dirty="0" err="1"/>
              <a:t>Lyddie</a:t>
            </a:r>
            <a:r>
              <a:rPr lang="en-US" i="1" dirty="0"/>
              <a:t> not to sign the petition?”</a:t>
            </a:r>
            <a:endParaRPr i="1" dirty="0"/>
          </a:p>
          <a:p>
            <a:pPr marL="457200" lvl="0" indent="-304800" rtl="0">
              <a:lnSpc>
                <a:spcPct val="100000"/>
              </a:lnSpc>
              <a:spcBef>
                <a:spcPts val="0"/>
              </a:spcBef>
              <a:spcAft>
                <a:spcPts val="0"/>
              </a:spcAft>
              <a:buSzPts val="1200"/>
              <a:buFont typeface="Calibri"/>
              <a:buChar char="●"/>
            </a:pPr>
            <a:r>
              <a:rPr lang="en-US" dirty="0"/>
              <a:t>Consider highlighting the most relevant sections of text for your most struggling readers.</a:t>
            </a:r>
            <a:endParaRPr i="1"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58" name="Google Shape;158;g404a67dfa1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2101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04a67dfa1_0_1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404a67dfa1_0_1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t>
            </a:r>
            <a:r>
              <a:rPr lang="en-US" sz="1100" b="1" dirty="0"/>
              <a:t>acing</a:t>
            </a:r>
            <a:r>
              <a:rPr lang="en-US" sz="1100" b="1" i="0" u="none" strike="noStrike" cap="none" dirty="0">
                <a:solidFill>
                  <a:schemeClr val="dk1"/>
                </a:solidFill>
              </a:rPr>
              <a:t>: </a:t>
            </a:r>
            <a:r>
              <a:rPr lang="en-US" sz="1100" b="1" dirty="0"/>
              <a:t> 10 -15  minutes</a:t>
            </a:r>
            <a:r>
              <a:rPr lang="en-US" sz="1100" b="1" i="0" u="none" strike="noStrike" cap="none" dirty="0">
                <a:solidFill>
                  <a:schemeClr val="dk1"/>
                </a:solidFill>
              </a:rPr>
              <a:t>  (this slide, 1</a:t>
            </a:r>
            <a:r>
              <a:rPr lang="en-US" sz="1100" b="1" dirty="0"/>
              <a:t>-2 minutes)</a:t>
            </a:r>
            <a:endParaRPr sz="1100" dirty="0"/>
          </a:p>
          <a:p>
            <a:pPr marL="0" marR="0" lvl="0" indent="0" algn="l" rtl="0">
              <a:lnSpc>
                <a:spcPct val="100000"/>
              </a:lnSpc>
              <a:spcBef>
                <a:spcPts val="0"/>
              </a:spcBef>
              <a:spcAft>
                <a:spcPts val="0"/>
              </a:spcAft>
              <a:buClr>
                <a:schemeClr val="dk1"/>
              </a:buClr>
              <a:buSzPts val="1200"/>
              <a:buFont typeface="Calibri"/>
              <a:buNone/>
            </a:pPr>
            <a:r>
              <a:rPr lang="en-US" sz="1100" b="1" i="0" u="none" strike="noStrike" cap="none" dirty="0">
                <a:solidFill>
                  <a:schemeClr val="dk1"/>
                </a:solidFill>
              </a:rPr>
              <a:t>Student Grouping: </a:t>
            </a:r>
            <a:r>
              <a:rPr lang="en-US" sz="1100" b="1" dirty="0"/>
              <a:t> </a:t>
            </a:r>
            <a:r>
              <a:rPr lang="en-US" b="1" dirty="0"/>
              <a:t>whole class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Generating Reasons For and Against </a:t>
            </a:r>
            <a:r>
              <a:rPr lang="en-US" b="1" dirty="0" err="1"/>
              <a:t>Lyddie</a:t>
            </a:r>
            <a:r>
              <a:rPr lang="en-US" b="1" dirty="0"/>
              <a:t> Signing the Petition</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and distribute the </a:t>
            </a:r>
            <a:r>
              <a:rPr lang="en-US" b="1" dirty="0"/>
              <a:t>Quote Sandwich Guide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paragraph at the top aloud.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this is the structure that students will use to include quotes in their essays. It is also a very important part of supporting their argument.</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the three parts of the quote sandwich and the sentence stems to help them introduce and explain their quotes to argue for and against </a:t>
            </a:r>
            <a:r>
              <a:rPr lang="en-US" dirty="0" err="1"/>
              <a:t>Lyddie</a:t>
            </a:r>
            <a:r>
              <a:rPr lang="en-US" dirty="0"/>
              <a:t> signing the petition. (slide 12 graphic)</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spcBef>
                <a:spcPts val="0"/>
              </a:spcBef>
              <a:spcAft>
                <a:spcPts val="0"/>
              </a:spcAft>
              <a:buSzPts val="1200"/>
              <a:buChar char="●"/>
            </a:pPr>
            <a:r>
              <a:rPr lang="en-US" dirty="0"/>
              <a:t>Students paying attention to slide and handout.</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66" name="Google Shape;166;g404a67dfa1_0_1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5630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404a67dfa1_0_1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g404a67dfa1_0_1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10 - 15 minutes</a:t>
            </a:r>
            <a:r>
              <a:rPr lang="en-US" b="1" i="0" u="none" strike="noStrike" cap="none" dirty="0">
                <a:solidFill>
                  <a:schemeClr val="dk1"/>
                </a:solidFill>
              </a:rPr>
              <a:t> (this sli</a:t>
            </a:r>
            <a:r>
              <a:rPr lang="en-US" b="1" dirty="0"/>
              <a:t>de, 1- 2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partners A and B</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Generating Reasons For and Against </a:t>
            </a:r>
            <a:r>
              <a:rPr lang="en-US" b="1" dirty="0" err="1"/>
              <a:t>Lyddie</a:t>
            </a:r>
            <a:r>
              <a:rPr lang="en-US" b="1" dirty="0"/>
              <a:t> Signing the Petition</a:t>
            </a:r>
            <a:endParaRPr b="1" i="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This oral rehearsal of evidence will support students when they come to write.</a:t>
            </a:r>
            <a:endParaRPr dirty="0"/>
          </a:p>
          <a:p>
            <a:pPr marL="0" lvl="0" indent="0"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AutoNum type="arabicPeriod"/>
            </a:pPr>
            <a:r>
              <a:rPr lang="en-US" dirty="0"/>
              <a:t>Remind students of the </a:t>
            </a:r>
            <a:r>
              <a:rPr lang="en-US" b="0" dirty="0"/>
              <a:t>Back-to-Back and Face-to-Face </a:t>
            </a:r>
            <a:r>
              <a:rPr lang="en-US" dirty="0"/>
              <a:t>protocol: </a:t>
            </a:r>
            <a:endParaRPr dirty="0"/>
          </a:p>
          <a:p>
            <a:pPr marL="457200" marR="0" lvl="0" indent="-304800" algn="l" rtl="0">
              <a:lnSpc>
                <a:spcPct val="100000"/>
              </a:lnSpc>
              <a:spcBef>
                <a:spcPts val="0"/>
              </a:spcBef>
              <a:spcAft>
                <a:spcPts val="0"/>
              </a:spcAft>
              <a:buSzPts val="1200"/>
              <a:buFont typeface="Calibri"/>
              <a:buAutoNum type="arabicPeriod"/>
            </a:pPr>
            <a:r>
              <a:rPr lang="en-US" dirty="0"/>
              <a:t>They will find a partner and stand back-to-back with him or her. They will hear a prompt and have a minute to think and then on cue will turn around and share their thinking.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them of the sound that will be their cue to stand back-to-back and then face-to-face.</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Font typeface="Calibri"/>
              <a:buChar char="●"/>
            </a:pPr>
            <a:r>
              <a:rPr lang="en-US" dirty="0"/>
              <a:t>Students are paying attention to directions.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lvl="0" indent="0" rtl="0">
              <a:spcBef>
                <a:spcPts val="0"/>
              </a:spcBef>
              <a:spcAft>
                <a:spcPts val="0"/>
              </a:spcAft>
              <a:buClr>
                <a:schemeClr val="dk1"/>
              </a:buClr>
              <a:buSzPts val="1100"/>
              <a:buFont typeface="Arial"/>
              <a:buNone/>
            </a:pPr>
            <a:r>
              <a:rPr lang="en-US" dirty="0"/>
              <a:t>     </a:t>
            </a: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74" name="Google Shape;174;g404a67dfa1_0_16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1971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04a67dfa1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g404a67dfa1_0_1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 10-15  minutes</a:t>
            </a:r>
            <a:r>
              <a:rPr lang="en-US" b="1" i="0" u="none" strike="noStrike" cap="none" dirty="0">
                <a:solidFill>
                  <a:schemeClr val="dk1"/>
                </a:solidFill>
              </a:rPr>
              <a:t> (thi</a:t>
            </a:r>
            <a:r>
              <a:rPr lang="en-US" b="1" dirty="0"/>
              <a:t>s slide, 8-10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 partners A and B</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Generating Reasons For and Against </a:t>
            </a:r>
            <a:r>
              <a:rPr lang="en-US" b="1" dirty="0" err="1"/>
              <a:t>Lyddie</a:t>
            </a:r>
            <a:r>
              <a:rPr lang="en-US" b="1" dirty="0"/>
              <a:t> Signing the Petition</a:t>
            </a:r>
            <a:endParaRPr b="1" i="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a:t>
            </a:r>
            <a:r>
              <a:rPr lang="en-US" i="0" u="none" strike="noStrike" cap="none" dirty="0">
                <a:solidFill>
                  <a:schemeClr val="dk1"/>
                </a:solidFill>
              </a:rPr>
              <a:t>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slide and read aloud.</a:t>
            </a:r>
            <a:endParaRPr dirty="0"/>
          </a:p>
          <a:p>
            <a:pPr marL="457200" lvl="0" indent="-304800" rtl="0">
              <a:spcBef>
                <a:spcPts val="0"/>
              </a:spcBef>
              <a:spcAft>
                <a:spcPts val="0"/>
              </a:spcAft>
              <a:buClr>
                <a:schemeClr val="dk1"/>
              </a:buClr>
              <a:buSzPts val="1200"/>
              <a:buFont typeface="Calibri"/>
              <a:buAutoNum type="arabicPeriod"/>
            </a:pPr>
            <a:r>
              <a:rPr lang="en-US" dirty="0"/>
              <a:t>Do the </a:t>
            </a:r>
            <a:r>
              <a:rPr lang="en-US" b="0" dirty="0"/>
              <a:t>Back-to-Back and Face-to-Face </a:t>
            </a:r>
            <a:r>
              <a:rPr lang="en-US" dirty="0"/>
              <a:t>protocol twice.</a:t>
            </a:r>
            <a:endParaRPr dirty="0"/>
          </a:p>
          <a:p>
            <a:pPr marL="457200" lvl="0" indent="-304800" rtl="0">
              <a:spcBef>
                <a:spcPts val="0"/>
              </a:spcBef>
              <a:spcAft>
                <a:spcPts val="0"/>
              </a:spcAft>
              <a:buSzPts val="1200"/>
              <a:buFont typeface="Calibri"/>
              <a:buAutoNum type="arabicPeriod"/>
            </a:pPr>
            <a:r>
              <a:rPr lang="en-US" dirty="0"/>
              <a:t>Congratulate students on their careful thinking about the evidence, and remind them that strong writers carefully consider all evidence before they make a claim. Tell them that the claims they eventually make will be much stronger because they have taken such care in thinking about the evidence.</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spcBef>
                <a:spcPts val="0"/>
              </a:spcBef>
              <a:spcAft>
                <a:spcPts val="0"/>
              </a:spcAft>
              <a:buSzPts val="1200"/>
              <a:buFont typeface="Calibri"/>
              <a:buChar char="●"/>
            </a:pPr>
            <a:r>
              <a:rPr lang="en-US" dirty="0"/>
              <a:t>Circulate to listen in and notice where students are strong and where they are struggling.</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a:spcBef>
                <a:spcPts val="0"/>
              </a:spcBef>
              <a:spcAft>
                <a:spcPts val="0"/>
              </a:spcAft>
              <a:buSzPts val="1200"/>
              <a:buFont typeface="Calibri"/>
              <a:buChar char="●"/>
            </a:pPr>
            <a:r>
              <a:rPr lang="en-US" dirty="0"/>
              <a:t>Consider keeping a list of students who are not able to do this so that you can provide them with additional support in Lesson 12.</a:t>
            </a:r>
            <a:endParaRPr dirty="0"/>
          </a:p>
          <a:p>
            <a:pPr marL="0" lvl="0" indent="0"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endParaRPr u="none" strike="noStrike" cap="none" dirty="0">
              <a:solidFill>
                <a:schemeClr val="dk1"/>
              </a:solidFill>
            </a:endParaRPr>
          </a:p>
        </p:txBody>
      </p:sp>
      <p:sp>
        <p:nvSpPr>
          <p:cNvPr id="182" name="Google Shape;182;g404a67dfa1_0_1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2057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15000"/>
              </a:lnSpc>
              <a:spcBef>
                <a:spcPts val="0"/>
              </a:spcBef>
              <a:spcAft>
                <a:spcPts val="0"/>
              </a:spcAft>
              <a:buClr>
                <a:srgbClr val="000000"/>
              </a:buClr>
              <a:buSzPts val="1100"/>
              <a:buFont typeface="Arial"/>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lvl="0" indent="-304800" rtl="0">
              <a:spcBef>
                <a:spcPts val="0"/>
              </a:spcBef>
              <a:spcAft>
                <a:spcPts val="0"/>
              </a:spcAft>
              <a:buClr>
                <a:schemeClr val="dk1"/>
              </a:buClr>
              <a:buSzPts val="1200"/>
              <a:buFont typeface="Calibri"/>
              <a:buAutoNum type="arabicPeriod"/>
            </a:pPr>
            <a:r>
              <a:rPr lang="en-US" dirty="0"/>
              <a:t>Collect the </a:t>
            </a:r>
            <a:r>
              <a:rPr lang="en-US" b="1" dirty="0"/>
              <a:t>Forming Evidence-Based Claims graphic organizers</a:t>
            </a:r>
            <a:r>
              <a:rPr lang="en-US" dirty="0"/>
              <a:t> and use them to determine which students might need additional support in the next lesson.</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90" name="Google Shape;190;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1328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fed6da95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fed6da95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30-35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a:p>
          <a:p>
            <a:pPr marL="457200" lvl="0" indent="-304800" rtl="0">
              <a:spcBef>
                <a:spcPts val="0"/>
              </a:spcBef>
              <a:spcAft>
                <a:spcPts val="0"/>
              </a:spcAft>
              <a:buClr>
                <a:schemeClr val="dk1"/>
              </a:buClr>
              <a:buSzPts val="1200"/>
              <a:buFont typeface="Calibri"/>
              <a:buAutoNum type="arabicPeriod"/>
            </a:pPr>
            <a:r>
              <a:rPr lang="en-US"/>
              <a:t>Place your students into flexible small groups based on their needs or allow them to work independently. </a:t>
            </a:r>
            <a:endParaRPr/>
          </a:p>
          <a:p>
            <a:pPr marL="457200" lvl="0" indent="-304800" rtl="0">
              <a:spcBef>
                <a:spcPts val="0"/>
              </a:spcBef>
              <a:spcAft>
                <a:spcPts val="0"/>
              </a:spcAft>
              <a:buClr>
                <a:schemeClr val="dk1"/>
              </a:buClr>
              <a:buSzPts val="1200"/>
              <a:buFont typeface="Calibri"/>
              <a:buAutoNum type="arabicPeriod"/>
            </a:pPr>
            <a:r>
              <a:rPr lang="en-US"/>
              <a:t>Decide which activities each group should do daily. </a:t>
            </a:r>
            <a:endParaRPr/>
          </a:p>
          <a:p>
            <a:pPr marL="457200" lvl="0" indent="-304800" rtl="0">
              <a:spcBef>
                <a:spcPts val="0"/>
              </a:spcBef>
              <a:spcAft>
                <a:spcPts val="0"/>
              </a:spcAft>
              <a:buClr>
                <a:schemeClr val="dk1"/>
              </a:buClr>
              <a:buSzPts val="1200"/>
              <a:buFont typeface="Calibri"/>
              <a:buAutoNum type="arabicPeriod"/>
            </a:pPr>
            <a:r>
              <a:rPr lang="en-US"/>
              <a:t>Fill out the chart ahead of time so students have direction.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Student Look-fors/Listen-fors: None</a:t>
            </a:r>
            <a:endParaRPr/>
          </a:p>
          <a:p>
            <a:pPr marL="0" lvl="0" indent="0" rtl="0">
              <a:spcBef>
                <a:spcPts val="0"/>
              </a:spcBef>
              <a:spcAft>
                <a:spcPts val="0"/>
              </a:spcAft>
              <a:buNone/>
            </a:pPr>
            <a:endParaRPr/>
          </a:p>
        </p:txBody>
      </p:sp>
      <p:sp>
        <p:nvSpPr>
          <p:cNvPr id="200" name="Google Shape;200;g3fed6da955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101172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Chapters 15-16 entry task</a:t>
            </a:r>
            <a:endParaRPr b="1" dirty="0"/>
          </a:p>
          <a:p>
            <a:pPr marL="457200" lvl="0" indent="-304800" rtl="0">
              <a:lnSpc>
                <a:spcPct val="100000"/>
              </a:lnSpc>
              <a:spcBef>
                <a:spcPts val="0"/>
              </a:spcBef>
              <a:spcAft>
                <a:spcPts val="0"/>
              </a:spcAft>
              <a:buSzPts val="1200"/>
              <a:buFont typeface="Calibri"/>
              <a:buChar char="●"/>
            </a:pPr>
            <a:r>
              <a:rPr lang="en-US" b="1" dirty="0"/>
              <a:t>Reader’s Notes for Chapter 17</a:t>
            </a:r>
            <a:endParaRPr b="1" dirty="0"/>
          </a:p>
          <a:p>
            <a:pPr marL="457200" lvl="0" indent="-304800" rtl="0">
              <a:lnSpc>
                <a:spcPct val="100000"/>
              </a:lnSpc>
              <a:spcBef>
                <a:spcPts val="0"/>
              </a:spcBef>
              <a:spcAft>
                <a:spcPts val="0"/>
              </a:spcAft>
              <a:buSzPts val="1200"/>
              <a:buFont typeface="Calibri"/>
              <a:buChar char="●"/>
            </a:pPr>
            <a:r>
              <a:rPr lang="en-US" b="1" dirty="0"/>
              <a:t>Teacher’s Edition of Reader’s notes for Chapter 17</a:t>
            </a:r>
            <a:endParaRPr b="1" dirty="0"/>
          </a:p>
          <a:p>
            <a:pPr marL="457200" lvl="0" indent="-304800" rtl="0">
              <a:lnSpc>
                <a:spcPct val="100000"/>
              </a:lnSpc>
              <a:spcBef>
                <a:spcPts val="0"/>
              </a:spcBef>
              <a:spcAft>
                <a:spcPts val="0"/>
              </a:spcAft>
              <a:buSzPts val="1200"/>
              <a:buChar char="●"/>
            </a:pPr>
            <a:r>
              <a:rPr lang="en-US" b="1" dirty="0"/>
              <a:t>Forming Evidence Based Claims graphic organizer</a:t>
            </a:r>
            <a:r>
              <a:rPr lang="en-US" dirty="0"/>
              <a:t>- two different ones</a:t>
            </a:r>
            <a:endParaRPr dirty="0"/>
          </a:p>
          <a:p>
            <a:pPr marL="457200" lvl="0" indent="-304800" rtl="0">
              <a:lnSpc>
                <a:spcPct val="100000"/>
              </a:lnSpc>
              <a:spcBef>
                <a:spcPts val="0"/>
              </a:spcBef>
              <a:spcAft>
                <a:spcPts val="0"/>
              </a:spcAft>
              <a:buSzPts val="1200"/>
              <a:buChar char="●"/>
            </a:pPr>
            <a:r>
              <a:rPr lang="en-US" b="1" dirty="0"/>
              <a:t>Passages to Reread handout from lesson 10.</a:t>
            </a:r>
            <a:r>
              <a:rPr lang="en-US" dirty="0"/>
              <a:t> Students will need access to these excerpts throughout Lessons 10-12; figure out the best way to help students work with these excerpts, possibly having students put sticky notes on these pages.</a:t>
            </a:r>
            <a:endParaRPr dirty="0"/>
          </a:p>
          <a:p>
            <a:pPr marL="457200" lvl="0" indent="-304800" rtl="0">
              <a:lnSpc>
                <a:spcPct val="100000"/>
              </a:lnSpc>
              <a:spcBef>
                <a:spcPts val="0"/>
              </a:spcBef>
              <a:spcAft>
                <a:spcPts val="0"/>
              </a:spcAft>
              <a:buSzPts val="1200"/>
              <a:buChar char="●"/>
            </a:pPr>
            <a:r>
              <a:rPr lang="en-US" b="1" dirty="0"/>
              <a:t>Quotes to discuss </a:t>
            </a:r>
            <a:r>
              <a:rPr lang="en-US" dirty="0"/>
              <a:t>(one to display)</a:t>
            </a:r>
            <a:endParaRPr dirty="0"/>
          </a:p>
          <a:p>
            <a:pPr marL="457200" lvl="0" indent="-304800" rtl="0">
              <a:lnSpc>
                <a:spcPct val="100000"/>
              </a:lnSpc>
              <a:spcBef>
                <a:spcPts val="0"/>
              </a:spcBef>
              <a:spcAft>
                <a:spcPts val="0"/>
              </a:spcAft>
              <a:buSzPts val="1200"/>
              <a:buChar char="●"/>
            </a:pPr>
            <a:r>
              <a:rPr lang="en-US" b="1" dirty="0"/>
              <a:t>Quote Sandwich Guide </a:t>
            </a:r>
            <a:r>
              <a:rPr lang="en-US" dirty="0"/>
              <a:t>(one to display and one per student)</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i="1" dirty="0" err="1"/>
              <a:t>Lyddie</a:t>
            </a:r>
            <a:r>
              <a:rPr lang="en-US" dirty="0"/>
              <a:t> novel</a:t>
            </a:r>
            <a:endParaRPr dirty="0"/>
          </a:p>
          <a:p>
            <a:pPr marL="457200" lvl="0" indent="-304800" rtl="0">
              <a:lnSpc>
                <a:spcPct val="100000"/>
              </a:lnSpc>
              <a:spcBef>
                <a:spcPts val="0"/>
              </a:spcBef>
              <a:spcAft>
                <a:spcPts val="0"/>
              </a:spcAft>
              <a:buSzPts val="1200"/>
              <a:buChar char="●"/>
            </a:pPr>
            <a:r>
              <a:rPr lang="en-US" b="1" i="1" dirty="0" err="1"/>
              <a:t>Lyddie</a:t>
            </a:r>
            <a:r>
              <a:rPr lang="en-US" b="1" i="1" dirty="0"/>
              <a:t> </a:t>
            </a:r>
            <a:r>
              <a:rPr lang="en-US" b="1" dirty="0"/>
              <a:t>Reader’s Notes, Chapter 12-16 </a:t>
            </a:r>
            <a:r>
              <a:rPr lang="en-US" dirty="0"/>
              <a:t>(from lessons 9 and 10)</a:t>
            </a:r>
            <a:endParaRPr dirty="0"/>
          </a:p>
          <a:p>
            <a:pPr marL="457200" lvl="0" indent="-304800" rtl="0">
              <a:lnSpc>
                <a:spcPct val="100000"/>
              </a:lnSpc>
              <a:spcBef>
                <a:spcPts val="0"/>
              </a:spcBef>
              <a:spcAft>
                <a:spcPts val="0"/>
              </a:spcAft>
              <a:buSzPts val="1200"/>
              <a:buChar char="●"/>
            </a:pPr>
            <a:r>
              <a:rPr lang="en-US" b="1" dirty="0" err="1"/>
              <a:t>Lyddie’s</a:t>
            </a:r>
            <a:r>
              <a:rPr lang="en-US" b="1" dirty="0"/>
              <a:t> Decision: Passages to Reread chart </a:t>
            </a:r>
            <a:r>
              <a:rPr lang="en-US" dirty="0"/>
              <a:t>(from Lesson 10, one to display)</a:t>
            </a:r>
            <a:endParaRPr dirty="0"/>
          </a:p>
          <a:p>
            <a:pPr marL="457200" lvl="0" indent="-304800" rtl="0">
              <a:lnSpc>
                <a:spcPct val="100000"/>
              </a:lnSpc>
              <a:spcBef>
                <a:spcPts val="0"/>
              </a:spcBef>
              <a:spcAft>
                <a:spcPts val="0"/>
              </a:spcAft>
              <a:buSzPts val="1200"/>
              <a:buChar char="●"/>
            </a:pPr>
            <a:r>
              <a:rPr lang="en-US" b="1" dirty="0" err="1"/>
              <a:t>Lyddies</a:t>
            </a:r>
            <a:r>
              <a:rPr lang="en-US" b="1" dirty="0"/>
              <a:t>’ Decision anchor chart</a:t>
            </a:r>
            <a:r>
              <a:rPr lang="en-US" dirty="0"/>
              <a:t> (from Lesson 10)</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a:t>
            </a:r>
            <a:endParaRPr dirty="0"/>
          </a:p>
          <a:p>
            <a:pPr marL="457200" marR="0" lvl="0" indent="-304800" algn="l" rtl="0">
              <a:lnSpc>
                <a:spcPct val="100000"/>
              </a:lnSpc>
              <a:spcBef>
                <a:spcPts val="0"/>
              </a:spcBef>
              <a:spcAft>
                <a:spcPts val="0"/>
              </a:spcAft>
              <a:buSzPts val="1200"/>
              <a:buFont typeface="Calibri"/>
              <a:buChar char="●"/>
            </a:pPr>
            <a:r>
              <a:rPr lang="en-US" dirty="0"/>
              <a:t>Back to Back/Face to Face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Have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9837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602412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None</a:t>
            </a:r>
            <a:endParaRPr dirty="0"/>
          </a:p>
          <a:p>
            <a:pPr marL="0" lvl="0" indent="0" rtl="0">
              <a:spcBef>
                <a:spcPts val="0"/>
              </a:spcBef>
              <a:spcAft>
                <a:spcPts val="0"/>
              </a:spcAft>
              <a:buClr>
                <a:schemeClr val="dk1"/>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2545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a:t>
            </a:r>
            <a:r>
              <a:rPr lang="en-US" b="1" i="0" u="none" strike="noStrike" cap="none" dirty="0">
                <a:solidFill>
                  <a:schemeClr val="dk1"/>
                </a:solidFill>
              </a:rPr>
              <a:t>minutes (this slide, 3-5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r>
              <a:rPr lang="en-US" b="1" dirty="0">
                <a:latin typeface="Times New Roman"/>
                <a:ea typeface="Times New Roman"/>
                <a:cs typeface="Times New Roman"/>
                <a:sym typeface="Times New Roman"/>
              </a:rPr>
              <a:t>: </a:t>
            </a:r>
            <a:r>
              <a:rPr lang="en-US" b="1" dirty="0"/>
              <a:t>Checking for Understanding </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Use th</a:t>
            </a:r>
            <a:r>
              <a:rPr lang="en-US" dirty="0"/>
              <a:t>is slide and the next for this activity.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Checking for Understanding, Chapter 15 and 16 entry task</a:t>
            </a:r>
            <a:r>
              <a:rPr lang="en-US" dirty="0"/>
              <a:t> to students as they enter. </a:t>
            </a:r>
            <a:endParaRPr dirty="0"/>
          </a:p>
          <a:p>
            <a:pPr marL="457200" lvl="0" indent="-304800" rtl="0">
              <a:spcBef>
                <a:spcPts val="0"/>
              </a:spcBef>
              <a:spcAft>
                <a:spcPts val="0"/>
              </a:spcAft>
              <a:buClr>
                <a:schemeClr val="dk1"/>
              </a:buClr>
              <a:buSzPts val="1200"/>
              <a:buFont typeface="Calibri"/>
              <a:buAutoNum type="arabicPeriod"/>
            </a:pPr>
            <a:r>
              <a:rPr lang="en-US" dirty="0"/>
              <a:t>Direct students to complete the entry task individually. As they do so, circulate to check the </a:t>
            </a:r>
            <a:r>
              <a:rPr lang="en-US" b="1" i="1" dirty="0" err="1"/>
              <a:t>Lyddie</a:t>
            </a:r>
            <a:r>
              <a:rPr lang="en-US" b="1" dirty="0"/>
              <a:t> Reader’s Notes, Chapter 15 and 16 </a:t>
            </a:r>
            <a:r>
              <a:rPr lang="en-US" dirty="0"/>
              <a:t>for completion.</a:t>
            </a:r>
            <a:endParaRPr dirty="0"/>
          </a:p>
          <a:p>
            <a:pPr marL="457200" lvl="0" indent="-304800" rtl="0">
              <a:spcBef>
                <a:spcPts val="0"/>
              </a:spcBef>
              <a:spcAft>
                <a:spcPts val="0"/>
              </a:spcAft>
              <a:buClr>
                <a:schemeClr val="dk1"/>
              </a:buClr>
              <a:buSzPts val="1200"/>
              <a:buFont typeface="Calibri"/>
              <a:buAutoNum type="arabicPeriod"/>
            </a:pPr>
            <a:r>
              <a:rPr lang="en-US" dirty="0"/>
              <a:t>When students are done, call on several to share their answers to the entry task.</a:t>
            </a:r>
            <a:endParaRPr dirty="0"/>
          </a:p>
          <a:p>
            <a:pPr marL="457200" lvl="0" indent="-304800" rtl="0">
              <a:spcBef>
                <a:spcPts val="0"/>
              </a:spcBef>
              <a:spcAft>
                <a:spcPts val="0"/>
              </a:spcAft>
              <a:buSzPts val="1200"/>
              <a:buFont typeface="Calibri"/>
              <a:buAutoNum type="arabicPeriod"/>
            </a:pPr>
            <a:r>
              <a:rPr lang="en-US" dirty="0"/>
              <a:t>Prompt them: </a:t>
            </a:r>
            <a:r>
              <a:rPr lang="en-US" i="1" dirty="0"/>
              <a:t>“How did your </a:t>
            </a:r>
            <a:r>
              <a:rPr lang="en-US" b="1" i="1" dirty="0"/>
              <a:t>Reader’s Notes </a:t>
            </a:r>
            <a:r>
              <a:rPr lang="en-US" i="1" dirty="0"/>
              <a:t>help you answer that question?”</a:t>
            </a:r>
            <a:endParaRPr i="1" dirty="0"/>
          </a:p>
          <a:p>
            <a:pPr marL="0" lvl="0" indent="0" rtl="0">
              <a:spcBef>
                <a:spcPts val="0"/>
              </a:spcBef>
              <a:spcAft>
                <a:spcPts val="0"/>
              </a:spcAft>
              <a:buNone/>
            </a:pPr>
            <a:endParaRPr sz="1100"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Listen for correct answers and guide as necessary.</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791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1dd1e10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401dd1e10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8-10 minutes (this slide</a:t>
            </a:r>
            <a:r>
              <a:rPr lang="en-US" b="1" dirty="0"/>
              <a:t> 3-4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dirty="0"/>
          </a:p>
          <a:p>
            <a:pPr marL="0" lvl="0" indent="0" rtl="0">
              <a:lnSpc>
                <a:spcPct val="9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 Ask students if there are words about which they are confused and clarify as necessary.</a:t>
            </a:r>
            <a:endParaRPr dirty="0"/>
          </a:p>
          <a:p>
            <a:pPr marL="457200" lvl="0" indent="-304800" rtl="0">
              <a:spcBef>
                <a:spcPts val="0"/>
              </a:spcBef>
              <a:spcAft>
                <a:spcPts val="0"/>
              </a:spcAft>
              <a:buSzPts val="1200"/>
              <a:buFont typeface="Calibri"/>
              <a:buAutoNum type="arabicPeriod"/>
            </a:pPr>
            <a:r>
              <a:rPr lang="en-US" dirty="0"/>
              <a:t>Remind students that today they will continue to work on the learning target: “I can cite specific textual evidence to explain what working conditions were like in the mills and how they affected </a:t>
            </a:r>
            <a:r>
              <a:rPr lang="en-US" dirty="0" err="1"/>
              <a:t>Lyddie</a:t>
            </a:r>
            <a:r>
              <a:rPr lang="en-US" dirty="0"/>
              <a:t>.” They will revisit the quotes they used in Lessons 6 and 7 to understand </a:t>
            </a:r>
            <a:r>
              <a:rPr lang="en-US" dirty="0" err="1"/>
              <a:t>Lyddie’s</a:t>
            </a:r>
            <a:r>
              <a:rPr lang="en-US" dirty="0"/>
              <a:t> working conditions.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During this time, consider meeting with a small group of struggling readers and reviewing the </a:t>
            </a:r>
            <a:r>
              <a:rPr lang="en-US" b="1" dirty="0"/>
              <a:t>Reader’s Notes</a:t>
            </a:r>
            <a:r>
              <a:rPr lang="en-US" dirty="0"/>
              <a:t> with them.</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3" name="Google Shape;123;g401dd1e10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7396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404a67dfa1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g404a67dfa1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8- 10 </a:t>
            </a:r>
            <a:r>
              <a:rPr lang="en-US" b="1" dirty="0"/>
              <a:t>minutes (this slide 3-4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i="0" u="none" strike="noStrike" cap="none" dirty="0">
                <a:solidFill>
                  <a:schemeClr val="dk1"/>
                </a:solidFill>
              </a:rPr>
              <a:t>This slide will allow students to contin</a:t>
            </a:r>
            <a:r>
              <a:rPr lang="en-US" dirty="0"/>
              <a:t>ue to </a:t>
            </a:r>
            <a:r>
              <a:rPr lang="en-US" i="0" u="none" strike="noStrike" cap="none" dirty="0">
                <a:solidFill>
                  <a:schemeClr val="dk1"/>
                </a:solidFill>
              </a:rPr>
              <a:t>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the correct definitions of the words in the </a:t>
            </a:r>
            <a:r>
              <a:rPr lang="en-US" b="1" dirty="0"/>
              <a:t>Reader’s Dictionary</a:t>
            </a:r>
            <a:r>
              <a:rPr lang="en-US" dirty="0"/>
              <a:t> and prompt students to correct their </a:t>
            </a:r>
            <a:r>
              <a:rPr lang="en-US" b="1" dirty="0"/>
              <a:t>Reader’s Notes</a:t>
            </a:r>
            <a:r>
              <a:rPr lang="en-US" dirty="0"/>
              <a:t> as necessary. Ask students if there are words about which they are confused and clarify as necessary.</a:t>
            </a:r>
            <a:endParaRPr dirty="0"/>
          </a:p>
          <a:p>
            <a:pPr marL="457200" lvl="0" indent="-304800" rtl="0">
              <a:spcBef>
                <a:spcPts val="0"/>
              </a:spcBef>
              <a:spcAft>
                <a:spcPts val="0"/>
              </a:spcAft>
              <a:buSzPts val="1200"/>
              <a:buFont typeface="Calibri"/>
              <a:buAutoNum type="arabicPeriod"/>
            </a:pPr>
            <a:r>
              <a:rPr lang="en-US" dirty="0"/>
              <a:t>Remind students that today they will continue to work on the learning target: “I can cite specific textual evidence to explain what working conditions were like in the mills and how they affected </a:t>
            </a:r>
            <a:r>
              <a:rPr lang="en-US" dirty="0" err="1"/>
              <a:t>Lyddie</a:t>
            </a:r>
            <a:r>
              <a:rPr lang="en-US" dirty="0"/>
              <a:t>.” They will revisit the quotes they used in Lessons 6 and 7 to understand </a:t>
            </a:r>
            <a:r>
              <a:rPr lang="en-US" dirty="0" err="1"/>
              <a:t>Lyddie’s</a:t>
            </a:r>
            <a:r>
              <a:rPr lang="en-US" dirty="0"/>
              <a:t> working conditions.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During this time, consider meeting with a small group of struggling readers and reviewing the </a:t>
            </a:r>
            <a:r>
              <a:rPr lang="en-US" b="1" dirty="0"/>
              <a:t>Reader’s Notes</a:t>
            </a:r>
            <a:r>
              <a:rPr lang="en-US" dirty="0"/>
              <a:t> with them.</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32" name="Google Shape;132;g404a67dfa1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9227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01dd1e10b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401dd1e10b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 minutes</a:t>
            </a:r>
            <a:r>
              <a:rPr lang="en-US" b="1" i="0" u="none" strike="noStrike" cap="none" dirty="0">
                <a:solidFill>
                  <a:schemeClr val="dk1"/>
                </a:solidFill>
              </a:rPr>
              <a:t> (this slide, 5 minut</a:t>
            </a:r>
            <a:r>
              <a:rPr lang="en-US" b="1" dirty="0"/>
              <a: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100000"/>
              </a:lnSpc>
              <a:spcBef>
                <a:spcPts val="0"/>
              </a:spcBef>
              <a:spcAft>
                <a:spcPts val="0"/>
              </a:spcAft>
              <a:buClr>
                <a:schemeClr val="dk1"/>
              </a:buClr>
              <a:buSzPts val="1100"/>
              <a:buFont typeface="Arial"/>
              <a:buNone/>
            </a:pPr>
            <a:r>
              <a:rPr lang="en-US" b="1" dirty="0"/>
              <a:t>Work Time A: Forming Evidence-Based Claims</a:t>
            </a:r>
            <a:endParaRPr b="1"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lvl="0" indent="-304800" rtl="0">
              <a:lnSpc>
                <a:spcPct val="100000"/>
              </a:lnSpc>
              <a:spcBef>
                <a:spcPts val="0"/>
              </a:spcBef>
              <a:spcAft>
                <a:spcPts val="0"/>
              </a:spcAft>
              <a:buSzPts val="1200"/>
              <a:buChar char="●"/>
            </a:pPr>
            <a:r>
              <a:rPr lang="en-US" i="0" u="none" strike="noStrike" cap="none" dirty="0">
                <a:solidFill>
                  <a:schemeClr val="dk1"/>
                </a:solidFill>
              </a:rPr>
              <a:t>Use this slide to show students when you pass ba</a:t>
            </a:r>
            <a:r>
              <a:rPr lang="en-US" dirty="0"/>
              <a:t>ck their own Fo</a:t>
            </a:r>
            <a:r>
              <a:rPr lang="en-US" b="1" dirty="0"/>
              <a:t>rming Evidence Based Claims charts</a:t>
            </a:r>
            <a:r>
              <a:rPr lang="en-US" dirty="0"/>
              <a:t>. </a:t>
            </a:r>
            <a:endParaRPr dirty="0"/>
          </a:p>
          <a:p>
            <a:pPr marL="457200" lvl="0" indent="-304800" rtl="0">
              <a:lnSpc>
                <a:spcPct val="100000"/>
              </a:lnSpc>
              <a:spcBef>
                <a:spcPts val="0"/>
              </a:spcBef>
              <a:spcAft>
                <a:spcPts val="0"/>
              </a:spcAft>
              <a:buSzPts val="1200"/>
              <a:buChar char="●"/>
            </a:pPr>
            <a:r>
              <a:rPr lang="en-US" dirty="0"/>
              <a:t>Remember that the graphic organizer needs to be tweaked so that one side says “why should </a:t>
            </a:r>
            <a:r>
              <a:rPr lang="en-US" dirty="0" err="1"/>
              <a:t>Lyddie</a:t>
            </a:r>
            <a:r>
              <a:rPr lang="en-US" dirty="0"/>
              <a:t> sign the petition,” and the other side says, “why </a:t>
            </a:r>
            <a:r>
              <a:rPr lang="en-US" dirty="0" err="1"/>
              <a:t>Lyddie</a:t>
            </a:r>
            <a:r>
              <a:rPr lang="en-US" dirty="0"/>
              <a:t> should not sign the petition.”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Pass back the </a:t>
            </a:r>
            <a:r>
              <a:rPr lang="en-US" b="1" dirty="0"/>
              <a:t>Forming Evidence-Based Claims graphic organizers</a:t>
            </a:r>
            <a:r>
              <a:rPr lang="en-US" dirty="0"/>
              <a:t> from Lesson 10 and give any whole class feedback.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in this lesson, they will use these graphic organizers to gather specific textual evidence about whether or not </a:t>
            </a:r>
            <a:r>
              <a:rPr lang="en-US" dirty="0" err="1"/>
              <a:t>Lyddie</a:t>
            </a:r>
            <a:r>
              <a:rPr lang="en-US" dirty="0"/>
              <a:t> should sign the petition.</a:t>
            </a:r>
            <a:endParaRPr dirty="0"/>
          </a:p>
          <a:p>
            <a:pPr marL="457200" marR="0" lvl="0" indent="-304800" algn="l" rtl="0">
              <a:lnSpc>
                <a:spcPct val="100000"/>
              </a:lnSpc>
              <a:spcBef>
                <a:spcPts val="0"/>
              </a:spcBef>
              <a:spcAft>
                <a:spcPts val="0"/>
              </a:spcAft>
              <a:buSzPts val="1200"/>
              <a:buFont typeface="Calibri"/>
              <a:buAutoNum type="arabicPeriod"/>
            </a:pPr>
            <a:r>
              <a:rPr lang="en-US" dirty="0"/>
              <a:t>Take this opportunity to point out to students that a single piece of evidence might go on both the “she should sign” and “she shouldn’t sign” graphic organizers. </a:t>
            </a:r>
            <a:endParaRPr dirty="0"/>
          </a:p>
          <a:p>
            <a:pPr marL="457200" marR="0" lvl="0" indent="-304800" algn="l" rtl="0">
              <a:lnSpc>
                <a:spcPct val="100000"/>
              </a:lnSpc>
              <a:spcBef>
                <a:spcPts val="0"/>
              </a:spcBef>
              <a:spcAft>
                <a:spcPts val="0"/>
              </a:spcAft>
              <a:buSzPts val="1200"/>
              <a:buFont typeface="Calibri"/>
              <a:buAutoNum type="arabicPeriod"/>
            </a:pPr>
            <a:r>
              <a:rPr lang="en-US" dirty="0"/>
              <a:t>Model with: “</a:t>
            </a:r>
            <a:r>
              <a:rPr lang="en-US" i="1" dirty="0"/>
              <a:t>‘Should you sign the petition, Betsy, they’ll dismiss you’ (91). This evidence could go on the ‘</a:t>
            </a:r>
            <a:r>
              <a:rPr lang="en-US" i="1" dirty="0" err="1"/>
              <a:t>Lyddie</a:t>
            </a:r>
            <a:r>
              <a:rPr lang="en-US" i="1" dirty="0"/>
              <a:t> should not sign’ graphic organizer, because it suggests that if she does sign, she’ll be fired. However, it could also go on the ‘</a:t>
            </a:r>
            <a:r>
              <a:rPr lang="en-US" i="1" dirty="0" err="1"/>
              <a:t>Lyddie</a:t>
            </a:r>
            <a:r>
              <a:rPr lang="en-US" i="1" dirty="0"/>
              <a:t> should sign’ graphic organizer, because it shows that she works in a place where workers have so few rights they cannot even complain without being fired.”</a:t>
            </a:r>
            <a:endParaRPr i="1" dirty="0"/>
          </a:p>
          <a:p>
            <a:pPr marL="4572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Students are listening to models above.</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41" name="Google Shape;141;g401dd1e10b_0_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7620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052084c1d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4052084c1d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30- 35 minutes ( this slide, 20 minutes )</a:t>
            </a:r>
            <a:endParaRPr b="1" dirty="0"/>
          </a:p>
          <a:p>
            <a:pPr marL="0" lvl="0" indent="0" rtl="0">
              <a:spcBef>
                <a:spcPts val="0"/>
              </a:spcBef>
              <a:spcAft>
                <a:spcPts val="0"/>
              </a:spcAft>
              <a:buClr>
                <a:schemeClr val="dk1"/>
              </a:buClr>
              <a:buSzPts val="1200"/>
              <a:buFont typeface="Calibri"/>
              <a:buNone/>
            </a:pPr>
            <a:r>
              <a:rPr lang="en-US" b="1" dirty="0"/>
              <a:t>Student Grouping:  seat partners ( Partner A and Partner B)</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2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Forming Evidence-Based Claims</a:t>
            </a:r>
            <a:endParaRPr b="1" dirty="0"/>
          </a:p>
          <a:p>
            <a:pPr marL="0" lvl="0" indent="0">
              <a:spcBef>
                <a:spcPts val="0"/>
              </a:spcBef>
              <a:spcAft>
                <a:spcPts val="0"/>
              </a:spcAft>
              <a:buNone/>
            </a:pPr>
            <a:endParaRPr b="1" dirty="0"/>
          </a:p>
          <a:p>
            <a:pPr marL="0" lvl="0" indent="0" rtl="0">
              <a:spcBef>
                <a:spcPts val="0"/>
              </a:spcBef>
              <a:spcAft>
                <a:spcPts val="0"/>
              </a:spcAft>
              <a:buNone/>
            </a:pPr>
            <a:r>
              <a:rPr lang="en-US" dirty="0"/>
              <a:t>Teaching Notes:</a:t>
            </a:r>
            <a:endParaRPr dirty="0"/>
          </a:p>
          <a:p>
            <a:pPr marL="457200" lvl="0" indent="-304800" rtl="0">
              <a:spcBef>
                <a:spcPts val="0"/>
              </a:spcBef>
              <a:spcAft>
                <a:spcPts val="0"/>
              </a:spcAft>
              <a:buSzPts val="1200"/>
              <a:buChar char="●"/>
            </a:pPr>
            <a:r>
              <a:rPr lang="en-US" dirty="0"/>
              <a:t>Remind students of their work in Lessons 6–9, where they first discussed what a quote or excerpt related to working conditions meant and then analyzed it. They should follow a similar protocol in this work time: They should read the excerpt with their partner before they try to find evidence from it to add to their </a:t>
            </a:r>
            <a:r>
              <a:rPr lang="en-US" b="1" dirty="0"/>
              <a:t>Forming Evidence-Based Claims graphic organizers</a:t>
            </a:r>
            <a:r>
              <a:rPr lang="en-US" dirty="0"/>
              <a:t>.</a:t>
            </a:r>
            <a:endParaRPr dirty="0"/>
          </a:p>
          <a:p>
            <a:pPr marL="457200" lvl="0" indent="-304800" rtl="0">
              <a:spcBef>
                <a:spcPts val="0"/>
              </a:spcBef>
              <a:spcAft>
                <a:spcPts val="0"/>
              </a:spcAft>
              <a:buSzPts val="1200"/>
              <a:buChar char="●"/>
            </a:pPr>
            <a:r>
              <a:rPr lang="en-US" dirty="0"/>
              <a:t>Remind students that they may find it helpful to refer to the</a:t>
            </a:r>
            <a:r>
              <a:rPr lang="en-US" b="1" dirty="0"/>
              <a:t> </a:t>
            </a:r>
            <a:r>
              <a:rPr lang="en-US" b="1" dirty="0" err="1"/>
              <a:t>Lyddie’s</a:t>
            </a:r>
            <a:r>
              <a:rPr lang="en-US" b="1" dirty="0"/>
              <a:t> Decision anchor chart</a:t>
            </a:r>
            <a:r>
              <a:rPr lang="en-US" dirty="0"/>
              <a:t> (slide 10 if needed for display) they began in the last lesson.</a:t>
            </a:r>
            <a:endParaRPr dirty="0"/>
          </a:p>
          <a:p>
            <a:pPr marL="457200" lvl="0" indent="-304800" rtl="0">
              <a:spcBef>
                <a:spcPts val="0"/>
              </a:spcBef>
              <a:spcAft>
                <a:spcPts val="0"/>
              </a:spcAft>
              <a:buSzPts val="1200"/>
              <a:buFont typeface="Calibri"/>
              <a:buChar char="●"/>
            </a:pPr>
            <a:r>
              <a:rPr lang="en-US" dirty="0"/>
              <a:t>Here students consider three specific quotes. Notice that these </a:t>
            </a:r>
            <a:r>
              <a:rPr lang="en-US" b="1" dirty="0"/>
              <a:t>Quotes to Discuss </a:t>
            </a:r>
            <a:r>
              <a:rPr lang="en-US" dirty="0"/>
              <a:t>are posted only after students have worked for a while, to avoid limiting their focus too early. If you have struggling readers or a struggling class, consider posting this list earlier in work time to provide more guidance. </a:t>
            </a:r>
            <a:endParaRPr dirty="0"/>
          </a:p>
          <a:p>
            <a:pPr marL="457200" lvl="0" indent="-304800" rtl="0">
              <a:spcBef>
                <a:spcPts val="0"/>
              </a:spcBef>
              <a:spcAft>
                <a:spcPts val="0"/>
              </a:spcAft>
              <a:buSzPts val="1200"/>
              <a:buFont typeface="Calibri"/>
              <a:buChar char="●"/>
            </a:pPr>
            <a:r>
              <a:rPr lang="en-US" dirty="0"/>
              <a:t>Carefully select which excerpts which pairs are reading to make sure all students experience success and gather evidence for their essays. It is important that all students be successful with this lesson in order to be successful when writing their essays.</a:t>
            </a:r>
            <a:endParaRPr dirty="0"/>
          </a:p>
          <a:p>
            <a:pPr marL="0" lvl="0" indent="0" rtl="0">
              <a:spcBef>
                <a:spcPts val="0"/>
              </a:spcBef>
              <a:spcAft>
                <a:spcPts val="0"/>
              </a:spcAft>
              <a:buClr>
                <a:schemeClr val="dk1"/>
              </a:buClr>
              <a:buSzPts val="1200"/>
              <a:buFont typeface="Calibri"/>
              <a:buNone/>
            </a:pPr>
            <a:endParaRPr dirty="0"/>
          </a:p>
          <a:p>
            <a:pPr marL="0" lvl="0" indent="0">
              <a:spcBef>
                <a:spcPts val="0"/>
              </a:spcBef>
              <a:spcAft>
                <a:spcPts val="0"/>
              </a:spcAft>
              <a:buNone/>
            </a:pPr>
            <a:r>
              <a:rPr lang="en-US" dirty="0"/>
              <a:t>Teacher Actions: </a:t>
            </a:r>
            <a:endParaRPr dirty="0"/>
          </a:p>
          <a:p>
            <a:pPr marL="457200" lvl="0" indent="-304800" rtl="0">
              <a:spcBef>
                <a:spcPts val="0"/>
              </a:spcBef>
              <a:spcAft>
                <a:spcPts val="0"/>
              </a:spcAft>
              <a:buSzPts val="1200"/>
              <a:buFont typeface="Calibri"/>
              <a:buAutoNum type="arabicPeriod"/>
            </a:pPr>
            <a:r>
              <a:rPr lang="en-US" dirty="0"/>
              <a:t>Remind students that with partner reading: </a:t>
            </a:r>
            <a:endParaRPr dirty="0"/>
          </a:p>
          <a:p>
            <a:pPr marL="914400" lvl="1" indent="-304800" rtl="0">
              <a:spcBef>
                <a:spcPts val="0"/>
              </a:spcBef>
              <a:spcAft>
                <a:spcPts val="0"/>
              </a:spcAft>
              <a:buSzPts val="1200"/>
              <a:buFont typeface="Calibri"/>
              <a:buChar char="○"/>
            </a:pPr>
            <a:r>
              <a:rPr lang="en-US" dirty="0"/>
              <a:t>Partner A reads out loud for a few paragraphs.</a:t>
            </a:r>
            <a:endParaRPr dirty="0"/>
          </a:p>
          <a:p>
            <a:pPr marL="914400" lvl="1" indent="-304800" rtl="0">
              <a:spcBef>
                <a:spcPts val="0"/>
              </a:spcBef>
              <a:spcAft>
                <a:spcPts val="0"/>
              </a:spcAft>
              <a:buSzPts val="1200"/>
              <a:buFont typeface="Calibri"/>
              <a:buChar char="○"/>
            </a:pPr>
            <a:r>
              <a:rPr lang="en-US" dirty="0"/>
              <a:t>Partner B states the gist of those paragraphs.</a:t>
            </a:r>
            <a:endParaRPr dirty="0"/>
          </a:p>
          <a:p>
            <a:pPr marL="914400" lvl="1" indent="-304800" rtl="0">
              <a:spcBef>
                <a:spcPts val="0"/>
              </a:spcBef>
              <a:spcAft>
                <a:spcPts val="0"/>
              </a:spcAft>
              <a:buSzPts val="1200"/>
              <a:buFont typeface="Calibri"/>
              <a:buChar char="○"/>
            </a:pPr>
            <a:r>
              <a:rPr lang="en-US" dirty="0"/>
              <a:t>The two partners switch: For the next few paragraphs, Partner B reads out loud and Partner A states the gist.</a:t>
            </a:r>
            <a:endParaRPr dirty="0"/>
          </a:p>
          <a:p>
            <a:pPr marL="914400" lvl="1" indent="-304800" rtl="0">
              <a:spcBef>
                <a:spcPts val="0"/>
              </a:spcBef>
              <a:spcAft>
                <a:spcPts val="0"/>
              </a:spcAft>
              <a:buSzPts val="1200"/>
              <a:buFont typeface="Calibri"/>
              <a:buChar char="○"/>
            </a:pPr>
            <a:r>
              <a:rPr lang="en-US" dirty="0"/>
              <a:t>After partner reading the excerpt, add evidence to both </a:t>
            </a:r>
            <a:r>
              <a:rPr lang="en-US" b="1" dirty="0"/>
              <a:t>Forming Evidence-Based Claims graphic organizers</a:t>
            </a:r>
            <a:r>
              <a:rPr lang="en-US" dirty="0"/>
              <a:t>.</a:t>
            </a:r>
            <a:endParaRPr dirty="0"/>
          </a:p>
          <a:p>
            <a:pPr marL="457200" lvl="0" indent="-304800" rtl="0">
              <a:spcBef>
                <a:spcPts val="0"/>
              </a:spcBef>
              <a:spcAft>
                <a:spcPts val="0"/>
              </a:spcAft>
              <a:buSzPts val="1200"/>
              <a:buFont typeface="Calibri"/>
              <a:buAutoNum type="arabicPeriod"/>
            </a:pPr>
            <a:r>
              <a:rPr lang="en-US" dirty="0"/>
              <a:t>Post a list on the board that puts pairs in one of three groups and directs each group to start with a particular excerpt. For example:</a:t>
            </a:r>
            <a:endParaRPr dirty="0"/>
          </a:p>
          <a:p>
            <a:pPr marL="914400" lvl="1" indent="-304800" rtl="0">
              <a:spcBef>
                <a:spcPts val="0"/>
              </a:spcBef>
              <a:spcAft>
                <a:spcPts val="0"/>
              </a:spcAft>
              <a:buSzPts val="1200"/>
              <a:buFont typeface="Calibri"/>
              <a:buChar char="○"/>
            </a:pPr>
            <a:r>
              <a:rPr lang="en-US" dirty="0"/>
              <a:t>Group A: Start with the excerpt from pages 88–89.</a:t>
            </a:r>
            <a:endParaRPr dirty="0"/>
          </a:p>
          <a:p>
            <a:pPr marL="914400" lvl="1" indent="-304800" rtl="0">
              <a:spcBef>
                <a:spcPts val="0"/>
              </a:spcBef>
              <a:spcAft>
                <a:spcPts val="0"/>
              </a:spcAft>
              <a:buSzPts val="1200"/>
              <a:buFont typeface="Calibri"/>
              <a:buChar char="○"/>
            </a:pPr>
            <a:r>
              <a:rPr lang="en-US" dirty="0"/>
              <a:t>Group B: Start with the excerpt from pages 98–101.</a:t>
            </a:r>
            <a:endParaRPr dirty="0"/>
          </a:p>
          <a:p>
            <a:pPr marL="914400" lvl="1" indent="-304800" rtl="0">
              <a:spcBef>
                <a:spcPts val="0"/>
              </a:spcBef>
              <a:spcAft>
                <a:spcPts val="0"/>
              </a:spcAft>
              <a:buSzPts val="1200"/>
              <a:buFont typeface="Calibri"/>
              <a:buChar char="○"/>
            </a:pPr>
            <a:r>
              <a:rPr lang="en-US" dirty="0"/>
              <a:t>Group C: Start with the excerpt from pages 111–113.</a:t>
            </a:r>
            <a:endParaRPr dirty="0"/>
          </a:p>
          <a:p>
            <a:pPr marL="457200" lvl="0" indent="-304800" rtl="0">
              <a:spcBef>
                <a:spcPts val="0"/>
              </a:spcBef>
              <a:spcAft>
                <a:spcPts val="0"/>
              </a:spcAft>
              <a:buSzPts val="1200"/>
              <a:buFont typeface="Calibri"/>
              <a:buAutoNum type="arabicPeriod"/>
            </a:pPr>
            <a:r>
              <a:rPr lang="en-US" dirty="0"/>
              <a:t>Tell students that when they and their partner are done with one excerpt, they should continue to another one of their choosing. </a:t>
            </a:r>
            <a:endParaRPr dirty="0"/>
          </a:p>
          <a:p>
            <a:pPr marL="457200" lvl="0" indent="-304800" rtl="0">
              <a:spcBef>
                <a:spcPts val="0"/>
              </a:spcBef>
              <a:spcAft>
                <a:spcPts val="0"/>
              </a:spcAft>
              <a:buSzPts val="1200"/>
              <a:buFont typeface="Calibri"/>
              <a:buAutoNum type="arabicPeriod"/>
            </a:pPr>
            <a:r>
              <a:rPr lang="en-US" dirty="0"/>
              <a:t>When 10 minutes remain, refocus whole class. </a:t>
            </a:r>
            <a:endParaRPr dirty="0"/>
          </a:p>
          <a:p>
            <a:pPr marL="457200" lvl="0" indent="-304800" rtl="0">
              <a:spcBef>
                <a:spcPts val="0"/>
              </a:spcBef>
              <a:spcAft>
                <a:spcPts val="0"/>
              </a:spcAft>
              <a:buSzPts val="1200"/>
              <a:buFont typeface="Calibri"/>
              <a:buAutoNum type="arabicPeriod"/>
            </a:pPr>
            <a:r>
              <a:rPr lang="en-US" dirty="0"/>
              <a:t>Display the </a:t>
            </a:r>
            <a:r>
              <a:rPr lang="en-US" b="1" dirty="0"/>
              <a:t>Quotes to Discuss</a:t>
            </a:r>
            <a:r>
              <a:rPr lang="en-US" dirty="0"/>
              <a:t> and tell students to make sure they are ready to discuss the quote that is from the excerpt they started with. Go to next slide.</a:t>
            </a:r>
            <a:endParaRPr dirty="0"/>
          </a:p>
          <a:p>
            <a:pPr marL="457200" lvl="0" indent="-304800" rtl="0">
              <a:spcBef>
                <a:spcPts val="0"/>
              </a:spcBef>
              <a:spcAft>
                <a:spcPts val="0"/>
              </a:spcAft>
              <a:buSzPts val="1200"/>
              <a:buFont typeface="Calibri"/>
              <a:buAutoNum type="arabicPeriod"/>
            </a:pPr>
            <a:r>
              <a:rPr lang="en-US" dirty="0"/>
              <a:t>Give pairs several minutes to wrap up their work.</a:t>
            </a:r>
            <a:endParaRPr dirty="0"/>
          </a:p>
          <a:p>
            <a:pPr marL="457200" lvl="0" indent="-304800" rtl="0">
              <a:spcBef>
                <a:spcPts val="0"/>
              </a:spcBef>
              <a:spcAft>
                <a:spcPts val="0"/>
              </a:spcAft>
              <a:buSzPts val="1200"/>
              <a:buFont typeface="Calibri"/>
              <a:buAutoNum type="arabicPeriod"/>
            </a:pPr>
            <a:r>
              <a:rPr lang="en-US" dirty="0"/>
              <a:t>As you lead the debrief, display a copy of the graphic organizers and script answers.</a:t>
            </a:r>
            <a:endParaRPr dirty="0"/>
          </a:p>
          <a:p>
            <a:pPr marL="457200" lvl="0" indent="-304800" rtl="0">
              <a:spcBef>
                <a:spcPts val="0"/>
              </a:spcBef>
              <a:spcAft>
                <a:spcPts val="0"/>
              </a:spcAft>
              <a:buSzPts val="1200"/>
              <a:buFont typeface="Calibri"/>
              <a:buAutoNum type="arabicPeriod"/>
            </a:pPr>
            <a:r>
              <a:rPr lang="en-US" dirty="0"/>
              <a:t>Prompt students to add to their organizers.</a:t>
            </a:r>
            <a:endParaRPr dirty="0"/>
          </a:p>
          <a:p>
            <a:pPr marL="0" lvl="0" indent="0" rtl="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a:t>
            </a:r>
            <a:endParaRPr dirty="0"/>
          </a:p>
          <a:p>
            <a:pPr marL="457200" lvl="0" indent="-304800" rtl="0">
              <a:spcBef>
                <a:spcPts val="0"/>
              </a:spcBef>
              <a:spcAft>
                <a:spcPts val="0"/>
              </a:spcAft>
              <a:buSzPts val="1200"/>
              <a:buChar char="●"/>
            </a:pPr>
            <a:r>
              <a:rPr lang="en-US" dirty="0"/>
              <a:t>As students work, circulate to listen in and probe. Remind students that a single excerpt may include both textual evidence in favor of signing the petition and textual evidence against signing it.</a:t>
            </a:r>
            <a:endParaRPr dirty="0"/>
          </a:p>
          <a:p>
            <a:pPr marL="0" lvl="0" indent="0" rtl="0">
              <a:spcBef>
                <a:spcPts val="0"/>
              </a:spcBef>
              <a:spcAft>
                <a:spcPts val="0"/>
              </a:spcAft>
              <a:buNone/>
            </a:pPr>
            <a:endParaRPr dirty="0"/>
          </a:p>
          <a:p>
            <a:pPr marL="0" lvl="0" indent="0">
              <a:spcBef>
                <a:spcPts val="0"/>
              </a:spcBef>
              <a:spcAft>
                <a:spcPts val="0"/>
              </a:spcAft>
              <a:buNone/>
            </a:pPr>
            <a:r>
              <a:rPr lang="en-US" dirty="0"/>
              <a:t>Support for Any Students Who Need It:</a:t>
            </a:r>
            <a:endParaRPr dirty="0"/>
          </a:p>
          <a:p>
            <a:pPr marL="457200" lvl="0" indent="-304800" rtl="0">
              <a:spcBef>
                <a:spcPts val="0"/>
              </a:spcBef>
              <a:spcAft>
                <a:spcPts val="0"/>
              </a:spcAft>
              <a:buSzPts val="1200"/>
              <a:buChar char="●"/>
            </a:pPr>
            <a:r>
              <a:rPr lang="en-US" dirty="0"/>
              <a:t>Consider highlighting the most relevant sections of text for your most struggling readers.</a:t>
            </a:r>
            <a:endParaRPr dirty="0"/>
          </a:p>
          <a:p>
            <a:pPr marL="0" lvl="0" indent="0" rtl="0">
              <a:spcBef>
                <a:spcPts val="0"/>
              </a:spcBef>
              <a:spcAft>
                <a:spcPts val="0"/>
              </a:spcAft>
              <a:buNone/>
            </a:pPr>
            <a:endParaRPr dirty="0"/>
          </a:p>
          <a:p>
            <a:pPr marL="0" lvl="0" indent="0" rtl="0">
              <a:spcBef>
                <a:spcPts val="0"/>
              </a:spcBef>
              <a:spcAft>
                <a:spcPts val="0"/>
              </a:spcAft>
              <a:buNone/>
            </a:pPr>
            <a:endParaRPr dirty="0"/>
          </a:p>
        </p:txBody>
      </p:sp>
      <p:sp>
        <p:nvSpPr>
          <p:cNvPr id="149" name="Google Shape;149;g4052084c1d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839029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559875"/>
            <a:ext cx="10965600" cy="4726625"/>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000"/>
              <a:buFont typeface="Century Gothic"/>
              <a:buChar char="•"/>
            </a:pPr>
            <a:r>
              <a:rPr lang="en-US" sz="3000" i="0" u="none" strike="noStrike" cap="none" dirty="0">
                <a:solidFill>
                  <a:schemeClr val="dk1"/>
                </a:solidFill>
                <a:latin typeface="Century Gothic"/>
                <a:ea typeface="Century Gothic"/>
                <a:cs typeface="Century Gothic"/>
                <a:sym typeface="Century Gothic"/>
              </a:rPr>
              <a:t>This lesson will take approximately </a:t>
            </a:r>
            <a:r>
              <a:rPr lang="en-US" sz="3000" dirty="0">
                <a:latin typeface="Century Gothic"/>
                <a:ea typeface="Century Gothic"/>
                <a:cs typeface="Century Gothic"/>
                <a:sym typeface="Century Gothic"/>
              </a:rPr>
              <a:t>50-55 </a:t>
            </a:r>
            <a:r>
              <a:rPr lang="en-US" sz="3000" i="0" u="none" strike="noStrike" cap="none" dirty="0">
                <a:solidFill>
                  <a:schemeClr val="dk1"/>
                </a:solidFill>
                <a:latin typeface="Century Gothic"/>
                <a:ea typeface="Century Gothic"/>
                <a:cs typeface="Century Gothic"/>
                <a:sym typeface="Century Gothic"/>
              </a:rPr>
              <a:t>minutes to complete. </a:t>
            </a: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3000" b="1" dirty="0">
              <a:latin typeface="Century Gothic"/>
              <a:ea typeface="Century Gothic"/>
              <a:cs typeface="Century Gothic"/>
              <a:sym typeface="Century Gothic"/>
            </a:endParaRPr>
          </a:p>
          <a:p>
            <a:pPr marL="0" lvl="0" indent="0" rtl="0">
              <a:lnSpc>
                <a:spcPct val="115000"/>
              </a:lnSpc>
              <a:spcBef>
                <a:spcPts val="1000"/>
              </a:spcBef>
              <a:spcAft>
                <a:spcPts val="0"/>
              </a:spcAft>
              <a:buNone/>
            </a:pPr>
            <a:r>
              <a:rPr lang="en-US" sz="3000" dirty="0">
                <a:latin typeface="Century Gothic"/>
                <a:ea typeface="Century Gothic"/>
                <a:cs typeface="Century Gothic"/>
                <a:sym typeface="Century Gothic"/>
              </a:rPr>
              <a:t>•  I can cite specific textual evidence to support reasons</a:t>
            </a:r>
            <a:endParaRPr sz="3000" dirty="0">
              <a:latin typeface="Century Gothic"/>
              <a:ea typeface="Century Gothic"/>
              <a:cs typeface="Century Gothic"/>
              <a:sym typeface="Century Gothic"/>
            </a:endParaRPr>
          </a:p>
          <a:p>
            <a:pPr marL="0" lvl="0" indent="0" rtl="0">
              <a:lnSpc>
                <a:spcPct val="115000"/>
              </a:lnSpc>
              <a:spcBef>
                <a:spcPts val="0"/>
              </a:spcBef>
              <a:spcAft>
                <a:spcPts val="0"/>
              </a:spcAft>
              <a:buNone/>
            </a:pPr>
            <a:r>
              <a:rPr lang="en-US" sz="3000" dirty="0">
                <a:latin typeface="Century Gothic"/>
                <a:ea typeface="Century Gothic"/>
                <a:cs typeface="Century Gothic"/>
                <a:sym typeface="Century Gothic"/>
              </a:rPr>
              <a:t>    why </a:t>
            </a:r>
            <a:r>
              <a:rPr lang="en-US" sz="3000" dirty="0" err="1">
                <a:latin typeface="Century Gothic"/>
                <a:ea typeface="Century Gothic"/>
                <a:cs typeface="Century Gothic"/>
                <a:sym typeface="Century Gothic"/>
              </a:rPr>
              <a:t>Lyddie</a:t>
            </a:r>
            <a:r>
              <a:rPr lang="en-US" sz="3000" dirty="0">
                <a:latin typeface="Century Gothic"/>
                <a:ea typeface="Century Gothic"/>
                <a:cs typeface="Century Gothic"/>
                <a:sym typeface="Century Gothic"/>
              </a:rPr>
              <a:t> should or should not sign the petition.</a:t>
            </a:r>
            <a:endParaRPr sz="3000"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sz="3000" dirty="0">
              <a:latin typeface="Century Gothic"/>
              <a:ea typeface="Century Gothic"/>
              <a:cs typeface="Century Gothic"/>
              <a:sym typeface="Century Gothic"/>
            </a:endParaRPr>
          </a:p>
          <a:p>
            <a:pPr marL="457200" lvl="0" indent="-419100" rtl="0">
              <a:lnSpc>
                <a:spcPct val="115000"/>
              </a:lnSpc>
              <a:spcBef>
                <a:spcPts val="0"/>
              </a:spcBef>
              <a:spcAft>
                <a:spcPts val="0"/>
              </a:spcAft>
              <a:buSzPts val="3000"/>
              <a:buFont typeface="Century Gothic"/>
              <a:buChar char="•"/>
            </a:pPr>
            <a:r>
              <a:rPr lang="en-US" sz="3000" dirty="0">
                <a:latin typeface="Century Gothic"/>
                <a:ea typeface="Century Gothic"/>
                <a:cs typeface="Century Gothic"/>
                <a:sym typeface="Century Gothic"/>
              </a:rPr>
              <a:t>By engaging in a discussion with my partner, I can analyze several excerpts from </a:t>
            </a:r>
            <a:r>
              <a:rPr lang="en-US" sz="3000" i="1" dirty="0" err="1">
                <a:latin typeface="Century Gothic"/>
                <a:ea typeface="Century Gothic"/>
                <a:cs typeface="Century Gothic"/>
                <a:sym typeface="Century Gothic"/>
              </a:rPr>
              <a:t>Lyddie</a:t>
            </a:r>
            <a:r>
              <a:rPr lang="en-US" sz="3000" i="1" dirty="0">
                <a:latin typeface="Century Gothic"/>
                <a:ea typeface="Century Gothic"/>
                <a:cs typeface="Century Gothic"/>
                <a:sym typeface="Century Gothic"/>
              </a:rPr>
              <a:t> </a:t>
            </a:r>
            <a:r>
              <a:rPr lang="en-US" sz="3000" dirty="0">
                <a:latin typeface="Century Gothic"/>
                <a:ea typeface="Century Gothic"/>
                <a:cs typeface="Century Gothic"/>
                <a:sym typeface="Century Gothic"/>
              </a:rPr>
              <a:t>in order to deepen my understanding of </a:t>
            </a:r>
            <a:r>
              <a:rPr lang="en-US" sz="3000" dirty="0" err="1">
                <a:latin typeface="Century Gothic"/>
                <a:ea typeface="Century Gothic"/>
                <a:cs typeface="Century Gothic"/>
                <a:sym typeface="Century Gothic"/>
              </a:rPr>
              <a:t>Lyddie’s</a:t>
            </a:r>
            <a:r>
              <a:rPr lang="en-US" sz="3000" dirty="0">
                <a:latin typeface="Century Gothic"/>
                <a:ea typeface="Century Gothic"/>
                <a:cs typeface="Century Gothic"/>
                <a:sym typeface="Century Gothic"/>
              </a:rPr>
              <a:t> decision.</a:t>
            </a:r>
            <a:endParaRPr sz="30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txBox="1">
            <a:spLocks noGrp="1"/>
          </p:cNvSpPr>
          <p:nvPr>
            <p:ph type="title"/>
          </p:nvPr>
        </p:nvSpPr>
        <p:spPr>
          <a:xfrm>
            <a:off x="557938" y="351804"/>
            <a:ext cx="10398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quotes to discuss with a partner</a:t>
            </a:r>
            <a:endParaRPr sz="3400" dirty="0">
              <a:latin typeface="Century Gothic"/>
              <a:ea typeface="Century Gothic"/>
              <a:cs typeface="Century Gothic"/>
              <a:sym typeface="Century Gothic"/>
            </a:endParaRPr>
          </a:p>
        </p:txBody>
      </p:sp>
      <p:graphicFrame>
        <p:nvGraphicFramePr>
          <p:cNvPr id="161" name="Google Shape;161;p22"/>
          <p:cNvGraphicFramePr/>
          <p:nvPr>
            <p:extLst>
              <p:ext uri="{D42A27DB-BD31-4B8C-83A1-F6EECF244321}">
                <p14:modId xmlns:p14="http://schemas.microsoft.com/office/powerpoint/2010/main" val="3439159045"/>
              </p:ext>
            </p:extLst>
          </p:nvPr>
        </p:nvGraphicFramePr>
        <p:xfrm>
          <a:off x="557938" y="1754736"/>
          <a:ext cx="10838725" cy="5103264"/>
        </p:xfrm>
        <a:graphic>
          <a:graphicData uri="http://schemas.openxmlformats.org/drawingml/2006/table">
            <a:tbl>
              <a:tblPr>
                <a:noFill/>
                <a:tableStyleId>{0444ABF1-711D-4FFD-8ACD-A63A46C4291D}</a:tableStyleId>
              </a:tblPr>
              <a:tblGrid>
                <a:gridCol w="10838725">
                  <a:extLst>
                    <a:ext uri="{9D8B030D-6E8A-4147-A177-3AD203B41FA5}">
                      <a16:colId xmlns:a16="http://schemas.microsoft.com/office/drawing/2014/main" val="20000"/>
                    </a:ext>
                  </a:extLst>
                </a:gridCol>
              </a:tblGrid>
              <a:tr h="427510">
                <a:tc>
                  <a:txBody>
                    <a:bodyPr/>
                    <a:lstStyle/>
                    <a:p>
                      <a:pPr marL="76200" lvl="0" indent="0" rtl="0">
                        <a:lnSpc>
                          <a:spcPct val="115000"/>
                        </a:lnSpc>
                        <a:spcBef>
                          <a:spcPts val="0"/>
                        </a:spcBef>
                        <a:spcAft>
                          <a:spcPts val="0"/>
                        </a:spcAft>
                        <a:buNone/>
                      </a:pPr>
                      <a:r>
                        <a:rPr lang="en-US" sz="1800" dirty="0">
                          <a:latin typeface="Century Gothic"/>
                          <a:ea typeface="Century Gothic"/>
                          <a:cs typeface="Century Gothic"/>
                          <a:sym typeface="Century Gothic"/>
                        </a:rPr>
                        <a:t>pp. 88-89</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1062055">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“She must work harder. She must earn all the money to pay what they owed, so she could gather her family together back on the farm while she still had family left to gather.” (88)</a:t>
                      </a: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427510">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pp. 98-101</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1062055">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“She was too tired now at night to copy out a page of Oliver to paste to her loom. It hardly mattered. When would she have had time to study it?” (98)</a:t>
                      </a:r>
                      <a:endParaRPr sz="18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427510">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pp. 111-113</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1696624">
                <a:tc>
                  <a:txBody>
                    <a:bodyPr/>
                    <a:lstStyle/>
                    <a:p>
                      <a:pPr marL="76200" lvl="0" indent="0" rtl="0">
                        <a:lnSpc>
                          <a:spcPct val="115000"/>
                        </a:lnSpc>
                        <a:spcBef>
                          <a:spcPts val="0"/>
                        </a:spcBef>
                        <a:spcAft>
                          <a:spcPts val="0"/>
                        </a:spcAft>
                        <a:buNone/>
                      </a:pPr>
                      <a:r>
                        <a:rPr lang="en-US" sz="1800" dirty="0">
                          <a:latin typeface="Century Gothic"/>
                          <a:ea typeface="Century Gothic"/>
                          <a:cs typeface="Century Gothic"/>
                          <a:sym typeface="Century Gothic"/>
                        </a:rPr>
                        <a:t>“She’ll never be strong enough again to work in a mill thirteen, fourteen hours a day. When I’m ready to go myself, she thought, maybe I could sign that cussed petition. Not for me. I don’t need it, but for Betsy and the others. It </a:t>
                      </a:r>
                      <a:r>
                        <a:rPr lang="en-US" sz="1800" dirty="0" err="1">
                          <a:latin typeface="Century Gothic"/>
                          <a:ea typeface="Century Gothic"/>
                          <a:cs typeface="Century Gothic"/>
                          <a:sym typeface="Century Gothic"/>
                        </a:rPr>
                        <a:t>ain’t</a:t>
                      </a:r>
                      <a:r>
                        <a:rPr lang="en-US" sz="1800" dirty="0">
                          <a:latin typeface="Century Gothic"/>
                          <a:ea typeface="Century Gothic"/>
                          <a:cs typeface="Century Gothic"/>
                          <a:sym typeface="Century Gothic"/>
                        </a:rPr>
                        <a:t> right for this place to suck the strength of their youth, then cast them off like dry husks to the wind.” (113)</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162" name="Google Shape;162;p22"/>
          <p:cNvPicPr preferRelativeResize="0"/>
          <p:nvPr/>
        </p:nvPicPr>
        <p:blipFill>
          <a:blip r:embed="rId3">
            <a:alphaModFix/>
          </a:blip>
          <a:stretch>
            <a:fillRect/>
          </a:stretch>
        </p:blipFill>
        <p:spPr>
          <a:xfrm>
            <a:off x="10207700" y="106233"/>
            <a:ext cx="1624909" cy="137704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3"/>
          <p:cNvSpPr txBox="1">
            <a:spLocks noGrp="1"/>
          </p:cNvSpPr>
          <p:nvPr>
            <p:ph type="title"/>
          </p:nvPr>
        </p:nvSpPr>
        <p:spPr>
          <a:xfrm>
            <a:off x="746500" y="440925"/>
            <a:ext cx="10398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a Quote Sandwich</a:t>
            </a:r>
            <a:endParaRPr sz="3400" dirty="0">
              <a:latin typeface="Century Gothic"/>
              <a:ea typeface="Century Gothic"/>
              <a:cs typeface="Century Gothic"/>
              <a:sym typeface="Century Gothic"/>
            </a:endParaRPr>
          </a:p>
        </p:txBody>
      </p:sp>
      <p:sp>
        <p:nvSpPr>
          <p:cNvPr id="170" name="Google Shape;170;p23"/>
          <p:cNvSpPr txBox="1"/>
          <p:nvPr/>
        </p:nvSpPr>
        <p:spPr>
          <a:xfrm>
            <a:off x="746500" y="1267725"/>
            <a:ext cx="10569200" cy="4896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1800" dirty="0">
                <a:solidFill>
                  <a:schemeClr val="dk1"/>
                </a:solidFill>
                <a:latin typeface="Century Gothic"/>
                <a:ea typeface="Century Gothic"/>
                <a:cs typeface="Century Gothic"/>
                <a:sym typeface="Century Gothic"/>
              </a:rPr>
              <a:t>A sandwich is made up of three parts—the bread on top, the filling in the middle, and the bread on the bottom. A “quote sandwich” is similar; it is how you use evidence in an argument essay. First, you introduce a quote by telling your reader where it came from. Then, you include the quote. Lastly, you explain how the quote supports your idea. Read this example of using a quote in an argument essay, then take a look at the graphic:</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1800" i="1" dirty="0">
                <a:solidFill>
                  <a:schemeClr val="dk1"/>
                </a:solidFill>
                <a:latin typeface="Century Gothic"/>
                <a:ea typeface="Century Gothic"/>
                <a:cs typeface="Century Gothic"/>
                <a:sym typeface="Century Gothic"/>
              </a:rPr>
              <a:t>While working at the Tavern in Chapter 3, </a:t>
            </a:r>
            <a:r>
              <a:rPr lang="en-US" sz="1800" i="1" dirty="0" err="1">
                <a:solidFill>
                  <a:schemeClr val="dk1"/>
                </a:solidFill>
                <a:latin typeface="Century Gothic"/>
                <a:ea typeface="Century Gothic"/>
                <a:cs typeface="Century Gothic"/>
                <a:sym typeface="Century Gothic"/>
              </a:rPr>
              <a:t>Lyddie</a:t>
            </a:r>
            <a:r>
              <a:rPr lang="en-US" sz="1800" i="1" dirty="0">
                <a:solidFill>
                  <a:schemeClr val="dk1"/>
                </a:solidFill>
                <a:latin typeface="Century Gothic"/>
                <a:ea typeface="Century Gothic"/>
                <a:cs typeface="Century Gothic"/>
                <a:sym typeface="Century Gothic"/>
              </a:rPr>
              <a:t> has to endure difficult living conditions. “She slept under the eaves in a windowless passage, which was hot and airless even in late spring. She was ordered to bed late and obliged to rise early, for the mistress was determined that no paying guest in the windowed rooms across the narrow passageway should know that they shared the floor with the kitchen girl.” (24) This shows that </a:t>
            </a:r>
            <a:r>
              <a:rPr lang="en-US" sz="1800" i="1" dirty="0" err="1">
                <a:solidFill>
                  <a:schemeClr val="dk1"/>
                </a:solidFill>
                <a:latin typeface="Century Gothic"/>
                <a:ea typeface="Century Gothic"/>
                <a:cs typeface="Century Gothic"/>
                <a:sym typeface="Century Gothic"/>
              </a:rPr>
              <a:t>Lyddie</a:t>
            </a:r>
            <a:r>
              <a:rPr lang="en-US" sz="1800" i="1" dirty="0">
                <a:solidFill>
                  <a:schemeClr val="dk1"/>
                </a:solidFill>
                <a:latin typeface="Century Gothic"/>
                <a:ea typeface="Century Gothic"/>
                <a:cs typeface="Century Gothic"/>
                <a:sym typeface="Century Gothic"/>
              </a:rPr>
              <a:t> is treated badly, without even a bed to sleep in or a room of her own.</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1100" i="1" dirty="0">
                <a:solidFill>
                  <a:schemeClr val="dk1"/>
                </a:solidFill>
              </a:rPr>
              <a:t> </a:t>
            </a:r>
            <a:endParaRPr sz="1100" i="1" dirty="0">
              <a:solidFill>
                <a:schemeClr val="dk1"/>
              </a:solidFill>
            </a:endParaRPr>
          </a:p>
        </p:txBody>
      </p:sp>
      <p:pic>
        <p:nvPicPr>
          <p:cNvPr id="5"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4"/>
          <p:cNvSpPr txBox="1">
            <a:spLocks noGrp="1"/>
          </p:cNvSpPr>
          <p:nvPr>
            <p:ph type="title"/>
          </p:nvPr>
        </p:nvSpPr>
        <p:spPr>
          <a:xfrm>
            <a:off x="400775" y="106225"/>
            <a:ext cx="10398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a Quote Sandwich!</a:t>
            </a:r>
            <a:endParaRPr sz="3400" dirty="0">
              <a:latin typeface="Century Gothic"/>
              <a:ea typeface="Century Gothic"/>
              <a:cs typeface="Century Gothic"/>
              <a:sym typeface="Century Gothic"/>
            </a:endParaRPr>
          </a:p>
        </p:txBody>
      </p:sp>
      <p:pic>
        <p:nvPicPr>
          <p:cNvPr id="178" name="Google Shape;178;p24"/>
          <p:cNvPicPr preferRelativeResize="0"/>
          <p:nvPr/>
        </p:nvPicPr>
        <p:blipFill>
          <a:blip r:embed="rId3">
            <a:alphaModFix/>
          </a:blip>
          <a:stretch>
            <a:fillRect/>
          </a:stretch>
        </p:blipFill>
        <p:spPr>
          <a:xfrm>
            <a:off x="1606075" y="992125"/>
            <a:ext cx="8979853" cy="5318734"/>
          </a:xfrm>
          <a:prstGeom prst="rect">
            <a:avLst/>
          </a:prstGeom>
          <a:noFill/>
          <a:ln>
            <a:noFill/>
          </a:ln>
        </p:spPr>
      </p:pic>
      <p:pic>
        <p:nvPicPr>
          <p:cNvPr id="5" name="Google Shape;110;p16"/>
          <p:cNvPicPr preferRelativeResize="0"/>
          <p:nvPr/>
        </p:nvPicPr>
        <p:blipFill>
          <a:blip r:embed="rId4">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5"/>
          <p:cNvSpPr txBox="1">
            <a:spLocks noGrp="1"/>
          </p:cNvSpPr>
          <p:nvPr>
            <p:ph type="title"/>
          </p:nvPr>
        </p:nvSpPr>
        <p:spPr>
          <a:xfrm>
            <a:off x="400775" y="106225"/>
            <a:ext cx="11791200" cy="1172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have some Back-to-Back/Face-to-Face time</a:t>
            </a:r>
            <a:endParaRPr sz="3400" b="1">
              <a:latin typeface="Century Gothic"/>
              <a:ea typeface="Century Gothic"/>
              <a:cs typeface="Century Gothic"/>
              <a:sym typeface="Century Gothic"/>
            </a:endParaRPr>
          </a:p>
        </p:txBody>
      </p:sp>
      <p:sp>
        <p:nvSpPr>
          <p:cNvPr id="185" name="Google Shape;185;p25"/>
          <p:cNvSpPr txBox="1"/>
          <p:nvPr/>
        </p:nvSpPr>
        <p:spPr>
          <a:xfrm>
            <a:off x="697025" y="1453300"/>
            <a:ext cx="9996900" cy="49611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Find a partner and stand back-to-back with him or her. You will hear a prompt and have a minute to think and then on cue you will turn around and share your thinking. </a:t>
            </a:r>
            <a:endParaRPr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We will do this two times.</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lphaUcPeriod"/>
            </a:pPr>
            <a:r>
              <a:rPr lang="en-US" sz="2000" dirty="0">
                <a:solidFill>
                  <a:schemeClr val="dk1"/>
                </a:solidFill>
                <a:latin typeface="Century Gothic"/>
                <a:ea typeface="Century Gothic"/>
                <a:cs typeface="Century Gothic"/>
                <a:sym typeface="Century Gothic"/>
              </a:rPr>
              <a:t>Look at your “Why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should sign the petition Forming Evidence-Based Claims” graphic organizer. </a:t>
            </a:r>
            <a:r>
              <a:rPr lang="en-US" sz="2000" b="1" dirty="0">
                <a:solidFill>
                  <a:schemeClr val="dk1"/>
                </a:solidFill>
                <a:latin typeface="Century Gothic"/>
                <a:ea typeface="Century Gothic"/>
                <a:cs typeface="Century Gothic"/>
                <a:sym typeface="Century Gothic"/>
              </a:rPr>
              <a:t>Find a piece of evidence that strongly suggests she should sign the petition. Use the quote sandwich to explain it.</a:t>
            </a:r>
          </a:p>
          <a:p>
            <a:pPr marL="457200" lvl="0" indent="-355600" rtl="0">
              <a:spcBef>
                <a:spcPts val="0"/>
              </a:spcBef>
              <a:spcAft>
                <a:spcPts val="0"/>
              </a:spcAft>
              <a:buClr>
                <a:schemeClr val="dk1"/>
              </a:buClr>
              <a:buSzPts val="2000"/>
              <a:buFont typeface="Century Gothic"/>
              <a:buAutoNum type="alphaUcPeriod"/>
            </a:pPr>
            <a:endParaRPr lang="en-US" sz="2000" b="1" dirty="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lphaUcPeriod"/>
            </a:pPr>
            <a:r>
              <a:rPr lang="en-US" sz="2000" dirty="0">
                <a:solidFill>
                  <a:schemeClr val="dk1"/>
                </a:solidFill>
                <a:latin typeface="Century Gothic"/>
                <a:ea typeface="Century Gothic"/>
                <a:cs typeface="Century Gothic"/>
                <a:sym typeface="Century Gothic"/>
              </a:rPr>
              <a:t>Look at your “Why </a:t>
            </a:r>
            <a:r>
              <a:rPr lang="en-US" sz="2000" dirty="0" err="1">
                <a:solidFill>
                  <a:schemeClr val="dk1"/>
                </a:solidFill>
                <a:latin typeface="Century Gothic"/>
                <a:ea typeface="Century Gothic"/>
                <a:cs typeface="Century Gothic"/>
                <a:sym typeface="Century Gothic"/>
              </a:rPr>
              <a:t>Lyddie</a:t>
            </a:r>
            <a:r>
              <a:rPr lang="en-US" sz="2000" dirty="0">
                <a:solidFill>
                  <a:schemeClr val="dk1"/>
                </a:solidFill>
                <a:latin typeface="Century Gothic"/>
                <a:ea typeface="Century Gothic"/>
                <a:cs typeface="Century Gothic"/>
                <a:sym typeface="Century Gothic"/>
              </a:rPr>
              <a:t> should not sign the petition Forming Evidence-Based Claims” graphic organizer. </a:t>
            </a:r>
            <a:r>
              <a:rPr lang="en-US" sz="2000" b="1" dirty="0">
                <a:solidFill>
                  <a:schemeClr val="dk1"/>
                </a:solidFill>
                <a:latin typeface="Century Gothic"/>
                <a:ea typeface="Century Gothic"/>
                <a:cs typeface="Century Gothic"/>
                <a:sym typeface="Century Gothic"/>
              </a:rPr>
              <a:t>Find a piece of evidence that strongly suggests she should not sign the petition. Use the quote sandwich to explain it.</a:t>
            </a:r>
            <a:endParaRPr sz="20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p:txBody>
      </p:sp>
      <p:pic>
        <p:nvPicPr>
          <p:cNvPr id="186" name="Google Shape;186;p25"/>
          <p:cNvPicPr preferRelativeResize="0"/>
          <p:nvPr/>
        </p:nvPicPr>
        <p:blipFill>
          <a:blip r:embed="rId3">
            <a:alphaModFix/>
          </a:blip>
          <a:stretch>
            <a:fillRect/>
          </a:stretch>
        </p:blipFill>
        <p:spPr>
          <a:xfrm>
            <a:off x="10693925" y="1453300"/>
            <a:ext cx="1439075" cy="1647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93" name="Google Shape;193;p26"/>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6" name="Google Shape;196;p26"/>
          <p:cNvSpPr txBox="1"/>
          <p:nvPr/>
        </p:nvSpPr>
        <p:spPr>
          <a:xfrm>
            <a:off x="552975" y="1597575"/>
            <a:ext cx="11475600" cy="1932537"/>
          </a:xfrm>
          <a:prstGeom prst="rect">
            <a:avLst/>
          </a:prstGeom>
          <a:noFill/>
          <a:ln>
            <a:noFill/>
          </a:ln>
        </p:spPr>
        <p:txBody>
          <a:bodyPr spcFirstLastPara="1" wrap="square" lIns="91425" tIns="91425" rIns="91425" bIns="91425" anchor="ctr" anchorCtr="0">
            <a:noAutofit/>
          </a:bodyPr>
          <a:lstStyle/>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Read Chapter 17 of </a:t>
            </a:r>
            <a:r>
              <a:rPr lang="en-US" sz="2400" i="1" dirty="0" err="1">
                <a:solidFill>
                  <a:schemeClr val="dk1"/>
                </a:solidFill>
                <a:latin typeface="Century Gothic"/>
                <a:ea typeface="Century Gothic"/>
                <a:cs typeface="Century Gothic"/>
                <a:sym typeface="Century Gothic"/>
              </a:rPr>
              <a:t>Lyddie</a:t>
            </a:r>
            <a:r>
              <a:rPr lang="en-US" sz="2400" i="1" dirty="0">
                <a:solidFill>
                  <a:schemeClr val="dk1"/>
                </a:solidFill>
                <a:latin typeface="Century Gothic"/>
                <a:ea typeface="Century Gothic"/>
                <a:cs typeface="Century Gothic"/>
                <a:sym typeface="Century Gothic"/>
              </a:rPr>
              <a:t> </a:t>
            </a:r>
            <a:r>
              <a:rPr lang="en-US" sz="2400" dirty="0">
                <a:solidFill>
                  <a:schemeClr val="dk1"/>
                </a:solidFill>
                <a:latin typeface="Century Gothic"/>
                <a:ea typeface="Century Gothic"/>
                <a:cs typeface="Century Gothic"/>
                <a:sym typeface="Century Gothic"/>
              </a:rPr>
              <a:t>and complete the </a:t>
            </a:r>
            <a:r>
              <a:rPr lang="en-US" sz="2400" b="1" dirty="0">
                <a:solidFill>
                  <a:schemeClr val="dk1"/>
                </a:solidFill>
                <a:latin typeface="Century Gothic"/>
                <a:ea typeface="Century Gothic"/>
                <a:cs typeface="Century Gothic"/>
                <a:sym typeface="Century Gothic"/>
              </a:rPr>
              <a:t>Reader’s Notes </a:t>
            </a:r>
            <a:r>
              <a:rPr lang="en-US" sz="2400" dirty="0">
                <a:solidFill>
                  <a:schemeClr val="dk1"/>
                </a:solidFill>
                <a:latin typeface="Century Gothic"/>
                <a:ea typeface="Century Gothic"/>
                <a:cs typeface="Century Gothic"/>
                <a:sym typeface="Century Gothic"/>
              </a:rPr>
              <a:t>for homework.</a:t>
            </a:r>
            <a:endParaRPr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Continue to notice evidence related to </a:t>
            </a:r>
            <a:r>
              <a:rPr lang="en-US" sz="2400" dirty="0" err="1">
                <a:solidFill>
                  <a:schemeClr val="dk1"/>
                </a:solidFill>
                <a:latin typeface="Century Gothic"/>
                <a:ea typeface="Century Gothic"/>
                <a:cs typeface="Century Gothic"/>
                <a:sym typeface="Century Gothic"/>
              </a:rPr>
              <a:t>Lyddie’s</a:t>
            </a:r>
            <a:r>
              <a:rPr lang="en-US" sz="2400" dirty="0">
                <a:solidFill>
                  <a:schemeClr val="dk1"/>
                </a:solidFill>
                <a:latin typeface="Century Gothic"/>
                <a:ea typeface="Century Gothic"/>
                <a:cs typeface="Century Gothic"/>
                <a:sym typeface="Century Gothic"/>
              </a:rPr>
              <a:t> decision about signing the petition.</a:t>
            </a:r>
            <a:endParaRPr sz="2400" dirty="0">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3" name="Google Shape;203;p27"/>
          <p:cNvGraphicFramePr/>
          <p:nvPr/>
        </p:nvGraphicFramePr>
        <p:xfrm>
          <a:off x="825816" y="1479012"/>
          <a:ext cx="9569025" cy="4204775"/>
        </p:xfrm>
        <a:graphic>
          <a:graphicData uri="http://schemas.openxmlformats.org/drawingml/2006/table">
            <a:tbl>
              <a:tblPr firstRow="1" bandRow="1">
                <a:noFill/>
                <a:tableStyleId>{C10AE585-7817-42D4-81DC-CCC01516C0B5}</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435200"/>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a:t>
            </a:r>
            <a:r>
              <a:rPr lang="en-US" sz="2200" i="1" dirty="0">
                <a:latin typeface="Century Gothic"/>
                <a:ea typeface="Century Gothic"/>
                <a:cs typeface="Century Gothic"/>
                <a:sym typeface="Century Gothic"/>
              </a:rPr>
              <a:t>s and student pairings</a:t>
            </a:r>
            <a:endParaRPr sz="22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Chapters 15–16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Forming Evidence-based Claims graphic organizers </a:t>
            </a:r>
            <a:r>
              <a:rPr lang="en-US" sz="1800" dirty="0">
                <a:latin typeface="Century Gothic"/>
                <a:ea typeface="Century Gothic"/>
                <a:cs typeface="Century Gothic"/>
                <a:sym typeface="Century Gothic"/>
              </a:rPr>
              <a:t>(from Lesson 10; two per student: one about why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should sign the petition and one about why she should not)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(book;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Chapters 12-16 </a:t>
            </a:r>
            <a:r>
              <a:rPr lang="en-US" sz="1800" dirty="0">
                <a:latin typeface="Century Gothic"/>
                <a:ea typeface="Century Gothic"/>
                <a:cs typeface="Century Gothic"/>
                <a:sym typeface="Century Gothic"/>
              </a:rPr>
              <a:t>(from Lessons 9 and 10)</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Passages to Reread chart </a:t>
            </a:r>
            <a:r>
              <a:rPr lang="en-US" sz="1800" dirty="0">
                <a:latin typeface="Century Gothic"/>
                <a:ea typeface="Century Gothic"/>
                <a:cs typeface="Century Gothic"/>
                <a:sym typeface="Century Gothic"/>
              </a:rPr>
              <a:t>(from Lesson 10, one to display)</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a:t>
            </a:r>
            <a:r>
              <a:rPr lang="en-US" sz="1800" dirty="0">
                <a:latin typeface="Century Gothic"/>
                <a:ea typeface="Century Gothic"/>
                <a:cs typeface="Century Gothic"/>
                <a:sym typeface="Century Gothic"/>
              </a:rPr>
              <a:t> (from Lesson 10)</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Quotes to Discuss </a:t>
            </a:r>
            <a:r>
              <a:rPr lang="en-US" sz="1800" dirty="0">
                <a:latin typeface="Century Gothic"/>
                <a:ea typeface="Century Gothic"/>
                <a:cs typeface="Century Gothic"/>
                <a:sym typeface="Century Gothic"/>
              </a:rPr>
              <a:t>(one to display)</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Quote Sandwich Guide </a:t>
            </a:r>
            <a:r>
              <a:rPr lang="en-US" sz="1800" dirty="0">
                <a:latin typeface="Century Gothic"/>
                <a:ea typeface="Century Gothic"/>
                <a:cs typeface="Century Gothic"/>
                <a:sym typeface="Century Gothic"/>
              </a:rPr>
              <a:t>(one to display and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17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17, Teacher’s Edition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11</a:t>
            </a:r>
            <a:endParaRPr sz="5600" b="1"/>
          </a:p>
        </p:txBody>
      </p:sp>
      <p:pic>
        <p:nvPicPr>
          <p:cNvPr id="3" name="Picture 2">
            <a:extLst>
              <a:ext uri="{FF2B5EF4-FFF2-40B4-BE49-F238E27FC236}">
                <a16:creationId xmlns:a16="http://schemas.microsoft.com/office/drawing/2014/main" id="{142C59A8-0362-4BD9-8F3E-3E61D6CE0678}"/>
              </a:ext>
            </a:extLst>
          </p:cNvPr>
          <p:cNvPicPr>
            <a:picLocks noChangeAspect="1"/>
          </p:cNvPicPr>
          <p:nvPr/>
        </p:nvPicPr>
        <p:blipFill>
          <a:blip r:embed="rId3"/>
          <a:stretch>
            <a:fillRect/>
          </a:stretch>
        </p:blipFill>
        <p:spPr>
          <a:xfrm>
            <a:off x="4635484" y="989352"/>
            <a:ext cx="2651210" cy="15362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begin to gather specific textual evidence about whether </a:t>
            </a:r>
            <a:r>
              <a:rPr lang="en-US" dirty="0" err="1">
                <a:solidFill>
                  <a:srgbClr val="333333"/>
                </a:solidFill>
                <a:highlight>
                  <a:srgbClr val="FFFFFF"/>
                </a:highlight>
                <a:latin typeface="Century Gothic"/>
                <a:ea typeface="Century Gothic"/>
                <a:cs typeface="Century Gothic"/>
                <a:sym typeface="Century Gothic"/>
              </a:rPr>
              <a:t>Lyddie</a:t>
            </a:r>
            <a:r>
              <a:rPr lang="en-US" dirty="0">
                <a:solidFill>
                  <a:srgbClr val="333333"/>
                </a:solidFill>
                <a:highlight>
                  <a:srgbClr val="FFFFFF"/>
                </a:highlight>
                <a:latin typeface="Century Gothic"/>
                <a:ea typeface="Century Gothic"/>
                <a:cs typeface="Century Gothic"/>
                <a:sym typeface="Century Gothic"/>
              </a:rPr>
              <a:t> should sign the petition or not.</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 and review homework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Reread some passages to help you look at </a:t>
            </a:r>
            <a:r>
              <a:rPr lang="en-US" dirty="0" err="1">
                <a:latin typeface="Century Gothic"/>
                <a:ea typeface="Century Gothic"/>
                <a:cs typeface="Century Gothic"/>
                <a:sym typeface="Century Gothic"/>
              </a:rPr>
              <a:t>Lyddie’s</a:t>
            </a:r>
            <a:r>
              <a:rPr lang="en-US" dirty="0">
                <a:latin typeface="Century Gothic"/>
                <a:ea typeface="Century Gothic"/>
                <a:cs typeface="Century Gothic"/>
                <a:sym typeface="Century Gothic"/>
              </a:rPr>
              <a:t> choices about whether or not to  sign the petition.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Work with your </a:t>
            </a:r>
            <a:r>
              <a:rPr lang="en-US" b="1" dirty="0">
                <a:latin typeface="Century Gothic"/>
                <a:ea typeface="Century Gothic"/>
                <a:cs typeface="Century Gothic"/>
                <a:sym typeface="Century Gothic"/>
              </a:rPr>
              <a:t>Forming Evidence-Based Claims charts</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23250" y="378106"/>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Entry Task</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23250" y="1630353"/>
            <a:ext cx="11545500" cy="5578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Use your </a:t>
            </a:r>
            <a:r>
              <a:rPr lang="en-US" sz="2400" b="1" dirty="0">
                <a:latin typeface="Century Gothic"/>
                <a:ea typeface="Century Gothic"/>
                <a:cs typeface="Century Gothic"/>
                <a:sym typeface="Century Gothic"/>
              </a:rPr>
              <a:t>Reader’s Notes </a:t>
            </a:r>
            <a:r>
              <a:rPr lang="en-US" sz="2400" dirty="0">
                <a:latin typeface="Century Gothic"/>
                <a:ea typeface="Century Gothic"/>
                <a:cs typeface="Century Gothic"/>
                <a:sym typeface="Century Gothic"/>
              </a:rPr>
              <a:t>from Chapters 15 and 16 of</a:t>
            </a:r>
            <a:r>
              <a:rPr lang="en-US" sz="2400" i="1" dirty="0">
                <a:latin typeface="Century Gothic"/>
                <a:ea typeface="Century Gothic"/>
                <a:cs typeface="Century Gothic"/>
                <a:sym typeface="Century Gothic"/>
              </a:rPr>
              <a:t>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to answer the questions below.</a:t>
            </a:r>
            <a:endParaRPr sz="2400" dirty="0">
              <a:latin typeface="Century Gothic"/>
              <a:ea typeface="Century Gothic"/>
              <a:cs typeface="Century Gothic"/>
              <a:sym typeface="Century Gothic"/>
            </a:endParaRPr>
          </a:p>
        </p:txBody>
      </p:sp>
      <p:graphicFrame>
        <p:nvGraphicFramePr>
          <p:cNvPr id="119" name="Google Shape;119;p17"/>
          <p:cNvGraphicFramePr/>
          <p:nvPr>
            <p:extLst>
              <p:ext uri="{D42A27DB-BD31-4B8C-83A1-F6EECF244321}">
                <p14:modId xmlns:p14="http://schemas.microsoft.com/office/powerpoint/2010/main" val="1594113329"/>
              </p:ext>
            </p:extLst>
          </p:nvPr>
        </p:nvGraphicFramePr>
        <p:xfrm>
          <a:off x="528400" y="2705406"/>
          <a:ext cx="10825500" cy="3694450"/>
        </p:xfrm>
        <a:graphic>
          <a:graphicData uri="http://schemas.openxmlformats.org/drawingml/2006/table">
            <a:tbl>
              <a:tblPr>
                <a:noFill/>
                <a:tableStyleId>{61563C7E-CB56-4D3D-80A5-10A869410936}</a:tableStyleId>
              </a:tblPr>
              <a:tblGrid>
                <a:gridCol w="10825500">
                  <a:extLst>
                    <a:ext uri="{9D8B030D-6E8A-4147-A177-3AD203B41FA5}">
                      <a16:colId xmlns:a16="http://schemas.microsoft.com/office/drawing/2014/main" val="20000"/>
                    </a:ext>
                  </a:extLst>
                </a:gridCol>
              </a:tblGrid>
              <a:tr h="3623958">
                <a:tc>
                  <a:txBody>
                    <a:bodyPr/>
                    <a:lstStyle/>
                    <a:p>
                      <a:pPr marL="457200" lvl="0" indent="-457200">
                        <a:spcBef>
                          <a:spcPts val="0"/>
                        </a:spcBef>
                        <a:spcAft>
                          <a:spcPts val="0"/>
                        </a:spcAft>
                        <a:buFont typeface="+mj-lt"/>
                        <a:buAutoNum type="arabicPeriod"/>
                      </a:pPr>
                      <a:r>
                        <a:rPr lang="en-US" sz="2400" dirty="0">
                          <a:latin typeface="Century Gothic"/>
                          <a:ea typeface="Century Gothic"/>
                          <a:cs typeface="Century Gothic"/>
                          <a:sym typeface="Century Gothic"/>
                        </a:rPr>
                        <a:t>In Chapter 15, Uncle Judah shows up at the boardinghouse where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lives. Name two ways that he turned “her life upside down.” (117)</a:t>
                      </a:r>
                    </a:p>
                    <a:p>
                      <a:pPr marL="457200" lvl="0" indent="-457200">
                        <a:spcBef>
                          <a:spcPts val="0"/>
                        </a:spcBef>
                        <a:spcAft>
                          <a:spcPts val="0"/>
                        </a:spcAft>
                        <a:buFont typeface="+mj-lt"/>
                        <a:buAutoNum type="arabicPeriod"/>
                      </a:pPr>
                      <a:r>
                        <a:rPr lang="en-US" sz="2400" dirty="0">
                          <a:latin typeface="Century Gothic"/>
                          <a:ea typeface="Century Gothic"/>
                          <a:cs typeface="Century Gothic"/>
                          <a:sym typeface="Century Gothic"/>
                        </a:rPr>
                        <a:t>Near the end of Chapter 16,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isn’t feeling well, and Mr. </a:t>
                      </a:r>
                      <a:r>
                        <a:rPr lang="en-US" sz="2400" dirty="0" err="1">
                          <a:latin typeface="Century Gothic"/>
                          <a:ea typeface="Century Gothic"/>
                          <a:cs typeface="Century Gothic"/>
                          <a:sym typeface="Century Gothic"/>
                        </a:rPr>
                        <a:t>Mardsen</a:t>
                      </a:r>
                      <a:r>
                        <a:rPr lang="en-US" sz="2400" dirty="0">
                          <a:latin typeface="Century Gothic"/>
                          <a:ea typeface="Century Gothic"/>
                          <a:cs typeface="Century Gothic"/>
                          <a:sym typeface="Century Gothic"/>
                        </a:rPr>
                        <a:t> asks her to wait when the others leave. “Let me go! She wanted to cry. She tried to pull back from him, but he clutched tighter.… she raised her booted foot and stomped her heel down with all her might.” (129)</a:t>
                      </a:r>
                    </a:p>
                    <a:p>
                      <a:pPr marL="457200" lvl="0" indent="-457200">
                        <a:spcBef>
                          <a:spcPts val="0"/>
                        </a:spcBef>
                        <a:spcAft>
                          <a:spcPts val="0"/>
                        </a:spcAft>
                        <a:buFont typeface="+mj-lt"/>
                        <a:buAutoNum type="arabicPeriod"/>
                      </a:pPr>
                      <a:r>
                        <a:rPr lang="en-US" sz="2400" dirty="0">
                          <a:latin typeface="Century Gothic"/>
                          <a:ea typeface="Century Gothic"/>
                          <a:cs typeface="Century Gothic"/>
                          <a:sym typeface="Century Gothic"/>
                        </a:rPr>
                        <a:t>What is Mr. </a:t>
                      </a:r>
                      <a:r>
                        <a:rPr lang="en-US" sz="2400" dirty="0" err="1">
                          <a:latin typeface="Century Gothic"/>
                          <a:ea typeface="Century Gothic"/>
                          <a:cs typeface="Century Gothic"/>
                          <a:sym typeface="Century Gothic"/>
                        </a:rPr>
                        <a:t>Mardsen</a:t>
                      </a:r>
                      <a:r>
                        <a:rPr lang="en-US" sz="2400" dirty="0">
                          <a:latin typeface="Century Gothic"/>
                          <a:ea typeface="Century Gothic"/>
                          <a:cs typeface="Century Gothic"/>
                          <a:sym typeface="Century Gothic"/>
                        </a:rPr>
                        <a:t> trying to do? What does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do?</a:t>
                      </a:r>
                      <a:endParaRPr sz="2400" dirty="0">
                        <a:latin typeface="Century Gothic"/>
                        <a:ea typeface="Century Gothic"/>
                        <a:cs typeface="Century Gothic"/>
                        <a:sym typeface="Century Gothic"/>
                      </a:endParaRPr>
                    </a:p>
                    <a:p>
                      <a:pPr marL="0" lvl="0" indent="0" rtl="0">
                        <a:spcBef>
                          <a:spcPts val="0"/>
                        </a:spcBef>
                        <a:spcAft>
                          <a:spcPts val="0"/>
                        </a:spcAft>
                        <a:buNone/>
                      </a:pPr>
                      <a:endParaRPr sz="2400" dirty="0">
                        <a:latin typeface="Century Gothic"/>
                        <a:ea typeface="Century Gothic"/>
                        <a:cs typeface="Century Gothic"/>
                        <a:sym typeface="Century Gothic"/>
                      </a:endParaRPr>
                    </a:p>
                  </a:txBody>
                  <a:tcPr marL="91425" marR="91425" marT="18425" marB="18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709675" y="459448"/>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dirty="0">
                <a:latin typeface="Century Gothic"/>
                <a:ea typeface="Century Gothic"/>
                <a:cs typeface="Century Gothic"/>
                <a:sym typeface="Century Gothic"/>
              </a:rPr>
              <a:t>Let’s check our Reader’s Dictionary definitions</a:t>
            </a:r>
            <a:endParaRPr sz="3400" b="1"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b="1" dirty="0">
                <a:latin typeface="Century Gothic"/>
                <a:ea typeface="Century Gothic"/>
                <a:cs typeface="Century Gothic"/>
                <a:sym typeface="Century Gothic"/>
              </a:rPr>
              <a:t>Chapter 15 </a:t>
            </a:r>
            <a:endParaRPr sz="3400" b="1" dirty="0">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28" name="Google Shape;128;p18"/>
          <p:cNvGraphicFramePr/>
          <p:nvPr>
            <p:extLst>
              <p:ext uri="{D42A27DB-BD31-4B8C-83A1-F6EECF244321}">
                <p14:modId xmlns:p14="http://schemas.microsoft.com/office/powerpoint/2010/main" val="3862968740"/>
              </p:ext>
            </p:extLst>
          </p:nvPr>
        </p:nvGraphicFramePr>
        <p:xfrm>
          <a:off x="563950" y="1979021"/>
          <a:ext cx="10789950" cy="4410579"/>
        </p:xfrm>
        <a:graphic>
          <a:graphicData uri="http://schemas.openxmlformats.org/drawingml/2006/table">
            <a:tbl>
              <a:tblPr>
                <a:noFill/>
                <a:tableStyleId>{0444ABF1-711D-4FFD-8ACD-A63A46C4291D}</a:tableStyleId>
              </a:tblPr>
              <a:tblGrid>
                <a:gridCol w="1798325">
                  <a:extLst>
                    <a:ext uri="{9D8B030D-6E8A-4147-A177-3AD203B41FA5}">
                      <a16:colId xmlns:a16="http://schemas.microsoft.com/office/drawing/2014/main" val="20000"/>
                    </a:ext>
                  </a:extLst>
                </a:gridCol>
                <a:gridCol w="1798325">
                  <a:extLst>
                    <a:ext uri="{9D8B030D-6E8A-4147-A177-3AD203B41FA5}">
                      <a16:colId xmlns:a16="http://schemas.microsoft.com/office/drawing/2014/main" val="20001"/>
                    </a:ext>
                  </a:extLst>
                </a:gridCol>
                <a:gridCol w="1798325">
                  <a:extLst>
                    <a:ext uri="{9D8B030D-6E8A-4147-A177-3AD203B41FA5}">
                      <a16:colId xmlns:a16="http://schemas.microsoft.com/office/drawing/2014/main" val="20002"/>
                    </a:ext>
                  </a:extLst>
                </a:gridCol>
                <a:gridCol w="1798325">
                  <a:extLst>
                    <a:ext uri="{9D8B030D-6E8A-4147-A177-3AD203B41FA5}">
                      <a16:colId xmlns:a16="http://schemas.microsoft.com/office/drawing/2014/main" val="20003"/>
                    </a:ext>
                  </a:extLst>
                </a:gridCol>
                <a:gridCol w="1798325">
                  <a:extLst>
                    <a:ext uri="{9D8B030D-6E8A-4147-A177-3AD203B41FA5}">
                      <a16:colId xmlns:a16="http://schemas.microsoft.com/office/drawing/2014/main" val="20004"/>
                    </a:ext>
                  </a:extLst>
                </a:gridCol>
                <a:gridCol w="1798325">
                  <a:extLst>
                    <a:ext uri="{9D8B030D-6E8A-4147-A177-3AD203B41FA5}">
                      <a16:colId xmlns:a16="http://schemas.microsoft.com/office/drawing/2014/main" val="20005"/>
                    </a:ext>
                  </a:extLst>
                </a:gridCol>
              </a:tblGrid>
              <a:tr h="731175">
                <a:tc>
                  <a:txBody>
                    <a:bodyPr/>
                    <a:lstStyle/>
                    <a:p>
                      <a:pPr marL="76200" lvl="0" indent="0" rtl="0">
                        <a:lnSpc>
                          <a:spcPct val="115000"/>
                        </a:lnSpc>
                        <a:spcBef>
                          <a:spcPts val="0"/>
                        </a:spcBef>
                        <a:spcAft>
                          <a:spcPts val="0"/>
                        </a:spcAft>
                        <a:buNone/>
                      </a:pPr>
                      <a:r>
                        <a:rPr lang="en-US" sz="1800" b="1" dirty="0">
                          <a:latin typeface="Century Gothic"/>
                          <a:ea typeface="Century Gothic"/>
                          <a:cs typeface="Century Gothic"/>
                          <a:sym typeface="Century Gothic"/>
                        </a:rPr>
                        <a:t>Word/Phrase</a:t>
                      </a:r>
                      <a:endParaRPr sz="1800" b="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boasted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bragged</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doff</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120</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to take full bobbins off spinning machines and replace them with empty ones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stout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strong</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fortnight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120</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two weeks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remand her to the asylum</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118</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to commit someone to a mental institution, usually against his/her will</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distraught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124</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solidFill>
                            <a:schemeClr val="dk1"/>
                          </a:solidFill>
                          <a:latin typeface="Century Gothic"/>
                          <a:ea typeface="Century Gothic"/>
                          <a:cs typeface="Century Gothic"/>
                          <a:sym typeface="Century Gothic"/>
                        </a:rPr>
                        <a:t>very upset or worried</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6"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693225" y="448207"/>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dirty="0">
                <a:latin typeface="Century Gothic"/>
                <a:ea typeface="Century Gothic"/>
                <a:cs typeface="Century Gothic"/>
                <a:sym typeface="Century Gothic"/>
              </a:rPr>
              <a:t>Let’s check our Reader’s Dictionary definitions</a:t>
            </a:r>
            <a:endParaRPr sz="3400" b="1"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Overlock"/>
              <a:buNone/>
            </a:pPr>
            <a:r>
              <a:rPr lang="en-US" sz="3400" b="1" dirty="0">
                <a:latin typeface="Century Gothic"/>
                <a:ea typeface="Century Gothic"/>
                <a:cs typeface="Century Gothic"/>
                <a:sym typeface="Century Gothic"/>
              </a:rPr>
              <a:t>Chapter 16</a:t>
            </a:r>
            <a:endParaRPr sz="3400" b="1" dirty="0">
              <a:latin typeface="Century Gothic"/>
              <a:ea typeface="Century Gothic"/>
              <a:cs typeface="Century Gothic"/>
              <a:sym typeface="Century Gothic"/>
            </a:endParaRPr>
          </a:p>
        </p:txBody>
      </p:sp>
      <p:sp>
        <p:nvSpPr>
          <p:cNvPr id="135" name="Google Shape;135;p19"/>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37" name="Google Shape;137;p19"/>
          <p:cNvGraphicFramePr/>
          <p:nvPr>
            <p:extLst>
              <p:ext uri="{D42A27DB-BD31-4B8C-83A1-F6EECF244321}">
                <p14:modId xmlns:p14="http://schemas.microsoft.com/office/powerpoint/2010/main" val="1750133978"/>
              </p:ext>
            </p:extLst>
          </p:nvPr>
        </p:nvGraphicFramePr>
        <p:xfrm>
          <a:off x="693225" y="1937875"/>
          <a:ext cx="10287004" cy="4620705"/>
        </p:xfrm>
        <a:graphic>
          <a:graphicData uri="http://schemas.openxmlformats.org/drawingml/2006/table">
            <a:tbl>
              <a:tblPr>
                <a:noFill/>
                <a:tableStyleId>{0444ABF1-711D-4FFD-8ACD-A63A46C4291D}</a:tableStyleId>
              </a:tblPr>
              <a:tblGrid>
                <a:gridCol w="1714500">
                  <a:extLst>
                    <a:ext uri="{9D8B030D-6E8A-4147-A177-3AD203B41FA5}">
                      <a16:colId xmlns:a16="http://schemas.microsoft.com/office/drawing/2014/main" val="20000"/>
                    </a:ext>
                  </a:extLst>
                </a:gridCol>
                <a:gridCol w="1012013">
                  <a:extLst>
                    <a:ext uri="{9D8B030D-6E8A-4147-A177-3AD203B41FA5}">
                      <a16:colId xmlns:a16="http://schemas.microsoft.com/office/drawing/2014/main" val="20001"/>
                    </a:ext>
                  </a:extLst>
                </a:gridCol>
                <a:gridCol w="2600325">
                  <a:extLst>
                    <a:ext uri="{9D8B030D-6E8A-4147-A177-3AD203B41FA5}">
                      <a16:colId xmlns:a16="http://schemas.microsoft.com/office/drawing/2014/main" val="20002"/>
                    </a:ext>
                  </a:extLst>
                </a:gridCol>
                <a:gridCol w="1666612">
                  <a:extLst>
                    <a:ext uri="{9D8B030D-6E8A-4147-A177-3AD203B41FA5}">
                      <a16:colId xmlns:a16="http://schemas.microsoft.com/office/drawing/2014/main" val="20003"/>
                    </a:ext>
                  </a:extLst>
                </a:gridCol>
                <a:gridCol w="1105165">
                  <a:extLst>
                    <a:ext uri="{9D8B030D-6E8A-4147-A177-3AD203B41FA5}">
                      <a16:colId xmlns:a16="http://schemas.microsoft.com/office/drawing/2014/main" val="20004"/>
                    </a:ext>
                  </a:extLst>
                </a:gridCol>
                <a:gridCol w="2188389">
                  <a:extLst>
                    <a:ext uri="{9D8B030D-6E8A-4147-A177-3AD203B41FA5}">
                      <a16:colId xmlns:a16="http://schemas.microsoft.com/office/drawing/2014/main" val="20005"/>
                    </a:ext>
                  </a:extLst>
                </a:gridCol>
              </a:tblGrid>
              <a:tr h="1138425">
                <a:tc>
                  <a:txBody>
                    <a:bodyPr/>
                    <a:lstStyle/>
                    <a:p>
                      <a:pPr marL="76200" lvl="0" indent="0" rtl="0">
                        <a:lnSpc>
                          <a:spcPct val="115000"/>
                        </a:lnSpc>
                        <a:spcBef>
                          <a:spcPts val="0"/>
                        </a:spcBef>
                        <a:spcAft>
                          <a:spcPts val="0"/>
                        </a:spcAft>
                        <a:buNone/>
                      </a:pPr>
                      <a:r>
                        <a:rPr lang="en-US" sz="1800" b="1" dirty="0">
                          <a:latin typeface="Century Gothic" panose="020B0502020202020204" pitchFamily="34" charset="0"/>
                          <a:ea typeface="Century Gothic"/>
                          <a:cs typeface="Century Gothic"/>
                          <a:sym typeface="Century Gothic"/>
                        </a:rPr>
                        <a:t>Word/Phrase</a:t>
                      </a:r>
                      <a:endParaRPr sz="1800" b="1" dirty="0">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dirty="0">
                          <a:latin typeface="Century Gothic" panose="020B0502020202020204" pitchFamily="34" charset="0"/>
                          <a:ea typeface="Century Gothic"/>
                          <a:cs typeface="Century Gothic"/>
                          <a:sym typeface="Century Gothic"/>
                        </a:rPr>
                        <a:t>Page</a:t>
                      </a:r>
                      <a:endParaRPr sz="1800" b="1" dirty="0">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dirty="0">
                          <a:latin typeface="Century Gothic" panose="020B0502020202020204" pitchFamily="34" charset="0"/>
                          <a:ea typeface="Century Gothic"/>
                          <a:cs typeface="Century Gothic"/>
                          <a:sym typeface="Century Gothic"/>
                        </a:rPr>
                        <a:t>Definition</a:t>
                      </a:r>
                      <a:endParaRPr sz="1800" b="1" dirty="0">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dirty="0">
                          <a:latin typeface="Century Gothic" panose="020B0502020202020204" pitchFamily="34" charset="0"/>
                          <a:ea typeface="Century Gothic"/>
                          <a:cs typeface="Century Gothic"/>
                          <a:sym typeface="Century Gothic"/>
                        </a:rPr>
                        <a:t>Word/Phrase</a:t>
                      </a:r>
                      <a:endParaRPr sz="1800" b="1" dirty="0">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dirty="0">
                          <a:latin typeface="Century Gothic" panose="020B0502020202020204" pitchFamily="34" charset="0"/>
                          <a:ea typeface="Century Gothic"/>
                          <a:cs typeface="Century Gothic"/>
                          <a:sym typeface="Century Gothic"/>
                        </a:rPr>
                        <a:t>Page</a:t>
                      </a:r>
                      <a:endParaRPr sz="1800" b="1" dirty="0">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panose="020B0502020202020204" pitchFamily="34" charset="0"/>
                          <a:ea typeface="Century Gothic"/>
                          <a:cs typeface="Century Gothic"/>
                          <a:sym typeface="Century Gothic"/>
                        </a:rPr>
                        <a:t>Definition</a:t>
                      </a:r>
                      <a:endParaRPr sz="1800" b="1">
                        <a:latin typeface="Century Gothic" panose="020B0502020202020204" pitchFamily="34" charset="0"/>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1534400">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begrudge</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panose="020B0502020202020204" pitchFamily="34" charset="0"/>
                        </a:rPr>
                        <a:t>127</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solidFill>
                            <a:schemeClr val="dk1"/>
                          </a:solidFill>
                          <a:latin typeface="Century Gothic" panose="020B0502020202020204" pitchFamily="34" charset="0"/>
                          <a:ea typeface="Times New Roman"/>
                          <a:cs typeface="Times New Roman"/>
                          <a:sym typeface="Times New Roman"/>
                        </a:rPr>
                        <a:t>feel annoyed that you have to pay for something or give something to someone</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panose="020B0502020202020204" pitchFamily="34" charset="0"/>
                        </a:rPr>
                        <a:t>thereafter</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panose="020B0502020202020204" pitchFamily="34" charset="0"/>
                        </a:rPr>
                        <a:t>129</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panose="020B0502020202020204" pitchFamily="34" charset="0"/>
                        </a:rPr>
                        <a:t>afterward</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1052173">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mind</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127</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pay attention</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croon</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129</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panose="020B0502020202020204" pitchFamily="34" charset="0"/>
                        </a:rPr>
                        <a:t>sing or speak in a soft and gentle voice</a:t>
                      </a: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593200">
                <a:tc>
                  <a:txBody>
                    <a:bodyPr/>
                    <a:lstStyle/>
                    <a:p>
                      <a:pPr marL="76200" lvl="0" indent="0" rtl="0">
                        <a:lnSpc>
                          <a:spcPct val="115000"/>
                        </a:lnSpc>
                        <a:spcBef>
                          <a:spcPts val="0"/>
                        </a:spcBef>
                        <a:spcAft>
                          <a:spcPts val="0"/>
                        </a:spcAft>
                        <a:buNone/>
                      </a:pPr>
                      <a:r>
                        <a:rPr lang="en-US" sz="1800">
                          <a:latin typeface="Century Gothic" panose="020B0502020202020204" pitchFamily="34" charset="0"/>
                        </a:rPr>
                        <a:t>Other new words</a:t>
                      </a: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sz="180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sz="1800"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10;p16"/>
          <p:cNvPicPr preferRelativeResize="0"/>
          <p:nvPr/>
        </p:nvPicPr>
        <p:blipFill>
          <a:blip r:embed="rId3">
            <a:alphaModFix/>
          </a:blip>
          <a:stretch>
            <a:fillRect/>
          </a:stretch>
        </p:blipFill>
        <p:spPr>
          <a:xfrm>
            <a:off x="10815175" y="170175"/>
            <a:ext cx="1077450" cy="1427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693225" y="1062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gather some evidence for both sides</a:t>
            </a:r>
            <a:endParaRPr sz="3400" b="1">
              <a:latin typeface="Century Gothic"/>
              <a:ea typeface="Century Gothic"/>
              <a:cs typeface="Century Gothic"/>
              <a:sym typeface="Century Gothic"/>
            </a:endParaRPr>
          </a:p>
        </p:txBody>
      </p:sp>
      <p:sp>
        <p:nvSpPr>
          <p:cNvPr id="144" name="Google Shape;144;p20"/>
          <p:cNvSpPr txBox="1">
            <a:spLocks noGrp="1"/>
          </p:cNvSpPr>
          <p:nvPr>
            <p:ph type="body" idx="1"/>
          </p:nvPr>
        </p:nvSpPr>
        <p:spPr>
          <a:xfrm>
            <a:off x="323250" y="2313050"/>
            <a:ext cx="11545500" cy="407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45" name="Google Shape;145;p20"/>
          <p:cNvPicPr preferRelativeResize="0"/>
          <p:nvPr/>
        </p:nvPicPr>
        <p:blipFill>
          <a:blip r:embed="rId3">
            <a:alphaModFix/>
          </a:blip>
          <a:stretch>
            <a:fillRect/>
          </a:stretch>
        </p:blipFill>
        <p:spPr>
          <a:xfrm>
            <a:off x="323250" y="992125"/>
            <a:ext cx="11545498" cy="5397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sz="3600" dirty="0">
                <a:latin typeface="Century Gothic"/>
                <a:ea typeface="Century Gothic"/>
                <a:cs typeface="Century Gothic"/>
                <a:sym typeface="Century Gothic"/>
              </a:rPr>
              <a:t>Let’s look at our chart from yesterday</a:t>
            </a:r>
            <a:endParaRPr sz="3600" dirty="0">
              <a:latin typeface="Century Gothic"/>
              <a:ea typeface="Century Gothic"/>
              <a:cs typeface="Century Gothic"/>
              <a:sym typeface="Century Gothic"/>
            </a:endParaRPr>
          </a:p>
        </p:txBody>
      </p:sp>
      <p:sp>
        <p:nvSpPr>
          <p:cNvPr id="152" name="Google Shape;152;p21"/>
          <p:cNvSpPr txBox="1">
            <a:spLocks noGrp="1"/>
          </p:cNvSpPr>
          <p:nvPr>
            <p:ph type="body" idx="1"/>
          </p:nvPr>
        </p:nvSpPr>
        <p:spPr>
          <a:xfrm>
            <a:off x="838200" y="1825625"/>
            <a:ext cx="10973100" cy="48807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3600" dirty="0" err="1">
                <a:latin typeface="Century Gothic"/>
                <a:ea typeface="Century Gothic"/>
                <a:cs typeface="Century Gothic"/>
                <a:sym typeface="Century Gothic"/>
              </a:rPr>
              <a:t>Lyddie’s</a:t>
            </a:r>
            <a:r>
              <a:rPr lang="en-US" sz="3600" dirty="0">
                <a:latin typeface="Century Gothic"/>
                <a:ea typeface="Century Gothic"/>
                <a:cs typeface="Century Gothic"/>
                <a:sym typeface="Century Gothic"/>
              </a:rPr>
              <a:t> Decision: Passages to Read</a:t>
            </a:r>
            <a:endParaRPr sz="3600" dirty="0">
              <a:latin typeface="Century Gothic"/>
              <a:ea typeface="Century Gothic"/>
              <a:cs typeface="Century Gothic"/>
              <a:sym typeface="Century Gothic"/>
            </a:endParaRPr>
          </a:p>
        </p:txBody>
      </p:sp>
      <p:graphicFrame>
        <p:nvGraphicFramePr>
          <p:cNvPr id="153" name="Google Shape;153;p21"/>
          <p:cNvGraphicFramePr/>
          <p:nvPr>
            <p:extLst>
              <p:ext uri="{D42A27DB-BD31-4B8C-83A1-F6EECF244321}">
                <p14:modId xmlns:p14="http://schemas.microsoft.com/office/powerpoint/2010/main" val="3531607839"/>
              </p:ext>
            </p:extLst>
          </p:nvPr>
        </p:nvGraphicFramePr>
        <p:xfrm>
          <a:off x="952500" y="2667000"/>
          <a:ext cx="10287000" cy="3926867"/>
        </p:xfrm>
        <a:graphic>
          <a:graphicData uri="http://schemas.openxmlformats.org/drawingml/2006/table">
            <a:tbl>
              <a:tblPr>
                <a:noFill/>
                <a:tableStyleId>{0444ABF1-711D-4FFD-8ACD-A63A46C4291D}</a:tableStyleId>
              </a:tblPr>
              <a:tblGrid>
                <a:gridCol w="2571750">
                  <a:extLst>
                    <a:ext uri="{9D8B030D-6E8A-4147-A177-3AD203B41FA5}">
                      <a16:colId xmlns:a16="http://schemas.microsoft.com/office/drawing/2014/main" val="20000"/>
                    </a:ext>
                  </a:extLst>
                </a:gridCol>
                <a:gridCol w="2571750">
                  <a:extLst>
                    <a:ext uri="{9D8B030D-6E8A-4147-A177-3AD203B41FA5}">
                      <a16:colId xmlns:a16="http://schemas.microsoft.com/office/drawing/2014/main" val="20001"/>
                    </a:ext>
                  </a:extLst>
                </a:gridCol>
                <a:gridCol w="2571750">
                  <a:extLst>
                    <a:ext uri="{9D8B030D-6E8A-4147-A177-3AD203B41FA5}">
                      <a16:colId xmlns:a16="http://schemas.microsoft.com/office/drawing/2014/main" val="20002"/>
                    </a:ext>
                  </a:extLst>
                </a:gridCol>
                <a:gridCol w="2571750">
                  <a:extLst>
                    <a:ext uri="{9D8B030D-6E8A-4147-A177-3AD203B41FA5}">
                      <a16:colId xmlns:a16="http://schemas.microsoft.com/office/drawing/2014/main" val="20003"/>
                    </a:ext>
                  </a:extLst>
                </a:gridCol>
              </a:tblGrid>
              <a:tr h="503250">
                <a:tc>
                  <a:txBody>
                    <a:bodyPr/>
                    <a:lstStyle/>
                    <a:p>
                      <a:pPr marL="76200" lvl="0" indent="0" rtl="0">
                        <a:lnSpc>
                          <a:spcPct val="115000"/>
                        </a:lnSpc>
                        <a:spcBef>
                          <a:spcPts val="0"/>
                        </a:spcBef>
                        <a:spcAft>
                          <a:spcPts val="0"/>
                        </a:spcAft>
                        <a:buNone/>
                      </a:pPr>
                      <a:endParaRPr sz="1100" b="1"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Pages</a:t>
                      </a:r>
                      <a:endParaRPr sz="1100" b="1">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From… to…</a:t>
                      </a:r>
                      <a:endParaRPr sz="1100" b="1">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Focuses on</a:t>
                      </a:r>
                      <a:endParaRPr sz="1100" b="1">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1452725">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Group A</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pp. 88–89</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“She wanted not …” to end of first paragraph on p. 89</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err="1">
                          <a:latin typeface="Century Gothic" panose="020B0502020202020204" pitchFamily="34" charset="0"/>
                        </a:rPr>
                        <a:t>Lyddie</a:t>
                      </a:r>
                      <a:r>
                        <a:rPr lang="en-US" dirty="0">
                          <a:latin typeface="Century Gothic" panose="020B0502020202020204" pitchFamily="34" charset="0"/>
                        </a:rPr>
                        <a:t> gets the letter from her mother and worries about getting enough money to keep the farm and her family</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1125600">
                <a:tc>
                  <a:txBody>
                    <a:bodyPr/>
                    <a:lstStyle/>
                    <a:p>
                      <a:pPr marL="0" lvl="0" indent="0" rtl="0">
                        <a:spcBef>
                          <a:spcPts val="0"/>
                        </a:spcBef>
                        <a:spcAft>
                          <a:spcPts val="0"/>
                        </a:spcAft>
                        <a:buNone/>
                      </a:pPr>
                      <a:r>
                        <a:rPr lang="en-US">
                          <a:latin typeface="Century Gothic" panose="020B0502020202020204" pitchFamily="34" charset="0"/>
                        </a:rPr>
                        <a:t>Group B</a:t>
                      </a:r>
                      <a:endParaRPr>
                        <a:latin typeface="Century Gothic" panose="020B0502020202020204" pitchFamily="34" charset="0"/>
                      </a:endParaRPr>
                    </a:p>
                  </a:txBody>
                  <a:tcPr marL="91425" marR="91425" marT="91425" marB="91425">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pp. 98–101</a:t>
                      </a:r>
                      <a:endParaRPr>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“Soon there was little time …” to “was badly hurt” near bottom of p. 101</a:t>
                      </a:r>
                      <a:endParaRPr>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Winter at Lowell; speed-up</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798475">
                <a:tc>
                  <a:txBody>
                    <a:bodyPr/>
                    <a:lstStyle/>
                    <a:p>
                      <a:pPr marL="0" lvl="0" indent="0" rtl="0">
                        <a:spcBef>
                          <a:spcPts val="0"/>
                        </a:spcBef>
                        <a:spcAft>
                          <a:spcPts val="0"/>
                        </a:spcAft>
                        <a:buNone/>
                      </a:pPr>
                      <a:r>
                        <a:rPr lang="en-US">
                          <a:latin typeface="Century Gothic" panose="020B0502020202020204" pitchFamily="34" charset="0"/>
                        </a:rPr>
                        <a:t>Group C</a:t>
                      </a:r>
                      <a:endParaRPr>
                        <a:latin typeface="Century Gothic" panose="020B0502020202020204" pitchFamily="34" charset="0"/>
                      </a:endParaRPr>
                    </a:p>
                  </a:txBody>
                  <a:tcPr marL="91425" marR="91425" marT="91425" marB="91425">
                    <a:lnR w="12700" cap="flat" cmpd="sng">
                      <a:solidFill>
                        <a:srgbClr val="C0C0C0"/>
                      </a:solidFill>
                      <a:prstDash val="solid"/>
                      <a:round/>
                      <a:headEnd type="none" w="sm" len="sm"/>
                      <a:tailEnd type="none" w="sm" len="sm"/>
                    </a:lnR>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pp. 111 – 113</a:t>
                      </a:r>
                      <a:endParaRPr>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“Betsy signed the petition . . .” to “ . . . dry husks in wind.”</a:t>
                      </a:r>
                      <a:endParaRPr>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Betsy signs petition; gets sick and leaves</a:t>
                      </a:r>
                      <a:endParaRPr dirty="0">
                        <a:latin typeface="Century Gothic" panose="020B0502020202020204" pitchFamily="34" charset="0"/>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54" name="Google Shape;154;p21"/>
          <p:cNvPicPr preferRelativeResize="0"/>
          <p:nvPr/>
        </p:nvPicPr>
        <p:blipFill>
          <a:blip r:embed="rId3">
            <a:alphaModFix/>
          </a:blip>
          <a:stretch>
            <a:fillRect/>
          </a:stretch>
        </p:blipFill>
        <p:spPr>
          <a:xfrm>
            <a:off x="9336167" y="365125"/>
            <a:ext cx="2017633" cy="17098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006589-0FBD-4155-8144-E97854E626B9}">
  <ds:schemaRefs>
    <ds:schemaRef ds:uri="http://schemas.microsoft.com/sharepoint/v3/contenttype/forms"/>
  </ds:schemaRefs>
</ds:datastoreItem>
</file>

<file path=customXml/itemProps2.xml><?xml version="1.0" encoding="utf-8"?>
<ds:datastoreItem xmlns:ds="http://schemas.openxmlformats.org/officeDocument/2006/customXml" ds:itemID="{CF39BE34-B237-481D-A45E-DBE922B751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D717B7-0B11-4D2E-972A-542413DD1B61}">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25</TotalTime>
  <Words>4361</Words>
  <Application>Microsoft Office PowerPoint</Application>
  <PresentationFormat>Widescreen</PresentationFormat>
  <Paragraphs>482</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Calibri</vt:lpstr>
      <vt:lpstr>Overlock</vt:lpstr>
      <vt:lpstr>Arial</vt:lpstr>
      <vt:lpstr>Century Gothic</vt:lpstr>
      <vt:lpstr>Times New Roman</vt:lpstr>
      <vt:lpstr>Office Theme</vt:lpstr>
      <vt:lpstr>Grade 7: Module 2: Unit 1: Lesson 11 Teacher slide, before teaching.</vt:lpstr>
      <vt:lpstr>Grade 7: Module 2: Unit 1: Lesson 11 Teacher slide, before teaching.</vt:lpstr>
      <vt:lpstr>Grade 7: Module 2:  Unit 1: Lesson 11</vt:lpstr>
      <vt:lpstr>Hello, Students!</vt:lpstr>
      <vt:lpstr>Let’s look at our Entry Task</vt:lpstr>
      <vt:lpstr>Let’s check our Reader’s Dictionary definitions Chapter 15 </vt:lpstr>
      <vt:lpstr>Let’s check our Reader’s Dictionary definitions Chapter 16</vt:lpstr>
      <vt:lpstr>Let’s gather some evidence for both sides</vt:lpstr>
      <vt:lpstr>Let’s look at our chart from yesterday</vt:lpstr>
      <vt:lpstr>Let’s look at quotes to discuss with a partner</vt:lpstr>
      <vt:lpstr>Let’s look at a Quote Sandwich</vt:lpstr>
      <vt:lpstr>Let’s look at a Quote Sandwich!</vt:lpstr>
      <vt:lpstr>Let’s have some Back-to-Back/Face-to-Face time</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11 Teacher slide, before teaching.</dc:title>
  <dc:creator>nbravo</dc:creator>
  <cp:lastModifiedBy>Steven Benson</cp:lastModifiedBy>
  <cp:revision>4</cp:revision>
  <dcterms:modified xsi:type="dcterms:W3CDTF">2018-09-20T17:15:03Z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