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4"/>
    <p:sldMasterId id="2147483673" r:id="rId5"/>
  </p:sldMasterIdLst>
  <p:notesMasterIdLst>
    <p:notesMasterId r:id="rId27"/>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x="9144000" cy="5143500" type="screen16x9"/>
  <p:notesSz cx="6858000" cy="9144000"/>
  <p:embeddedFontLst>
    <p:embeddedFont>
      <p:font typeface="Calibri" panose="020F0502020204030204" pitchFamily="34" charset="0"/>
      <p:regular r:id="rId28"/>
      <p:bold r:id="rId29"/>
      <p:italic r:id="rId30"/>
      <p:boldItalic r:id="rId31"/>
    </p:embeddedFont>
    <p:embeddedFont>
      <p:font typeface="Century Gothic" panose="020B0502020202020204" pitchFamily="34" charset="0"/>
      <p:regular r:id="rId32"/>
      <p:bold r:id="rId33"/>
      <p:italic r:id="rId34"/>
      <p:boldItalic r:id="rId35"/>
    </p:embeddedFont>
    <p:embeddedFont>
      <p:font typeface="Georgia" panose="02040502050405020303" pitchFamily="18"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3E83470-6EEC-469F-8C84-7635D3442556}" v="25" dt="2018-08-30T14:21:20.572"/>
  </p1510:revLst>
</p1510:revInfo>
</file>

<file path=ppt/tableStyles.xml><?xml version="1.0" encoding="utf-8"?>
<a:tblStyleLst xmlns:a="http://schemas.openxmlformats.org/drawingml/2006/main" def="{DC51D44E-F072-4061-807D-857ED5145F64}">
  <a:tblStyle styleId="{DC51D44E-F072-4061-807D-857ED5145F6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A915BE0-B2AD-4FE4-8625-0A30D369C776}"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1514" autoAdjust="0"/>
  </p:normalViewPr>
  <p:slideViewPr>
    <p:cSldViewPr snapToGrid="0">
      <p:cViewPr varScale="1">
        <p:scale>
          <a:sx n="64" d="100"/>
          <a:sy n="64" d="100"/>
        </p:scale>
        <p:origin x="1344" y="6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2.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7.fntdata"/><Relationship Id="rId42"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6.fntdata"/><Relationship Id="rId38" Type="http://schemas.openxmlformats.org/officeDocument/2006/relationships/font" Target="fonts/font11.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2.fntdata"/><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4.fntdata"/><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BAB1DB92-C71A-46D1-9D3C-FA256D4F6A12}"/>
    <pc:docChg chg="modSld">
      <pc:chgData name="Natalie Ivey" userId="S::natalie.ivey@detroitk12.org::2c81a4b0-7596-4a42-b4da-e7aac4dfeff9" providerId="AD" clId="Web-{BAB1DB92-C71A-46D1-9D3C-FA256D4F6A12}" dt="2018-08-30T14:17:33.993" v="3" actId="1076"/>
      <pc:docMkLst>
        <pc:docMk/>
      </pc:docMkLst>
      <pc:sldChg chg="addSp modSp">
        <pc:chgData name="Natalie Ivey" userId="S::natalie.ivey@detroitk12.org::2c81a4b0-7596-4a42-b4da-e7aac4dfeff9" providerId="AD" clId="Web-{BAB1DB92-C71A-46D1-9D3C-FA256D4F6A12}" dt="2018-08-30T14:17:33.993" v="3" actId="1076"/>
        <pc:sldMkLst>
          <pc:docMk/>
          <pc:sldMk cId="0" sldId="259"/>
        </pc:sldMkLst>
        <pc:picChg chg="add mod">
          <ac:chgData name="Natalie Ivey" userId="S::natalie.ivey@detroitk12.org::2c81a4b0-7596-4a42-b4da-e7aac4dfeff9" providerId="AD" clId="Web-{BAB1DB92-C71A-46D1-9D3C-FA256D4F6A12}" dt="2018-08-30T14:17:33.993" v="3" actId="1076"/>
          <ac:picMkLst>
            <pc:docMk/>
            <pc:sldMk cId="0" sldId="259"/>
            <ac:picMk id="2" creationId="{97E268F8-8EC6-4E82-9051-47D6F1895240}"/>
          </ac:picMkLst>
        </pc:picChg>
      </pc:sldChg>
    </pc:docChg>
  </pc:docChgLst>
  <pc:docChgLst>
    <pc:chgData name="Natalie Ivey" userId="2c81a4b0-7596-4a42-b4da-e7aac4dfeff9" providerId="ADAL" clId="{E3E83470-6EEC-469F-8C84-7635D3442556}"/>
    <pc:docChg chg="modSld modMainMaster">
      <pc:chgData name="Natalie Ivey" userId="2c81a4b0-7596-4a42-b4da-e7aac4dfeff9" providerId="ADAL" clId="{E3E83470-6EEC-469F-8C84-7635D3442556}" dt="2018-08-30T14:21:20.587" v="24" actId="1076"/>
      <pc:docMkLst>
        <pc:docMk/>
      </pc:docMkLst>
      <pc:sldChg chg="addSp modSp">
        <pc:chgData name="Natalie Ivey" userId="2c81a4b0-7596-4a42-b4da-e7aac4dfeff9" providerId="ADAL" clId="{E3E83470-6EEC-469F-8C84-7635D3442556}" dt="2018-08-30T14:18:10.623" v="4" actId="1076"/>
        <pc:sldMkLst>
          <pc:docMk/>
          <pc:sldMk cId="0" sldId="259"/>
        </pc:sldMkLst>
        <pc:picChg chg="add mod">
          <ac:chgData name="Natalie Ivey" userId="2c81a4b0-7596-4a42-b4da-e7aac4dfeff9" providerId="ADAL" clId="{E3E83470-6EEC-469F-8C84-7635D3442556}" dt="2018-08-30T14:18:10.623" v="4" actId="1076"/>
          <ac:picMkLst>
            <pc:docMk/>
            <pc:sldMk cId="0" sldId="259"/>
            <ac:picMk id="3" creationId="{C21136A5-41A7-4B09-BDD6-A2D99792EBF0}"/>
          </ac:picMkLst>
        </pc:picChg>
      </pc:sldChg>
      <pc:sldMasterChg chg="modSldLayout">
        <pc:chgData name="Natalie Ivey" userId="2c81a4b0-7596-4a42-b4da-e7aac4dfeff9" providerId="ADAL" clId="{E3E83470-6EEC-469F-8C84-7635D3442556}" dt="2018-08-30T14:19:30.729" v="13" actId="1076"/>
        <pc:sldMasterMkLst>
          <pc:docMk/>
          <pc:sldMasterMk cId="0" sldId="2147483672"/>
        </pc:sldMasterMkLst>
        <pc:sldLayoutChg chg="addSp modSp">
          <pc:chgData name="Natalie Ivey" userId="2c81a4b0-7596-4a42-b4da-e7aac4dfeff9" providerId="ADAL" clId="{E3E83470-6EEC-469F-8C84-7635D3442556}" dt="2018-08-30T14:19:30.729" v="13" actId="1076"/>
          <pc:sldLayoutMkLst>
            <pc:docMk/>
            <pc:sldMasterMk cId="0" sldId="2147483672"/>
            <pc:sldLayoutMk cId="0" sldId="2147483650"/>
          </pc:sldLayoutMkLst>
          <pc:picChg chg="add mod">
            <ac:chgData name="Natalie Ivey" userId="2c81a4b0-7596-4a42-b4da-e7aac4dfeff9" providerId="ADAL" clId="{E3E83470-6EEC-469F-8C84-7635D3442556}" dt="2018-08-30T14:18:53.509" v="8" actId="1076"/>
            <ac:picMkLst>
              <pc:docMk/>
              <pc:sldMasterMk cId="0" sldId="2147483672"/>
              <pc:sldLayoutMk cId="0" sldId="2147483650"/>
              <ac:picMk id="3" creationId="{7B460771-0E89-4DA3-9AC1-FA8441C6E320}"/>
            </ac:picMkLst>
          </pc:picChg>
          <pc:picChg chg="add mod">
            <ac:chgData name="Natalie Ivey" userId="2c81a4b0-7596-4a42-b4da-e7aac4dfeff9" providerId="ADAL" clId="{E3E83470-6EEC-469F-8C84-7635D3442556}" dt="2018-08-30T14:19:17.381" v="11" actId="1076"/>
            <ac:picMkLst>
              <pc:docMk/>
              <pc:sldMasterMk cId="0" sldId="2147483672"/>
              <pc:sldLayoutMk cId="0" sldId="2147483650"/>
              <ac:picMk id="5" creationId="{20C4E648-7959-4618-8F1B-639F13AB07A2}"/>
            </ac:picMkLst>
          </pc:picChg>
          <pc:picChg chg="add mod">
            <ac:chgData name="Natalie Ivey" userId="2c81a4b0-7596-4a42-b4da-e7aac4dfeff9" providerId="ADAL" clId="{E3E83470-6EEC-469F-8C84-7635D3442556}" dt="2018-08-30T14:19:30.729" v="13" actId="1076"/>
            <ac:picMkLst>
              <pc:docMk/>
              <pc:sldMasterMk cId="0" sldId="2147483672"/>
              <pc:sldLayoutMk cId="0" sldId="2147483650"/>
              <ac:picMk id="7" creationId="{CCFF93B2-523D-4BD3-9969-1DCAD5031FFF}"/>
            </ac:picMkLst>
          </pc:picChg>
        </pc:sldLayoutChg>
      </pc:sldMasterChg>
      <pc:sldMasterChg chg="modSldLayout">
        <pc:chgData name="Natalie Ivey" userId="2c81a4b0-7596-4a42-b4da-e7aac4dfeff9" providerId="ADAL" clId="{E3E83470-6EEC-469F-8C84-7635D3442556}" dt="2018-08-30T14:21:20.587" v="24" actId="1076"/>
        <pc:sldMasterMkLst>
          <pc:docMk/>
          <pc:sldMasterMk cId="0" sldId="2147483673"/>
        </pc:sldMasterMkLst>
        <pc:sldLayoutChg chg="addSp modSp">
          <pc:chgData name="Natalie Ivey" userId="2c81a4b0-7596-4a42-b4da-e7aac4dfeff9" providerId="ADAL" clId="{E3E83470-6EEC-469F-8C84-7635D3442556}" dt="2018-08-30T14:21:20.587" v="24" actId="1076"/>
          <pc:sldLayoutMkLst>
            <pc:docMk/>
            <pc:sldMasterMk cId="0" sldId="2147483673"/>
            <pc:sldLayoutMk cId="0" sldId="2147483671"/>
          </pc:sldLayoutMkLst>
          <pc:spChg chg="mod">
            <ac:chgData name="Natalie Ivey" userId="2c81a4b0-7596-4a42-b4da-e7aac4dfeff9" providerId="ADAL" clId="{E3E83470-6EEC-469F-8C84-7635D3442556}" dt="2018-08-30T14:20:51.770" v="20" actId="688"/>
            <ac:spMkLst>
              <pc:docMk/>
              <pc:sldMasterMk cId="0" sldId="2147483673"/>
              <pc:sldLayoutMk cId="0" sldId="2147483671"/>
              <ac:spMk id="106" creationId="{00000000-0000-0000-0000-000000000000}"/>
            </ac:spMkLst>
          </pc:spChg>
          <pc:picChg chg="add mod">
            <ac:chgData name="Natalie Ivey" userId="2c81a4b0-7596-4a42-b4da-e7aac4dfeff9" providerId="ADAL" clId="{E3E83470-6EEC-469F-8C84-7635D3442556}" dt="2018-08-30T14:20:20.886" v="15" actId="1076"/>
            <ac:picMkLst>
              <pc:docMk/>
              <pc:sldMasterMk cId="0" sldId="2147483673"/>
              <pc:sldLayoutMk cId="0" sldId="2147483671"/>
              <ac:picMk id="3" creationId="{C71AC0CC-D46D-4B6E-ABD3-B3C14CB422C4}"/>
            </ac:picMkLst>
          </pc:picChg>
          <pc:picChg chg="add mod">
            <ac:chgData name="Natalie Ivey" userId="2c81a4b0-7596-4a42-b4da-e7aac4dfeff9" providerId="ADAL" clId="{E3E83470-6EEC-469F-8C84-7635D3442556}" dt="2018-08-30T14:21:06.093" v="22" actId="1076"/>
            <ac:picMkLst>
              <pc:docMk/>
              <pc:sldMasterMk cId="0" sldId="2147483673"/>
              <pc:sldLayoutMk cId="0" sldId="2147483671"/>
              <ac:picMk id="5" creationId="{CF361375-7857-4E27-B2A9-C99868BD9160}"/>
            </ac:picMkLst>
          </pc:picChg>
          <pc:picChg chg="add mod">
            <ac:chgData name="Natalie Ivey" userId="2c81a4b0-7596-4a42-b4da-e7aac4dfeff9" providerId="ADAL" clId="{E3E83470-6EEC-469F-8C84-7635D3442556}" dt="2018-08-30T14:21:20.587" v="24" actId="1076"/>
            <ac:picMkLst>
              <pc:docMk/>
              <pc:sldMasterMk cId="0" sldId="2147483673"/>
              <pc:sldLayoutMk cId="0" sldId="2147483671"/>
              <ac:picMk id="7" creationId="{637DE310-5AE0-4D0A-B835-584C9E7BF216}"/>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089384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11"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11"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11"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curriculum.eleducation.org/sites/default/files/g4m1u1_all-block_072017.pdf"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curriculum.eleducation.org/curriculum/ela/grade-4"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0" name="Shape 11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5734505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2" name="Shape 17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Group/Partner</a:t>
            </a:r>
            <a:endParaRPr sz="1200" dirty="0">
              <a:solidFill>
                <a:srgbClr val="231F20"/>
              </a:solidFill>
              <a:latin typeface="Calibri"/>
              <a:ea typeface="Calibri"/>
              <a:cs typeface="Calibri"/>
              <a:sym typeface="Calibri"/>
            </a:endParaRPr>
          </a:p>
          <a:p>
            <a:pPr marL="0" lvl="0" indent="0" rtl="0">
              <a:spcBef>
                <a:spcPts val="0"/>
              </a:spcBef>
              <a:spcAft>
                <a:spcPts val="0"/>
              </a:spcAft>
              <a:buNone/>
            </a:pPr>
            <a:endParaRPr sz="1200" dirty="0">
              <a:solidFill>
                <a:srgbClr val="231F20"/>
              </a:solidFill>
              <a:latin typeface="Calibri"/>
              <a:ea typeface="Calibri"/>
              <a:cs typeface="Calibri"/>
              <a:sym typeface="Calibri"/>
            </a:endParaRPr>
          </a:p>
          <a:p>
            <a:pPr marL="0" lvl="0" indent="0" rtl="0">
              <a:spcBef>
                <a:spcPts val="0"/>
              </a:spcBef>
              <a:spcAft>
                <a:spcPts val="0"/>
              </a:spcAft>
              <a:buNone/>
            </a:pPr>
            <a:r>
              <a:rPr lang="en" sz="1200" dirty="0">
                <a:solidFill>
                  <a:srgbClr val="231F20"/>
                </a:solidFill>
                <a:latin typeface="Calibri"/>
                <a:ea typeface="Calibri"/>
                <a:cs typeface="Calibri"/>
                <a:sym typeface="Calibri"/>
              </a:rPr>
              <a:t>Teacher Notes:</a:t>
            </a:r>
            <a:endParaRPr sz="1200" dirty="0">
              <a:solidFill>
                <a:srgbClr val="231F20"/>
              </a:solidFill>
              <a:latin typeface="Calibri"/>
              <a:ea typeface="Calibri"/>
              <a:cs typeface="Calibri"/>
              <a:sym typeface="Calibri"/>
            </a:endParaRPr>
          </a:p>
          <a:p>
            <a:pPr marL="457200" lvl="0" indent="-304800" rtl="0">
              <a:spcBef>
                <a:spcPts val="0"/>
              </a:spcBef>
              <a:spcAft>
                <a:spcPts val="0"/>
              </a:spcAft>
              <a:buClr>
                <a:srgbClr val="231F20"/>
              </a:buClr>
              <a:buSzPts val="1200"/>
              <a:buFont typeface="Calibri"/>
              <a:buChar char="●"/>
            </a:pPr>
            <a:r>
              <a:rPr lang="en" sz="1200" dirty="0">
                <a:solidFill>
                  <a:srgbClr val="231F20"/>
                </a:solidFill>
                <a:latin typeface="Calibri"/>
                <a:ea typeface="Calibri"/>
                <a:cs typeface="Calibri"/>
                <a:sym typeface="Calibri"/>
              </a:rPr>
              <a:t>This slide has transitions. The questions fly in as you click. </a:t>
            </a:r>
            <a:endParaRPr sz="1200" dirty="0">
              <a:solidFill>
                <a:srgbClr val="231F20"/>
              </a:solidFill>
              <a:latin typeface="Calibri"/>
              <a:ea typeface="Calibri"/>
              <a:cs typeface="Calibri"/>
              <a:sym typeface="Calibri"/>
            </a:endParaRPr>
          </a:p>
          <a:p>
            <a:pPr marL="457200" lvl="0" indent="-304800" rtl="0">
              <a:spcBef>
                <a:spcPts val="0"/>
              </a:spcBef>
              <a:spcAft>
                <a:spcPts val="0"/>
              </a:spcAft>
              <a:buClr>
                <a:srgbClr val="231F20"/>
              </a:buClr>
              <a:buSzPts val="1200"/>
              <a:buFont typeface="Calibri"/>
              <a:buChar char="●"/>
            </a:pPr>
            <a:r>
              <a:rPr lang="en" sz="1200" dirty="0">
                <a:solidFill>
                  <a:srgbClr val="231F20"/>
                </a:solidFill>
                <a:latin typeface="Calibri"/>
                <a:ea typeface="Calibri"/>
                <a:cs typeface="Calibri"/>
                <a:sym typeface="Calibri"/>
              </a:rPr>
              <a:t>This is a Mini Language Dive to support students with the language they encounter in the text.</a:t>
            </a:r>
            <a:endParaRPr sz="1200" dirty="0">
              <a:solidFill>
                <a:srgbClr val="231F20"/>
              </a:solidFill>
              <a:latin typeface="Calibri"/>
              <a:ea typeface="Calibri"/>
              <a:cs typeface="Calibri"/>
              <a:sym typeface="Calibri"/>
            </a:endParaRPr>
          </a:p>
          <a:p>
            <a:pPr marL="0" lvl="0" indent="0" rtl="0">
              <a:spcBef>
                <a:spcPts val="0"/>
              </a:spcBef>
              <a:spcAft>
                <a:spcPts val="0"/>
              </a:spcAft>
              <a:buNone/>
            </a:pPr>
            <a:endParaRPr sz="1200" dirty="0">
              <a:solidFill>
                <a:srgbClr val="231F20"/>
              </a:solidFill>
              <a:latin typeface="Calibri"/>
              <a:ea typeface="Calibri"/>
              <a:cs typeface="Calibri"/>
              <a:sym typeface="Calibri"/>
            </a:endParaRPr>
          </a:p>
          <a:p>
            <a:pPr marL="0" lvl="0" indent="0" rtl="0">
              <a:spcBef>
                <a:spcPts val="0"/>
              </a:spcBef>
              <a:spcAft>
                <a:spcPts val="0"/>
              </a:spcAft>
              <a:buNone/>
            </a:pPr>
            <a:r>
              <a:rPr lang="en" sz="1200" dirty="0">
                <a:solidFill>
                  <a:srgbClr val="231F20"/>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about the meaning of chunks from a key sentence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pages 42–45. Write and display student responses next to the chunks.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sentence aloud as students follow along.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“What is the gist of this sentence? What, in the text, makes you think so?”</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(Jack liked “Love That Boy” for two reasons, one of which is that his dad calls him the same way the narrator calls his son in the poem. The poem says it, referring back to that poem by Mr. Walter Dean Myers called “Love That Boy.” The poems says that, referring to the way the father calls the son in the final line of “Love That Boy.”)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“The sentence mentions two reasons. What is the other reason? What, in the text, makes you think so?” </a:t>
            </a:r>
            <a:r>
              <a:rPr lang="en" sz="1200" b="1" dirty="0">
                <a:solidFill>
                  <a:schemeClr val="dk1"/>
                </a:solidFill>
                <a:latin typeface="Calibri"/>
                <a:ea typeface="Calibri"/>
                <a:cs typeface="Calibri"/>
                <a:sym typeface="Calibri"/>
              </a:rPr>
              <a:t>(because he called his dog the same way; the text later says also because)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“Place your finger on because of two reasons. Why did Jack write this phrase at the beginning of the sentence? What happens if we move it after I liked it? Would that placement be better or worse?” Tell students you will give them time to think and discuss with their partner. </a:t>
            </a:r>
            <a:r>
              <a:rPr lang="en" sz="1200" b="1" dirty="0">
                <a:solidFill>
                  <a:schemeClr val="dk1"/>
                </a:solidFill>
                <a:latin typeface="Calibri"/>
                <a:ea typeface="Calibri"/>
                <a:cs typeface="Calibri"/>
                <a:sym typeface="Calibri"/>
              </a:rPr>
              <a:t>(Putting the because phrase first is colloquial/conversational/informal and emphasizes the reasons, not that Jack liked it. Moving it after I like it is better for formal writing.)</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 “How does your understanding of this sentence change your understanding of Love That Dog?”</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It helps me understand why “Love That Boy” inspired Jack.)</a:t>
            </a:r>
            <a:endParaRPr sz="1200" b="1" dirty="0">
              <a:solidFill>
                <a:schemeClr val="dk1"/>
              </a:solidFill>
              <a:latin typeface="Calibri"/>
              <a:ea typeface="Calibri"/>
              <a:cs typeface="Calibri"/>
              <a:sym typeface="Calibri"/>
            </a:endParaRPr>
          </a:p>
          <a:p>
            <a:pPr marL="914400" lvl="0" indent="0" rtl="0">
              <a:spcBef>
                <a:spcPts val="0"/>
              </a:spcBef>
              <a:spcAft>
                <a:spcPts val="0"/>
              </a:spcAft>
              <a:buNone/>
            </a:pPr>
            <a:endParaRPr sz="1200" dirty="0">
              <a:solidFill>
                <a:schemeClr val="dk1"/>
              </a:solidFill>
              <a:latin typeface="Georgia"/>
              <a:ea typeface="Georgia"/>
              <a:cs typeface="Georgia"/>
              <a:sym typeface="Georgia"/>
            </a:endParaRPr>
          </a:p>
          <a:p>
            <a:pPr marL="0" marR="2057400" lvl="0" indent="0" algn="just" rtl="0">
              <a:spcBef>
                <a:spcPts val="0"/>
              </a:spcBef>
              <a:spcAft>
                <a:spcPts val="0"/>
              </a:spcAft>
              <a:buNone/>
            </a:pPr>
            <a:r>
              <a:rPr lang="en" sz="1200" dirty="0">
                <a:solidFill>
                  <a:srgbClr val="231F20"/>
                </a:solidFill>
                <a:latin typeface="Calibri"/>
                <a:ea typeface="Calibri"/>
                <a:cs typeface="Calibri"/>
                <a:sym typeface="Calibri"/>
              </a:rPr>
              <a:t>Student Look-fors/Listen-fors:</a:t>
            </a:r>
            <a:endParaRPr sz="1200" dirty="0">
              <a:solidFill>
                <a:srgbClr val="231F20"/>
              </a:solidFill>
              <a:latin typeface="Calibri"/>
              <a:ea typeface="Calibri"/>
              <a:cs typeface="Calibri"/>
              <a:sym typeface="Calibri"/>
            </a:endParaRPr>
          </a:p>
          <a:p>
            <a:pPr marL="457200" marR="2057400" lvl="0" indent="-304800" algn="just" rtl="0">
              <a:spcBef>
                <a:spcPts val="0"/>
              </a:spcBef>
              <a:spcAft>
                <a:spcPts val="0"/>
              </a:spcAft>
              <a:buClr>
                <a:srgbClr val="231F20"/>
              </a:buClr>
              <a:buSzPts val="1200"/>
              <a:buFont typeface="Calibri"/>
              <a:buChar char="●"/>
            </a:pPr>
            <a:r>
              <a:rPr lang="en" sz="1200" dirty="0">
                <a:solidFill>
                  <a:srgbClr val="231F20"/>
                </a:solidFill>
                <a:latin typeface="Calibri"/>
                <a:ea typeface="Calibri"/>
                <a:cs typeface="Calibri"/>
                <a:sym typeface="Calibri"/>
              </a:rPr>
              <a:t>Students discussing the components of the sentences. </a:t>
            </a:r>
            <a:endParaRPr sz="1200" dirty="0">
              <a:solidFill>
                <a:srgbClr val="231F20"/>
              </a:solidFill>
              <a:latin typeface="Calibri"/>
              <a:ea typeface="Calibri"/>
              <a:cs typeface="Calibri"/>
              <a:sym typeface="Calibri"/>
            </a:endParaRPr>
          </a:p>
          <a:p>
            <a:pPr marL="0" marR="2057400" lvl="0" indent="0" algn="just" rtl="0">
              <a:spcBef>
                <a:spcPts val="0"/>
              </a:spcBef>
              <a:spcAft>
                <a:spcPts val="0"/>
              </a:spcAft>
              <a:buNone/>
            </a:pPr>
            <a:endParaRPr sz="1200" dirty="0">
              <a:solidFill>
                <a:srgbClr val="231F20"/>
              </a:solidFill>
              <a:latin typeface="Calibri"/>
              <a:ea typeface="Calibri"/>
              <a:cs typeface="Calibri"/>
              <a:sym typeface="Calibri"/>
            </a:endParaRPr>
          </a:p>
          <a:p>
            <a:pPr marL="0" marR="2057400" lvl="0" indent="0" algn="just"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solidFill>
                  <a:srgbClr val="231F20"/>
                </a:solidFill>
                <a:latin typeface="Calibri"/>
                <a:ea typeface="Calibri"/>
                <a:cs typeface="Calibri"/>
                <a:sym typeface="Calibri"/>
              </a:rPr>
              <a:t> None</a:t>
            </a:r>
            <a:endParaRPr sz="1200" dirty="0">
              <a:solidFill>
                <a:srgbClr val="231F20"/>
              </a:solidFill>
              <a:latin typeface="Calibri"/>
              <a:ea typeface="Calibri"/>
              <a:cs typeface="Calibri"/>
              <a:sym typeface="Calibri"/>
            </a:endParaRPr>
          </a:p>
        </p:txBody>
      </p:sp>
    </p:spTree>
    <p:extLst>
      <p:ext uri="{BB962C8B-B14F-4D97-AF65-F5344CB8AC3E}">
        <p14:creationId xmlns:p14="http://schemas.microsoft.com/office/powerpoint/2010/main" val="3879254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9" name="Shape 17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5-6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Partners</a:t>
            </a:r>
            <a:endParaRPr sz="1200" b="1"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Note that you will remind students of the characteristics of poetry recorded so far, and referring to the third column of </a:t>
            </a:r>
            <a:r>
              <a:rPr lang="en" sz="1200" b="1" dirty="0">
                <a:latin typeface="Calibri"/>
                <a:ea typeface="Calibri"/>
                <a:cs typeface="Calibri"/>
                <a:sym typeface="Calibri"/>
              </a:rPr>
              <a:t>What makes a Poem a Poem anchor chart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You will have multiple think-pair shares in this section. Leave adequate time for students to think, repeat the question and share after you pose each questions. </a:t>
            </a:r>
            <a:endParaRPr sz="1200" dirty="0">
              <a:latin typeface="Calibri"/>
              <a:ea typeface="Calibri"/>
              <a:cs typeface="Calibri"/>
              <a:sym typeface="Calibri"/>
            </a:endParaRPr>
          </a:p>
          <a:p>
            <a:pPr marL="45720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What Makes a Poem a Poem? anchor chart</a:t>
            </a:r>
            <a:r>
              <a:rPr lang="en" sz="1200" dirty="0">
                <a:latin typeface="Calibri"/>
                <a:ea typeface="Calibri"/>
                <a:cs typeface="Calibri"/>
                <a:sym typeface="Calibri"/>
              </a:rPr>
              <a:t> and remind them of the characteristics of poetry they have discovered in the other poems so far.</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Guide students through an intentional </a:t>
            </a:r>
            <a:r>
              <a:rPr lang="en" sz="1200" b="0" dirty="0">
                <a:latin typeface="Calibri"/>
                <a:ea typeface="Calibri"/>
                <a:cs typeface="Calibri"/>
                <a:sym typeface="Calibri"/>
              </a:rPr>
              <a:t>Think-Pair-Share</a:t>
            </a:r>
            <a:r>
              <a:rPr lang="en" sz="1200" dirty="0">
                <a:latin typeface="Calibri"/>
                <a:ea typeface="Calibri"/>
                <a:cs typeface="Calibri"/>
                <a:sym typeface="Calibri"/>
              </a:rPr>
              <a:t> of each of the following questions, leaving adequate time for students to think, repeat the question, and share after you pose each question. Then </a:t>
            </a:r>
            <a:r>
              <a:rPr lang="en" sz="1200" b="0" dirty="0">
                <a:latin typeface="Calibri"/>
                <a:ea typeface="Calibri"/>
                <a:cs typeface="Calibri"/>
                <a:sym typeface="Calibri"/>
              </a:rPr>
              <a:t>cold call </a:t>
            </a:r>
            <a:r>
              <a:rPr lang="en" sz="1200" dirty="0">
                <a:latin typeface="Calibri"/>
                <a:ea typeface="Calibri"/>
                <a:cs typeface="Calibri"/>
                <a:sym typeface="Calibri"/>
              </a:rPr>
              <a:t>students to share out.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 students share out, capture their responses in the second column of </a:t>
            </a:r>
            <a:r>
              <a:rPr lang="en" sz="1200" b="1" dirty="0">
                <a:latin typeface="Calibri"/>
                <a:ea typeface="Calibri"/>
                <a:cs typeface="Calibri"/>
                <a:sym typeface="Calibri"/>
              </a:rPr>
              <a:t>What Makes a Poem a Poem? anchor chart</a:t>
            </a:r>
            <a:r>
              <a:rPr lang="en" sz="1200" dirty="0">
                <a:latin typeface="Calibri"/>
                <a:ea typeface="Calibri"/>
                <a:cs typeface="Calibri"/>
                <a:sym typeface="Calibri"/>
              </a:rPr>
              <a:t>. See the </a:t>
            </a:r>
            <a:r>
              <a:rPr lang="en" sz="1200" b="1" dirty="0">
                <a:latin typeface="Calibri"/>
                <a:ea typeface="Calibri"/>
                <a:cs typeface="Calibri"/>
                <a:sym typeface="Calibri"/>
              </a:rPr>
              <a:t>What Makes a Poem a Poem? anchor chart </a:t>
            </a:r>
            <a:r>
              <a:rPr lang="en" sz="1200" dirty="0">
                <a:latin typeface="Calibri"/>
                <a:ea typeface="Calibri"/>
                <a:cs typeface="Calibri"/>
                <a:sym typeface="Calibri"/>
              </a:rPr>
              <a:t>(example, for teacher reference). </a:t>
            </a:r>
            <a:r>
              <a:rPr lang="en" sz="1200" i="1" dirty="0">
                <a:latin typeface="Calibri"/>
                <a:ea typeface="Calibri"/>
                <a:cs typeface="Calibri"/>
                <a:sym typeface="Calibri"/>
              </a:rPr>
              <a:t>“What do you notice about the structure?”</a:t>
            </a:r>
            <a:r>
              <a:rPr lang="en" sz="1200" b="1" dirty="0">
                <a:latin typeface="Calibri"/>
                <a:ea typeface="Calibri"/>
                <a:cs typeface="Calibri"/>
                <a:sym typeface="Calibri"/>
              </a:rPr>
              <a:t> (share and capture responses) </a:t>
            </a:r>
            <a:r>
              <a:rPr lang="en" sz="1200" i="1" dirty="0">
                <a:latin typeface="Calibri"/>
                <a:ea typeface="Calibri"/>
                <a:cs typeface="Calibri"/>
                <a:sym typeface="Calibri"/>
              </a:rPr>
              <a:t>“What do you  notice about imagery?”</a:t>
            </a:r>
            <a:r>
              <a:rPr lang="en" sz="1200" b="1" dirty="0">
                <a:latin typeface="Calibri"/>
                <a:ea typeface="Calibri"/>
                <a:cs typeface="Calibri"/>
                <a:sym typeface="Calibri"/>
              </a:rPr>
              <a:t> (share and capture responses) </a:t>
            </a:r>
            <a:r>
              <a:rPr lang="en" sz="1200" i="1" dirty="0">
                <a:latin typeface="Calibri"/>
                <a:ea typeface="Calibri"/>
                <a:cs typeface="Calibri"/>
                <a:sym typeface="Calibri"/>
              </a:rPr>
              <a:t>What do you notice about rhyme and meter?</a:t>
            </a:r>
            <a:r>
              <a:rPr lang="en" sz="1200" b="1" dirty="0">
                <a:latin typeface="Calibri"/>
                <a:ea typeface="Calibri"/>
                <a:cs typeface="Calibri"/>
                <a:sym typeface="Calibri"/>
              </a:rPr>
              <a:t> (share and capture responses)  </a:t>
            </a:r>
            <a:r>
              <a:rPr lang="en" sz="1200" i="1" dirty="0">
                <a:latin typeface="Calibri"/>
                <a:ea typeface="Calibri"/>
                <a:cs typeface="Calibri"/>
                <a:sym typeface="Calibri"/>
              </a:rPr>
              <a:t>What do you notice about repetition?</a:t>
            </a:r>
            <a:r>
              <a:rPr lang="en" sz="1200" b="1" dirty="0">
                <a:latin typeface="Calibri"/>
                <a:ea typeface="Calibri"/>
                <a:cs typeface="Calibri"/>
                <a:sym typeface="Calibri"/>
              </a:rPr>
              <a:t> (share and capture responses</a:t>
            </a:r>
            <a:r>
              <a:rPr lang="en-US" sz="1200" b="1" dirty="0">
                <a:latin typeface="Calibri"/>
                <a:ea typeface="Calibri"/>
                <a:cs typeface="Calibri"/>
                <a:sym typeface="Calibri"/>
              </a:rPr>
              <a:t>)</a:t>
            </a:r>
            <a:r>
              <a:rPr lang="en" sz="1200" b="1" dirty="0">
                <a:latin typeface="Calibri"/>
                <a:ea typeface="Calibri"/>
                <a:cs typeface="Calibri"/>
                <a:sym typeface="Calibri"/>
              </a:rPr>
              <a:t>  </a:t>
            </a:r>
            <a:r>
              <a:rPr lang="en" sz="1200" i="1" dirty="0">
                <a:latin typeface="Calibri"/>
                <a:ea typeface="Calibri"/>
                <a:cs typeface="Calibri"/>
                <a:sym typeface="Calibri"/>
              </a:rPr>
              <a:t>What does the authors use of these characteristics help us understand from the poem? What is the theme?</a:t>
            </a:r>
            <a:r>
              <a:rPr lang="en" sz="1200" b="1" dirty="0">
                <a:latin typeface="Calibri"/>
                <a:ea typeface="Calibri"/>
                <a:cs typeface="Calibri"/>
                <a:sym typeface="Calibri"/>
              </a:rPr>
              <a:t> (The repetition of the line love that boy emphasizes how much he loves the boy, and the theme seems to be that the poet loves his son very much</a:t>
            </a:r>
            <a:r>
              <a:rPr lang="en-US" sz="1200" b="1" dirty="0">
                <a:latin typeface="Calibri"/>
                <a:ea typeface="Calibri"/>
                <a:cs typeface="Calibri"/>
                <a:sym typeface="Calibri"/>
              </a:rPr>
              <a:t>.</a:t>
            </a:r>
            <a:r>
              <a:rPr lang="en" sz="1200" b="1" dirty="0">
                <a:latin typeface="Calibri"/>
                <a:ea typeface="Calibri"/>
                <a:cs typeface="Calibri"/>
                <a:sym typeface="Calibri"/>
              </a:rPr>
              <a:t>)</a:t>
            </a:r>
            <a:endParaRPr sz="1200" b="1" dirty="0">
              <a:latin typeface="Calibri"/>
              <a:ea typeface="Calibri"/>
              <a:cs typeface="Calibri"/>
              <a:sym typeface="Calibri"/>
            </a:endParaRPr>
          </a:p>
          <a:p>
            <a:pPr marL="0" lvl="0" indent="0" rtl="0">
              <a:lnSpc>
                <a:spcPct val="100000"/>
              </a:lnSpc>
              <a:spcBef>
                <a:spcPts val="0"/>
              </a:spcBef>
              <a:spcAft>
                <a:spcPts val="0"/>
              </a:spcAft>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rgbClr val="231F20"/>
                </a:solidFill>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 for student sample responses below:</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Structure (how the poem is organized): Stanzas. Lines</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Rhyme and Meter (whether the poem rhymes and the rhythm or beat):run and sun rhyme, there is repetition that creates meter</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Imagery: Words that help me see: “The rabbit likes to run”</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Repetition: first two lines are repeated. So is “love to call him”</a:t>
            </a:r>
            <a:endParaRPr sz="1200" dirty="0">
              <a:latin typeface="Calibri"/>
              <a:ea typeface="Calibri"/>
              <a:cs typeface="Calibri"/>
              <a:sym typeface="Calibri"/>
            </a:endParaRPr>
          </a:p>
          <a:p>
            <a:pPr marL="45720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“What is the same in pages 44–45 of Love That Dog as in the poem ‘Love That Boy’?” What is different? (Examples: Similar: They both use the “Hey there, ____” frame. Different: Jack is analyzing his experience in light of the poem, whereas Myers is relating an experience through poetry.)</a:t>
            </a:r>
            <a:endParaRPr sz="1200" dirty="0">
              <a:latin typeface="Calibri"/>
              <a:ea typeface="Calibri"/>
              <a:cs typeface="Calibri"/>
              <a:sym typeface="Calibri"/>
            </a:endParaRPr>
          </a:p>
        </p:txBody>
      </p:sp>
    </p:spTree>
    <p:extLst>
      <p:ext uri="{BB962C8B-B14F-4D97-AF65-F5344CB8AC3E}">
        <p14:creationId xmlns:p14="http://schemas.microsoft.com/office/powerpoint/2010/main" val="35471794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Shape 186"/>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1-2 minutes</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Font typeface="Arial"/>
              <a:buNone/>
            </a:pPr>
            <a:r>
              <a:rPr lang="en" sz="1200" b="1" dirty="0">
                <a:latin typeface="Calibri"/>
                <a:ea typeface="Calibri"/>
                <a:cs typeface="Calibri"/>
                <a:sym typeface="Calibri"/>
              </a:rPr>
              <a:t>Grouping: Whole Group </a:t>
            </a:r>
            <a:endParaRPr sz="1200" b="1" dirty="0">
              <a:latin typeface="Calibri"/>
              <a:ea typeface="Calibri"/>
              <a:cs typeface="Calibri"/>
              <a:sym typeface="Calibri"/>
            </a:endParaRPr>
          </a:p>
          <a:p>
            <a:pPr marL="457200" marR="0" lvl="1"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Review learning target</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Make sure to scan responses and make note of any students who may need more support with the target moving forward. </a:t>
            </a: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 they are going to reflect on their level of readiness with a given learning target or topic. Inform them they will first hear the learning target or topic read aloud.</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hearing the target or topic read aloud, students show their comfort level with it by holding their thumb up, down, or sideways. By holding their thumb down, they are indicating they feel uncomfortable with </a:t>
            </a:r>
            <a:r>
              <a:rPr lang="en-US" sz="1200" dirty="0">
                <a:latin typeface="Calibri"/>
                <a:ea typeface="Calibri"/>
                <a:cs typeface="Calibri"/>
                <a:sym typeface="Calibri"/>
              </a:rPr>
              <a:t>what </a:t>
            </a:r>
            <a:r>
              <a:rPr lang="en" sz="1200" dirty="0">
                <a:latin typeface="Calibri"/>
                <a:ea typeface="Calibri"/>
                <a:cs typeface="Calibri"/>
                <a:sym typeface="Calibri"/>
              </a:rPr>
              <a:t>is described. By holding their thumb sideways, they are indicating they feel almost comfortable. By holding their thumb up, they are indicating they feel comfortable with the target or topic.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students’ self-assessment to adjust instruction and check in with students showing a thumb-down or thumb-sideways.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Look for students show their comfort level with the target or topic, especially those with thumb-sideways or thumb-down.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
        <p:nvSpPr>
          <p:cNvPr id="187" name="Shape 187"/>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12</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4084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Shape 19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5" name="Shape 19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2</a:t>
            </a:r>
            <a:r>
              <a:rPr lang="en-US" sz="1200" b="1" dirty="0">
                <a:latin typeface="Calibri"/>
                <a:ea typeface="Calibri"/>
                <a:cs typeface="Calibri"/>
                <a:sym typeface="Calibri"/>
              </a:rPr>
              <a:t>-4</a:t>
            </a:r>
            <a:r>
              <a:rPr lang="en" sz="1200" b="1" dirty="0">
                <a:latin typeface="Calibri"/>
                <a:ea typeface="Calibri"/>
                <a:cs typeface="Calibri"/>
                <a:sym typeface="Calibri"/>
              </a:rPr>
              <a:t> minutes </a:t>
            </a: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b="1"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Provide differentiated mentors by purposefully pre-selecting student partnerships. Consider coaching the mentors to engage with their partners and share their thought process.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Discussion Norms anchor chart</a:t>
            </a:r>
            <a:r>
              <a:rPr lang="en" sz="1200" dirty="0">
                <a:latin typeface="Calibri"/>
                <a:ea typeface="Calibri"/>
                <a:cs typeface="Calibri"/>
                <a:sym typeface="Calibri"/>
              </a:rPr>
              <a:t> and review its criteria, specifically the cues and responses.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of the question for discussion at the top of the note catcher: </a:t>
            </a:r>
            <a:r>
              <a:rPr lang="en" sz="1200" i="1" dirty="0">
                <a:latin typeface="Calibri"/>
                <a:ea typeface="Calibri"/>
                <a:cs typeface="Calibri"/>
                <a:sym typeface="Calibri"/>
              </a:rPr>
              <a:t>How have Jack’s feelings about poetry changed from the beginning of Love that Dog to where we are in the story now (page 45)? Why have they changed?  </a:t>
            </a:r>
            <a:endParaRPr sz="1200" i="1" dirty="0">
              <a:latin typeface="Calibri"/>
              <a:ea typeface="Calibri"/>
              <a:cs typeface="Calibri"/>
              <a:sym typeface="Calibri"/>
            </a:endParaRPr>
          </a:p>
          <a:p>
            <a:pPr marL="228600" lvl="0" indent="-15240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giving students discussion frames if they need them. Examples are located in the Module 1 Teacher Supporting Materials </a:t>
            </a:r>
            <a:r>
              <a:rPr lang="en" sz="1200" u="sng" dirty="0">
                <a:solidFill>
                  <a:schemeClr val="hlink"/>
                </a:solidFill>
                <a:latin typeface="Calibri"/>
                <a:ea typeface="Calibri"/>
                <a:cs typeface="Calibri"/>
                <a:sym typeface="Calibri"/>
                <a:hlinkClick r:id="rId3"/>
              </a:rPr>
              <a:t>http://curriculum.eleducation.org/curriculum/ela/grade-4/module-1/unit-1/lesson-11</a:t>
            </a: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83006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0" name="Shape 20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5-7 minutes </a:t>
            </a: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b="1" dirty="0">
                <a:latin typeface="Calibri"/>
                <a:ea typeface="Calibri"/>
                <a:cs typeface="Calibri"/>
                <a:sym typeface="Calibri"/>
              </a:rPr>
              <a:t>Grouping:  Partners</a:t>
            </a:r>
            <a:endParaRPr sz="1200" dirty="0">
              <a:latin typeface="Georgia"/>
              <a:ea typeface="Georgia"/>
              <a:cs typeface="Georgia"/>
              <a:sym typeface="Georgia"/>
            </a:endParaRPr>
          </a:p>
          <a:p>
            <a:pPr marL="0" lvl="0" indent="0" rtl="0">
              <a:lnSpc>
                <a:spcPct val="100000"/>
              </a:lnSpc>
              <a:spcBef>
                <a:spcPts val="0"/>
              </a:spcBef>
              <a:spcAft>
                <a:spcPts val="0"/>
              </a:spcAft>
              <a:buNone/>
            </a:pPr>
            <a:endParaRPr sz="1200" dirty="0">
              <a:latin typeface="Georgia"/>
              <a:ea typeface="Georgia"/>
              <a:cs typeface="Georgia"/>
              <a:sym typeface="Georgia"/>
            </a:endParaRPr>
          </a:p>
          <a:p>
            <a:pPr marL="0" lvl="0" indent="0" rtl="0">
              <a:lnSpc>
                <a:spcPct val="100000"/>
              </a:lnSpc>
              <a:spcBef>
                <a:spcPts val="0"/>
              </a:spcBef>
              <a:spcAft>
                <a:spcPts val="0"/>
              </a:spcAft>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a:lnSpc>
                <a:spcPct val="100000"/>
              </a:lnSpc>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each of the sub-questions on the </a:t>
            </a:r>
            <a:r>
              <a:rPr lang="en" sz="1200" b="1" dirty="0">
                <a:latin typeface="Calibri"/>
                <a:ea typeface="Calibri"/>
                <a:cs typeface="Calibri"/>
                <a:sym typeface="Calibri"/>
              </a:rPr>
              <a:t>Preparing for a Text-Based Discussion note-catcher</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thinking about and finding evidence to answer these questions will scaffold them to answer the bigger question during the discussion.</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Point students to the “Evidence” column. Invite them to </a:t>
            </a:r>
            <a:r>
              <a:rPr lang="en" sz="1200" b="0" dirty="0">
                <a:latin typeface="Calibri"/>
                <a:ea typeface="Calibri"/>
                <a:cs typeface="Calibri"/>
                <a:sym typeface="Calibri"/>
              </a:rPr>
              <a:t>turn and talk</a:t>
            </a:r>
            <a:r>
              <a:rPr lang="en" sz="1200" b="1" dirty="0">
                <a:latin typeface="Calibri"/>
                <a:ea typeface="Calibri"/>
                <a:cs typeface="Calibri"/>
                <a:sym typeface="Calibri"/>
              </a:rPr>
              <a:t> </a:t>
            </a:r>
            <a:r>
              <a:rPr lang="en" sz="1200" dirty="0">
                <a:latin typeface="Calibri"/>
                <a:ea typeface="Calibri"/>
                <a:cs typeface="Calibri"/>
                <a:sym typeface="Calibri"/>
              </a:rPr>
              <a:t>to their partner, and use equity sticks to select students to share out:</a:t>
            </a:r>
            <a:r>
              <a:rPr lang="en" sz="1200" i="1" dirty="0">
                <a:latin typeface="Calibri"/>
                <a:ea typeface="Calibri"/>
                <a:cs typeface="Calibri"/>
                <a:sym typeface="Calibri"/>
              </a:rPr>
              <a:t>“What might go in this column?” </a:t>
            </a:r>
            <a:r>
              <a:rPr lang="en" sz="1200" b="1" dirty="0">
                <a:latin typeface="Calibri"/>
                <a:ea typeface="Calibri"/>
                <a:cs typeface="Calibri"/>
                <a:sym typeface="Calibri"/>
              </a:rPr>
              <a:t>(evidence/details from the text)</a:t>
            </a:r>
            <a:endParaRPr sz="1200" b="1"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Point students to the “Elaboration” column. Focus them on the word elaboration.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Break the word into syllables and write it on the board: e-lab-o-ra-tion.</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Clap the syllables as you say them aloud and invite students to join in chorally.</a:t>
            </a:r>
            <a:endParaRPr sz="1200" dirty="0">
              <a:latin typeface="Calibri"/>
              <a:ea typeface="Calibri"/>
              <a:cs typeface="Calibri"/>
              <a:sym typeface="Calibri"/>
            </a:endParaRPr>
          </a:p>
          <a:p>
            <a:pPr marL="292100" lvl="0" indent="0" rtl="0">
              <a:lnSpc>
                <a:spcPct val="100000"/>
              </a:lnSpc>
              <a:spcBef>
                <a:spcPts val="0"/>
              </a:spcBef>
              <a:spcAft>
                <a:spcPts val="0"/>
              </a:spcAft>
              <a:buClr>
                <a:schemeClr val="dk1"/>
              </a:buClr>
              <a:buSzPts val="1100"/>
              <a:buFont typeface="Arial"/>
              <a:buNone/>
            </a:pPr>
            <a:endParaRPr sz="1200" i="1"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Look for students pulling evidence from the text as they respond to questions.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 for students discussing the evidence.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Observe students clapping the syllables as you say them aloud and chorally participating.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Because elaborating is a new skill, consider reducing the complexity of the task by selecting one question that students needs to complete in the “Elaboration” column.</a:t>
            </a:r>
            <a:endParaRPr sz="1200" dirty="0">
              <a:latin typeface="Calibri"/>
              <a:ea typeface="Calibri"/>
              <a:cs typeface="Calibri"/>
              <a:sym typeface="Calibri"/>
            </a:endParaRPr>
          </a:p>
        </p:txBody>
      </p:sp>
    </p:spTree>
    <p:extLst>
      <p:ext uri="{BB962C8B-B14F-4D97-AF65-F5344CB8AC3E}">
        <p14:creationId xmlns:p14="http://schemas.microsoft.com/office/powerpoint/2010/main" val="32492462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9" name="Shape 20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latin typeface="Calibri"/>
                <a:ea typeface="Calibri"/>
                <a:cs typeface="Calibri"/>
                <a:sym typeface="Calibri"/>
              </a:rPr>
              <a:t>Suggested slide pacing: 1-2 minutes </a:t>
            </a: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latin typeface="Calibri"/>
                <a:ea typeface="Calibri"/>
                <a:cs typeface="Calibri"/>
                <a:sym typeface="Calibri"/>
              </a:rPr>
              <a:t>Grouping:  Whole Group</a:t>
            </a:r>
            <a:endParaRPr sz="1200">
              <a:latin typeface="Calibri"/>
              <a:ea typeface="Calibri"/>
              <a:cs typeface="Calibri"/>
              <a:sym typeface="Calibri"/>
            </a:endParaRPr>
          </a:p>
          <a:p>
            <a:pPr marL="0" lvl="0" indent="0" rtl="0">
              <a:lnSpc>
                <a:spcPct val="100000"/>
              </a:lnSpc>
              <a:spcBef>
                <a:spcPts val="0"/>
              </a:spcBef>
              <a:spcAft>
                <a:spcPts val="0"/>
              </a:spcAft>
              <a:buNone/>
            </a:pPr>
            <a:endParaRPr sz="1200">
              <a:latin typeface="Calibri"/>
              <a:ea typeface="Calibri"/>
              <a:cs typeface="Calibri"/>
              <a:sym typeface="Calibri"/>
            </a:endParaRPr>
          </a:p>
          <a:p>
            <a:pPr marL="0" lvl="0" indent="0" rtl="0">
              <a:lnSpc>
                <a:spcPct val="100000"/>
              </a:lnSpc>
              <a:spcBef>
                <a:spcPts val="0"/>
              </a:spcBef>
              <a:spcAft>
                <a:spcPts val="0"/>
              </a:spcAft>
              <a:buNone/>
            </a:pPr>
            <a:r>
              <a:rPr lang="en" sz="1200">
                <a:latin typeface="Calibri"/>
                <a:ea typeface="Calibri"/>
                <a:cs typeface="Calibri"/>
                <a:sym typeface="Calibri"/>
              </a:rPr>
              <a:t>Teaching Notes: </a:t>
            </a:r>
            <a:endParaRPr sz="120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a:latin typeface="Calibri"/>
                <a:ea typeface="Calibri"/>
                <a:cs typeface="Calibri"/>
                <a:sym typeface="Calibri"/>
              </a:rPr>
              <a:t>An image of the Affix List is on the next slide. </a:t>
            </a:r>
            <a:endParaRPr sz="1200">
              <a:latin typeface="Calibri"/>
              <a:ea typeface="Calibri"/>
              <a:cs typeface="Calibri"/>
              <a:sym typeface="Calibri"/>
            </a:endParaRPr>
          </a:p>
          <a:p>
            <a:pPr marL="0" lvl="0" indent="0" rtl="0">
              <a:lnSpc>
                <a:spcPct val="100000"/>
              </a:lnSpc>
              <a:spcBef>
                <a:spcPts val="0"/>
              </a:spcBef>
              <a:spcAft>
                <a:spcPts val="0"/>
              </a:spcAft>
              <a:buNone/>
            </a:pPr>
            <a:endParaRPr sz="1200">
              <a:latin typeface="Calibri"/>
              <a:ea typeface="Calibri"/>
              <a:cs typeface="Calibri"/>
              <a:sym typeface="Calibri"/>
            </a:endParaRPr>
          </a:p>
          <a:p>
            <a:pPr marL="0" lvl="0" indent="0">
              <a:lnSpc>
                <a:spcPct val="100000"/>
              </a:lnSpc>
              <a:spcBef>
                <a:spcPts val="0"/>
              </a:spcBef>
              <a:spcAft>
                <a:spcPts val="0"/>
              </a:spcAft>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a:latin typeface="Calibri"/>
                <a:ea typeface="Calibri"/>
                <a:cs typeface="Calibri"/>
                <a:sym typeface="Calibri"/>
              </a:rPr>
              <a:t>Focus students on the vocabulary strategies listed on the </a:t>
            </a:r>
            <a:r>
              <a:rPr lang="en" sz="1200" b="1">
                <a:latin typeface="Calibri"/>
                <a:ea typeface="Calibri"/>
                <a:cs typeface="Calibri"/>
                <a:sym typeface="Calibri"/>
              </a:rPr>
              <a:t>Close Readers Do These Things anchor chart</a:t>
            </a:r>
            <a:r>
              <a:rPr lang="en" sz="1200">
                <a:latin typeface="Calibri"/>
                <a:ea typeface="Calibri"/>
                <a:cs typeface="Calibri"/>
                <a:sym typeface="Calibri"/>
              </a:rPr>
              <a:t>, specifically on the strategy of using affixes and roots.</a:t>
            </a:r>
            <a:endParaRPr sz="120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a:latin typeface="Calibri"/>
                <a:ea typeface="Calibri"/>
                <a:cs typeface="Calibri"/>
                <a:sym typeface="Calibri"/>
              </a:rPr>
              <a:t>Distribute the </a:t>
            </a:r>
            <a:r>
              <a:rPr lang="en" sz="1200" b="1">
                <a:latin typeface="Calibri"/>
                <a:ea typeface="Calibri"/>
                <a:cs typeface="Calibri"/>
                <a:sym typeface="Calibri"/>
              </a:rPr>
              <a:t>Affix List</a:t>
            </a:r>
            <a:r>
              <a:rPr lang="en" sz="1200">
                <a:latin typeface="Calibri"/>
                <a:ea typeface="Calibri"/>
                <a:cs typeface="Calibri"/>
                <a:sym typeface="Calibri"/>
              </a:rPr>
              <a:t> (should be previously printed and ready to distribute).</a:t>
            </a:r>
            <a:endParaRPr sz="1200">
              <a:latin typeface="Calibri"/>
              <a:ea typeface="Calibri"/>
              <a:cs typeface="Calibri"/>
              <a:sym typeface="Calibri"/>
            </a:endParaRPr>
          </a:p>
          <a:p>
            <a:pPr marL="0" lvl="0" indent="0" rtl="0">
              <a:lnSpc>
                <a:spcPct val="100000"/>
              </a:lnSpc>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r>
              <a:rPr lang="en" sz="1200">
                <a:latin typeface="Calibri"/>
                <a:ea typeface="Calibri"/>
                <a:cs typeface="Calibri"/>
                <a:sym typeface="Calibri"/>
              </a:rPr>
              <a:t> None</a:t>
            </a:r>
            <a:endParaRPr sz="1200">
              <a:latin typeface="Calibri"/>
              <a:ea typeface="Calibri"/>
              <a:cs typeface="Calibri"/>
              <a:sym typeface="Calibri"/>
            </a:endParaRPr>
          </a:p>
          <a:p>
            <a:pPr marL="457200" lvl="0" indent="0" rtl="0">
              <a:lnSpc>
                <a:spcPct val="100000"/>
              </a:lnSpc>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a:t>
            </a:r>
            <a:r>
              <a:rPr lang="en" sz="1200">
                <a:latin typeface="Calibri"/>
                <a:ea typeface="Calibri"/>
                <a:cs typeface="Calibri"/>
                <a:sym typeface="Calibri"/>
              </a:rPr>
              <a:t>None</a:t>
            </a:r>
            <a:endParaRPr sz="1200">
              <a:latin typeface="Calibri"/>
              <a:ea typeface="Calibri"/>
              <a:cs typeface="Calibri"/>
              <a:sym typeface="Calibri"/>
            </a:endParaRPr>
          </a:p>
        </p:txBody>
      </p:sp>
    </p:spTree>
    <p:extLst>
      <p:ext uri="{BB962C8B-B14F-4D97-AF65-F5344CB8AC3E}">
        <p14:creationId xmlns:p14="http://schemas.microsoft.com/office/powerpoint/2010/main" val="2997106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Shape 2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6" name="Shape 21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4-5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Partners</a:t>
            </a:r>
            <a:endParaRPr sz="1200" b="1"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will work with word parts on this particular slide.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 </a:t>
            </a:r>
            <a:r>
              <a:rPr lang="en" sz="1200" i="1" dirty="0">
                <a:solidFill>
                  <a:schemeClr val="dk1"/>
                </a:solidFill>
                <a:latin typeface="Calibri"/>
                <a:ea typeface="Calibri"/>
                <a:cs typeface="Calibri"/>
                <a:sym typeface="Calibri"/>
              </a:rPr>
              <a:t>prefix</a:t>
            </a:r>
            <a:r>
              <a:rPr lang="en" sz="1200" dirty="0">
                <a:solidFill>
                  <a:schemeClr val="dk1"/>
                </a:solidFill>
                <a:latin typeface="Calibri"/>
                <a:ea typeface="Calibri"/>
                <a:cs typeface="Calibri"/>
                <a:sym typeface="Calibri"/>
              </a:rPr>
              <a:t> is letters at the beginning of a word that change the meaning, and a </a:t>
            </a:r>
            <a:r>
              <a:rPr lang="en" sz="1200" i="1" dirty="0">
                <a:solidFill>
                  <a:schemeClr val="dk1"/>
                </a:solidFill>
                <a:latin typeface="Calibri"/>
                <a:ea typeface="Calibri"/>
                <a:cs typeface="Calibri"/>
                <a:sym typeface="Calibri"/>
              </a:rPr>
              <a:t>suffix</a:t>
            </a:r>
            <a:r>
              <a:rPr lang="en" sz="1200" dirty="0">
                <a:solidFill>
                  <a:schemeClr val="dk1"/>
                </a:solidFill>
                <a:latin typeface="Calibri"/>
                <a:ea typeface="Calibri"/>
                <a:cs typeface="Calibri"/>
                <a:sym typeface="Calibri"/>
              </a:rPr>
              <a:t> is letters at the end of a word that change the meaning. The root is the remaining word once you remove the </a:t>
            </a:r>
            <a:r>
              <a:rPr lang="en" sz="1200" i="1" dirty="0">
                <a:solidFill>
                  <a:schemeClr val="dk1"/>
                </a:solidFill>
                <a:latin typeface="Calibri"/>
                <a:ea typeface="Calibri"/>
                <a:cs typeface="Calibri"/>
                <a:sym typeface="Calibri"/>
              </a:rPr>
              <a:t>prefix</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suffix</a:t>
            </a:r>
            <a:r>
              <a:rPr lang="en" sz="1200" dirty="0">
                <a:solidFill>
                  <a:schemeClr val="dk1"/>
                </a:solidFill>
                <a:latin typeface="Calibri"/>
                <a:ea typeface="Calibri"/>
                <a:cs typeface="Calibri"/>
                <a:sym typeface="Calibri"/>
              </a:rPr>
              <a:t>, and it will usually give you a clue to the meaning of the word.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each part: prefix, root, suffix</a:t>
            </a:r>
            <a:r>
              <a:rPr lang="en-US" sz="1200"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look at the </a:t>
            </a:r>
            <a:r>
              <a:rPr lang="en" sz="1200" i="1" dirty="0">
                <a:latin typeface="Calibri"/>
                <a:ea typeface="Calibri"/>
                <a:cs typeface="Calibri"/>
                <a:sym typeface="Calibri"/>
              </a:rPr>
              <a:t>suffixes</a:t>
            </a:r>
            <a:r>
              <a:rPr lang="en" sz="1200" dirty="0">
                <a:latin typeface="Calibri"/>
                <a:ea typeface="Calibri"/>
                <a:cs typeface="Calibri"/>
                <a:sym typeface="Calibri"/>
              </a:rPr>
              <a:t> in their </a:t>
            </a:r>
            <a:r>
              <a:rPr lang="en" sz="1200" i="1" dirty="0">
                <a:latin typeface="Calibri"/>
                <a:ea typeface="Calibri"/>
                <a:cs typeface="Calibri"/>
                <a:sym typeface="Calibri"/>
              </a:rPr>
              <a:t>Affix</a:t>
            </a:r>
            <a:r>
              <a:rPr lang="en" sz="1200" dirty="0">
                <a:latin typeface="Calibri"/>
                <a:ea typeface="Calibri"/>
                <a:cs typeface="Calibri"/>
                <a:sym typeface="Calibri"/>
              </a:rPr>
              <a:t> List to identify the suffix on the word elaboration and what that </a:t>
            </a:r>
            <a:r>
              <a:rPr lang="en" sz="1200" i="1" dirty="0">
                <a:latin typeface="Calibri"/>
                <a:ea typeface="Calibri"/>
                <a:cs typeface="Calibri"/>
                <a:sym typeface="Calibri"/>
              </a:rPr>
              <a:t>suffix</a:t>
            </a:r>
            <a:r>
              <a:rPr lang="en" sz="1200" dirty="0">
                <a:latin typeface="Calibri"/>
                <a:ea typeface="Calibri"/>
                <a:cs typeface="Calibri"/>
                <a:sym typeface="Calibri"/>
              </a:rPr>
              <a:t> means. Add it to the chart. Under "</a:t>
            </a:r>
            <a:r>
              <a:rPr lang="en" sz="1200" i="1" dirty="0">
                <a:latin typeface="Calibri"/>
                <a:ea typeface="Calibri"/>
                <a:cs typeface="Calibri"/>
                <a:sym typeface="Calibri"/>
              </a:rPr>
              <a:t>Root</a:t>
            </a:r>
            <a:r>
              <a:rPr lang="en" sz="1200" dirty="0">
                <a:latin typeface="Calibri"/>
                <a:ea typeface="Calibri"/>
                <a:cs typeface="Calibri"/>
                <a:sym typeface="Calibri"/>
              </a:rPr>
              <a:t>" add "elaborate (develop or present an idea in detail)." In the "</a:t>
            </a:r>
            <a:r>
              <a:rPr lang="en" sz="1200" i="1" dirty="0">
                <a:latin typeface="Calibri"/>
                <a:ea typeface="Calibri"/>
                <a:cs typeface="Calibri"/>
                <a:sym typeface="Calibri"/>
              </a:rPr>
              <a:t>Suffix</a:t>
            </a:r>
            <a:r>
              <a:rPr lang="en" sz="1200" dirty="0">
                <a:latin typeface="Calibri"/>
                <a:ea typeface="Calibri"/>
                <a:cs typeface="Calibri"/>
                <a:sym typeface="Calibri"/>
              </a:rPr>
              <a:t>" column, write "-ion (state of, act of, result of)."</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Show students the word that is left without the -ation: elborat. Tell students that this is the root and write it in the chart, as shown above. Point out that there is no prefix.</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a:t>
            </a:r>
            <a:r>
              <a:rPr lang="en" sz="1200" b="0" dirty="0">
                <a:latin typeface="Calibri"/>
                <a:ea typeface="Calibri"/>
                <a:cs typeface="Calibri"/>
                <a:sym typeface="Calibri"/>
              </a:rPr>
              <a:t>to turn and talk </a:t>
            </a:r>
            <a:r>
              <a:rPr lang="en" sz="1200" dirty="0">
                <a:latin typeface="Calibri"/>
                <a:ea typeface="Calibri"/>
                <a:cs typeface="Calibri"/>
                <a:sym typeface="Calibri"/>
              </a:rPr>
              <a:t>to their partner, and use equity sticks to select students to share out:</a:t>
            </a:r>
            <a:r>
              <a:rPr lang="en" sz="1200" i="1" dirty="0">
                <a:latin typeface="Calibri"/>
                <a:ea typeface="Calibri"/>
                <a:cs typeface="Calibri"/>
                <a:sym typeface="Calibri"/>
              </a:rPr>
              <a:t>“Using the Close Readers Do These Things anchor chart, what strategy could you use to determine the meaning of elaborate? Use this strategy to determine the definition and say it to your partner in your own words.” </a:t>
            </a:r>
            <a:r>
              <a:rPr lang="en" sz="1200" b="1" dirty="0">
                <a:latin typeface="Calibri"/>
                <a:ea typeface="Calibri"/>
                <a:cs typeface="Calibri"/>
                <a:sym typeface="Calibri"/>
              </a:rPr>
              <a:t>(Use the root and suffix; develop or present an idea in detail.)</a:t>
            </a:r>
            <a:endParaRPr sz="1200" b="1"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i="1" dirty="0">
                <a:latin typeface="Calibri"/>
                <a:ea typeface="Calibri"/>
                <a:cs typeface="Calibri"/>
                <a:sym typeface="Calibri"/>
              </a:rPr>
              <a:t> Provide students with the definition of elaboration:</a:t>
            </a:r>
            <a:r>
              <a:rPr lang="en" sz="1200" dirty="0">
                <a:latin typeface="Calibri"/>
                <a:ea typeface="Calibri"/>
                <a:cs typeface="Calibri"/>
                <a:sym typeface="Calibri"/>
              </a:rPr>
              <a:t> (the act of developing or presenting and idea in detail.)</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Add</a:t>
            </a:r>
            <a:r>
              <a:rPr lang="en" sz="1200" i="1" dirty="0">
                <a:latin typeface="Calibri"/>
                <a:ea typeface="Calibri"/>
                <a:cs typeface="Calibri"/>
                <a:sym typeface="Calibri"/>
              </a:rPr>
              <a:t> elaboration</a:t>
            </a:r>
            <a:r>
              <a:rPr lang="en" sz="1200" dirty="0">
                <a:latin typeface="Calibri"/>
                <a:ea typeface="Calibri"/>
                <a:cs typeface="Calibri"/>
                <a:sym typeface="Calibri"/>
              </a:rPr>
              <a:t> to the academic </a:t>
            </a:r>
            <a:r>
              <a:rPr lang="en-US" sz="1200" b="1" dirty="0">
                <a:latin typeface="Calibri"/>
                <a:ea typeface="Calibri"/>
                <a:cs typeface="Calibri"/>
                <a:sym typeface="Calibri"/>
              </a:rPr>
              <a:t>W</a:t>
            </a:r>
            <a:r>
              <a:rPr lang="en" sz="1200" b="1" dirty="0">
                <a:latin typeface="Calibri"/>
                <a:ea typeface="Calibri"/>
                <a:cs typeface="Calibri"/>
                <a:sym typeface="Calibri"/>
              </a:rPr>
              <a:t>ord </a:t>
            </a:r>
            <a:r>
              <a:rPr lang="en-US" sz="1200" b="1" dirty="0">
                <a:latin typeface="Calibri"/>
                <a:ea typeface="Calibri"/>
                <a:cs typeface="Calibri"/>
                <a:sym typeface="Calibri"/>
              </a:rPr>
              <a:t>W</a:t>
            </a:r>
            <a:r>
              <a:rPr lang="en" sz="1200" b="1" dirty="0">
                <a:latin typeface="Calibri"/>
                <a:ea typeface="Calibri"/>
                <a:cs typeface="Calibri"/>
                <a:sym typeface="Calibri"/>
              </a:rPr>
              <a:t>all</a:t>
            </a:r>
            <a:r>
              <a:rPr lang="en" sz="1200" dirty="0">
                <a:latin typeface="Calibri"/>
                <a:ea typeface="Calibri"/>
                <a:cs typeface="Calibri"/>
                <a:sym typeface="Calibri"/>
              </a:rPr>
              <a:t>.  And have students add </a:t>
            </a:r>
            <a:r>
              <a:rPr lang="en" sz="1200" i="1" dirty="0">
                <a:latin typeface="Calibri"/>
                <a:ea typeface="Calibri"/>
                <a:cs typeface="Calibri"/>
                <a:sym typeface="Calibri"/>
              </a:rPr>
              <a:t>elaboration</a:t>
            </a:r>
            <a:r>
              <a:rPr lang="en" sz="1200" dirty="0">
                <a:latin typeface="Calibri"/>
                <a:ea typeface="Calibri"/>
                <a:cs typeface="Calibri"/>
                <a:sym typeface="Calibri"/>
              </a:rPr>
              <a:t> to their </a:t>
            </a:r>
            <a:r>
              <a:rPr lang="en" sz="1200" b="1" dirty="0">
                <a:latin typeface="Calibri"/>
                <a:ea typeface="Calibri"/>
                <a:cs typeface="Calibri"/>
                <a:sym typeface="Calibri"/>
              </a:rPr>
              <a:t>vocabulary logs.</a:t>
            </a:r>
            <a:endParaRPr sz="1200" b="1"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this means the “Elaboration” column on their note-catcher is for them to develop their ideas.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solidFill>
                <a:srgbClr val="444444"/>
              </a:solidFill>
              <a:latin typeface="Georgia"/>
              <a:ea typeface="Georgia"/>
              <a:cs typeface="Georgia"/>
              <a:sym typeface="Georgia"/>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Observe students adding vocabulary to log.</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 for students discussing the vocabulary strategies from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Can record word in native language as well. </a:t>
            </a:r>
            <a:endParaRPr sz="1200" dirty="0">
              <a:latin typeface="Calibri"/>
              <a:ea typeface="Calibri"/>
              <a:cs typeface="Calibri"/>
              <a:sym typeface="Calibri"/>
            </a:endParaRPr>
          </a:p>
          <a:p>
            <a:pPr marL="0" lvl="0" indent="0">
              <a:lnSpc>
                <a:spcPct val="100000"/>
              </a:lnSpc>
              <a:spcBef>
                <a:spcPts val="0"/>
              </a:spcBef>
              <a:spcAft>
                <a:spcPts val="0"/>
              </a:spcAft>
              <a:buNone/>
            </a:pPr>
            <a:endParaRPr dirty="0"/>
          </a:p>
        </p:txBody>
      </p:sp>
    </p:spTree>
    <p:extLst>
      <p:ext uri="{BB962C8B-B14F-4D97-AF65-F5344CB8AC3E}">
        <p14:creationId xmlns:p14="http://schemas.microsoft.com/office/powerpoint/2010/main" val="3829821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5" name="Shape 22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15</a:t>
            </a:r>
            <a:r>
              <a:rPr lang="en-US" sz="1200" b="1" dirty="0">
                <a:latin typeface="Calibri"/>
                <a:ea typeface="Calibri"/>
                <a:cs typeface="Calibri"/>
                <a:sym typeface="Calibri"/>
              </a:rPr>
              <a:t>-18</a:t>
            </a:r>
            <a:r>
              <a:rPr lang="en" sz="1200" b="1" dirty="0">
                <a:latin typeface="Calibri"/>
                <a:ea typeface="Calibri"/>
                <a:cs typeface="Calibri"/>
                <a:sym typeface="Calibri"/>
              </a:rPr>
              <a:t>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Partners</a:t>
            </a:r>
            <a:endParaRPr sz="1200" b="1"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Notes: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Suggest that because there are two rows for each question, they could focus one on reading poetry and one on writing poetry for each question. Emphasize that this is a suggestion, and students can do it however they need to do in order to prepare for the discussion.</a:t>
            </a:r>
            <a:endParaRPr sz="1200" dirty="0">
              <a:latin typeface="Calibri"/>
              <a:ea typeface="Calibri"/>
              <a:cs typeface="Calibri"/>
              <a:sym typeface="Calibri"/>
            </a:endParaRPr>
          </a:p>
          <a:p>
            <a:pPr marL="457200" lvl="0" indent="-304800" rtl="0">
              <a:spcBef>
                <a:spcPts val="0"/>
              </a:spcBef>
              <a:spcAft>
                <a:spcPts val="0"/>
              </a:spcAft>
              <a:buClr>
                <a:srgbClr val="444444"/>
              </a:buClr>
              <a:buSzPts val="1200"/>
              <a:buFont typeface="Calibri"/>
              <a:buChar char="●"/>
            </a:pPr>
            <a:r>
              <a:rPr lang="en" sz="1200" dirty="0">
                <a:latin typeface="Calibri"/>
                <a:ea typeface="Calibri"/>
                <a:cs typeface="Calibri"/>
                <a:sym typeface="Calibri"/>
              </a:rPr>
              <a:t>Model writing these two pieces of evidence on the note catcher. Refer to teacher materials for note-catcher example: </a:t>
            </a:r>
            <a:r>
              <a:rPr lang="en" sz="1200" u="sng" dirty="0">
                <a:solidFill>
                  <a:srgbClr val="0000FF"/>
                </a:solidFill>
                <a:latin typeface="Calibri"/>
                <a:ea typeface="Calibri"/>
                <a:cs typeface="Calibri"/>
                <a:sym typeface="Calibri"/>
                <a:hlinkClick r:id="rId3"/>
              </a:rPr>
              <a:t>http://curriculum.eleducation.org/curriculum/ela/grade-4/module-1/unit-1/lesson-11</a:t>
            </a:r>
            <a:endParaRPr sz="1200" dirty="0">
              <a:solidFill>
                <a:srgbClr val="444444"/>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What Happens and How Does Jack Feel about It? anchor chart</a:t>
            </a:r>
            <a:r>
              <a:rPr lang="en" sz="1200" dirty="0">
                <a:latin typeface="Calibri"/>
                <a:ea typeface="Calibri"/>
                <a:cs typeface="Calibri"/>
                <a:sym typeface="Calibri"/>
              </a:rPr>
              <a:t>. Invite students to turn and </a:t>
            </a:r>
            <a:r>
              <a:rPr lang="en" sz="1200" b="0" dirty="0">
                <a:latin typeface="Calibri"/>
                <a:ea typeface="Calibri"/>
                <a:cs typeface="Calibri"/>
                <a:sym typeface="Calibri"/>
              </a:rPr>
              <a:t>talk to their partner</a:t>
            </a:r>
            <a:r>
              <a:rPr lang="en" sz="1200" dirty="0">
                <a:latin typeface="Calibri"/>
                <a:ea typeface="Calibri"/>
                <a:cs typeface="Calibri"/>
                <a:sym typeface="Calibri"/>
              </a:rPr>
              <a:t>, and use equity sticks to select students to share out: </a:t>
            </a:r>
            <a:r>
              <a:rPr lang="en" sz="1200" i="1" dirty="0">
                <a:latin typeface="Calibri"/>
                <a:ea typeface="Calibri"/>
                <a:cs typeface="Calibri"/>
                <a:sym typeface="Calibri"/>
              </a:rPr>
              <a:t>“Let’s look at what happened in the beginning of the book. What did we record at the top of the chart?”</a:t>
            </a:r>
            <a:r>
              <a:rPr lang="en" sz="1200" dirty="0">
                <a:latin typeface="Calibri"/>
                <a:ea typeface="Calibri"/>
                <a:cs typeface="Calibri"/>
                <a:sym typeface="Calibri"/>
              </a:rPr>
              <a:t> </a:t>
            </a:r>
            <a:r>
              <a:rPr lang="en" sz="1200" b="1" dirty="0">
                <a:latin typeface="Calibri"/>
                <a:ea typeface="Calibri"/>
                <a:cs typeface="Calibri"/>
                <a:sym typeface="Calibri"/>
              </a:rPr>
              <a:t>(Jack begins this journal and struggles to write poetry.) </a:t>
            </a:r>
            <a:r>
              <a:rPr lang="en" sz="1200" i="1" dirty="0">
                <a:latin typeface="Calibri"/>
                <a:ea typeface="Calibri"/>
                <a:cs typeface="Calibri"/>
                <a:sym typeface="Calibri"/>
              </a:rPr>
              <a:t>“How did he feel about it? What did we write?”</a:t>
            </a:r>
            <a:r>
              <a:rPr lang="en" sz="1200" b="1" dirty="0">
                <a:latin typeface="Calibri"/>
                <a:ea typeface="Calibri"/>
                <a:cs typeface="Calibri"/>
                <a:sym typeface="Calibri"/>
              </a:rPr>
              <a:t> (Frustrated or annoyed. Jack doesn’t want to write poetry, and his brain is empty.) </a:t>
            </a:r>
            <a:r>
              <a:rPr lang="en" sz="1200" i="1" dirty="0">
                <a:latin typeface="Calibri"/>
                <a:ea typeface="Calibri"/>
                <a:cs typeface="Calibri"/>
                <a:sym typeface="Calibri"/>
              </a:rPr>
              <a:t>“What evidence did we choose to show this?”</a:t>
            </a:r>
            <a:r>
              <a:rPr lang="en" sz="1200" b="1" i="1" dirty="0">
                <a:latin typeface="Calibri"/>
                <a:ea typeface="Calibri"/>
                <a:cs typeface="Calibri"/>
                <a:sym typeface="Calibri"/>
              </a:rPr>
              <a:t> </a:t>
            </a:r>
            <a:r>
              <a:rPr lang="en" sz="1200" b="1" dirty="0">
                <a:latin typeface="Calibri"/>
                <a:ea typeface="Calibri"/>
                <a:cs typeface="Calibri"/>
                <a:sym typeface="Calibri"/>
              </a:rPr>
              <a:t>(“I don’t want to” and “Can’t do it. Brain’s empty.”</a:t>
            </a:r>
            <a:r>
              <a:rPr lang="en-US" sz="1200" b="1"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b="0" dirty="0">
                <a:latin typeface="Calibri"/>
                <a:ea typeface="Calibri"/>
                <a:cs typeface="Calibri"/>
                <a:sym typeface="Calibri"/>
              </a:rPr>
              <a:t>Turn and talk </a:t>
            </a:r>
            <a:r>
              <a:rPr lang="en" sz="1200" dirty="0">
                <a:latin typeface="Calibri"/>
                <a:ea typeface="Calibri"/>
                <a:cs typeface="Calibri"/>
                <a:sym typeface="Calibri"/>
              </a:rPr>
              <a:t>to their partner, and use equity sticks to select students to share out, capture responses on note catcher to model what they will be doing in pairs for the remainder of work time: </a:t>
            </a:r>
            <a:r>
              <a:rPr lang="en" sz="1200" i="1" dirty="0">
                <a:latin typeface="Calibri"/>
                <a:ea typeface="Calibri"/>
                <a:cs typeface="Calibri"/>
                <a:sym typeface="Calibri"/>
              </a:rPr>
              <a:t>What does this first piece of evidence tell us about how he feels about reading poetry?”</a:t>
            </a:r>
            <a:r>
              <a:rPr lang="en" sz="1200" b="1" i="1" dirty="0">
                <a:latin typeface="Calibri"/>
                <a:ea typeface="Calibri"/>
                <a:cs typeface="Calibri"/>
                <a:sym typeface="Calibri"/>
              </a:rPr>
              <a:t> </a:t>
            </a:r>
            <a:r>
              <a:rPr lang="en" sz="1200" b="1" dirty="0">
                <a:latin typeface="Calibri"/>
                <a:ea typeface="Calibri"/>
                <a:cs typeface="Calibri"/>
                <a:sym typeface="Calibri"/>
              </a:rPr>
              <a:t>(that he doesn’t want to write it because boys don’t write poetry)</a:t>
            </a:r>
            <a:endParaRPr sz="1200" b="1"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they are going to work in pairs to continue to fill out this note-catcher in preparation for their discussion in the next lesson. Remind them to refer to the </a:t>
            </a:r>
            <a:r>
              <a:rPr lang="en" sz="1200" b="1" dirty="0">
                <a:latin typeface="Calibri"/>
                <a:ea typeface="Calibri"/>
                <a:cs typeface="Calibri"/>
                <a:sym typeface="Calibri"/>
              </a:rPr>
              <a:t>What Happens and How Does Jack Feel about It? anchor chart</a:t>
            </a:r>
            <a:r>
              <a:rPr lang="en" sz="1200" dirty="0">
                <a:latin typeface="Calibri"/>
                <a:ea typeface="Calibri"/>
                <a:cs typeface="Calibri"/>
                <a:sym typeface="Calibri"/>
              </a:rPr>
              <a:t> to help them identify evidence and to remember where in the book to look for evidence about how Jack was feeling about poetry.</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 for students talking to their partners about how Jack has changed and the evidence to support that.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 </a:t>
            </a:r>
            <a:endParaRPr sz="1200" dirty="0">
              <a:latin typeface="Calibri"/>
              <a:ea typeface="Calibri"/>
              <a:cs typeface="Calibri"/>
              <a:sym typeface="Calibri"/>
            </a:endParaRPr>
          </a:p>
        </p:txBody>
      </p:sp>
    </p:spTree>
    <p:extLst>
      <p:ext uri="{BB962C8B-B14F-4D97-AF65-F5344CB8AC3E}">
        <p14:creationId xmlns:p14="http://schemas.microsoft.com/office/powerpoint/2010/main" val="38159277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Shape 232"/>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1-2 minutes</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Font typeface="Arial"/>
              <a:buNone/>
            </a:pPr>
            <a:r>
              <a:rPr lang="en" sz="1200" b="1" dirty="0">
                <a:latin typeface="Calibri"/>
                <a:ea typeface="Calibri"/>
                <a:cs typeface="Calibri"/>
                <a:sym typeface="Calibri"/>
              </a:rPr>
              <a:t>Grouping: Whole Group </a:t>
            </a:r>
            <a:endParaRPr sz="1200" b="1" dirty="0">
              <a:latin typeface="Calibri"/>
              <a:ea typeface="Calibri"/>
              <a:cs typeface="Calibri"/>
              <a:sym typeface="Calibri"/>
            </a:endParaRPr>
          </a:p>
          <a:p>
            <a:pPr marL="457200" marR="0" lvl="1"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Review learning target</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Make sure to scan responses and make note of any students who may need more support with the target moving forward. </a:t>
            </a: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 they are going to reflect on their level of readiness with a given learning target or topic. Inform them they will first hear the learning target or topic read aloud.</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hearing the target or topic read aloud, students show their comfort level with it by holding their thumb up, down, or sideways. By holding their thumb down, they are indicating they feel uncomfortable with </a:t>
            </a:r>
            <a:r>
              <a:rPr lang="en-US" sz="1200" dirty="0">
                <a:latin typeface="Calibri"/>
                <a:ea typeface="Calibri"/>
                <a:cs typeface="Calibri"/>
                <a:sym typeface="Calibri"/>
              </a:rPr>
              <a:t>what</a:t>
            </a:r>
            <a:r>
              <a:rPr lang="en-US" sz="1200" baseline="0" dirty="0">
                <a:latin typeface="Calibri"/>
                <a:ea typeface="Calibri"/>
                <a:cs typeface="Calibri"/>
                <a:sym typeface="Calibri"/>
              </a:rPr>
              <a:t> </a:t>
            </a:r>
            <a:r>
              <a:rPr lang="en" sz="1200" dirty="0">
                <a:latin typeface="Calibri"/>
                <a:ea typeface="Calibri"/>
                <a:cs typeface="Calibri"/>
                <a:sym typeface="Calibri"/>
              </a:rPr>
              <a:t>is described. By holding their thumb sideways, they are indicating they feel almost comfortable. By holding their thumb up, they are indicating they feel comfortable with the target or topic.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students’ self-assessment to adjust instruction and check in with students showing a thumb-down or thumb-sideways.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Look for students show their comfort level with the target or topic, especially those with thumb-sideways or thumb-down.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
        <p:nvSpPr>
          <p:cNvPr id="233" name="Shape 233"/>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18</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43047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1" name="Shape 24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4-5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a:t>
            </a:r>
            <a:endParaRPr sz="1200"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Teacher may want to model choosing a criterion and strategy to guide students and provide and example.</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Have prepared the Exit Ticket and ready to distribute.</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Discussion Norms anchor chart</a:t>
            </a:r>
            <a:r>
              <a:rPr lang="en" sz="1200" dirty="0">
                <a:latin typeface="Calibri"/>
                <a:ea typeface="Calibri"/>
                <a:cs typeface="Calibri"/>
                <a:sym typeface="Calibri"/>
              </a:rPr>
              <a:t> and review its criteria, specifically the cues and responses.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b="0" dirty="0">
                <a:latin typeface="Calibri"/>
                <a:ea typeface="Calibri"/>
                <a:cs typeface="Calibri"/>
                <a:sym typeface="Calibri"/>
              </a:rPr>
              <a:t>Turn and talk</a:t>
            </a:r>
            <a:r>
              <a:rPr lang="en" sz="1200" dirty="0">
                <a:latin typeface="Calibri"/>
                <a:ea typeface="Calibri"/>
                <a:cs typeface="Calibri"/>
                <a:sym typeface="Calibri"/>
              </a:rPr>
              <a:t>: “</a:t>
            </a:r>
            <a:r>
              <a:rPr lang="en" sz="1200" i="1" dirty="0">
                <a:latin typeface="Calibri"/>
                <a:ea typeface="Calibri"/>
                <a:cs typeface="Calibri"/>
                <a:sym typeface="Calibri"/>
              </a:rPr>
              <a:t>What is one criterion you needed more practice with after the last text-based discussion and that you hope to do better with in the next lesson?”</a:t>
            </a:r>
            <a:endParaRPr sz="1200" i="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t>
            </a:r>
            <a:r>
              <a:rPr lang="en" sz="1200" b="1" dirty="0">
                <a:latin typeface="Calibri"/>
                <a:ea typeface="Calibri"/>
                <a:cs typeface="Calibri"/>
                <a:sym typeface="Calibri"/>
              </a:rPr>
              <a:t>Exit Ticket: Goals for a Text-based Discussion</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they will record a criterion from the anchor chart, and something that will help them achieve that goal.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b="0" dirty="0">
                <a:latin typeface="Calibri"/>
                <a:ea typeface="Calibri"/>
                <a:cs typeface="Calibri"/>
                <a:sym typeface="Calibri"/>
              </a:rPr>
              <a:t>Turn and talk</a:t>
            </a:r>
            <a:r>
              <a:rPr lang="en" sz="1200" dirty="0">
                <a:latin typeface="Calibri"/>
                <a:ea typeface="Calibri"/>
                <a:cs typeface="Calibri"/>
                <a:sym typeface="Calibri"/>
              </a:rPr>
              <a:t>: </a:t>
            </a:r>
            <a:r>
              <a:rPr lang="en" sz="1200" i="1" dirty="0">
                <a:latin typeface="Calibri"/>
                <a:ea typeface="Calibri"/>
                <a:cs typeface="Calibri"/>
                <a:sym typeface="Calibri"/>
              </a:rPr>
              <a:t>“What is one strategy you have to improve on this criterion in the next lesson?”</a:t>
            </a:r>
            <a:endParaRPr sz="1200" i="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Students complete exit ticket. </a:t>
            </a:r>
            <a:endParaRPr sz="1200" dirty="0">
              <a:latin typeface="Calibri"/>
              <a:ea typeface="Calibri"/>
              <a:cs typeface="Calibri"/>
              <a:sym typeface="Calibri"/>
            </a:endParaRPr>
          </a:p>
          <a:p>
            <a:pPr marL="228600" lvl="0" indent="-15240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95519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6" name="Shape 11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dirty="0">
                <a:latin typeface="Calibri"/>
                <a:ea typeface="Calibri"/>
                <a:cs typeface="Calibri"/>
                <a:sym typeface="Calibri"/>
              </a:rPr>
              <a:t>Teacher Notes: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Resources can be found and downloaded at: </a:t>
            </a:r>
            <a:r>
              <a:rPr lang="en" sz="1200" u="sng" dirty="0">
                <a:solidFill>
                  <a:srgbClr val="0000FF"/>
                </a:solidFill>
                <a:latin typeface="Calibri"/>
                <a:ea typeface="Calibri"/>
                <a:cs typeface="Calibri"/>
                <a:sym typeface="Calibri"/>
                <a:hlinkClick r:id="rId3"/>
              </a:rPr>
              <a:t>http://curriculum.eleducation.org/curriculum/ela/grade-4/module-1/unit-1/lesson-11</a:t>
            </a:r>
            <a:endParaRPr sz="1200" dirty="0">
              <a:solidFill>
                <a:srgbClr val="0000FF"/>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Examples for teacher reference can be found in the Module 1 Teacher Supporting Materials</a:t>
            </a:r>
            <a:r>
              <a:rPr lang="en-US" sz="1200" dirty="0">
                <a:latin typeface="Calibri"/>
                <a:ea typeface="Calibri"/>
                <a:cs typeface="Calibri"/>
                <a:sym typeface="Calibri"/>
              </a:rPr>
              <a:t>.</a:t>
            </a: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i="1" dirty="0">
                <a:latin typeface="Calibri"/>
                <a:ea typeface="Calibri"/>
                <a:cs typeface="Calibri"/>
                <a:sym typeface="Calibri"/>
              </a:rPr>
              <a:t>Love That Dog</a:t>
            </a:r>
            <a:r>
              <a:rPr lang="en" sz="1200" dirty="0">
                <a:latin typeface="Calibri"/>
                <a:ea typeface="Calibri"/>
                <a:cs typeface="Calibri"/>
                <a:sym typeface="Calibri"/>
              </a:rPr>
              <a:t> (from Lesson 2; one per student)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Equity sticks (class set; one per student)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What Makes a Poem a Poem? anchor chart (example, for teacher reference)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Preparing for a Text-Based Discussion note-catcher (one per student and one to display)</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Preparing for a Text-Based Discussion note-catcher (example, for teacher reference)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Affix list (one per student)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Exit Ticket: Goals for a Text-Based Discussion (one per student and one to display)</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Happens and How Does Jack Feel about It? anchor chart </a:t>
            </a:r>
            <a:r>
              <a:rPr lang="en" sz="1200" dirty="0">
                <a:solidFill>
                  <a:schemeClr val="dk1"/>
                </a:solidFill>
                <a:latin typeface="Calibri"/>
                <a:ea typeface="Calibri"/>
                <a:cs typeface="Calibri"/>
                <a:sym typeface="Calibri"/>
              </a:rPr>
              <a:t>(begun in Lesson 2; added to during Opening A; see supporting materials)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Happens and How Does Jack Feel about It? anchor chart </a:t>
            </a:r>
            <a:r>
              <a:rPr lang="en" sz="1200" dirty="0">
                <a:solidFill>
                  <a:schemeClr val="dk1"/>
                </a:solidFill>
                <a:latin typeface="Calibri"/>
                <a:ea typeface="Calibri"/>
                <a:cs typeface="Calibri"/>
                <a:sym typeface="Calibri"/>
              </a:rPr>
              <a:t>(example, for teacher reference)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Makes a Poem a Poem? anchor chart </a:t>
            </a:r>
            <a:r>
              <a:rPr lang="en" sz="1200" dirty="0">
                <a:solidFill>
                  <a:schemeClr val="dk1"/>
                </a:solidFill>
                <a:latin typeface="Calibri"/>
                <a:ea typeface="Calibri"/>
                <a:cs typeface="Calibri"/>
                <a:sym typeface="Calibri"/>
              </a:rPr>
              <a:t>(begun in Lesson 3; added to during Work Time A; see supporting materials)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Close Readers Do These Things anchor chart </a:t>
            </a:r>
            <a:r>
              <a:rPr lang="en" sz="1200" dirty="0">
                <a:latin typeface="Calibri"/>
                <a:ea typeface="Calibri"/>
                <a:cs typeface="Calibri"/>
                <a:sym typeface="Calibri"/>
              </a:rPr>
              <a:t>(begun in Lesson 1)</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Vocabulary logs (from Lesson 3; one per student)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Module Guiding Questions anchor chart</a:t>
            </a:r>
            <a:r>
              <a:rPr lang="en" sz="1200" dirty="0">
                <a:latin typeface="Calibri"/>
                <a:ea typeface="Calibri"/>
                <a:cs typeface="Calibri"/>
                <a:sym typeface="Calibri"/>
              </a:rPr>
              <a:t> (begun in Lesson 1)</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Discussion Norms anchor chart </a:t>
            </a:r>
            <a:r>
              <a:rPr lang="en" sz="1200" dirty="0">
                <a:latin typeface="Calibri"/>
                <a:ea typeface="Calibri"/>
                <a:cs typeface="Calibri"/>
                <a:sym typeface="Calibri"/>
              </a:rPr>
              <a:t>(begun in Lesson 2)</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Close Readers Do These Things anchor Chart </a:t>
            </a:r>
            <a:r>
              <a:rPr lang="en" sz="1200" dirty="0">
                <a:latin typeface="Calibri"/>
                <a:ea typeface="Calibri"/>
                <a:cs typeface="Calibri"/>
                <a:sym typeface="Calibri"/>
              </a:rPr>
              <a:t>(Lesson 2)</a:t>
            </a:r>
            <a:endParaRPr sz="1200" dirty="0">
              <a:latin typeface="Calibri"/>
              <a:ea typeface="Calibri"/>
              <a:cs typeface="Calibri"/>
              <a:sym typeface="Calibri"/>
            </a:endParaRPr>
          </a:p>
          <a:p>
            <a:pPr marL="0" lvl="0" indent="0" rtl="0">
              <a:lnSpc>
                <a:spcPct val="100000"/>
              </a:lnSpc>
              <a:spcBef>
                <a:spcPts val="1700"/>
              </a:spcBef>
              <a:spcAft>
                <a:spcPts val="0"/>
              </a:spcAft>
              <a:buNone/>
            </a:pPr>
            <a:r>
              <a:rPr lang="en" sz="1200" dirty="0">
                <a:latin typeface="Calibri"/>
                <a:ea typeface="Calibri"/>
                <a:cs typeface="Calibri"/>
                <a:sym typeface="Calibri"/>
              </a:rPr>
              <a:t>Teacher Reference Materials: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What Makes a Poem a Poem? anchor chart </a:t>
            </a:r>
            <a:r>
              <a:rPr lang="en" sz="1200" dirty="0">
                <a:latin typeface="Calibri"/>
                <a:ea typeface="Calibri"/>
                <a:cs typeface="Calibri"/>
                <a:sym typeface="Calibri"/>
              </a:rPr>
              <a:t>(example, for teacher reference)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Preparing for a Text-Based Discussion note-catcher</a:t>
            </a:r>
            <a:r>
              <a:rPr lang="en" sz="1200" dirty="0">
                <a:latin typeface="Calibri"/>
                <a:ea typeface="Calibri"/>
                <a:cs typeface="Calibri"/>
                <a:sym typeface="Calibri"/>
              </a:rPr>
              <a:t> (example, for teacher reference)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Discussion Norms anchor chart </a:t>
            </a:r>
            <a:r>
              <a:rPr lang="en" sz="1200" dirty="0">
                <a:latin typeface="Calibri"/>
                <a:ea typeface="Calibri"/>
                <a:cs typeface="Calibri"/>
                <a:sym typeface="Calibri"/>
              </a:rPr>
              <a:t>(example, for teacher reference)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What Happens and How Does Jack Feel about It? anchor chart </a:t>
            </a:r>
            <a:r>
              <a:rPr lang="en" sz="1200" dirty="0">
                <a:latin typeface="Calibri"/>
                <a:ea typeface="Calibri"/>
                <a:cs typeface="Calibri"/>
                <a:sym typeface="Calibri"/>
              </a:rPr>
              <a:t>(example, for teacher reference)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Teacher reference materials can be found at: </a:t>
            </a:r>
            <a:r>
              <a:rPr lang="en" sz="1200" u="sng" dirty="0">
                <a:solidFill>
                  <a:schemeClr val="hlink"/>
                </a:solidFill>
                <a:latin typeface="Calibri"/>
                <a:ea typeface="Calibri"/>
                <a:cs typeface="Calibri"/>
                <a:sym typeface="Calibri"/>
                <a:hlinkClick r:id="rId3"/>
              </a:rPr>
              <a:t>http://curriculum.eleducation.org/curriculum/ela/grade-4/module-1/unit-1/lesson-11</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Prepare classroom systems for active learning:</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Strategically group students into pairs.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may need additional support with identifying evidence to answer the questions, and particularly elaborating on the evidence. Ensure students are paired strategically in pairs with a stronger reader in each pair. Consider giving hints to students who will find this particularly challenging by pointing them to the rows they should refer to on the </a:t>
            </a:r>
            <a:r>
              <a:rPr lang="en" sz="1200" b="1" dirty="0">
                <a:latin typeface="Calibri"/>
                <a:ea typeface="Calibri"/>
                <a:cs typeface="Calibri"/>
                <a:sym typeface="Calibri"/>
              </a:rPr>
              <a:t>What Happens and How Does Jack Feel about It?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Ensure students have recorded the information they need for the discussion in the next lesson. If most students still need time to complete their note-catchers, consider allowing time before the discussion in the next lesson for students to do this.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672224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Shape 2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3" name="Shape 25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These are the prompts you just read.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You will explain that students will have homework on research reading tonight on their topic in the journal you distributed in class.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starters for prompts to help struggling learners</a:t>
            </a:r>
            <a:r>
              <a:rPr lang="en-US" sz="120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29196787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1" name="Shape 261"/>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slide can be customized with the group assignments for ALL block for today’s lesson</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focus on ALL block in Module 1 is on building fluency and allowing time for independent reading.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Refer to the ALL Block Teacher Guide and Supporting Materials document found here: </a:t>
            </a:r>
            <a:r>
              <a:rPr lang="en" sz="1200" u="sng">
                <a:solidFill>
                  <a:schemeClr val="hlink"/>
                </a:solidFill>
                <a:latin typeface="Calibri"/>
                <a:ea typeface="Calibri"/>
                <a:cs typeface="Calibri"/>
                <a:sym typeface="Calibri"/>
                <a:hlinkClick r:id="rId3"/>
              </a:rPr>
              <a:t>http://curriculum.eleducation.org/sites/default/files/g4m1u1_all-block_072017.pdf</a:t>
            </a:r>
            <a:r>
              <a:rPr lang="en" sz="1200">
                <a:latin typeface="Calibri"/>
                <a:ea typeface="Calibri"/>
                <a:cs typeface="Calibri"/>
                <a:sym typeface="Calibri"/>
              </a:rPr>
              <a:t> </a:t>
            </a:r>
            <a:endParaRPr sz="1200">
              <a:latin typeface="Calibri"/>
              <a:ea typeface="Calibri"/>
              <a:cs typeface="Calibri"/>
              <a:sym typeface="Calibri"/>
            </a:endParaRPr>
          </a:p>
        </p:txBody>
      </p:sp>
      <p:sp>
        <p:nvSpPr>
          <p:cNvPr id="262" name="Shape 262"/>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Font typeface="Arial"/>
              <a:buNone/>
            </a:pPr>
            <a:fld id="{00000000-1234-1234-1234-123412341234}" type="slidenum">
              <a:rPr lang="en"/>
              <a:t>21</a:t>
            </a:fld>
            <a:endParaRPr/>
          </a:p>
        </p:txBody>
      </p:sp>
    </p:spTree>
    <p:extLst>
      <p:ext uri="{BB962C8B-B14F-4D97-AF65-F5344CB8AC3E}">
        <p14:creationId xmlns:p14="http://schemas.microsoft.com/office/powerpoint/2010/main" val="4211503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 name="Shape 12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Materials to read and review in preparation:</a:t>
            </a:r>
            <a:endParaRPr sz="120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a:latin typeface="Calibri"/>
                <a:ea typeface="Calibri"/>
                <a:cs typeface="Calibri"/>
                <a:sym typeface="Calibri"/>
              </a:rPr>
              <a:t>Preview the poem “Street Music” and review the example anchor charts and note-catchers to determine what students need to understand from reading the poem.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Review these protocols before teaching. They are used  in this lesson:</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Thumb-O-Meter protocol</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Think-pair-share</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Link to protocol : </a:t>
            </a:r>
            <a:r>
              <a:rPr lang="en" sz="1200" u="sng">
                <a:solidFill>
                  <a:schemeClr val="hlink"/>
                </a:solidFill>
                <a:latin typeface="Calibri"/>
                <a:ea typeface="Calibri"/>
                <a:cs typeface="Calibri"/>
                <a:sym typeface="Calibri"/>
                <a:hlinkClick r:id="rId3"/>
              </a:rPr>
              <a:t>https://eleducation.org/resources/general-protocols-and-strategies-from-management-in-the-active-classroom</a:t>
            </a:r>
            <a:endParaRPr sz="1200">
              <a:latin typeface="Calibri"/>
              <a:ea typeface="Calibri"/>
              <a:cs typeface="Calibri"/>
              <a:sym typeface="Calibri"/>
            </a:endParaRPr>
          </a:p>
        </p:txBody>
      </p:sp>
    </p:spTree>
    <p:extLst>
      <p:ext uri="{BB962C8B-B14F-4D97-AF65-F5344CB8AC3E}">
        <p14:creationId xmlns:p14="http://schemas.microsoft.com/office/powerpoint/2010/main" val="3961253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8" name="Shape 12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9316751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Shape 13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through the agenda for today. Suggestion: Teacher</a:t>
            </a:r>
            <a:r>
              <a:rPr lang="en-US" sz="120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 read the slide to the class or call on a student to read the content of the slide to the class.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and reading along as the agenda is read aloud.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782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Shape 1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1" name="Shape 14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follow along and ensure they are tracking the print.  This is fluency work for the students.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follow along as you read pages aloud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Move students into their pairs: A and B</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the students that today we are going to participate in a reading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by Sharon Creech pages 42-45.</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Each partnership will reread their assigned pages with the focus of </a:t>
            </a:r>
            <a:r>
              <a:rPr lang="en" sz="1200" i="1" dirty="0">
                <a:solidFill>
                  <a:schemeClr val="dk1"/>
                </a:solidFill>
                <a:latin typeface="Calibri"/>
                <a:ea typeface="Calibri"/>
                <a:cs typeface="Calibri"/>
                <a:sym typeface="Calibri"/>
              </a:rPr>
              <a:t>“What Happens and How Does Jack feel about it?”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Each partnership will discuss what to record in each column of the </a:t>
            </a: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 minutes focus their attention to the anchor chart  and cold call to have students share out. (Anchor chart on next slide)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and following along as the teacher reads the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reading their sections with with pairs and discussing their evidence.</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who need it with a stronger reader.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1643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9" name="Shape 14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Group/Partners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can download the </a:t>
            </a:r>
            <a:r>
              <a:rPr lang="en" sz="1200" b="1" dirty="0">
                <a:solidFill>
                  <a:schemeClr val="dk1"/>
                </a:solidFill>
                <a:latin typeface="Calibri"/>
                <a:ea typeface="Calibri"/>
                <a:cs typeface="Calibri"/>
                <a:sym typeface="Calibri"/>
              </a:rPr>
              <a:t>What Happens and How Does Jack Feel about it? anchor chart  </a:t>
            </a:r>
            <a:r>
              <a:rPr lang="en" sz="1200" dirty="0">
                <a:solidFill>
                  <a:schemeClr val="dk1"/>
                </a:solidFill>
                <a:latin typeface="Calibri"/>
                <a:ea typeface="Calibri"/>
                <a:cs typeface="Calibri"/>
                <a:sym typeface="Calibri"/>
              </a:rPr>
              <a:t>at URL: </a:t>
            </a:r>
            <a:r>
              <a:rPr lang="en" sz="1200" u="sng" dirty="0">
                <a:solidFill>
                  <a:srgbClr val="6611CC"/>
                </a:solidFill>
                <a:latin typeface="Calibri"/>
                <a:ea typeface="Calibri"/>
                <a:cs typeface="Calibri"/>
                <a:sym typeface="Calibri"/>
                <a:hlinkClick r:id="rId3"/>
              </a:rPr>
              <a:t>http://curriculum.eleducation.org/curriculum/ela/grade-4</a:t>
            </a:r>
            <a:r>
              <a:rPr lang="en" sz="1200" dirty="0">
                <a:solidFill>
                  <a:schemeClr val="dk1"/>
                </a:solidFill>
                <a:latin typeface="Calibri"/>
                <a:ea typeface="Calibri"/>
                <a:cs typeface="Calibri"/>
                <a:sym typeface="Calibri"/>
              </a:rPr>
              <a:t>. Just click “download materials” under the module 1 section.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 minutes of discussion time direct students’ attention to the </a:t>
            </a: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for responses. As students share out, capture their responses on the </a:t>
            </a:r>
            <a:r>
              <a:rPr lang="en" sz="1200" b="1" dirty="0">
                <a:solidFill>
                  <a:schemeClr val="dk1"/>
                </a:solidFill>
                <a:latin typeface="Calibri"/>
                <a:ea typeface="Calibri"/>
                <a:cs typeface="Calibri"/>
                <a:sym typeface="Calibri"/>
              </a:rPr>
              <a:t>What Happens and How Does Jack Feel about It? anchor chart. </a:t>
            </a:r>
            <a:r>
              <a:rPr lang="en" sz="1200" b="0" dirty="0">
                <a:solidFill>
                  <a:schemeClr val="dk1"/>
                </a:solidFill>
                <a:latin typeface="Calibri"/>
                <a:ea typeface="Calibri"/>
                <a:cs typeface="Calibri"/>
                <a:sym typeface="Calibri"/>
              </a:rPr>
              <a:t>Refer to </a:t>
            </a:r>
            <a:r>
              <a:rPr lang="en" sz="1200" b="1" dirty="0">
                <a:solidFill>
                  <a:schemeClr val="dk1"/>
                </a:solidFill>
                <a:latin typeface="Calibri"/>
                <a:ea typeface="Calibri"/>
                <a:cs typeface="Calibri"/>
                <a:sym typeface="Calibri"/>
              </a:rPr>
              <a:t>What Happens and How Does Jack Feel about It? anchor chart </a:t>
            </a:r>
            <a:r>
              <a:rPr lang="en" sz="1200" dirty="0">
                <a:solidFill>
                  <a:schemeClr val="dk1"/>
                </a:solidFill>
                <a:latin typeface="Calibri"/>
                <a:ea typeface="Calibri"/>
                <a:cs typeface="Calibri"/>
                <a:sym typeface="Calibri"/>
              </a:rPr>
              <a:t>(example, for teacher reference in Module 1 Teacher Supporting Materials).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discussion. Student using evidence from the text.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9303614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Shape 15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Select students who volunteer to read the targets aloud.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they’ve been working on targets similar to the first target through previous lessons.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conversation and understanding of the targets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Beginning use of academic and domain specific vocabulary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simpler synonyms to the </a:t>
            </a:r>
            <a:r>
              <a:rPr lang="en" sz="1200" b="1" dirty="0">
                <a:solidFill>
                  <a:schemeClr val="dk1"/>
                </a:solidFill>
                <a:latin typeface="Calibri"/>
                <a:ea typeface="Calibri"/>
                <a:cs typeface="Calibri"/>
                <a:sym typeface="Calibri"/>
              </a:rPr>
              <a:t>Word Wall </a:t>
            </a:r>
            <a:r>
              <a:rPr lang="en" sz="1200" dirty="0">
                <a:solidFill>
                  <a:schemeClr val="dk1"/>
                </a:solidFill>
                <a:latin typeface="Calibri"/>
                <a:ea typeface="Calibri"/>
                <a:cs typeface="Calibri"/>
                <a:sym typeface="Calibri"/>
              </a:rPr>
              <a:t>in a lighter color next to the target vocabulary (e.g., excited, encouraged).</a:t>
            </a:r>
            <a:endParaRPr sz="1200" dirty="0">
              <a:latin typeface="Calibri"/>
              <a:ea typeface="Calibri"/>
              <a:cs typeface="Calibri"/>
              <a:sym typeface="Calibri"/>
            </a:endParaRPr>
          </a:p>
        </p:txBody>
      </p:sp>
    </p:spTree>
    <p:extLst>
      <p:ext uri="{BB962C8B-B14F-4D97-AF65-F5344CB8AC3E}">
        <p14:creationId xmlns:p14="http://schemas.microsoft.com/office/powerpoint/2010/main" val="2009802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4" name="Shape 16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4-5 minutes </a:t>
            </a: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b="1" dirty="0">
                <a:latin typeface="Calibri"/>
                <a:ea typeface="Calibri"/>
                <a:cs typeface="Calibri"/>
                <a:sym typeface="Calibri"/>
              </a:rPr>
              <a:t>Grouping: whole class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b="1"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This poem is from “Some of the poems used by Miss Stretchberry.” “Love That Boy” is the eighth of these poems. Tell students that it is by Walter Dean Myers, an African American poet who lived from 1937 to 2014 and wanted to make sure all people felt like human beings, no matter what race or how much money they had.</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This will be the same routine used in previous lessons</a:t>
            </a:r>
            <a:r>
              <a:rPr lang="en-US" sz="1200" dirty="0">
                <a:latin typeface="Calibri"/>
                <a:ea typeface="Calibri"/>
                <a:cs typeface="Calibri"/>
                <a:sym typeface="Calibri"/>
              </a:rPr>
              <a:t>.</a:t>
            </a: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chorally read as you read “Love That Boy” aloud twice. Ensure students are aware that this is only the first stanza of the poem.</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b="0" dirty="0">
                <a:latin typeface="Calibri"/>
                <a:ea typeface="Calibri"/>
                <a:cs typeface="Calibri"/>
                <a:sym typeface="Calibri"/>
              </a:rPr>
              <a:t>Cold call </a:t>
            </a:r>
            <a:r>
              <a:rPr lang="en" sz="1200" dirty="0">
                <a:latin typeface="Calibri"/>
                <a:ea typeface="Calibri"/>
                <a:cs typeface="Calibri"/>
                <a:sym typeface="Calibri"/>
              </a:rPr>
              <a:t>students to share out: </a:t>
            </a:r>
            <a:r>
              <a:rPr lang="en" sz="1200" i="1" dirty="0">
                <a:latin typeface="Calibri"/>
                <a:ea typeface="Calibri"/>
                <a:cs typeface="Calibri"/>
                <a:sym typeface="Calibri"/>
              </a:rPr>
              <a:t>“What is the gist of this poem? What is it mostly about?”</a:t>
            </a:r>
            <a:r>
              <a:rPr lang="en" sz="1200" b="1" i="1" dirty="0">
                <a:latin typeface="Calibri"/>
                <a:ea typeface="Calibri"/>
                <a:cs typeface="Calibri"/>
                <a:sym typeface="Calibri"/>
              </a:rPr>
              <a:t> </a:t>
            </a:r>
            <a:r>
              <a:rPr lang="en" sz="1200" b="1" dirty="0">
                <a:latin typeface="Calibri"/>
                <a:ea typeface="Calibri"/>
                <a:cs typeface="Calibri"/>
                <a:sym typeface="Calibri"/>
              </a:rPr>
              <a:t>(how the poet loves a boy)</a:t>
            </a:r>
            <a:endParaRPr sz="1200" b="1"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turn and talk to their partner. Use </a:t>
            </a:r>
            <a:r>
              <a:rPr lang="en" sz="1200" i="1" dirty="0">
                <a:latin typeface="Calibri"/>
                <a:ea typeface="Calibri"/>
                <a:cs typeface="Calibri"/>
                <a:sym typeface="Calibri"/>
              </a:rPr>
              <a:t>equity sticks</a:t>
            </a:r>
            <a:r>
              <a:rPr lang="en" sz="1200" dirty="0">
                <a:latin typeface="Calibri"/>
                <a:ea typeface="Calibri"/>
                <a:cs typeface="Calibri"/>
                <a:sym typeface="Calibri"/>
              </a:rPr>
              <a:t> to select students to share out: </a:t>
            </a:r>
            <a:r>
              <a:rPr lang="en" sz="1200" i="1" dirty="0">
                <a:latin typeface="Calibri"/>
                <a:ea typeface="Calibri"/>
                <a:cs typeface="Calibri"/>
                <a:sym typeface="Calibri"/>
              </a:rPr>
              <a:t>“Who do you think the boy is? Why do you think that?” </a:t>
            </a:r>
            <a:r>
              <a:rPr lang="en" sz="1200" b="1" dirty="0">
                <a:latin typeface="Calibri"/>
                <a:ea typeface="Calibri"/>
                <a:cs typeface="Calibri"/>
                <a:sym typeface="Calibri"/>
              </a:rPr>
              <a:t>(perhaps his son because the final line says, “Hey there, son!”) </a:t>
            </a:r>
            <a:r>
              <a:rPr lang="en" sz="1200" i="1" dirty="0">
                <a:latin typeface="Calibri"/>
                <a:ea typeface="Calibri"/>
                <a:cs typeface="Calibri"/>
                <a:sym typeface="Calibri"/>
              </a:rPr>
              <a:t>“What does he mean when he says he loves the boy like a rabbit loves to run? Why does he make this comparison?”</a:t>
            </a:r>
            <a:r>
              <a:rPr lang="en" sz="1200" b="1" i="1" dirty="0">
                <a:latin typeface="Calibri"/>
                <a:ea typeface="Calibri"/>
                <a:cs typeface="Calibri"/>
                <a:sym typeface="Calibri"/>
              </a:rPr>
              <a:t> </a:t>
            </a:r>
            <a:r>
              <a:rPr lang="en" sz="1200" b="1" dirty="0">
                <a:latin typeface="Calibri"/>
                <a:ea typeface="Calibri"/>
                <a:cs typeface="Calibri"/>
                <a:sym typeface="Calibri"/>
              </a:rPr>
              <a:t>(Rabbits love to run, so he loves the boy like rabbits love to run. He makes the comparison to show just how much he loves the boy.)</a:t>
            </a:r>
            <a:endParaRPr sz="1200" b="1" dirty="0">
              <a:latin typeface="Calibri"/>
              <a:ea typeface="Calibri"/>
              <a:cs typeface="Calibri"/>
              <a:sym typeface="Calibri"/>
            </a:endParaRPr>
          </a:p>
          <a:p>
            <a:pPr marL="457200" lvl="0" indent="0" rtl="0">
              <a:lnSpc>
                <a:spcPct val="100000"/>
              </a:lnSpc>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conversations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sketches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1356417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Shape 5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 name="Shape 5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7" name="Shape 5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0" name="Shape 6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Shape 6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64" name="Shape 6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Shape 6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8" name="Shape 6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9" name="Shape 6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Shape 7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5" name="Shape 75"/>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6" name="Shape 7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79" name="Shape 7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Shape 8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 name="Shape 8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 name="Shape 83"/>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4" name="Shape 84"/>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85" name="Shape 8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88" name="Shape 8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Shape 90"/>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1" name="Shape 9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92" name="Shape 9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Shape 9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5"/>
        <p:cNvGrpSpPr/>
        <p:nvPr/>
      </p:nvGrpSpPr>
      <p:grpSpPr>
        <a:xfrm>
          <a:off x="0" y="0"/>
          <a:ext cx="0" cy="0"/>
          <a:chOff x="0" y="0"/>
          <a:chExt cx="0" cy="0"/>
        </a:xfrm>
      </p:grpSpPr>
      <p:sp>
        <p:nvSpPr>
          <p:cNvPr id="96" name="Shape 9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a:endParaRPr/>
          </a:p>
        </p:txBody>
      </p:sp>
      <p:sp>
        <p:nvSpPr>
          <p:cNvPr id="97" name="Shape 9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Shape 9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9" name="Shape 9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Shape 10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1" name="Shape 10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Overlock"/>
                <a:ea typeface="Overlock"/>
                <a:cs typeface="Overlock"/>
                <a:sym typeface="Overlock"/>
              </a:defRPr>
            </a:lvl1pPr>
            <a:lvl2pPr marL="0" marR="0" lvl="1" indent="0" algn="r" rtl="0">
              <a:spcBef>
                <a:spcPts val="0"/>
              </a:spcBef>
              <a:buNone/>
              <a:defRPr sz="900" b="0" i="0" u="none" strike="noStrike" cap="none">
                <a:solidFill>
                  <a:schemeClr val="dk1"/>
                </a:solidFill>
                <a:latin typeface="Overlock"/>
                <a:ea typeface="Overlock"/>
                <a:cs typeface="Overlock"/>
                <a:sym typeface="Overlock"/>
              </a:defRPr>
            </a:lvl2pPr>
            <a:lvl3pPr marL="0" marR="0" lvl="2" indent="0" algn="r" rtl="0">
              <a:spcBef>
                <a:spcPts val="0"/>
              </a:spcBef>
              <a:buNone/>
              <a:defRPr sz="900" b="0" i="0" u="none" strike="noStrike" cap="none">
                <a:solidFill>
                  <a:schemeClr val="dk1"/>
                </a:solidFill>
                <a:latin typeface="Overlock"/>
                <a:ea typeface="Overlock"/>
                <a:cs typeface="Overlock"/>
                <a:sym typeface="Overlock"/>
              </a:defRPr>
            </a:lvl3pPr>
            <a:lvl4pPr marL="0" marR="0" lvl="3" indent="0" algn="r" rtl="0">
              <a:spcBef>
                <a:spcPts val="0"/>
              </a:spcBef>
              <a:buNone/>
              <a:defRPr sz="900" b="0" i="0" u="none" strike="noStrike" cap="none">
                <a:solidFill>
                  <a:schemeClr val="dk1"/>
                </a:solidFill>
                <a:latin typeface="Overlock"/>
                <a:ea typeface="Overlock"/>
                <a:cs typeface="Overlock"/>
                <a:sym typeface="Overlock"/>
              </a:defRPr>
            </a:lvl4pPr>
            <a:lvl5pPr marL="0" marR="0" lvl="4" indent="0" algn="r" rtl="0">
              <a:spcBef>
                <a:spcPts val="0"/>
              </a:spcBef>
              <a:buNone/>
              <a:defRPr sz="900" b="0" i="0" u="none" strike="noStrike" cap="none">
                <a:solidFill>
                  <a:schemeClr val="dk1"/>
                </a:solidFill>
                <a:latin typeface="Overlock"/>
                <a:ea typeface="Overlock"/>
                <a:cs typeface="Overlock"/>
                <a:sym typeface="Overlock"/>
              </a:defRPr>
            </a:lvl5pPr>
            <a:lvl6pPr marL="0" marR="0" lvl="5" indent="0" algn="r" rtl="0">
              <a:spcBef>
                <a:spcPts val="0"/>
              </a:spcBef>
              <a:buNone/>
              <a:defRPr sz="900" b="0" i="0" u="none" strike="noStrike" cap="none">
                <a:solidFill>
                  <a:schemeClr val="dk1"/>
                </a:solidFill>
                <a:latin typeface="Overlock"/>
                <a:ea typeface="Overlock"/>
                <a:cs typeface="Overlock"/>
                <a:sym typeface="Overlock"/>
              </a:defRPr>
            </a:lvl6pPr>
            <a:lvl7pPr marL="0" marR="0" lvl="6" indent="0" algn="r" rtl="0">
              <a:spcBef>
                <a:spcPts val="0"/>
              </a:spcBef>
              <a:buNone/>
              <a:defRPr sz="900" b="0" i="0" u="none" strike="noStrike" cap="none">
                <a:solidFill>
                  <a:schemeClr val="dk1"/>
                </a:solidFill>
                <a:latin typeface="Overlock"/>
                <a:ea typeface="Overlock"/>
                <a:cs typeface="Overlock"/>
                <a:sym typeface="Overlock"/>
              </a:defRPr>
            </a:lvl7pPr>
            <a:lvl8pPr marL="0" marR="0" lvl="7" indent="0" algn="r" rtl="0">
              <a:spcBef>
                <a:spcPts val="0"/>
              </a:spcBef>
              <a:buNone/>
              <a:defRPr sz="900" b="0" i="0" u="none" strike="noStrike" cap="none">
                <a:solidFill>
                  <a:schemeClr val="dk1"/>
                </a:solidFill>
                <a:latin typeface="Overlock"/>
                <a:ea typeface="Overlock"/>
                <a:cs typeface="Overlock"/>
                <a:sym typeface="Overlock"/>
              </a:defRPr>
            </a:lvl8pPr>
            <a:lvl9pPr marL="0" marR="0" lvl="8" indent="0" algn="r" rtl="0">
              <a:spcBef>
                <a:spcPts val="0"/>
              </a:spcBef>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a:endParaRPr/>
          </a:p>
        </p:txBody>
      </p:sp>
      <p:sp>
        <p:nvSpPr>
          <p:cNvPr id="104" name="Shape 10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105" name="Shape 10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Shape 10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7" name="Shape 10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a:solidFill>
                  <a:schemeClr val="dk1"/>
                </a:solidFill>
                <a:latin typeface="Overlock"/>
                <a:ea typeface="Overlock"/>
                <a:cs typeface="Overlock"/>
                <a:sym typeface="Overlock"/>
              </a:defRPr>
            </a:lvl1pPr>
            <a:lvl2pPr marL="0" marR="0" lvl="1" indent="0" algn="r" rtl="0">
              <a:spcBef>
                <a:spcPts val="0"/>
              </a:spcBef>
              <a:buNone/>
              <a:defRPr sz="900">
                <a:solidFill>
                  <a:schemeClr val="dk1"/>
                </a:solidFill>
                <a:latin typeface="Overlock"/>
                <a:ea typeface="Overlock"/>
                <a:cs typeface="Overlock"/>
                <a:sym typeface="Overlock"/>
              </a:defRPr>
            </a:lvl2pPr>
            <a:lvl3pPr marL="0" marR="0" lvl="2" indent="0" algn="r" rtl="0">
              <a:spcBef>
                <a:spcPts val="0"/>
              </a:spcBef>
              <a:buNone/>
              <a:defRPr sz="900">
                <a:solidFill>
                  <a:schemeClr val="dk1"/>
                </a:solidFill>
                <a:latin typeface="Overlock"/>
                <a:ea typeface="Overlock"/>
                <a:cs typeface="Overlock"/>
                <a:sym typeface="Overlock"/>
              </a:defRPr>
            </a:lvl3pPr>
            <a:lvl4pPr marL="0" marR="0" lvl="3" indent="0" algn="r" rtl="0">
              <a:spcBef>
                <a:spcPts val="0"/>
              </a:spcBef>
              <a:buNone/>
              <a:defRPr sz="900">
                <a:solidFill>
                  <a:schemeClr val="dk1"/>
                </a:solidFill>
                <a:latin typeface="Overlock"/>
                <a:ea typeface="Overlock"/>
                <a:cs typeface="Overlock"/>
                <a:sym typeface="Overlock"/>
              </a:defRPr>
            </a:lvl4pPr>
            <a:lvl5pPr marL="0" marR="0" lvl="4" indent="0" algn="r" rtl="0">
              <a:spcBef>
                <a:spcPts val="0"/>
              </a:spcBef>
              <a:buNone/>
              <a:defRPr sz="900">
                <a:solidFill>
                  <a:schemeClr val="dk1"/>
                </a:solidFill>
                <a:latin typeface="Overlock"/>
                <a:ea typeface="Overlock"/>
                <a:cs typeface="Overlock"/>
                <a:sym typeface="Overlock"/>
              </a:defRPr>
            </a:lvl5pPr>
            <a:lvl6pPr marL="0" marR="0" lvl="5" indent="0" algn="r" rtl="0">
              <a:spcBef>
                <a:spcPts val="0"/>
              </a:spcBef>
              <a:buNone/>
              <a:defRPr sz="900">
                <a:solidFill>
                  <a:schemeClr val="dk1"/>
                </a:solidFill>
                <a:latin typeface="Overlock"/>
                <a:ea typeface="Overlock"/>
                <a:cs typeface="Overlock"/>
                <a:sym typeface="Overlock"/>
              </a:defRPr>
            </a:lvl6pPr>
            <a:lvl7pPr marL="0" marR="0" lvl="6" indent="0" algn="r" rtl="0">
              <a:spcBef>
                <a:spcPts val="0"/>
              </a:spcBef>
              <a:buNone/>
              <a:defRPr sz="900">
                <a:solidFill>
                  <a:schemeClr val="dk1"/>
                </a:solidFill>
                <a:latin typeface="Overlock"/>
                <a:ea typeface="Overlock"/>
                <a:cs typeface="Overlock"/>
                <a:sym typeface="Overlock"/>
              </a:defRPr>
            </a:lvl7pPr>
            <a:lvl8pPr marL="0" marR="0" lvl="7" indent="0" algn="r" rtl="0">
              <a:spcBef>
                <a:spcPts val="0"/>
              </a:spcBef>
              <a:buNone/>
              <a:defRPr sz="900">
                <a:solidFill>
                  <a:schemeClr val="dk1"/>
                </a:solidFill>
                <a:latin typeface="Overlock"/>
                <a:ea typeface="Overlock"/>
                <a:cs typeface="Overlock"/>
                <a:sym typeface="Overlock"/>
              </a:defRPr>
            </a:lvl8pPr>
            <a:lvl9pPr marL="0" marR="0" lvl="8" indent="0" algn="r" rtl="0">
              <a:spcBef>
                <a:spcPts val="0"/>
              </a:spcBef>
              <a:buNone/>
              <a:defRPr sz="900">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C71AC0CC-D46D-4B6E-ABD3-B3C14CB422C4}"/>
              </a:ext>
            </a:extLst>
          </p:cNvPr>
          <p:cNvPicPr>
            <a:picLocks noChangeAspect="1"/>
          </p:cNvPicPr>
          <p:nvPr userDrawn="1"/>
        </p:nvPicPr>
        <p:blipFill>
          <a:blip r:embed="rId2"/>
          <a:stretch>
            <a:fillRect/>
          </a:stretch>
        </p:blipFill>
        <p:spPr>
          <a:xfrm>
            <a:off x="8134350" y="4969725"/>
            <a:ext cx="762000" cy="142875"/>
          </a:xfrm>
          <a:prstGeom prst="rect">
            <a:avLst/>
          </a:prstGeom>
        </p:spPr>
      </p:pic>
      <p:pic>
        <p:nvPicPr>
          <p:cNvPr id="5" name="Picture 4">
            <a:extLst>
              <a:ext uri="{FF2B5EF4-FFF2-40B4-BE49-F238E27FC236}">
                <a16:creationId xmlns:a16="http://schemas.microsoft.com/office/drawing/2014/main" id="{CF361375-7857-4E27-B2A9-C99868BD9160}"/>
              </a:ext>
            </a:extLst>
          </p:cNvPr>
          <p:cNvPicPr>
            <a:picLocks noChangeAspect="1"/>
          </p:cNvPicPr>
          <p:nvPr userDrawn="1"/>
        </p:nvPicPr>
        <p:blipFill>
          <a:blip r:embed="rId3"/>
          <a:stretch>
            <a:fillRect/>
          </a:stretch>
        </p:blipFill>
        <p:spPr>
          <a:xfrm>
            <a:off x="4143375" y="4326787"/>
            <a:ext cx="857250" cy="714375"/>
          </a:xfrm>
          <a:prstGeom prst="rect">
            <a:avLst/>
          </a:prstGeom>
        </p:spPr>
      </p:pic>
      <p:pic>
        <p:nvPicPr>
          <p:cNvPr id="7" name="Picture 6">
            <a:extLst>
              <a:ext uri="{FF2B5EF4-FFF2-40B4-BE49-F238E27FC236}">
                <a16:creationId xmlns:a16="http://schemas.microsoft.com/office/drawing/2014/main" id="{637DE310-5AE0-4D0A-B835-584C9E7BF216}"/>
              </a:ext>
            </a:extLst>
          </p:cNvPr>
          <p:cNvPicPr>
            <a:picLocks noChangeAspect="1"/>
          </p:cNvPicPr>
          <p:nvPr userDrawn="1"/>
        </p:nvPicPr>
        <p:blipFill>
          <a:blip r:embed="rId4"/>
          <a:stretch>
            <a:fillRect/>
          </a:stretch>
        </p:blipFill>
        <p:spPr>
          <a:xfrm>
            <a:off x="25093" y="4557349"/>
            <a:ext cx="1207113" cy="554784"/>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dirty="0"/>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7B460771-0E89-4DA3-9AC1-FA8441C6E320}"/>
              </a:ext>
            </a:extLst>
          </p:cNvPr>
          <p:cNvPicPr>
            <a:picLocks noChangeAspect="1"/>
          </p:cNvPicPr>
          <p:nvPr userDrawn="1"/>
        </p:nvPicPr>
        <p:blipFill>
          <a:blip r:embed="rId2"/>
          <a:stretch>
            <a:fillRect/>
          </a:stretch>
        </p:blipFill>
        <p:spPr>
          <a:xfrm>
            <a:off x="8382000" y="4950329"/>
            <a:ext cx="762000" cy="190046"/>
          </a:xfrm>
          <a:prstGeom prst="rect">
            <a:avLst/>
          </a:prstGeom>
        </p:spPr>
      </p:pic>
      <p:pic>
        <p:nvPicPr>
          <p:cNvPr id="5" name="Picture 4">
            <a:extLst>
              <a:ext uri="{FF2B5EF4-FFF2-40B4-BE49-F238E27FC236}">
                <a16:creationId xmlns:a16="http://schemas.microsoft.com/office/drawing/2014/main" id="{20C4E648-7959-4618-8F1B-639F13AB07A2}"/>
              </a:ext>
            </a:extLst>
          </p:cNvPr>
          <p:cNvPicPr>
            <a:picLocks noChangeAspect="1"/>
          </p:cNvPicPr>
          <p:nvPr userDrawn="1"/>
        </p:nvPicPr>
        <p:blipFill>
          <a:blip r:embed="rId3"/>
          <a:stretch>
            <a:fillRect/>
          </a:stretch>
        </p:blipFill>
        <p:spPr>
          <a:xfrm>
            <a:off x="4232730" y="4568875"/>
            <a:ext cx="678539" cy="565449"/>
          </a:xfrm>
          <a:prstGeom prst="rect">
            <a:avLst/>
          </a:prstGeom>
        </p:spPr>
      </p:pic>
      <p:pic>
        <p:nvPicPr>
          <p:cNvPr id="7" name="Picture 6">
            <a:extLst>
              <a:ext uri="{FF2B5EF4-FFF2-40B4-BE49-F238E27FC236}">
                <a16:creationId xmlns:a16="http://schemas.microsoft.com/office/drawing/2014/main" id="{CCFF93B2-523D-4BD3-9969-1DCAD5031FFF}"/>
              </a:ext>
            </a:extLst>
          </p:cNvPr>
          <p:cNvPicPr>
            <a:picLocks noChangeAspect="1"/>
          </p:cNvPicPr>
          <p:nvPr userDrawn="1"/>
        </p:nvPicPr>
        <p:blipFill>
          <a:blip r:embed="rId4"/>
          <a:stretch>
            <a:fillRect/>
          </a:stretch>
        </p:blipFill>
        <p:spPr>
          <a:xfrm>
            <a:off x="67984" y="4547133"/>
            <a:ext cx="1207113" cy="554784"/>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Shape 5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sz="1400">
                <a:solidFill>
                  <a:schemeClr val="dk2"/>
                </a:solidFill>
              </a:defRPr>
            </a:lvl2pPr>
            <a:lvl3pPr marL="1371600" lvl="2" indent="-317500" rtl="0">
              <a:lnSpc>
                <a:spcPct val="115000"/>
              </a:lnSpc>
              <a:spcBef>
                <a:spcPts val="1600"/>
              </a:spcBef>
              <a:spcAft>
                <a:spcPts val="0"/>
              </a:spcAft>
              <a:buClr>
                <a:schemeClr val="dk2"/>
              </a:buClr>
              <a:buSzPts val="1400"/>
              <a:buChar char="■"/>
              <a:defRPr sz="1400">
                <a:solidFill>
                  <a:schemeClr val="dk2"/>
                </a:solidFill>
              </a:defRPr>
            </a:lvl3pPr>
            <a:lvl4pPr marL="1828800" lvl="3" indent="-317500" rtl="0">
              <a:lnSpc>
                <a:spcPct val="115000"/>
              </a:lnSpc>
              <a:spcBef>
                <a:spcPts val="1600"/>
              </a:spcBef>
              <a:spcAft>
                <a:spcPts val="0"/>
              </a:spcAft>
              <a:buClr>
                <a:schemeClr val="dk2"/>
              </a:buClr>
              <a:buSzPts val="1400"/>
              <a:buChar char="●"/>
              <a:defRPr sz="1400">
                <a:solidFill>
                  <a:schemeClr val="dk2"/>
                </a:solidFill>
              </a:defRPr>
            </a:lvl4pPr>
            <a:lvl5pPr marL="2286000" lvl="4" indent="-317500" rtl="0">
              <a:lnSpc>
                <a:spcPct val="115000"/>
              </a:lnSpc>
              <a:spcBef>
                <a:spcPts val="1600"/>
              </a:spcBef>
              <a:spcAft>
                <a:spcPts val="0"/>
              </a:spcAft>
              <a:buClr>
                <a:schemeClr val="dk2"/>
              </a:buClr>
              <a:buSzPts val="1400"/>
              <a:buChar char="○"/>
              <a:defRPr sz="1400">
                <a:solidFill>
                  <a:schemeClr val="dk2"/>
                </a:solidFill>
              </a:defRPr>
            </a:lvl5pPr>
            <a:lvl6pPr marL="2743200" lvl="5" indent="-317500" rtl="0">
              <a:lnSpc>
                <a:spcPct val="115000"/>
              </a:lnSpc>
              <a:spcBef>
                <a:spcPts val="1600"/>
              </a:spcBef>
              <a:spcAft>
                <a:spcPts val="0"/>
              </a:spcAft>
              <a:buClr>
                <a:schemeClr val="dk2"/>
              </a:buClr>
              <a:buSzPts val="1400"/>
              <a:buChar char="■"/>
              <a:defRPr sz="1400">
                <a:solidFill>
                  <a:schemeClr val="dk2"/>
                </a:solidFill>
              </a:defRPr>
            </a:lvl6pPr>
            <a:lvl7pPr marL="3200400" lvl="6" indent="-317500" rtl="0">
              <a:lnSpc>
                <a:spcPct val="115000"/>
              </a:lnSpc>
              <a:spcBef>
                <a:spcPts val="1600"/>
              </a:spcBef>
              <a:spcAft>
                <a:spcPts val="0"/>
              </a:spcAft>
              <a:buClr>
                <a:schemeClr val="dk2"/>
              </a:buClr>
              <a:buSzPts val="1400"/>
              <a:buChar char="●"/>
              <a:defRPr sz="1400">
                <a:solidFill>
                  <a:schemeClr val="dk2"/>
                </a:solidFill>
              </a:defRPr>
            </a:lvl7pPr>
            <a:lvl8pPr marL="3657600" lvl="7" indent="-317500" rtl="0">
              <a:lnSpc>
                <a:spcPct val="115000"/>
              </a:lnSpc>
              <a:spcBef>
                <a:spcPts val="1600"/>
              </a:spcBef>
              <a:spcAft>
                <a:spcPts val="0"/>
              </a:spcAft>
              <a:buClr>
                <a:schemeClr val="dk2"/>
              </a:buClr>
              <a:buSzPts val="1400"/>
              <a:buChar char="○"/>
              <a:defRPr sz="1400">
                <a:solidFill>
                  <a:schemeClr val="dk2"/>
                </a:solidFill>
              </a:defRPr>
            </a:lvl8pPr>
            <a:lvl9pPr marL="4114800" lvl="8" indent="-317500" rtl="0">
              <a:lnSpc>
                <a:spcPct val="115000"/>
              </a:lnSpc>
              <a:spcBef>
                <a:spcPts val="1600"/>
              </a:spcBef>
              <a:spcAft>
                <a:spcPts val="1600"/>
              </a:spcAft>
              <a:buClr>
                <a:schemeClr val="dk2"/>
              </a:buClr>
              <a:buSzPts val="1400"/>
              <a:buChar char="■"/>
              <a:defRPr sz="1400">
                <a:solidFill>
                  <a:schemeClr val="dk2"/>
                </a:solidFill>
              </a:defRPr>
            </a:lvl9pPr>
          </a:lstStyle>
          <a:p>
            <a:endParaRPr/>
          </a:p>
        </p:txBody>
      </p:sp>
      <p:sp>
        <p:nvSpPr>
          <p:cNvPr id="53" name="Shape 5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4.xml"/><Relationship Id="rId5" Type="http://schemas.openxmlformats.org/officeDocument/2006/relationships/image" Target="../media/image13.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4.xml"/><Relationship Id="rId5" Type="http://schemas.openxmlformats.org/officeDocument/2006/relationships/image" Target="../media/image13.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4.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Shape 11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1</a:t>
            </a:r>
            <a:r>
              <a:rPr lang="en" sz="3400"/>
              <a:t>: Lesson </a:t>
            </a:r>
            <a:r>
              <a:rPr lang="en"/>
              <a:t>11</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13" name="Shape 113"/>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60-70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p>
          <a:p>
            <a:pPr marL="0" lvl="0" indent="0" rtl="0">
              <a:lnSpc>
                <a:spcPct val="90000"/>
              </a:lnSpc>
              <a:spcBef>
                <a:spcPts val="0"/>
              </a:spcBef>
              <a:spcAft>
                <a:spcPts val="0"/>
              </a:spcAft>
              <a:buClr>
                <a:schemeClr val="dk1"/>
              </a:buClr>
              <a:buSzPts val="3200"/>
              <a:buFont typeface="Arial"/>
              <a:buNone/>
            </a:pPr>
            <a:r>
              <a:rPr lang="en" sz="1600"/>
              <a:t>The purpose of today’s lesson is to:</a:t>
            </a:r>
            <a:endParaRPr sz="1600"/>
          </a:p>
          <a:p>
            <a:pPr marL="457200" lvl="0" indent="-317500" rtl="0">
              <a:lnSpc>
                <a:spcPct val="90000"/>
              </a:lnSpc>
              <a:spcBef>
                <a:spcPts val="1000"/>
              </a:spcBef>
              <a:spcAft>
                <a:spcPts val="0"/>
              </a:spcAft>
              <a:buSzPts val="1400"/>
              <a:buChar char="●"/>
            </a:pPr>
            <a:r>
              <a:rPr lang="en" sz="1400"/>
              <a:t>Identify the characteristics of poetry in a new poem, describe how Jack changes as we move through the poems based on textual evidence, and become familiar with using affixes to determine the meaning of unknown words. </a:t>
            </a:r>
            <a:endParaRPr sz="1400"/>
          </a:p>
          <a:p>
            <a:pPr marL="0" lvl="0" indent="0" rtl="0">
              <a:lnSpc>
                <a:spcPct val="90000"/>
              </a:lnSpc>
              <a:spcBef>
                <a:spcPts val="1000"/>
              </a:spcBef>
              <a:spcAft>
                <a:spcPts val="0"/>
              </a:spcAft>
              <a:buClr>
                <a:schemeClr val="dk1"/>
              </a:buClr>
              <a:buSzPts val="3200"/>
              <a:buFont typeface="Arial"/>
              <a:buNone/>
            </a:pPr>
            <a:endParaRPr sz="1600"/>
          </a:p>
          <a:p>
            <a:pPr marL="0" lvl="0" indent="0" rtl="0">
              <a:lnSpc>
                <a:spcPct val="90000"/>
              </a:lnSpc>
              <a:spcBef>
                <a:spcPts val="0"/>
              </a:spcBef>
              <a:spcAft>
                <a:spcPts val="0"/>
              </a:spcAft>
              <a:buClr>
                <a:schemeClr val="dk1"/>
              </a:buClr>
              <a:buSzPts val="3200"/>
              <a:buFont typeface="Arial"/>
              <a:buNone/>
            </a:pPr>
            <a:r>
              <a:rPr lang="en" sz="1600"/>
              <a:t>The Learning Targets for students today are:</a:t>
            </a:r>
            <a:endParaRPr sz="1600"/>
          </a:p>
          <a:p>
            <a:pPr marL="457200" lvl="0" indent="-317500" rtl="0">
              <a:lnSpc>
                <a:spcPct val="150000"/>
              </a:lnSpc>
              <a:spcBef>
                <a:spcPts val="1700"/>
              </a:spcBef>
              <a:spcAft>
                <a:spcPts val="0"/>
              </a:spcAft>
              <a:buClr>
                <a:srgbClr val="000000"/>
              </a:buClr>
              <a:buSzPts val="1400"/>
              <a:buFont typeface="Georgia"/>
              <a:buAutoNum type="arabicPeriod"/>
            </a:pPr>
            <a:r>
              <a:rPr lang="en" sz="1400"/>
              <a:t>I can identify the characteristics of poetry in the first stanza of “Love That Boy.”</a:t>
            </a:r>
            <a:endParaRPr sz="1400"/>
          </a:p>
          <a:p>
            <a:pPr marL="457200" lvl="0" indent="-317500" rtl="0">
              <a:lnSpc>
                <a:spcPct val="150000"/>
              </a:lnSpc>
              <a:spcBef>
                <a:spcPts val="0"/>
              </a:spcBef>
              <a:spcAft>
                <a:spcPts val="0"/>
              </a:spcAft>
              <a:buClr>
                <a:srgbClr val="000000"/>
              </a:buClr>
              <a:buSzPts val="1400"/>
              <a:buFont typeface="Georgia"/>
              <a:buAutoNum type="arabicPeriod"/>
            </a:pPr>
            <a:r>
              <a:rPr lang="en" sz="1400"/>
              <a:t>I can describe how Jack’s feelings about poetry changed using evidence from the text.</a:t>
            </a:r>
            <a:endParaRPr sz="1400"/>
          </a:p>
          <a:p>
            <a:pPr marL="0" lvl="0" indent="0" rtl="0">
              <a:lnSpc>
                <a:spcPct val="150000"/>
              </a:lnSpc>
              <a:spcBef>
                <a:spcPts val="1800"/>
              </a:spcBef>
              <a:spcAft>
                <a:spcPts val="0"/>
              </a:spcAft>
              <a:buNone/>
            </a:pPr>
            <a:endParaRPr sz="1200">
              <a:solidFill>
                <a:srgbClr val="444444"/>
              </a:solidFill>
              <a:latin typeface="Georgia"/>
              <a:ea typeface="Georgia"/>
              <a:cs typeface="Georgia"/>
              <a:sym typeface="Georgia"/>
            </a:endParaRPr>
          </a:p>
          <a:p>
            <a:pPr marL="0" lvl="0" indent="0" rtl="0">
              <a:lnSpc>
                <a:spcPct val="150000"/>
              </a:lnSpc>
              <a:spcBef>
                <a:spcPts val="1800"/>
              </a:spcBef>
              <a:spcAft>
                <a:spcPts val="0"/>
              </a:spcAft>
              <a:buNone/>
            </a:pPr>
            <a:endParaRPr sz="160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Look at Language</a:t>
            </a:r>
            <a:endParaRPr/>
          </a:p>
        </p:txBody>
      </p:sp>
      <p:sp>
        <p:nvSpPr>
          <p:cNvPr id="175" name="Shape 175"/>
          <p:cNvSpPr txBox="1">
            <a:spLocks noGrp="1"/>
          </p:cNvSpPr>
          <p:nvPr>
            <p:ph type="body" idx="1"/>
          </p:nvPr>
        </p:nvSpPr>
        <p:spPr>
          <a:xfrm>
            <a:off x="311700" y="1152475"/>
            <a:ext cx="4520700" cy="3136500"/>
          </a:xfrm>
          <a:prstGeom prst="rect">
            <a:avLst/>
          </a:prstGeom>
        </p:spPr>
        <p:txBody>
          <a:bodyPr spcFirstLastPara="1" wrap="square" lIns="91425" tIns="91425" rIns="91425" bIns="91425" anchor="t" anchorCtr="0">
            <a:noAutofit/>
          </a:bodyPr>
          <a:lstStyle/>
          <a:p>
            <a:pPr marL="0" lvl="0" indent="0" rtl="0">
              <a:spcBef>
                <a:spcPts val="0"/>
              </a:spcBef>
              <a:spcAft>
                <a:spcPts val="1600"/>
              </a:spcAft>
              <a:buNone/>
            </a:pPr>
            <a:r>
              <a:rPr lang="en" sz="3000" dirty="0"/>
              <a:t>“Because of two reasons </a:t>
            </a:r>
            <a:r>
              <a:rPr lang="en-US" sz="3000" dirty="0"/>
              <a:t>I</a:t>
            </a:r>
            <a:r>
              <a:rPr lang="en" sz="3000" dirty="0"/>
              <a:t> liked it: One is because my dad calls me in the morning just like that.”</a:t>
            </a:r>
            <a:endParaRPr sz="3000" dirty="0"/>
          </a:p>
        </p:txBody>
      </p:sp>
      <p:sp>
        <p:nvSpPr>
          <p:cNvPr id="176" name="Shape 176"/>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p>
            <a:pPr marL="457200" lvl="0" indent="-317500" rtl="0">
              <a:spcBef>
                <a:spcPts val="0"/>
              </a:spcBef>
              <a:spcAft>
                <a:spcPts val="0"/>
              </a:spcAft>
              <a:buSzPts val="1400"/>
              <a:buChar char="●"/>
            </a:pPr>
            <a:r>
              <a:rPr lang="en" dirty="0"/>
              <a:t>What is the gist of this sentence? What, in the text, makes you think so?</a:t>
            </a:r>
            <a:endParaRPr dirty="0"/>
          </a:p>
          <a:p>
            <a:pPr marL="457200" lvl="0" indent="-317500" rtl="0">
              <a:spcBef>
                <a:spcPts val="0"/>
              </a:spcBef>
              <a:spcAft>
                <a:spcPts val="0"/>
              </a:spcAft>
              <a:buSzPts val="1400"/>
              <a:buChar char="●"/>
            </a:pPr>
            <a:r>
              <a:rPr lang="en" dirty="0"/>
              <a:t>This sentence mentions two reasons. What is the other reason? What, in the text, makes you think so?</a:t>
            </a:r>
            <a:endParaRPr dirty="0"/>
          </a:p>
          <a:p>
            <a:pPr marL="457200" lvl="0" indent="-317500" rtl="0">
              <a:spcBef>
                <a:spcPts val="0"/>
              </a:spcBef>
              <a:spcAft>
                <a:spcPts val="0"/>
              </a:spcAft>
              <a:buSzPts val="1400"/>
              <a:buChar char="●"/>
            </a:pPr>
            <a:r>
              <a:rPr lang="en" dirty="0"/>
              <a:t>Why did Jack write this phrase at the beginning of the sentence? What happens if we moved it after “I liked it?</a:t>
            </a:r>
            <a:r>
              <a:rPr lang="en-US" dirty="0"/>
              <a:t>”</a:t>
            </a:r>
            <a:endParaRPr dirty="0"/>
          </a:p>
          <a:p>
            <a:pPr marL="457200" lvl="0" indent="-317500" rtl="0">
              <a:spcBef>
                <a:spcPts val="0"/>
              </a:spcBef>
              <a:spcAft>
                <a:spcPts val="0"/>
              </a:spcAft>
              <a:buSzPts val="1400"/>
              <a:buChar char="●"/>
            </a:pPr>
            <a:r>
              <a:rPr lang="en" dirty="0"/>
              <a:t>How does your understanding of this sentence change your understanding of </a:t>
            </a:r>
            <a:r>
              <a:rPr lang="en" i="1" dirty="0"/>
              <a:t>Love that Dog</a:t>
            </a:r>
            <a:r>
              <a:rPr lang="en" dirty="0"/>
              <a:t>?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76">
                                            <p:txEl>
                                              <p:pRg st="0" end="0"/>
                                            </p:txEl>
                                          </p:spTgt>
                                        </p:tgtEl>
                                        <p:attrNameLst>
                                          <p:attrName>style.visibility</p:attrName>
                                        </p:attrNameLst>
                                      </p:cBhvr>
                                      <p:to>
                                        <p:strVal val="visible"/>
                                      </p:to>
                                    </p:set>
                                    <p:anim calcmode="lin" valueType="num">
                                      <p:cBhvr additive="base">
                                        <p:cTn id="7" dur="1000"/>
                                        <p:tgtEl>
                                          <p:spTgt spid="176">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76">
                                            <p:txEl>
                                              <p:pRg st="1" end="1"/>
                                            </p:txEl>
                                          </p:spTgt>
                                        </p:tgtEl>
                                        <p:attrNameLst>
                                          <p:attrName>style.visibility</p:attrName>
                                        </p:attrNameLst>
                                      </p:cBhvr>
                                      <p:to>
                                        <p:strVal val="visible"/>
                                      </p:to>
                                    </p:set>
                                    <p:anim calcmode="lin" valueType="num">
                                      <p:cBhvr additive="base">
                                        <p:cTn id="12" dur="1000"/>
                                        <p:tgtEl>
                                          <p:spTgt spid="176">
                                            <p:txEl>
                                              <p:pRg st="1" end="1"/>
                                            </p:txEl>
                                          </p:spTgt>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76">
                                            <p:txEl>
                                              <p:pRg st="2" end="2"/>
                                            </p:txEl>
                                          </p:spTgt>
                                        </p:tgtEl>
                                        <p:attrNameLst>
                                          <p:attrName>style.visibility</p:attrName>
                                        </p:attrNameLst>
                                      </p:cBhvr>
                                      <p:to>
                                        <p:strVal val="visible"/>
                                      </p:to>
                                    </p:set>
                                    <p:anim calcmode="lin" valueType="num">
                                      <p:cBhvr additive="base">
                                        <p:cTn id="17" dur="1000"/>
                                        <p:tgtEl>
                                          <p:spTgt spid="176">
                                            <p:txEl>
                                              <p:pRg st="2" end="2"/>
                                            </p:txEl>
                                          </p:spTgt>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176">
                                            <p:txEl>
                                              <p:pRg st="3" end="3"/>
                                            </p:txEl>
                                          </p:spTgt>
                                        </p:tgtEl>
                                        <p:attrNameLst>
                                          <p:attrName>style.visibility</p:attrName>
                                        </p:attrNameLst>
                                      </p:cBhvr>
                                      <p:to>
                                        <p:strVal val="visible"/>
                                      </p:to>
                                    </p:set>
                                    <p:anim calcmode="lin" valueType="num">
                                      <p:cBhvr additive="base">
                                        <p:cTn id="22" dur="1000"/>
                                        <p:tgtEl>
                                          <p:spTgt spid="176">
                                            <p:txEl>
                                              <p:pRg st="3" end="3"/>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graphicFrame>
        <p:nvGraphicFramePr>
          <p:cNvPr id="181" name="Shape 181"/>
          <p:cNvGraphicFramePr/>
          <p:nvPr>
            <p:extLst>
              <p:ext uri="{D42A27DB-BD31-4B8C-83A1-F6EECF244321}">
                <p14:modId xmlns:p14="http://schemas.microsoft.com/office/powerpoint/2010/main" val="233347578"/>
              </p:ext>
            </p:extLst>
          </p:nvPr>
        </p:nvGraphicFramePr>
        <p:xfrm>
          <a:off x="803825" y="1322647"/>
          <a:ext cx="7221625" cy="3277746"/>
        </p:xfrm>
        <a:graphic>
          <a:graphicData uri="http://schemas.openxmlformats.org/drawingml/2006/table">
            <a:tbl>
              <a:tblPr>
                <a:noFill/>
                <a:tableStyleId>{EA915BE0-B2AD-4FE4-8625-0A30D369C776}</a:tableStyleId>
              </a:tblPr>
              <a:tblGrid>
                <a:gridCol w="1038225">
                  <a:extLst>
                    <a:ext uri="{9D8B030D-6E8A-4147-A177-3AD203B41FA5}">
                      <a16:colId xmlns:a16="http://schemas.microsoft.com/office/drawing/2014/main" val="20000"/>
                    </a:ext>
                  </a:extLst>
                </a:gridCol>
                <a:gridCol w="1695450">
                  <a:extLst>
                    <a:ext uri="{9D8B030D-6E8A-4147-A177-3AD203B41FA5}">
                      <a16:colId xmlns:a16="http://schemas.microsoft.com/office/drawing/2014/main" val="20001"/>
                    </a:ext>
                  </a:extLst>
                </a:gridCol>
                <a:gridCol w="4487950">
                  <a:extLst>
                    <a:ext uri="{9D8B030D-6E8A-4147-A177-3AD203B41FA5}">
                      <a16:colId xmlns:a16="http://schemas.microsoft.com/office/drawing/2014/main" val="20002"/>
                    </a:ext>
                  </a:extLst>
                </a:gridCol>
              </a:tblGrid>
              <a:tr h="538500">
                <a:tc>
                  <a:txBody>
                    <a:bodyPr/>
                    <a:lstStyle/>
                    <a:p>
                      <a:pPr marL="76200" lvl="0" indent="0" rtl="0">
                        <a:lnSpc>
                          <a:spcPct val="115000"/>
                        </a:lnSpc>
                        <a:spcBef>
                          <a:spcPts val="0"/>
                        </a:spcBef>
                        <a:spcAft>
                          <a:spcPts val="0"/>
                        </a:spcAft>
                        <a:buNone/>
                      </a:pPr>
                      <a:r>
                        <a:rPr lang="en" dirty="0">
                          <a:latin typeface="Century Gothic" panose="020B0502020202020204" pitchFamily="34" charset="0"/>
                        </a:rPr>
                        <a:t>Title of Poem</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 dirty="0">
                          <a:latin typeface="Century Gothic" panose="020B0502020202020204" pitchFamily="34" charset="0"/>
                        </a:rPr>
                        <a:t>Notices</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
                          <a:latin typeface="Century Gothic" panose="020B0502020202020204" pitchFamily="34" charset="0"/>
                        </a:rPr>
                        <a:t>Characteristics of Poetry</a:t>
                      </a:r>
                      <a:endParaRPr>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662875">
                <a:tc>
                  <a:txBody>
                    <a:bodyPr/>
                    <a:lstStyle/>
                    <a:p>
                      <a:pPr marL="76200" lvl="0" indent="0" rtl="0">
                        <a:lnSpc>
                          <a:spcPct val="115000"/>
                        </a:lnSpc>
                        <a:spcBef>
                          <a:spcPts val="0"/>
                        </a:spcBef>
                        <a:spcAft>
                          <a:spcPts val="0"/>
                        </a:spcAft>
                        <a:buNone/>
                      </a:pPr>
                      <a:r>
                        <a:rPr lang="en">
                          <a:latin typeface="Century Gothic" panose="020B0502020202020204" pitchFamily="34" charset="0"/>
                        </a:rPr>
                        <a:t>“Love That Boy” by Walter Dean Myers</a:t>
                      </a:r>
                      <a:endParaRPr>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dirty="0">
                        <a:latin typeface="Century Gothic" panose="020B0502020202020204" pitchFamily="34" charset="0"/>
                      </a:endParaRPr>
                    </a:p>
                    <a:p>
                      <a:pPr marL="76200" lvl="0" indent="0"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182" name="Shape 182"/>
          <p:cNvSpPr txBox="1"/>
          <p:nvPr/>
        </p:nvSpPr>
        <p:spPr>
          <a:xfrm>
            <a:off x="631463" y="529450"/>
            <a:ext cx="7221600" cy="516600"/>
          </a:xfrm>
          <a:prstGeom prst="rect">
            <a:avLst/>
          </a:prstGeom>
          <a:noFill/>
          <a:ln>
            <a:noFill/>
          </a:ln>
        </p:spPr>
        <p:txBody>
          <a:bodyPr spcFirstLastPara="1" wrap="square" lIns="91425" tIns="91425" rIns="91425" bIns="91425" anchor="ctr" anchorCtr="0">
            <a:noAutofit/>
          </a:bodyPr>
          <a:lstStyle/>
          <a:p>
            <a:pPr marL="0" lvl="0" indent="0" rtl="0">
              <a:lnSpc>
                <a:spcPct val="115000"/>
              </a:lnSpc>
              <a:spcBef>
                <a:spcPts val="0"/>
              </a:spcBef>
              <a:spcAft>
                <a:spcPts val="0"/>
              </a:spcAft>
              <a:buNone/>
            </a:pPr>
            <a:r>
              <a:rPr lang="en" sz="3200" dirty="0">
                <a:solidFill>
                  <a:schemeClr val="tx1"/>
                </a:solidFill>
                <a:latin typeface="Century Gothic"/>
                <a:ea typeface="Century Gothic"/>
                <a:cs typeface="Century Gothic"/>
                <a:sym typeface="Century Gothic"/>
              </a:rPr>
              <a:t>What Makes a Poem a Poem? </a:t>
            </a:r>
            <a:endParaRPr sz="3200" dirty="0">
              <a:solidFill>
                <a:schemeClr val="tx1"/>
              </a:solidFill>
              <a:latin typeface="Century Gothic"/>
              <a:ea typeface="Century Gothic"/>
              <a:cs typeface="Century Gothic"/>
              <a:sym typeface="Century Gothic"/>
            </a:endParaRPr>
          </a:p>
        </p:txBody>
      </p:sp>
      <p:pic>
        <p:nvPicPr>
          <p:cNvPr id="183" name="Shape 183"/>
          <p:cNvPicPr preferRelativeResize="0"/>
          <p:nvPr/>
        </p:nvPicPr>
        <p:blipFill>
          <a:blip r:embed="rId3">
            <a:alphaModFix/>
          </a:blip>
          <a:stretch>
            <a:fillRect/>
          </a:stretch>
        </p:blipFill>
        <p:spPr>
          <a:xfrm>
            <a:off x="8308622" y="4391378"/>
            <a:ext cx="596153" cy="54157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Shape 189"/>
          <p:cNvSpPr txBox="1">
            <a:spLocks noGrp="1"/>
          </p:cNvSpPr>
          <p:nvPr>
            <p:ph type="title"/>
          </p:nvPr>
        </p:nvSpPr>
        <p:spPr>
          <a:xfrm>
            <a:off x="628650" y="20468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400" dirty="0">
                <a:latin typeface="Century Gothic"/>
                <a:ea typeface="Century Gothic"/>
                <a:cs typeface="Century Gothic"/>
                <a:sym typeface="Century Gothic"/>
              </a:rPr>
              <a:t>How are you doing?</a:t>
            </a:r>
            <a:endParaRPr sz="3400" dirty="0">
              <a:latin typeface="Century Gothic"/>
              <a:ea typeface="Century Gothic"/>
              <a:cs typeface="Century Gothic"/>
              <a:sym typeface="Century Gothic"/>
            </a:endParaRPr>
          </a:p>
        </p:txBody>
      </p:sp>
      <p:pic>
        <p:nvPicPr>
          <p:cNvPr id="190" name="Shape 190"/>
          <p:cNvPicPr preferRelativeResize="0"/>
          <p:nvPr/>
        </p:nvPicPr>
        <p:blipFill rotWithShape="1">
          <a:blip r:embed="rId3">
            <a:alphaModFix/>
          </a:blip>
          <a:srcRect/>
          <a:stretch/>
        </p:blipFill>
        <p:spPr>
          <a:xfrm>
            <a:off x="8210907" y="4401671"/>
            <a:ext cx="608886" cy="552556"/>
          </a:xfrm>
          <a:prstGeom prst="rect">
            <a:avLst/>
          </a:prstGeom>
          <a:noFill/>
          <a:ln>
            <a:noFill/>
          </a:ln>
        </p:spPr>
      </p:pic>
      <p:sp>
        <p:nvSpPr>
          <p:cNvPr id="191" name="Shape 191"/>
          <p:cNvSpPr txBox="1">
            <a:spLocks noGrp="1"/>
          </p:cNvSpPr>
          <p:nvPr>
            <p:ph type="body" idx="1"/>
          </p:nvPr>
        </p:nvSpPr>
        <p:spPr>
          <a:xfrm>
            <a:off x="1218275" y="1498599"/>
            <a:ext cx="6668400" cy="1176867"/>
          </a:xfrm>
          <a:prstGeom prst="rect">
            <a:avLst/>
          </a:prstGeom>
          <a:noFill/>
          <a:ln>
            <a:noFill/>
          </a:ln>
        </p:spPr>
        <p:txBody>
          <a:bodyPr spcFirstLastPara="1" wrap="square" lIns="68575" tIns="34275" rIns="68575" bIns="34275" anchor="t" anchorCtr="0">
            <a:noAutofit/>
          </a:bodyPr>
          <a:lstStyle/>
          <a:p>
            <a:pPr marL="0" lvl="0" indent="0" rtl="0">
              <a:lnSpc>
                <a:spcPct val="90000"/>
              </a:lnSpc>
              <a:spcBef>
                <a:spcPts val="1000"/>
              </a:spcBef>
              <a:spcAft>
                <a:spcPts val="0"/>
              </a:spcAft>
              <a:buNone/>
            </a:pPr>
            <a:r>
              <a:rPr lang="en" sz="3000" dirty="0">
                <a:solidFill>
                  <a:srgbClr val="000000"/>
                </a:solidFill>
                <a:latin typeface="Century Gothic"/>
                <a:ea typeface="Century Gothic"/>
                <a:cs typeface="Century Gothic"/>
                <a:sym typeface="Century Gothic"/>
              </a:rPr>
              <a:t>I can identify the characteristics of poetry in “Love That Boy.</a:t>
            </a:r>
            <a:r>
              <a:rPr lang="en-US" sz="3000" dirty="0">
                <a:solidFill>
                  <a:srgbClr val="000000"/>
                </a:solidFill>
                <a:latin typeface="Century Gothic"/>
                <a:ea typeface="Century Gothic"/>
                <a:cs typeface="Century Gothic"/>
                <a:sym typeface="Century Gothic"/>
              </a:rPr>
              <a:t>”</a:t>
            </a:r>
            <a:endParaRPr sz="3000" dirty="0">
              <a:solidFill>
                <a:srgbClr val="000000"/>
              </a:solidFill>
              <a:latin typeface="Century Gothic"/>
              <a:ea typeface="Century Gothic"/>
              <a:cs typeface="Century Gothic"/>
              <a:sym typeface="Century Gothic"/>
            </a:endParaRPr>
          </a:p>
          <a:p>
            <a:pPr marL="0" lvl="0" indent="0" rtl="0">
              <a:lnSpc>
                <a:spcPct val="150000"/>
              </a:lnSpc>
              <a:spcBef>
                <a:spcPts val="1700"/>
              </a:spcBef>
              <a:spcAft>
                <a:spcPts val="0"/>
              </a:spcAft>
              <a:buNone/>
            </a:pPr>
            <a:endParaRPr sz="1200" dirty="0">
              <a:solidFill>
                <a:srgbClr val="444444"/>
              </a:solidFill>
              <a:latin typeface="Georgia"/>
              <a:ea typeface="Georgia"/>
              <a:cs typeface="Georgia"/>
              <a:sym typeface="Georgia"/>
            </a:endParaRPr>
          </a:p>
          <a:p>
            <a:pPr marL="0" lvl="0" indent="0" rtl="0">
              <a:lnSpc>
                <a:spcPct val="90000"/>
              </a:lnSpc>
              <a:spcBef>
                <a:spcPts val="1600"/>
              </a:spcBef>
              <a:spcAft>
                <a:spcPts val="0"/>
              </a:spcAft>
              <a:buNone/>
            </a:pPr>
            <a:endParaRPr sz="2400" dirty="0">
              <a:solidFill>
                <a:schemeClr val="dk1"/>
              </a:solidFill>
            </a:endParaRPr>
          </a:p>
          <a:p>
            <a:pPr marL="0" lvl="0" indent="0" rtl="0">
              <a:spcBef>
                <a:spcPts val="1600"/>
              </a:spcBef>
              <a:spcAft>
                <a:spcPts val="1600"/>
              </a:spcAft>
              <a:buNone/>
            </a:pPr>
            <a:endParaRPr dirty="0"/>
          </a:p>
        </p:txBody>
      </p:sp>
      <p:pic>
        <p:nvPicPr>
          <p:cNvPr id="192" name="Shape 192"/>
          <p:cNvPicPr preferRelativeResize="0"/>
          <p:nvPr/>
        </p:nvPicPr>
        <p:blipFill>
          <a:blip r:embed="rId4">
            <a:alphaModFix/>
          </a:blip>
          <a:stretch>
            <a:fillRect/>
          </a:stretch>
        </p:blipFill>
        <p:spPr>
          <a:xfrm>
            <a:off x="7488351" y="4401671"/>
            <a:ext cx="722556" cy="53653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197" name="Shape 197"/>
          <p:cNvPicPr preferRelativeResize="0"/>
          <p:nvPr/>
        </p:nvPicPr>
        <p:blipFill>
          <a:blip r:embed="rId3">
            <a:alphaModFix/>
          </a:blip>
          <a:stretch>
            <a:fillRect/>
          </a:stretch>
        </p:blipFill>
        <p:spPr>
          <a:xfrm>
            <a:off x="2280356" y="191911"/>
            <a:ext cx="4538241" cy="486127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pic>
        <p:nvPicPr>
          <p:cNvPr id="202" name="Shape 202"/>
          <p:cNvPicPr preferRelativeResize="0"/>
          <p:nvPr/>
        </p:nvPicPr>
        <p:blipFill>
          <a:blip r:embed="rId3">
            <a:alphaModFix/>
          </a:blip>
          <a:stretch>
            <a:fillRect/>
          </a:stretch>
        </p:blipFill>
        <p:spPr>
          <a:xfrm>
            <a:off x="2703400" y="109225"/>
            <a:ext cx="4121075" cy="4739251"/>
          </a:xfrm>
          <a:prstGeom prst="rect">
            <a:avLst/>
          </a:prstGeom>
          <a:noFill/>
          <a:ln>
            <a:noFill/>
          </a:ln>
        </p:spPr>
      </p:pic>
      <p:sp>
        <p:nvSpPr>
          <p:cNvPr id="203" name="Shape 203"/>
          <p:cNvSpPr/>
          <p:nvPr/>
        </p:nvSpPr>
        <p:spPr>
          <a:xfrm rot="1455">
            <a:off x="6731100" y="1739850"/>
            <a:ext cx="2126700" cy="629700"/>
          </a:xfrm>
          <a:prstGeom prst="leftArrow">
            <a:avLst>
              <a:gd name="adj1" fmla="val 50000"/>
              <a:gd name="adj2" fmla="val 50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04" name="Shape 204"/>
          <p:cNvSpPr/>
          <p:nvPr/>
        </p:nvSpPr>
        <p:spPr>
          <a:xfrm>
            <a:off x="629050" y="1896533"/>
            <a:ext cx="2377800" cy="820217"/>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Clr>
                <a:schemeClr val="dk1"/>
              </a:buClr>
              <a:buSzPts val="1100"/>
              <a:buFont typeface="Arial"/>
              <a:buNone/>
            </a:pPr>
            <a:r>
              <a:rPr lang="en" dirty="0">
                <a:solidFill>
                  <a:schemeClr val="dk1"/>
                </a:solidFill>
                <a:latin typeface="Century Gothic" panose="020B0502020202020204" pitchFamily="34" charset="0"/>
              </a:rPr>
              <a:t>What might go in evidence column?</a:t>
            </a:r>
            <a:endParaRPr dirty="0">
              <a:latin typeface="Century Gothic" panose="020B0502020202020204" pitchFamily="34" charset="0"/>
            </a:endParaRPr>
          </a:p>
        </p:txBody>
      </p:sp>
      <p:pic>
        <p:nvPicPr>
          <p:cNvPr id="205" name="Shape 205"/>
          <p:cNvPicPr preferRelativeResize="0"/>
          <p:nvPr/>
        </p:nvPicPr>
        <p:blipFill>
          <a:blip r:embed="rId4">
            <a:alphaModFix/>
          </a:blip>
          <a:stretch>
            <a:fillRect/>
          </a:stretch>
        </p:blipFill>
        <p:spPr>
          <a:xfrm>
            <a:off x="8187501" y="4252621"/>
            <a:ext cx="670433" cy="713106"/>
          </a:xfrm>
          <a:prstGeom prst="rect">
            <a:avLst/>
          </a:prstGeom>
          <a:noFill/>
          <a:ln>
            <a:noFill/>
          </a:ln>
        </p:spPr>
      </p:pic>
      <p:pic>
        <p:nvPicPr>
          <p:cNvPr id="206" name="Shape 206" descr="https://d30y9cdsu7xlg0.cloudfront.net/png/709687-200.png"/>
          <p:cNvPicPr preferRelativeResize="0"/>
          <p:nvPr/>
        </p:nvPicPr>
        <p:blipFill rotWithShape="1">
          <a:blip r:embed="rId5">
            <a:alphaModFix/>
          </a:blip>
          <a:srcRect/>
          <a:stretch/>
        </p:blipFill>
        <p:spPr>
          <a:xfrm>
            <a:off x="7642577" y="4252621"/>
            <a:ext cx="686758" cy="71310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Using affixes and root words</a:t>
            </a:r>
            <a:endParaRPr/>
          </a:p>
        </p:txBody>
      </p:sp>
      <p:pic>
        <p:nvPicPr>
          <p:cNvPr id="212" name="Shape 212"/>
          <p:cNvPicPr preferRelativeResize="0"/>
          <p:nvPr/>
        </p:nvPicPr>
        <p:blipFill rotWithShape="1">
          <a:blip r:embed="rId3">
            <a:alphaModFix/>
          </a:blip>
          <a:srcRect l="26873" t="17070" r="29684" b="23490"/>
          <a:stretch/>
        </p:blipFill>
        <p:spPr>
          <a:xfrm>
            <a:off x="2139700" y="1326575"/>
            <a:ext cx="4633776" cy="3564449"/>
          </a:xfrm>
          <a:prstGeom prst="rect">
            <a:avLst/>
          </a:prstGeom>
          <a:noFill/>
          <a:ln w="19050" cap="flat" cmpd="sng">
            <a:solidFill>
              <a:srgbClr val="595959"/>
            </a:solidFill>
            <a:prstDash val="solid"/>
            <a:round/>
            <a:headEnd type="none" w="sm" len="sm"/>
            <a:tailEnd type="none" w="sm" len="sm"/>
          </a:ln>
        </p:spPr>
      </p:pic>
      <p:sp>
        <p:nvSpPr>
          <p:cNvPr id="213" name="Shape 213"/>
          <p:cNvSpPr/>
          <p:nvPr/>
        </p:nvSpPr>
        <p:spPr>
          <a:xfrm>
            <a:off x="1984338" y="2683570"/>
            <a:ext cx="4944510" cy="1045980"/>
          </a:xfrm>
          <a:prstGeom prst="flowChartTerminator">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graphicFrame>
        <p:nvGraphicFramePr>
          <p:cNvPr id="218" name="Shape 218"/>
          <p:cNvGraphicFramePr/>
          <p:nvPr/>
        </p:nvGraphicFramePr>
        <p:xfrm>
          <a:off x="4684975" y="792925"/>
          <a:ext cx="4130025" cy="957575"/>
        </p:xfrm>
        <a:graphic>
          <a:graphicData uri="http://schemas.openxmlformats.org/drawingml/2006/table">
            <a:tbl>
              <a:tblPr>
                <a:noFill/>
                <a:tableStyleId>{DC51D44E-F072-4061-807D-857ED5145F64}</a:tableStyleId>
              </a:tblPr>
              <a:tblGrid>
                <a:gridCol w="1376675">
                  <a:extLst>
                    <a:ext uri="{9D8B030D-6E8A-4147-A177-3AD203B41FA5}">
                      <a16:colId xmlns:a16="http://schemas.microsoft.com/office/drawing/2014/main" val="20000"/>
                    </a:ext>
                  </a:extLst>
                </a:gridCol>
                <a:gridCol w="1376675">
                  <a:extLst>
                    <a:ext uri="{9D8B030D-6E8A-4147-A177-3AD203B41FA5}">
                      <a16:colId xmlns:a16="http://schemas.microsoft.com/office/drawing/2014/main" val="20001"/>
                    </a:ext>
                  </a:extLst>
                </a:gridCol>
                <a:gridCol w="1376675">
                  <a:extLst>
                    <a:ext uri="{9D8B030D-6E8A-4147-A177-3AD203B41FA5}">
                      <a16:colId xmlns:a16="http://schemas.microsoft.com/office/drawing/2014/main" val="20002"/>
                    </a:ext>
                  </a:extLst>
                </a:gridCol>
              </a:tblGrid>
              <a:tr h="523275">
                <a:tc>
                  <a:txBody>
                    <a:bodyPr/>
                    <a:lstStyle/>
                    <a:p>
                      <a:pPr marL="0" lvl="0" indent="0" algn="ctr">
                        <a:spcBef>
                          <a:spcPts val="0"/>
                        </a:spcBef>
                        <a:spcAft>
                          <a:spcPts val="0"/>
                        </a:spcAft>
                        <a:buNone/>
                      </a:pPr>
                      <a:r>
                        <a:rPr lang="en" sz="1800" b="1">
                          <a:latin typeface="Century Gothic"/>
                          <a:ea typeface="Century Gothic"/>
                          <a:cs typeface="Century Gothic"/>
                          <a:sym typeface="Century Gothic"/>
                        </a:rPr>
                        <a:t>Prefix</a:t>
                      </a:r>
                      <a:endParaRPr sz="1800" b="1">
                        <a:latin typeface="Century Gothic"/>
                        <a:ea typeface="Century Gothic"/>
                        <a:cs typeface="Century Gothic"/>
                        <a:sym typeface="Century Gothic"/>
                      </a:endParaRPr>
                    </a:p>
                  </a:txBody>
                  <a:tcPr marL="91425" marR="91425" marT="91425" marB="91425"/>
                </a:tc>
                <a:tc>
                  <a:txBody>
                    <a:bodyPr/>
                    <a:lstStyle/>
                    <a:p>
                      <a:pPr marL="0" lvl="0" indent="0" algn="ctr">
                        <a:spcBef>
                          <a:spcPts val="0"/>
                        </a:spcBef>
                        <a:spcAft>
                          <a:spcPts val="0"/>
                        </a:spcAft>
                        <a:buNone/>
                      </a:pPr>
                      <a:r>
                        <a:rPr lang="en" sz="1800" b="1">
                          <a:latin typeface="Century Gothic"/>
                          <a:ea typeface="Century Gothic"/>
                          <a:cs typeface="Century Gothic"/>
                          <a:sym typeface="Century Gothic"/>
                        </a:rPr>
                        <a:t>Root</a:t>
                      </a:r>
                      <a:endParaRPr sz="1800" b="1">
                        <a:latin typeface="Century Gothic"/>
                        <a:ea typeface="Century Gothic"/>
                        <a:cs typeface="Century Gothic"/>
                        <a:sym typeface="Century Gothic"/>
                      </a:endParaRPr>
                    </a:p>
                  </a:txBody>
                  <a:tcPr marL="91425" marR="91425" marT="91425" marB="91425"/>
                </a:tc>
                <a:tc>
                  <a:txBody>
                    <a:bodyPr/>
                    <a:lstStyle/>
                    <a:p>
                      <a:pPr marL="0" lvl="0" indent="0" algn="ctr">
                        <a:spcBef>
                          <a:spcPts val="0"/>
                        </a:spcBef>
                        <a:spcAft>
                          <a:spcPts val="0"/>
                        </a:spcAft>
                        <a:buNone/>
                      </a:pPr>
                      <a:r>
                        <a:rPr lang="en" sz="1800" b="1">
                          <a:latin typeface="Century Gothic"/>
                          <a:ea typeface="Century Gothic"/>
                          <a:cs typeface="Century Gothic"/>
                          <a:sym typeface="Century Gothic"/>
                        </a:rPr>
                        <a:t>Suffix</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34300">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pic>
        <p:nvPicPr>
          <p:cNvPr id="219" name="Shape 219"/>
          <p:cNvPicPr preferRelativeResize="0"/>
          <p:nvPr/>
        </p:nvPicPr>
        <p:blipFill>
          <a:blip r:embed="rId3">
            <a:alphaModFix/>
          </a:blip>
          <a:stretch>
            <a:fillRect/>
          </a:stretch>
        </p:blipFill>
        <p:spPr>
          <a:xfrm>
            <a:off x="152400" y="131137"/>
            <a:ext cx="4419600" cy="4859964"/>
          </a:xfrm>
          <a:prstGeom prst="rect">
            <a:avLst/>
          </a:prstGeom>
          <a:noFill/>
          <a:ln>
            <a:noFill/>
          </a:ln>
        </p:spPr>
      </p:pic>
      <p:sp>
        <p:nvSpPr>
          <p:cNvPr id="220" name="Shape 220"/>
          <p:cNvSpPr txBox="1"/>
          <p:nvPr/>
        </p:nvSpPr>
        <p:spPr>
          <a:xfrm>
            <a:off x="5120238" y="2172163"/>
            <a:ext cx="3259500" cy="7779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 sz="2400" b="1">
                <a:latin typeface="Century Gothic"/>
                <a:ea typeface="Century Gothic"/>
                <a:cs typeface="Century Gothic"/>
                <a:sym typeface="Century Gothic"/>
              </a:rPr>
              <a:t>E-LAB-O-RA-TION</a:t>
            </a:r>
            <a:endParaRPr sz="2400" b="1">
              <a:latin typeface="Century Gothic"/>
              <a:ea typeface="Century Gothic"/>
              <a:cs typeface="Century Gothic"/>
              <a:sym typeface="Century Gothic"/>
            </a:endParaRPr>
          </a:p>
        </p:txBody>
      </p:sp>
      <p:pic>
        <p:nvPicPr>
          <p:cNvPr id="221" name="Shape 221"/>
          <p:cNvPicPr preferRelativeResize="0"/>
          <p:nvPr/>
        </p:nvPicPr>
        <p:blipFill>
          <a:blip r:embed="rId4">
            <a:alphaModFix/>
          </a:blip>
          <a:stretch>
            <a:fillRect/>
          </a:stretch>
        </p:blipFill>
        <p:spPr>
          <a:xfrm>
            <a:off x="8105422" y="4267200"/>
            <a:ext cx="709578" cy="620150"/>
          </a:xfrm>
          <a:prstGeom prst="rect">
            <a:avLst/>
          </a:prstGeom>
          <a:noFill/>
          <a:ln>
            <a:noFill/>
          </a:ln>
        </p:spPr>
      </p:pic>
      <p:pic>
        <p:nvPicPr>
          <p:cNvPr id="222" name="Shape 222" descr="https://d30y9cdsu7xlg0.cloudfront.net/png/709687-200.png"/>
          <p:cNvPicPr preferRelativeResize="0"/>
          <p:nvPr/>
        </p:nvPicPr>
        <p:blipFill rotWithShape="1">
          <a:blip r:embed="rId5">
            <a:alphaModFix/>
          </a:blip>
          <a:srcRect/>
          <a:stretch/>
        </p:blipFill>
        <p:spPr>
          <a:xfrm>
            <a:off x="7569874" y="4222044"/>
            <a:ext cx="682303" cy="71046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pic>
        <p:nvPicPr>
          <p:cNvPr id="227" name="Shape 227"/>
          <p:cNvPicPr preferRelativeResize="0"/>
          <p:nvPr/>
        </p:nvPicPr>
        <p:blipFill>
          <a:blip r:embed="rId3">
            <a:alphaModFix/>
          </a:blip>
          <a:stretch>
            <a:fillRect/>
          </a:stretch>
        </p:blipFill>
        <p:spPr>
          <a:xfrm>
            <a:off x="2455045" y="148099"/>
            <a:ext cx="4121075" cy="4739251"/>
          </a:xfrm>
          <a:prstGeom prst="rect">
            <a:avLst/>
          </a:prstGeom>
          <a:noFill/>
          <a:ln>
            <a:noFill/>
          </a:ln>
        </p:spPr>
      </p:pic>
      <p:pic>
        <p:nvPicPr>
          <p:cNvPr id="5" name="Shape 221"/>
          <p:cNvPicPr preferRelativeResize="0"/>
          <p:nvPr/>
        </p:nvPicPr>
        <p:blipFill>
          <a:blip r:embed="rId4">
            <a:alphaModFix/>
          </a:blip>
          <a:stretch>
            <a:fillRect/>
          </a:stretch>
        </p:blipFill>
        <p:spPr>
          <a:xfrm>
            <a:off x="8105422" y="4267200"/>
            <a:ext cx="709578" cy="620150"/>
          </a:xfrm>
          <a:prstGeom prst="rect">
            <a:avLst/>
          </a:prstGeom>
          <a:noFill/>
          <a:ln>
            <a:noFill/>
          </a:ln>
        </p:spPr>
      </p:pic>
      <p:pic>
        <p:nvPicPr>
          <p:cNvPr id="6" name="Shape 222" descr="https://d30y9cdsu7xlg0.cloudfront.net/png/709687-200.png"/>
          <p:cNvPicPr preferRelativeResize="0"/>
          <p:nvPr/>
        </p:nvPicPr>
        <p:blipFill rotWithShape="1">
          <a:blip r:embed="rId5">
            <a:alphaModFix/>
          </a:blip>
          <a:srcRect/>
          <a:stretch/>
        </p:blipFill>
        <p:spPr>
          <a:xfrm>
            <a:off x="7569874" y="4222044"/>
            <a:ext cx="682303" cy="71046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title"/>
          </p:nvPr>
        </p:nvSpPr>
        <p:spPr>
          <a:xfrm>
            <a:off x="628650" y="20468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How are you doing? </a:t>
            </a:r>
            <a:endParaRPr sz="3200">
              <a:latin typeface="Century Gothic"/>
              <a:ea typeface="Century Gothic"/>
              <a:cs typeface="Century Gothic"/>
              <a:sym typeface="Century Gothic"/>
            </a:endParaRPr>
          </a:p>
        </p:txBody>
      </p:sp>
      <p:pic>
        <p:nvPicPr>
          <p:cNvPr id="236" name="Shape 236"/>
          <p:cNvPicPr preferRelativeResize="0"/>
          <p:nvPr/>
        </p:nvPicPr>
        <p:blipFill rotWithShape="1">
          <a:blip r:embed="rId3">
            <a:alphaModFix/>
          </a:blip>
          <a:srcRect/>
          <a:stretch/>
        </p:blipFill>
        <p:spPr>
          <a:xfrm>
            <a:off x="8199618" y="4333148"/>
            <a:ext cx="631464" cy="586422"/>
          </a:xfrm>
          <a:prstGeom prst="rect">
            <a:avLst/>
          </a:prstGeom>
          <a:noFill/>
          <a:ln>
            <a:noFill/>
          </a:ln>
        </p:spPr>
      </p:pic>
      <p:sp>
        <p:nvSpPr>
          <p:cNvPr id="237" name="Shape 237"/>
          <p:cNvSpPr txBox="1">
            <a:spLocks noGrp="1"/>
          </p:cNvSpPr>
          <p:nvPr>
            <p:ph type="body" idx="1"/>
          </p:nvPr>
        </p:nvSpPr>
        <p:spPr>
          <a:xfrm>
            <a:off x="1073650" y="1198875"/>
            <a:ext cx="7315800" cy="2321700"/>
          </a:xfrm>
          <a:prstGeom prst="rect">
            <a:avLst/>
          </a:prstGeom>
          <a:noFill/>
          <a:ln>
            <a:noFill/>
          </a:ln>
        </p:spPr>
        <p:txBody>
          <a:bodyPr spcFirstLastPara="1" wrap="square" lIns="68575" tIns="34275" rIns="68575" bIns="34275" anchor="t" anchorCtr="0">
            <a:noAutofit/>
          </a:bodyPr>
          <a:lstStyle/>
          <a:p>
            <a:pPr marL="0" lvl="0" indent="0" rtl="0">
              <a:lnSpc>
                <a:spcPct val="150000"/>
              </a:lnSpc>
              <a:spcBef>
                <a:spcPts val="1700"/>
              </a:spcBef>
              <a:spcAft>
                <a:spcPts val="0"/>
              </a:spcAft>
              <a:buNone/>
            </a:pPr>
            <a:r>
              <a:rPr lang="en" sz="2400">
                <a:solidFill>
                  <a:srgbClr val="444444"/>
                </a:solidFill>
                <a:latin typeface="Century Gothic"/>
                <a:ea typeface="Century Gothic"/>
                <a:cs typeface="Century Gothic"/>
                <a:sym typeface="Century Gothic"/>
              </a:rPr>
              <a:t>I</a:t>
            </a:r>
            <a:r>
              <a:rPr lang="en" sz="2400">
                <a:latin typeface="Century Gothic"/>
                <a:ea typeface="Century Gothic"/>
                <a:cs typeface="Century Gothic"/>
                <a:sym typeface="Century Gothic"/>
              </a:rPr>
              <a:t> can describe how Jack’s feelings about poetry changed using evidence from the text.</a:t>
            </a:r>
            <a:r>
              <a:rPr lang="en" sz="2400" b="1">
                <a:latin typeface="Century Gothic"/>
                <a:ea typeface="Century Gothic"/>
                <a:cs typeface="Century Gothic"/>
                <a:sym typeface="Century Gothic"/>
              </a:rPr>
              <a:t> </a:t>
            </a:r>
            <a:endParaRPr sz="2400">
              <a:latin typeface="Century Gothic"/>
              <a:ea typeface="Century Gothic"/>
              <a:cs typeface="Century Gothic"/>
              <a:sym typeface="Century Gothic"/>
            </a:endParaRPr>
          </a:p>
        </p:txBody>
      </p:sp>
      <p:pic>
        <p:nvPicPr>
          <p:cNvPr id="238" name="Shape 238"/>
          <p:cNvPicPr preferRelativeResize="0"/>
          <p:nvPr/>
        </p:nvPicPr>
        <p:blipFill>
          <a:blip r:embed="rId4">
            <a:alphaModFix/>
          </a:blip>
          <a:stretch>
            <a:fillRect/>
          </a:stretch>
        </p:blipFill>
        <p:spPr>
          <a:xfrm>
            <a:off x="7409329" y="4292722"/>
            <a:ext cx="790289" cy="62684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pic>
        <p:nvPicPr>
          <p:cNvPr id="243" name="Shape 243"/>
          <p:cNvPicPr preferRelativeResize="0"/>
          <p:nvPr/>
        </p:nvPicPr>
        <p:blipFill rotWithShape="1">
          <a:blip r:embed="rId3">
            <a:alphaModFix/>
          </a:blip>
          <a:srcRect l="5697" r="5713"/>
          <a:stretch/>
        </p:blipFill>
        <p:spPr>
          <a:xfrm>
            <a:off x="717211" y="222550"/>
            <a:ext cx="3838223" cy="4816122"/>
          </a:xfrm>
          <a:prstGeom prst="rect">
            <a:avLst/>
          </a:prstGeom>
          <a:noFill/>
          <a:ln>
            <a:noFill/>
          </a:ln>
        </p:spPr>
      </p:pic>
      <p:pic>
        <p:nvPicPr>
          <p:cNvPr id="244" name="Shape 244"/>
          <p:cNvPicPr preferRelativeResize="0"/>
          <p:nvPr/>
        </p:nvPicPr>
        <p:blipFill>
          <a:blip r:embed="rId4">
            <a:alphaModFix/>
          </a:blip>
          <a:stretch>
            <a:fillRect/>
          </a:stretch>
        </p:blipFill>
        <p:spPr>
          <a:xfrm>
            <a:off x="4958050" y="1374208"/>
            <a:ext cx="3593175" cy="2786841"/>
          </a:xfrm>
          <a:prstGeom prst="rect">
            <a:avLst/>
          </a:prstGeom>
          <a:noFill/>
          <a:ln>
            <a:noFill/>
          </a:ln>
        </p:spPr>
      </p:pic>
      <p:sp>
        <p:nvSpPr>
          <p:cNvPr id="245" name="Shape 245"/>
          <p:cNvSpPr txBox="1"/>
          <p:nvPr/>
        </p:nvSpPr>
        <p:spPr>
          <a:xfrm>
            <a:off x="5126424" y="222550"/>
            <a:ext cx="3735353" cy="11871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dirty="0">
                <a:latin typeface="Century Gothic" panose="020B0502020202020204" pitchFamily="34" charset="0"/>
              </a:rPr>
              <a:t>What is one criterion you needed more practice with after the last text-based discussion and that you hope to do better with next lesson? </a:t>
            </a:r>
            <a:endParaRPr dirty="0">
              <a:latin typeface="Century Gothic" panose="020B0502020202020204" pitchFamily="34" charset="0"/>
            </a:endParaRPr>
          </a:p>
        </p:txBody>
      </p:sp>
      <p:sp>
        <p:nvSpPr>
          <p:cNvPr id="246" name="Shape 246"/>
          <p:cNvSpPr txBox="1"/>
          <p:nvPr/>
        </p:nvSpPr>
        <p:spPr>
          <a:xfrm>
            <a:off x="5126425" y="4262673"/>
            <a:ext cx="3424800" cy="667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dirty="0">
                <a:latin typeface="Century Gothic" panose="020B0502020202020204" pitchFamily="34" charset="0"/>
              </a:rPr>
              <a:t>What is one strategy you have to improve on this criterion in the next lesson? </a:t>
            </a:r>
            <a:endParaRPr dirty="0">
              <a:latin typeface="Century Gothic" panose="020B0502020202020204" pitchFamily="34" charset="0"/>
            </a:endParaRPr>
          </a:p>
        </p:txBody>
      </p:sp>
      <p:pic>
        <p:nvPicPr>
          <p:cNvPr id="247" name="Shape 247"/>
          <p:cNvPicPr preferRelativeResize="0"/>
          <p:nvPr/>
        </p:nvPicPr>
        <p:blipFill>
          <a:blip r:embed="rId5">
            <a:alphaModFix/>
          </a:blip>
          <a:stretch>
            <a:fillRect/>
          </a:stretch>
        </p:blipFill>
        <p:spPr>
          <a:xfrm>
            <a:off x="8392025" y="4433000"/>
            <a:ext cx="582650" cy="582650"/>
          </a:xfrm>
          <a:prstGeom prst="rect">
            <a:avLst/>
          </a:prstGeom>
          <a:noFill/>
          <a:ln>
            <a:noFill/>
          </a:ln>
        </p:spPr>
      </p:pic>
      <p:sp>
        <p:nvSpPr>
          <p:cNvPr id="248" name="Shape 248"/>
          <p:cNvSpPr txBox="1"/>
          <p:nvPr/>
        </p:nvSpPr>
        <p:spPr>
          <a:xfrm>
            <a:off x="2303473" y="644200"/>
            <a:ext cx="665700" cy="171900"/>
          </a:xfrm>
          <a:prstGeom prst="rect">
            <a:avLst/>
          </a:prstGeom>
          <a:solidFill>
            <a:srgbClr val="FFFFFF"/>
          </a:solid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49" name="Shape 249"/>
          <p:cNvSpPr txBox="1"/>
          <p:nvPr/>
        </p:nvSpPr>
        <p:spPr>
          <a:xfrm>
            <a:off x="5261625" y="1782500"/>
            <a:ext cx="365100" cy="171900"/>
          </a:xfrm>
          <a:prstGeom prst="rect">
            <a:avLst/>
          </a:prstGeom>
          <a:solidFill>
            <a:srgbClr val="FFFFFF"/>
          </a:solid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Shape 1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 </a:t>
            </a:r>
            <a:r>
              <a:rPr lang="en"/>
              <a:t>11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19" name="Shape 11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1500" b="1" dirty="0">
                <a:solidFill>
                  <a:schemeClr val="tx1"/>
                </a:solidFill>
              </a:rPr>
              <a:t>Preparing for Lesson 11: </a:t>
            </a:r>
            <a:r>
              <a:rPr lang="en" sz="1500" i="1" dirty="0">
                <a:solidFill>
                  <a:schemeClr val="tx1"/>
                </a:solidFill>
              </a:rPr>
              <a:t>Materials and Student Pairing</a:t>
            </a:r>
            <a:endParaRPr sz="1500" i="1" dirty="0">
              <a:solidFill>
                <a:schemeClr val="tx1"/>
              </a:solidFill>
            </a:endParaRPr>
          </a:p>
          <a:p>
            <a:pPr marL="0" lvl="0" indent="0" rtl="0">
              <a:spcBef>
                <a:spcPts val="600"/>
              </a:spcBef>
              <a:spcAft>
                <a:spcPts val="0"/>
              </a:spcAft>
              <a:buClr>
                <a:schemeClr val="dk1"/>
              </a:buClr>
              <a:buSzPts val="2500"/>
              <a:buFont typeface="Arial"/>
              <a:buNone/>
            </a:pPr>
            <a:endParaRPr sz="1500" i="1" dirty="0">
              <a:solidFill>
                <a:schemeClr val="tx1"/>
              </a:solidFill>
            </a:endParaRPr>
          </a:p>
          <a:p>
            <a:pPr marL="457200" lvl="0" indent="-317500" rtl="0">
              <a:spcBef>
                <a:spcPts val="600"/>
              </a:spcBef>
              <a:spcAft>
                <a:spcPts val="0"/>
              </a:spcAft>
              <a:buClr>
                <a:srgbClr val="444444"/>
              </a:buClr>
              <a:buSzPts val="1400"/>
              <a:buChar char="●"/>
            </a:pPr>
            <a:r>
              <a:rPr lang="en" sz="1500" dirty="0">
                <a:solidFill>
                  <a:schemeClr val="tx1"/>
                </a:solidFill>
              </a:rPr>
              <a:t>Strategically pair students for work during this lesson, with at least one strong reader per pair.</a:t>
            </a:r>
            <a:endParaRPr sz="1500" dirty="0">
              <a:solidFill>
                <a:schemeClr val="tx1"/>
              </a:solidFill>
            </a:endParaRPr>
          </a:p>
          <a:p>
            <a:pPr marL="457200" lvl="0" indent="-317500" rtl="0">
              <a:lnSpc>
                <a:spcPct val="150000"/>
              </a:lnSpc>
              <a:spcBef>
                <a:spcPts val="0"/>
              </a:spcBef>
              <a:spcAft>
                <a:spcPts val="0"/>
              </a:spcAft>
              <a:buClr>
                <a:srgbClr val="444444"/>
              </a:buClr>
              <a:buSzPts val="1400"/>
              <a:buChar char="●"/>
            </a:pPr>
            <a:r>
              <a:rPr lang="en" sz="1500" dirty="0">
                <a:solidFill>
                  <a:schemeClr val="tx1"/>
                </a:solidFill>
              </a:rPr>
              <a:t>Review the Thumb-O-Meter protocol. See Classroom Protocols.</a:t>
            </a:r>
            <a:endParaRPr sz="1500" dirty="0">
              <a:solidFill>
                <a:schemeClr val="tx1"/>
              </a:solidFill>
            </a:endParaRPr>
          </a:p>
          <a:p>
            <a:pPr marL="457200" lvl="0" indent="-317500" rtl="0">
              <a:lnSpc>
                <a:spcPct val="150000"/>
              </a:lnSpc>
              <a:spcBef>
                <a:spcPts val="0"/>
              </a:spcBef>
              <a:spcAft>
                <a:spcPts val="0"/>
              </a:spcAft>
              <a:buClr>
                <a:srgbClr val="444444"/>
              </a:buClr>
              <a:buSzPts val="1400"/>
              <a:buChar char="●"/>
            </a:pPr>
            <a:r>
              <a:rPr lang="en" sz="1500" dirty="0">
                <a:solidFill>
                  <a:schemeClr val="tx1"/>
                </a:solidFill>
              </a:rPr>
              <a:t>Post: Learning targets, What Happens and How Does Jack Feel about It? anchor chart, What Makes a Poem a Poem? anchor chart, and Discussion Norms anchor chart.</a:t>
            </a:r>
            <a:endParaRPr sz="1500" dirty="0">
              <a:solidFill>
                <a:schemeClr val="tx1"/>
              </a:solidFill>
            </a:endParaRPr>
          </a:p>
          <a:p>
            <a:pPr marL="0" lvl="0" indent="0" rtl="0">
              <a:lnSpc>
                <a:spcPct val="150000"/>
              </a:lnSpc>
              <a:spcBef>
                <a:spcPts val="1700"/>
              </a:spcBef>
              <a:spcAft>
                <a:spcPts val="0"/>
              </a:spcAft>
              <a:buNone/>
            </a:pPr>
            <a:endParaRPr sz="1400" dirty="0">
              <a:solidFill>
                <a:srgbClr val="444444"/>
              </a:solidFill>
            </a:endParaRPr>
          </a:p>
          <a:p>
            <a:pPr marL="0" lvl="0" indent="0" rtl="0">
              <a:lnSpc>
                <a:spcPct val="90000"/>
              </a:lnSpc>
              <a:spcBef>
                <a:spcPts val="0"/>
              </a:spcBef>
              <a:spcAft>
                <a:spcPts val="0"/>
              </a:spcAft>
              <a:buNone/>
            </a:pPr>
            <a:endParaRPr i="1" dirty="0">
              <a:solidFill>
                <a:schemeClr val="dk1"/>
              </a:solidFill>
            </a:endParaRPr>
          </a:p>
          <a:p>
            <a:pPr marL="0" lvl="0" indent="0" rtl="0">
              <a:lnSpc>
                <a:spcPct val="90000"/>
              </a:lnSpc>
              <a:spcBef>
                <a:spcPts val="1000"/>
              </a:spcBef>
              <a:spcAft>
                <a:spcPts val="0"/>
              </a:spcAft>
              <a:buNone/>
            </a:pPr>
            <a:endParaRPr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Shape 25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Homework</a:t>
            </a:r>
            <a:endParaRPr dirty="0"/>
          </a:p>
        </p:txBody>
      </p:sp>
      <p:pic>
        <p:nvPicPr>
          <p:cNvPr id="256" name="Shape 256"/>
          <p:cNvPicPr preferRelativeResize="0"/>
          <p:nvPr/>
        </p:nvPicPr>
        <p:blipFill>
          <a:blip r:embed="rId3">
            <a:alphaModFix/>
          </a:blip>
          <a:stretch>
            <a:fillRect/>
          </a:stretch>
        </p:blipFill>
        <p:spPr>
          <a:xfrm>
            <a:off x="442025" y="2312025"/>
            <a:ext cx="4383592" cy="2424600"/>
          </a:xfrm>
          <a:prstGeom prst="rect">
            <a:avLst/>
          </a:prstGeom>
          <a:noFill/>
          <a:ln>
            <a:noFill/>
          </a:ln>
        </p:spPr>
      </p:pic>
      <p:sp>
        <p:nvSpPr>
          <p:cNvPr id="257" name="Shape 257"/>
          <p:cNvSpPr txBox="1"/>
          <p:nvPr/>
        </p:nvSpPr>
        <p:spPr>
          <a:xfrm>
            <a:off x="655300" y="1090192"/>
            <a:ext cx="7435200" cy="1458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dirty="0">
                <a:latin typeface="Century Gothic"/>
                <a:ea typeface="Century Gothic"/>
                <a:cs typeface="Century Gothic"/>
                <a:sym typeface="Century Gothic"/>
              </a:rPr>
              <a:t>For tonight’s homework:</a:t>
            </a:r>
            <a:endParaRPr dirty="0">
              <a:latin typeface="Century Gothic"/>
              <a:ea typeface="Century Gothic"/>
              <a:cs typeface="Century Gothic"/>
              <a:sym typeface="Century Gothic"/>
            </a:endParaRPr>
          </a:p>
          <a:p>
            <a:pPr marL="457200" lvl="0" indent="-317500"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Select a prompt from the list and respond in the </a:t>
            </a:r>
            <a:r>
              <a:rPr lang="en" dirty="0">
                <a:solidFill>
                  <a:srgbClr val="0000FF"/>
                </a:solidFill>
                <a:latin typeface="Century Gothic"/>
                <a:ea typeface="Century Gothic"/>
                <a:cs typeface="Century Gothic"/>
                <a:sym typeface="Century Gothic"/>
              </a:rPr>
              <a:t>front</a:t>
            </a:r>
            <a:r>
              <a:rPr lang="en" dirty="0">
                <a:latin typeface="Century Gothic"/>
                <a:ea typeface="Century Gothic"/>
                <a:cs typeface="Century Gothic"/>
                <a:sym typeface="Century Gothic"/>
              </a:rPr>
              <a:t> </a:t>
            </a:r>
            <a:r>
              <a:rPr lang="en" dirty="0">
                <a:solidFill>
                  <a:schemeClr val="dk1"/>
                </a:solidFill>
                <a:latin typeface="Century Gothic"/>
                <a:ea typeface="Century Gothic"/>
                <a:cs typeface="Century Gothic"/>
                <a:sym typeface="Century Gothic"/>
              </a:rPr>
              <a:t>(reading research) </a:t>
            </a:r>
            <a:r>
              <a:rPr lang="en" dirty="0">
                <a:latin typeface="Century Gothic"/>
                <a:ea typeface="Century Gothic"/>
                <a:cs typeface="Century Gothic"/>
                <a:sym typeface="Century Gothic"/>
              </a:rPr>
              <a:t>of your journal. </a:t>
            </a:r>
            <a:endParaRPr dirty="0">
              <a:latin typeface="Century Gothic"/>
              <a:ea typeface="Century Gothic"/>
              <a:cs typeface="Century Gothic"/>
              <a:sym typeface="Century Gothic"/>
            </a:endParaRPr>
          </a:p>
          <a:p>
            <a:pPr marL="457200" lvl="0" indent="-317500"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Complete Affixes Practice I in your Unit 1 Homework.</a:t>
            </a:r>
            <a:endParaRPr dirty="0">
              <a:latin typeface="Century Gothic"/>
              <a:ea typeface="Century Gothic"/>
              <a:cs typeface="Century Gothic"/>
              <a:sym typeface="Century Gothic"/>
            </a:endParaRPr>
          </a:p>
        </p:txBody>
      </p:sp>
      <p:pic>
        <p:nvPicPr>
          <p:cNvPr id="258" name="Shape 258"/>
          <p:cNvPicPr preferRelativeResize="0"/>
          <p:nvPr/>
        </p:nvPicPr>
        <p:blipFill>
          <a:blip r:embed="rId4">
            <a:alphaModFix/>
          </a:blip>
          <a:stretch>
            <a:fillRect/>
          </a:stretch>
        </p:blipFill>
        <p:spPr>
          <a:xfrm>
            <a:off x="5315850" y="2310902"/>
            <a:ext cx="2987925" cy="252667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Shape 264"/>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rtl="0">
              <a:spcBef>
                <a:spcPts val="0"/>
              </a:spcBef>
              <a:spcAft>
                <a:spcPts val="0"/>
              </a:spcAft>
              <a:buNone/>
            </a:pPr>
            <a:r>
              <a:rPr lang="en" sz="3200">
                <a:latin typeface="Century Gothic"/>
                <a:ea typeface="Century Gothic"/>
                <a:cs typeface="Century Gothic"/>
                <a:sym typeface="Century Gothic"/>
              </a:rPr>
              <a:t>Additional Language and Literacy Block</a:t>
            </a:r>
            <a:endParaRPr sz="3200">
              <a:latin typeface="Century Gothic"/>
              <a:ea typeface="Century Gothic"/>
              <a:cs typeface="Century Gothic"/>
              <a:sym typeface="Century Gothic"/>
            </a:endParaRPr>
          </a:p>
        </p:txBody>
      </p:sp>
      <p:sp>
        <p:nvSpPr>
          <p:cNvPr id="265" name="Shape 265"/>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1600"/>
              </a:spcBef>
              <a:spcAft>
                <a:spcPts val="0"/>
              </a:spcAft>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rtl="0">
              <a:spcBef>
                <a:spcPts val="1600"/>
              </a:spcBef>
              <a:spcAft>
                <a:spcPts val="0"/>
              </a:spcAft>
              <a:buNone/>
            </a:pPr>
            <a:r>
              <a:rPr lang="en" sz="1800">
                <a:latin typeface="Century Gothic"/>
                <a:ea typeface="Century Gothic"/>
                <a:cs typeface="Century Gothic"/>
                <a:sym typeface="Century Gothic"/>
              </a:rPr>
              <a:t>Today’s ALL Block Schedule is:</a:t>
            </a:r>
            <a:endParaRPr sz="1800">
              <a:latin typeface="Century Gothic"/>
              <a:ea typeface="Century Gothic"/>
              <a:cs typeface="Century Gothic"/>
              <a:sym typeface="Century Gothic"/>
            </a:endParaRPr>
          </a:p>
          <a:p>
            <a:pPr marL="0" lvl="0" indent="0" rtl="0">
              <a:spcBef>
                <a:spcPts val="1600"/>
              </a:spcBef>
              <a:spcAft>
                <a:spcPts val="1600"/>
              </a:spcAft>
              <a:buNone/>
            </a:pPr>
            <a:endParaRPr sz="1800">
              <a:latin typeface="Century Gothic"/>
              <a:ea typeface="Century Gothic"/>
              <a:cs typeface="Century Gothic"/>
              <a:sym typeface="Century Gothic"/>
            </a:endParaRPr>
          </a:p>
        </p:txBody>
      </p:sp>
      <p:graphicFrame>
        <p:nvGraphicFramePr>
          <p:cNvPr id="266" name="Shape 266"/>
          <p:cNvGraphicFramePr/>
          <p:nvPr>
            <p:extLst>
              <p:ext uri="{D42A27DB-BD31-4B8C-83A1-F6EECF244321}">
                <p14:modId xmlns:p14="http://schemas.microsoft.com/office/powerpoint/2010/main" val="144434821"/>
              </p:ext>
            </p:extLst>
          </p:nvPr>
        </p:nvGraphicFramePr>
        <p:xfrm>
          <a:off x="714375" y="3465689"/>
          <a:ext cx="7715300" cy="1082211"/>
        </p:xfrm>
        <a:graphic>
          <a:graphicData uri="http://schemas.openxmlformats.org/drawingml/2006/table">
            <a:tbl>
              <a:tblPr>
                <a:noFill/>
                <a:tableStyleId>{DC51D44E-F072-4061-807D-857ED5145F64}</a:tableStyleId>
              </a:tblPr>
              <a:tblGrid>
                <a:gridCol w="1928825">
                  <a:extLst>
                    <a:ext uri="{9D8B030D-6E8A-4147-A177-3AD203B41FA5}">
                      <a16:colId xmlns:a16="http://schemas.microsoft.com/office/drawing/2014/main" val="20000"/>
                    </a:ext>
                  </a:extLst>
                </a:gridCol>
                <a:gridCol w="1928825">
                  <a:extLst>
                    <a:ext uri="{9D8B030D-6E8A-4147-A177-3AD203B41FA5}">
                      <a16:colId xmlns:a16="http://schemas.microsoft.com/office/drawing/2014/main" val="20001"/>
                    </a:ext>
                  </a:extLst>
                </a:gridCol>
                <a:gridCol w="1928825">
                  <a:extLst>
                    <a:ext uri="{9D8B030D-6E8A-4147-A177-3AD203B41FA5}">
                      <a16:colId xmlns:a16="http://schemas.microsoft.com/office/drawing/2014/main" val="20002"/>
                    </a:ext>
                  </a:extLst>
                </a:gridCol>
                <a:gridCol w="1928825">
                  <a:extLst>
                    <a:ext uri="{9D8B030D-6E8A-4147-A177-3AD203B41FA5}">
                      <a16:colId xmlns:a16="http://schemas.microsoft.com/office/drawing/2014/main" val="20003"/>
                    </a:ext>
                  </a:extLst>
                </a:gridCol>
              </a:tblGrid>
              <a:tr h="496711">
                <a:tc>
                  <a:txBody>
                    <a:bodyPr/>
                    <a:lstStyle/>
                    <a:p>
                      <a:pPr marL="0" lvl="0" indent="0" rtl="0">
                        <a:spcBef>
                          <a:spcPts val="0"/>
                        </a:spcBef>
                        <a:spcAft>
                          <a:spcPts val="0"/>
                        </a:spcAft>
                        <a:buNone/>
                      </a:pPr>
                      <a:r>
                        <a:rPr lang="en" sz="1400" dirty="0">
                          <a:latin typeface="Century Gothic"/>
                          <a:ea typeface="Century Gothic"/>
                          <a:cs typeface="Century Gothic"/>
                          <a:sym typeface="Century Gothic"/>
                        </a:rPr>
                        <a:t>Group 1</a:t>
                      </a:r>
                      <a:endParaRPr sz="1400" dirty="0">
                        <a:latin typeface="Century Gothic"/>
                        <a:ea typeface="Century Gothic"/>
                        <a:cs typeface="Century Gothic"/>
                        <a:sym typeface="Century Gothic"/>
                      </a:endParaRPr>
                    </a:p>
                  </a:txBody>
                  <a:tcPr marL="68575" marR="68575" marT="68575" marB="68575"/>
                </a:tc>
                <a:tc>
                  <a:txBody>
                    <a:bodyPr/>
                    <a:lstStyle/>
                    <a:p>
                      <a:pPr marL="0" lvl="0" indent="0" rtl="0">
                        <a:spcBef>
                          <a:spcPts val="0"/>
                        </a:spcBef>
                        <a:spcAft>
                          <a:spcPts val="0"/>
                        </a:spcAft>
                        <a:buNone/>
                      </a:pPr>
                      <a:r>
                        <a:rPr lang="en" sz="1400" dirty="0">
                          <a:latin typeface="Century Gothic"/>
                          <a:ea typeface="Century Gothic"/>
                          <a:cs typeface="Century Gothic"/>
                          <a:sym typeface="Century Gothic"/>
                        </a:rPr>
                        <a:t>Group 2</a:t>
                      </a:r>
                      <a:endParaRPr sz="1400" dirty="0">
                        <a:latin typeface="Century Gothic"/>
                        <a:ea typeface="Century Gothic"/>
                        <a:cs typeface="Century Gothic"/>
                        <a:sym typeface="Century Gothic"/>
                      </a:endParaRPr>
                    </a:p>
                  </a:txBody>
                  <a:tcPr marL="68575" marR="68575" marT="68575" marB="68575"/>
                </a:tc>
                <a:tc>
                  <a:txBody>
                    <a:bodyPr/>
                    <a:lstStyle/>
                    <a:p>
                      <a:pPr marL="0" lvl="0" indent="0" rtl="0">
                        <a:spcBef>
                          <a:spcPts val="0"/>
                        </a:spcBef>
                        <a:spcAft>
                          <a:spcPts val="0"/>
                        </a:spcAft>
                        <a:buNone/>
                      </a:pPr>
                      <a:r>
                        <a:rPr lang="en" sz="1400" dirty="0">
                          <a:latin typeface="Century Gothic"/>
                          <a:ea typeface="Century Gothic"/>
                          <a:cs typeface="Century Gothic"/>
                          <a:sym typeface="Century Gothic"/>
                        </a:rPr>
                        <a:t>Group 3</a:t>
                      </a:r>
                      <a:endParaRPr sz="1400" dirty="0">
                        <a:latin typeface="Century Gothic"/>
                        <a:ea typeface="Century Gothic"/>
                        <a:cs typeface="Century Gothic"/>
                        <a:sym typeface="Century Gothic"/>
                      </a:endParaRPr>
                    </a:p>
                  </a:txBody>
                  <a:tcPr marL="68575" marR="68575" marT="68575" marB="68575"/>
                </a:tc>
                <a:tc>
                  <a:txBody>
                    <a:bodyPr/>
                    <a:lstStyle/>
                    <a:p>
                      <a:pPr marL="0" lvl="0" indent="0" rtl="0">
                        <a:spcBef>
                          <a:spcPts val="0"/>
                        </a:spcBef>
                        <a:spcAft>
                          <a:spcPts val="0"/>
                        </a:spcAft>
                        <a:buNone/>
                      </a:pPr>
                      <a:r>
                        <a:rPr lang="en" sz="1400" dirty="0">
                          <a:latin typeface="Century Gothic"/>
                          <a:ea typeface="Century Gothic"/>
                          <a:cs typeface="Century Gothic"/>
                          <a:sym typeface="Century Gothic"/>
                        </a:rPr>
                        <a:t>Group 4</a:t>
                      </a:r>
                      <a:endParaRPr sz="1400" dirty="0">
                        <a:latin typeface="Century Gothic"/>
                        <a:ea typeface="Century Gothic"/>
                        <a:cs typeface="Century Gothic"/>
                        <a:sym typeface="Century Gothic"/>
                      </a:endParaRPr>
                    </a:p>
                  </a:txBody>
                  <a:tcPr marL="68575" marR="68575" marT="68575" marB="68575"/>
                </a:tc>
                <a:extLst>
                  <a:ext uri="{0D108BD9-81ED-4DB2-BD59-A6C34878D82A}">
                    <a16:rowId xmlns:a16="http://schemas.microsoft.com/office/drawing/2014/main" val="10000"/>
                  </a:ext>
                </a:extLst>
              </a:tr>
              <a:tr h="585500">
                <a:tc>
                  <a:txBody>
                    <a:bodyPr/>
                    <a:lstStyle/>
                    <a:p>
                      <a:pPr marL="0" lvl="0" indent="0">
                        <a:spcBef>
                          <a:spcPts val="0"/>
                        </a:spcBef>
                        <a:spcAft>
                          <a:spcPts val="0"/>
                        </a:spcAft>
                        <a:buNone/>
                      </a:pPr>
                      <a:endParaRPr/>
                    </a:p>
                  </a:txBody>
                  <a:tcPr marL="68575" marR="68575" marT="68575" marB="68575"/>
                </a:tc>
                <a:tc>
                  <a:txBody>
                    <a:bodyPr/>
                    <a:lstStyle/>
                    <a:p>
                      <a:pPr marL="0" lvl="0" indent="0">
                        <a:spcBef>
                          <a:spcPts val="0"/>
                        </a:spcBef>
                        <a:spcAft>
                          <a:spcPts val="0"/>
                        </a:spcAft>
                        <a:buNone/>
                      </a:pPr>
                      <a:endParaRPr/>
                    </a:p>
                  </a:txBody>
                  <a:tcPr marL="68575" marR="68575" marT="68575" marB="68575"/>
                </a:tc>
                <a:tc>
                  <a:txBody>
                    <a:bodyPr/>
                    <a:lstStyle/>
                    <a:p>
                      <a:pPr marL="0" lvl="0" indent="0">
                        <a:spcBef>
                          <a:spcPts val="0"/>
                        </a:spcBef>
                        <a:spcAft>
                          <a:spcPts val="0"/>
                        </a:spcAft>
                        <a:buNone/>
                      </a:pPr>
                      <a:endParaRPr/>
                    </a:p>
                  </a:txBody>
                  <a:tcPr marL="68575" marR="68575" marT="68575" marB="68575"/>
                </a:tc>
                <a:tc>
                  <a:txBody>
                    <a:bodyPr/>
                    <a:lstStyle/>
                    <a:p>
                      <a:pPr marL="0" lvl="0" indent="0">
                        <a:spcBef>
                          <a:spcPts val="0"/>
                        </a:spcBef>
                        <a:spcAft>
                          <a:spcPts val="0"/>
                        </a:spcAft>
                        <a:buNone/>
                      </a:pPr>
                      <a:endParaRPr dirty="0"/>
                    </a:p>
                  </a:txBody>
                  <a:tcPr marL="68575" marR="68575" marT="68575" marB="68575"/>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 </a:t>
            </a:r>
            <a:r>
              <a:rPr lang="en"/>
              <a:t>11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25" name="Shape 125"/>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tx1"/>
                </a:solidFill>
              </a:rPr>
              <a:t>Preparing for Lesson 11: </a:t>
            </a:r>
            <a:r>
              <a:rPr lang="en" i="1" dirty="0">
                <a:solidFill>
                  <a:schemeClr val="tx1"/>
                </a:solidFill>
              </a:rPr>
              <a:t>Pre-reading and Preparation</a:t>
            </a:r>
            <a:endParaRPr i="1" dirty="0">
              <a:solidFill>
                <a:schemeClr val="tx1"/>
              </a:solidFill>
            </a:endParaRPr>
          </a:p>
          <a:p>
            <a:pPr marL="457200" lvl="0" indent="-342900" rtl="0">
              <a:lnSpc>
                <a:spcPct val="100000"/>
              </a:lnSpc>
              <a:spcBef>
                <a:spcPts val="1700"/>
              </a:spcBef>
              <a:spcAft>
                <a:spcPts val="0"/>
              </a:spcAft>
              <a:buClr>
                <a:srgbClr val="444444"/>
              </a:buClr>
              <a:buSzPts val="1800"/>
              <a:buChar char="●"/>
            </a:pPr>
            <a:r>
              <a:rPr lang="en" dirty="0">
                <a:solidFill>
                  <a:schemeClr val="tx1"/>
                </a:solidFill>
              </a:rPr>
              <a:t>Preview the poem “Love that Boy” and review the example anchor charts and note-catchers to determine what students need to understand from reading the poem.</a:t>
            </a:r>
            <a:endParaRPr dirty="0">
              <a:solidFill>
                <a:schemeClr val="tx1"/>
              </a:solidFill>
            </a:endParaRPr>
          </a:p>
          <a:p>
            <a:pPr lvl="0">
              <a:spcBef>
                <a:spcPts val="1700"/>
              </a:spcBef>
              <a:buClr>
                <a:srgbClr val="444444"/>
              </a:buClr>
            </a:pPr>
            <a:r>
              <a:rPr lang="en" dirty="0">
                <a:solidFill>
                  <a:schemeClr val="tx1"/>
                </a:solidFill>
              </a:rPr>
              <a:t>Read through lesson 11</a:t>
            </a:r>
            <a:r>
              <a:rPr lang="en-US" dirty="0">
                <a:solidFill>
                  <a:schemeClr val="tx1"/>
                </a:solidFill>
              </a:rPr>
              <a:t>.</a:t>
            </a:r>
            <a:endParaRPr dirty="0">
              <a:solidFill>
                <a:schemeClr val="tx1"/>
              </a:solidFill>
            </a:endParaRPr>
          </a:p>
          <a:p>
            <a:pPr marL="457200" lvl="0" indent="-342900" rtl="0">
              <a:lnSpc>
                <a:spcPct val="100000"/>
              </a:lnSpc>
              <a:spcBef>
                <a:spcPts val="1700"/>
              </a:spcBef>
              <a:spcAft>
                <a:spcPts val="1000"/>
              </a:spcAft>
              <a:buClr>
                <a:srgbClr val="444444"/>
              </a:buClr>
              <a:buSzPts val="1800"/>
              <a:buChar char="●"/>
            </a:pPr>
            <a:r>
              <a:rPr lang="en" dirty="0">
                <a:solidFill>
                  <a:schemeClr val="tx1"/>
                </a:solidFill>
              </a:rPr>
              <a:t>Review the Thumb-O-Meter protocol. See Classroom Protocols.</a:t>
            </a:r>
            <a:endParaRPr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Shape 13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11</a:t>
            </a:r>
            <a:endParaRPr sz="4000" b="1">
              <a:solidFill>
                <a:srgbClr val="000000"/>
              </a:solidFill>
              <a:latin typeface="Overlock"/>
              <a:ea typeface="Overlock"/>
              <a:cs typeface="Overlock"/>
              <a:sym typeface="Overlock"/>
            </a:endParaRPr>
          </a:p>
        </p:txBody>
      </p:sp>
      <p:pic>
        <p:nvPicPr>
          <p:cNvPr id="2" name="Picture 2" descr="A close up of a clock&#10;&#10;Description generated with high confidence">
            <a:extLst>
              <a:ext uri="{FF2B5EF4-FFF2-40B4-BE49-F238E27FC236}">
                <a16:creationId xmlns:a16="http://schemas.microsoft.com/office/drawing/2014/main" id="{97E268F8-8EC6-4E82-9051-47D6F1895240}"/>
              </a:ext>
            </a:extLst>
          </p:cNvPr>
          <p:cNvPicPr>
            <a:picLocks noChangeAspect="1"/>
          </p:cNvPicPr>
          <p:nvPr/>
        </p:nvPicPr>
        <p:blipFill>
          <a:blip r:embed="rId3"/>
          <a:stretch>
            <a:fillRect/>
          </a:stretch>
        </p:blipFill>
        <p:spPr>
          <a:xfrm>
            <a:off x="3434931" y="488561"/>
            <a:ext cx="2274138" cy="1050086"/>
          </a:xfrm>
          <a:prstGeom prst="rect">
            <a:avLst/>
          </a:prstGeom>
        </p:spPr>
      </p:pic>
      <p:pic>
        <p:nvPicPr>
          <p:cNvPr id="3" name="Picture 2">
            <a:extLst>
              <a:ext uri="{FF2B5EF4-FFF2-40B4-BE49-F238E27FC236}">
                <a16:creationId xmlns:a16="http://schemas.microsoft.com/office/drawing/2014/main" id="{C21136A5-41A7-4B09-BDD6-A2D99792EBF0}"/>
              </a:ext>
            </a:extLst>
          </p:cNvPr>
          <p:cNvPicPr>
            <a:picLocks noChangeAspect="1"/>
          </p:cNvPicPr>
          <p:nvPr/>
        </p:nvPicPr>
        <p:blipFill>
          <a:blip r:embed="rId3"/>
          <a:stretch>
            <a:fillRect/>
          </a:stretch>
        </p:blipFill>
        <p:spPr>
          <a:xfrm>
            <a:off x="3350301" y="468888"/>
            <a:ext cx="2443397" cy="112297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Shape 1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t>Hello, Students!</a:t>
            </a:r>
            <a:endParaRPr b="1" dirty="0"/>
          </a:p>
        </p:txBody>
      </p:sp>
      <p:sp>
        <p:nvSpPr>
          <p:cNvPr id="137" name="Shape 137"/>
          <p:cNvSpPr txBox="1">
            <a:spLocks noGrp="1"/>
          </p:cNvSpPr>
          <p:nvPr>
            <p:ph type="body" idx="1"/>
          </p:nvPr>
        </p:nvSpPr>
        <p:spPr>
          <a:xfrm>
            <a:off x="2603975" y="1152475"/>
            <a:ext cx="6228300" cy="383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dirty="0"/>
              <a:t>Welcome back as we continue to explore the world of poetry and work towards becoming strong poets like Jack.</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dirty="0"/>
              <a:t>What are we learning and doing today?</a:t>
            </a:r>
            <a:endParaRPr dirty="0"/>
          </a:p>
          <a:p>
            <a:pPr marL="457200" lvl="0" indent="-342900" rtl="0">
              <a:lnSpc>
                <a:spcPct val="100000"/>
              </a:lnSpc>
              <a:spcBef>
                <a:spcPts val="0"/>
              </a:spcBef>
              <a:spcAft>
                <a:spcPts val="0"/>
              </a:spcAft>
              <a:buSzPts val="1800"/>
              <a:buChar char="●"/>
            </a:pPr>
            <a:r>
              <a:rPr lang="en" dirty="0"/>
              <a:t>Continue our reading of </a:t>
            </a:r>
            <a:r>
              <a:rPr lang="en" i="1" dirty="0"/>
              <a:t>Love That Dog</a:t>
            </a:r>
            <a:r>
              <a:rPr lang="en" dirty="0"/>
              <a:t> and look at another poem called “Love that Boy</a:t>
            </a:r>
            <a:r>
              <a:rPr lang="en-US" dirty="0"/>
              <a:t>.</a:t>
            </a:r>
            <a:r>
              <a:rPr lang="en" dirty="0"/>
              <a:t>”</a:t>
            </a:r>
            <a:endParaRPr dirty="0"/>
          </a:p>
          <a:p>
            <a:pPr marL="457200" lvl="0" indent="-342900" rtl="0">
              <a:lnSpc>
                <a:spcPct val="100000"/>
              </a:lnSpc>
              <a:spcBef>
                <a:spcPts val="0"/>
              </a:spcBef>
              <a:spcAft>
                <a:spcPts val="0"/>
              </a:spcAft>
              <a:buSzPts val="1800"/>
              <a:buChar char="●"/>
            </a:pPr>
            <a:r>
              <a:rPr lang="en" dirty="0"/>
              <a:t>We will  identify the characteristics of poetry</a:t>
            </a:r>
            <a:r>
              <a:rPr lang="en-US" dirty="0"/>
              <a:t>.</a:t>
            </a:r>
            <a:r>
              <a:rPr lang="en" dirty="0"/>
              <a:t> </a:t>
            </a:r>
            <a:endParaRPr dirty="0"/>
          </a:p>
          <a:p>
            <a:pPr marL="457200" lvl="0" indent="-342900" rtl="0">
              <a:lnSpc>
                <a:spcPct val="100000"/>
              </a:lnSpc>
              <a:spcBef>
                <a:spcPts val="0"/>
              </a:spcBef>
              <a:spcAft>
                <a:spcPts val="0"/>
              </a:spcAft>
              <a:buSzPts val="1800"/>
              <a:buChar char="●"/>
            </a:pPr>
            <a:r>
              <a:rPr lang="en" dirty="0"/>
              <a:t>Prepare for and participate in a short text based discussion</a:t>
            </a:r>
            <a:r>
              <a:rPr lang="en-US" dirty="0"/>
              <a:t>.</a:t>
            </a:r>
            <a:endParaRPr dirty="0"/>
          </a:p>
          <a:p>
            <a:pPr marL="457200" lvl="0" indent="-342900" rtl="0">
              <a:lnSpc>
                <a:spcPct val="100000"/>
              </a:lnSpc>
              <a:spcBef>
                <a:spcPts val="0"/>
              </a:spcBef>
              <a:spcAft>
                <a:spcPts val="0"/>
              </a:spcAft>
              <a:buSzPts val="1800"/>
              <a:buChar char="●"/>
            </a:pPr>
            <a:r>
              <a:rPr lang="en" dirty="0"/>
              <a:t>Describe how Jack’s feeling have changed about poetry</a:t>
            </a:r>
            <a:r>
              <a:rPr lang="en-US" dirty="0"/>
              <a:t>.</a:t>
            </a:r>
            <a:endParaRPr dirty="0"/>
          </a:p>
          <a:p>
            <a:pPr marL="0" lvl="0" indent="0" rtl="0">
              <a:lnSpc>
                <a:spcPct val="100000"/>
              </a:lnSpc>
              <a:spcBef>
                <a:spcPts val="0"/>
              </a:spcBef>
              <a:spcAft>
                <a:spcPts val="0"/>
              </a:spcAft>
              <a:buNone/>
            </a:pPr>
            <a:endParaRPr dirty="0"/>
          </a:p>
        </p:txBody>
      </p:sp>
      <p:pic>
        <p:nvPicPr>
          <p:cNvPr id="138" name="Shape 138"/>
          <p:cNvPicPr preferRelativeResize="0"/>
          <p:nvPr/>
        </p:nvPicPr>
        <p:blipFill rotWithShape="1">
          <a:blip r:embed="rId3">
            <a:alphaModFix/>
          </a:blip>
          <a:srcRect l="1932" t="39210" r="87038" b="31362"/>
          <a:stretch/>
        </p:blipFill>
        <p:spPr>
          <a:xfrm>
            <a:off x="569353" y="1644920"/>
            <a:ext cx="1683990" cy="2317479"/>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Shape 14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Read</a:t>
            </a:r>
            <a:r>
              <a:rPr lang="en" i="1"/>
              <a:t> Love That Dog</a:t>
            </a:r>
            <a:r>
              <a:rPr lang="en"/>
              <a:t> </a:t>
            </a:r>
            <a:endParaRPr>
              <a:solidFill>
                <a:srgbClr val="FF0000"/>
              </a:solidFill>
            </a:endParaRPr>
          </a:p>
        </p:txBody>
      </p:sp>
      <p:sp>
        <p:nvSpPr>
          <p:cNvPr id="144" name="Shape 144"/>
          <p:cNvSpPr txBox="1">
            <a:spLocks noGrp="1"/>
          </p:cNvSpPr>
          <p:nvPr>
            <p:ph type="body" idx="1"/>
          </p:nvPr>
        </p:nvSpPr>
        <p:spPr>
          <a:xfrm>
            <a:off x="3031350" y="1604260"/>
            <a:ext cx="5800800" cy="2911525"/>
          </a:xfrm>
          <a:prstGeom prst="rect">
            <a:avLst/>
          </a:prstGeom>
        </p:spPr>
        <p:txBody>
          <a:bodyPr spcFirstLastPara="1" wrap="square" lIns="91425" tIns="91425" rIns="91425" bIns="91425" anchor="t" anchorCtr="0">
            <a:noAutofit/>
          </a:bodyPr>
          <a:lstStyle/>
          <a:p>
            <a:pPr marL="628650" lvl="0" indent="-514350" rtl="0">
              <a:spcBef>
                <a:spcPts val="0"/>
              </a:spcBef>
              <a:spcAft>
                <a:spcPts val="0"/>
              </a:spcAft>
              <a:buSzPct val="100000"/>
              <a:buFont typeface="+mj-lt"/>
              <a:buAutoNum type="arabicPeriod"/>
            </a:pPr>
            <a:r>
              <a:rPr lang="en" sz="2800" dirty="0"/>
              <a:t>Follow along and read silently as I read aloud pages </a:t>
            </a:r>
            <a:r>
              <a:rPr lang="en" sz="2800" dirty="0">
                <a:solidFill>
                  <a:schemeClr val="dk1"/>
                </a:solidFill>
              </a:rPr>
              <a:t>42-45.</a:t>
            </a:r>
          </a:p>
          <a:p>
            <a:pPr marL="628650" lvl="0" indent="-514350" rtl="0">
              <a:spcBef>
                <a:spcPts val="0"/>
              </a:spcBef>
              <a:spcAft>
                <a:spcPts val="0"/>
              </a:spcAft>
              <a:buSzPct val="100000"/>
              <a:buFont typeface="+mj-lt"/>
              <a:buAutoNum type="arabicPeriod"/>
            </a:pPr>
            <a:r>
              <a:rPr lang="en" sz="2800" dirty="0">
                <a:solidFill>
                  <a:schemeClr val="dk1"/>
                </a:solidFill>
              </a:rPr>
              <a:t>With your partner: Reread 42-45</a:t>
            </a:r>
            <a:r>
              <a:rPr lang="en" sz="3000" dirty="0"/>
              <a:t>.</a:t>
            </a:r>
            <a:endParaRPr sz="3400" dirty="0">
              <a:solidFill>
                <a:schemeClr val="dk1"/>
              </a:solidFill>
            </a:endParaRPr>
          </a:p>
        </p:txBody>
      </p:sp>
      <p:pic>
        <p:nvPicPr>
          <p:cNvPr id="145" name="Shape 145"/>
          <p:cNvPicPr preferRelativeResize="0"/>
          <p:nvPr/>
        </p:nvPicPr>
        <p:blipFill rotWithShape="1">
          <a:blip r:embed="rId3">
            <a:alphaModFix/>
          </a:blip>
          <a:srcRect l="1932" t="39210" r="87038" b="31362"/>
          <a:stretch/>
        </p:blipFill>
        <p:spPr>
          <a:xfrm>
            <a:off x="620485" y="1720375"/>
            <a:ext cx="2041117" cy="2679296"/>
          </a:xfrm>
          <a:prstGeom prst="rect">
            <a:avLst/>
          </a:prstGeom>
          <a:noFill/>
          <a:ln w="19050" cap="flat" cmpd="sng">
            <a:solidFill>
              <a:srgbClr val="595959"/>
            </a:solidFill>
            <a:prstDash val="solid"/>
            <a:round/>
            <a:headEnd type="none" w="sm" len="sm"/>
            <a:tailEnd type="none" w="sm" len="sm"/>
          </a:ln>
        </p:spPr>
      </p:pic>
      <p:pic>
        <p:nvPicPr>
          <p:cNvPr id="146" name="Shape 146"/>
          <p:cNvPicPr preferRelativeResize="0"/>
          <p:nvPr/>
        </p:nvPicPr>
        <p:blipFill>
          <a:blip r:embed="rId4">
            <a:alphaModFix/>
          </a:blip>
          <a:stretch>
            <a:fillRect/>
          </a:stretch>
        </p:blipFill>
        <p:spPr>
          <a:xfrm>
            <a:off x="8126972" y="4255911"/>
            <a:ext cx="705178" cy="69596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Shape 15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dirty="0"/>
              <a:t>What happens and how does Jack feel about it?</a:t>
            </a:r>
            <a:endParaRPr sz="2800" dirty="0"/>
          </a:p>
        </p:txBody>
      </p:sp>
      <p:sp>
        <p:nvSpPr>
          <p:cNvPr id="152" name="Shape 152"/>
          <p:cNvSpPr txBox="1">
            <a:spLocks noGrp="1"/>
          </p:cNvSpPr>
          <p:nvPr>
            <p:ph type="body" idx="1"/>
          </p:nvPr>
        </p:nvSpPr>
        <p:spPr>
          <a:xfrm>
            <a:off x="424464" y="1445986"/>
            <a:ext cx="8520600" cy="856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When instructed by your teacher, you and your partner will complete the Think-Pair-Share protocol to answer the following questions: </a:t>
            </a:r>
            <a:endParaRPr dirty="0"/>
          </a:p>
        </p:txBody>
      </p:sp>
      <p:pic>
        <p:nvPicPr>
          <p:cNvPr id="153" name="Shape 153" descr="Head with Gears"/>
          <p:cNvPicPr preferRelativeResize="0"/>
          <p:nvPr/>
        </p:nvPicPr>
        <p:blipFill>
          <a:blip r:embed="rId3">
            <a:alphaModFix/>
          </a:blip>
          <a:stretch>
            <a:fillRect/>
          </a:stretch>
        </p:blipFill>
        <p:spPr>
          <a:xfrm>
            <a:off x="8357886" y="4372373"/>
            <a:ext cx="572700" cy="572700"/>
          </a:xfrm>
          <a:prstGeom prst="rect">
            <a:avLst/>
          </a:prstGeom>
          <a:noFill/>
          <a:ln>
            <a:noFill/>
          </a:ln>
        </p:spPr>
      </p:pic>
      <p:graphicFrame>
        <p:nvGraphicFramePr>
          <p:cNvPr id="154" name="Shape 154"/>
          <p:cNvGraphicFramePr/>
          <p:nvPr>
            <p:extLst>
              <p:ext uri="{D42A27DB-BD31-4B8C-83A1-F6EECF244321}">
                <p14:modId xmlns:p14="http://schemas.microsoft.com/office/powerpoint/2010/main" val="3134903770"/>
              </p:ext>
            </p:extLst>
          </p:nvPr>
        </p:nvGraphicFramePr>
        <p:xfrm>
          <a:off x="522875" y="2215398"/>
          <a:ext cx="7736600" cy="2272425"/>
        </p:xfrm>
        <a:graphic>
          <a:graphicData uri="http://schemas.openxmlformats.org/drawingml/2006/table">
            <a:tbl>
              <a:tblPr>
                <a:noFill/>
                <a:tableStyleId>{DC51D44E-F072-4061-807D-857ED5145F64}</a:tableStyleId>
              </a:tblPr>
              <a:tblGrid>
                <a:gridCol w="1934150">
                  <a:extLst>
                    <a:ext uri="{9D8B030D-6E8A-4147-A177-3AD203B41FA5}">
                      <a16:colId xmlns:a16="http://schemas.microsoft.com/office/drawing/2014/main" val="20000"/>
                    </a:ext>
                  </a:extLst>
                </a:gridCol>
                <a:gridCol w="1934150">
                  <a:extLst>
                    <a:ext uri="{9D8B030D-6E8A-4147-A177-3AD203B41FA5}">
                      <a16:colId xmlns:a16="http://schemas.microsoft.com/office/drawing/2014/main" val="20001"/>
                    </a:ext>
                  </a:extLst>
                </a:gridCol>
                <a:gridCol w="1934150">
                  <a:extLst>
                    <a:ext uri="{9D8B030D-6E8A-4147-A177-3AD203B41FA5}">
                      <a16:colId xmlns:a16="http://schemas.microsoft.com/office/drawing/2014/main" val="20002"/>
                    </a:ext>
                  </a:extLst>
                </a:gridCol>
                <a:gridCol w="1934150">
                  <a:extLst>
                    <a:ext uri="{9D8B030D-6E8A-4147-A177-3AD203B41FA5}">
                      <a16:colId xmlns:a16="http://schemas.microsoft.com/office/drawing/2014/main" val="20003"/>
                    </a:ext>
                  </a:extLst>
                </a:gridCol>
              </a:tblGrid>
              <a:tr h="1067975">
                <a:tc>
                  <a:txBody>
                    <a:bodyPr/>
                    <a:lstStyle/>
                    <a:p>
                      <a:pPr marL="0" lvl="0" indent="0" rtl="0">
                        <a:spcBef>
                          <a:spcPts val="0"/>
                        </a:spcBef>
                        <a:spcAft>
                          <a:spcPts val="0"/>
                        </a:spcAft>
                        <a:buNone/>
                      </a:pPr>
                      <a:r>
                        <a:rPr lang="en" dirty="0">
                          <a:latin typeface="Century Gothic" panose="020B0502020202020204" pitchFamily="34" charset="0"/>
                        </a:rPr>
                        <a:t>Pages</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What happened on these pages?</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How did Jack feel about it? </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How do you know? Use evidence from the text to support your answer. </a:t>
                      </a:r>
                      <a:endParaRPr dirty="0">
                        <a:latin typeface="Century Gothic" panose="020B0502020202020204" pitchFamily="34" charset="0"/>
                      </a:endParaRPr>
                    </a:p>
                  </a:txBody>
                  <a:tcPr marL="91425" marR="91425" marT="91425" marB="91425"/>
                </a:tc>
                <a:extLst>
                  <a:ext uri="{0D108BD9-81ED-4DB2-BD59-A6C34878D82A}">
                    <a16:rowId xmlns:a16="http://schemas.microsoft.com/office/drawing/2014/main" val="10000"/>
                  </a:ext>
                </a:extLst>
              </a:tr>
              <a:tr h="590450">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r h="614000">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dirty="0"/>
                    </a:p>
                  </a:txBody>
                  <a:tcPr marL="91425" marR="91425" marT="91425" marB="91425"/>
                </a:tc>
                <a:extLst>
                  <a:ext uri="{0D108BD9-81ED-4DB2-BD59-A6C34878D82A}">
                    <a16:rowId xmlns:a16="http://schemas.microsoft.com/office/drawing/2014/main" val="10002"/>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Shape 15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Now let's look at what you are expected to be able to do.</a:t>
            </a:r>
            <a:endParaRPr/>
          </a:p>
        </p:txBody>
      </p:sp>
      <p:sp>
        <p:nvSpPr>
          <p:cNvPr id="160" name="Shape 160"/>
          <p:cNvSpPr txBox="1">
            <a:spLocks noGrp="1"/>
          </p:cNvSpPr>
          <p:nvPr>
            <p:ph type="body" idx="1"/>
          </p:nvPr>
        </p:nvSpPr>
        <p:spPr>
          <a:xfrm>
            <a:off x="393100" y="1999050"/>
            <a:ext cx="8520600" cy="2907600"/>
          </a:xfrm>
          <a:prstGeom prst="rect">
            <a:avLst/>
          </a:prstGeom>
        </p:spPr>
        <p:txBody>
          <a:bodyPr spcFirstLastPara="1" wrap="square" lIns="91425" tIns="91425" rIns="91425" bIns="91425" anchor="t" anchorCtr="0">
            <a:noAutofit/>
          </a:bodyPr>
          <a:lstStyle/>
          <a:p>
            <a:pPr marL="457200" lvl="0" indent="-342900" rtl="0">
              <a:lnSpc>
                <a:spcPct val="90000"/>
              </a:lnSpc>
              <a:spcBef>
                <a:spcPts val="1000"/>
              </a:spcBef>
              <a:spcAft>
                <a:spcPts val="0"/>
              </a:spcAft>
              <a:buSzPts val="1800"/>
              <a:buChar char="●"/>
            </a:pPr>
            <a:r>
              <a:rPr lang="en"/>
              <a:t>I can identify the characteristics of poetry in “Love That Boy.” </a:t>
            </a:r>
            <a:endParaRPr/>
          </a:p>
          <a:p>
            <a:pPr marL="457200" lvl="0" indent="0" rtl="0">
              <a:lnSpc>
                <a:spcPct val="90000"/>
              </a:lnSpc>
              <a:spcBef>
                <a:spcPts val="1000"/>
              </a:spcBef>
              <a:spcAft>
                <a:spcPts val="0"/>
              </a:spcAft>
              <a:buNone/>
            </a:pPr>
            <a:endParaRPr/>
          </a:p>
          <a:p>
            <a:pPr marL="457200" lvl="0" indent="-342900" rtl="0">
              <a:lnSpc>
                <a:spcPct val="150000"/>
              </a:lnSpc>
              <a:spcBef>
                <a:spcPts val="1700"/>
              </a:spcBef>
              <a:spcAft>
                <a:spcPts val="0"/>
              </a:spcAft>
              <a:buSzPts val="1800"/>
              <a:buChar char="●"/>
            </a:pPr>
            <a:r>
              <a:rPr lang="en"/>
              <a:t>I can describe how Jack’s feelings about poetry changed using evidence from the text. </a:t>
            </a:r>
            <a:endParaRPr/>
          </a:p>
          <a:p>
            <a:pPr marL="0" lvl="0" indent="0" rtl="0">
              <a:lnSpc>
                <a:spcPct val="150000"/>
              </a:lnSpc>
              <a:spcBef>
                <a:spcPts val="1700"/>
              </a:spcBef>
              <a:spcAft>
                <a:spcPts val="0"/>
              </a:spcAft>
              <a:buNone/>
            </a:pPr>
            <a:endParaRPr b="1"/>
          </a:p>
          <a:p>
            <a:pPr marL="0" lvl="0" indent="0" rtl="0">
              <a:lnSpc>
                <a:spcPct val="90000"/>
              </a:lnSpc>
              <a:spcBef>
                <a:spcPts val="1000"/>
              </a:spcBef>
              <a:spcAft>
                <a:spcPts val="0"/>
              </a:spcAft>
              <a:buNone/>
            </a:pPr>
            <a:endParaRPr sz="2400">
              <a:solidFill>
                <a:schemeClr val="dk1"/>
              </a:solidFill>
            </a:endParaRPr>
          </a:p>
          <a:p>
            <a:pPr marL="0" lvl="0" indent="0" rtl="0">
              <a:spcBef>
                <a:spcPts val="0"/>
              </a:spcBef>
              <a:spcAft>
                <a:spcPts val="0"/>
              </a:spcAft>
              <a:buNone/>
            </a:pPr>
            <a:endParaRPr/>
          </a:p>
        </p:txBody>
      </p:sp>
      <p:pic>
        <p:nvPicPr>
          <p:cNvPr id="161" name="Shape 161"/>
          <p:cNvPicPr preferRelativeResize="0"/>
          <p:nvPr/>
        </p:nvPicPr>
        <p:blipFill>
          <a:blip r:embed="rId3">
            <a:alphaModFix/>
          </a:blip>
          <a:stretch>
            <a:fillRect/>
          </a:stretch>
        </p:blipFill>
        <p:spPr>
          <a:xfrm>
            <a:off x="8142722" y="4348864"/>
            <a:ext cx="689578" cy="55778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Analyzing Poetry: “Love That Boy” </a:t>
            </a:r>
            <a:endParaRPr/>
          </a:p>
        </p:txBody>
      </p:sp>
      <p:sp>
        <p:nvSpPr>
          <p:cNvPr id="167" name="Shape 167"/>
          <p:cNvSpPr txBox="1">
            <a:spLocks noGrp="1"/>
          </p:cNvSpPr>
          <p:nvPr>
            <p:ph type="body" idx="1"/>
          </p:nvPr>
        </p:nvSpPr>
        <p:spPr>
          <a:xfrm>
            <a:off x="4280700" y="1651925"/>
            <a:ext cx="4551600" cy="2690397"/>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SzPts val="1800"/>
              <a:buAutoNum type="arabicPeriod"/>
            </a:pPr>
            <a:r>
              <a:rPr lang="en" dirty="0"/>
              <a:t>Go to the back of your book </a:t>
            </a:r>
            <a:r>
              <a:rPr lang="en" i="1" dirty="0"/>
              <a:t>Love That Dog</a:t>
            </a:r>
            <a:r>
              <a:rPr lang="en" dirty="0"/>
              <a:t> and find the poem “Love That Boy</a:t>
            </a:r>
            <a:r>
              <a:rPr lang="en-US" dirty="0"/>
              <a:t>.</a:t>
            </a:r>
            <a:r>
              <a:rPr lang="en" dirty="0"/>
              <a:t>”</a:t>
            </a:r>
            <a:endParaRPr dirty="0"/>
          </a:p>
          <a:p>
            <a:pPr marL="457200" lvl="0" indent="0" rtl="0">
              <a:spcBef>
                <a:spcPts val="0"/>
              </a:spcBef>
              <a:spcAft>
                <a:spcPts val="0"/>
              </a:spcAft>
              <a:buNone/>
            </a:pPr>
            <a:endParaRPr dirty="0"/>
          </a:p>
          <a:p>
            <a:pPr marL="457200" lvl="0" indent="-342900" rtl="0">
              <a:spcBef>
                <a:spcPts val="0"/>
              </a:spcBef>
              <a:spcAft>
                <a:spcPts val="0"/>
              </a:spcAft>
              <a:buSzPts val="1800"/>
              <a:buFont typeface="+mj-lt"/>
              <a:buAutoNum type="arabicPeriod" startAt="2"/>
            </a:pPr>
            <a:r>
              <a:rPr lang="en" dirty="0"/>
              <a:t>We will read the poem together. </a:t>
            </a:r>
            <a:endParaRPr dirty="0"/>
          </a:p>
          <a:p>
            <a:pPr marL="457200" lvl="0" indent="0" rtl="0">
              <a:spcBef>
                <a:spcPts val="0"/>
              </a:spcBef>
              <a:spcAft>
                <a:spcPts val="0"/>
              </a:spcAft>
              <a:buNone/>
            </a:pPr>
            <a:endParaRPr dirty="0"/>
          </a:p>
          <a:p>
            <a:pPr marL="457200" lvl="0" indent="-342900" rtl="0">
              <a:spcBef>
                <a:spcPts val="0"/>
              </a:spcBef>
              <a:spcAft>
                <a:spcPts val="0"/>
              </a:spcAft>
              <a:buSzPts val="1800"/>
              <a:buFont typeface="+mj-lt"/>
              <a:buAutoNum type="arabicPeriod" startAt="3"/>
            </a:pPr>
            <a:r>
              <a:rPr lang="en" dirty="0"/>
              <a:t>What is the gist of this poem? What is it mostly about? </a:t>
            </a:r>
            <a:endParaRPr dirty="0"/>
          </a:p>
          <a:p>
            <a:pPr marL="0" lvl="0" indent="0" rtl="0">
              <a:spcBef>
                <a:spcPts val="0"/>
              </a:spcBef>
              <a:spcAft>
                <a:spcPts val="0"/>
              </a:spcAft>
              <a:buNone/>
            </a:pPr>
            <a:endParaRPr dirty="0"/>
          </a:p>
          <a:p>
            <a:pPr marL="0" lvl="0" indent="0" rtl="0">
              <a:spcBef>
                <a:spcPts val="0"/>
              </a:spcBef>
              <a:spcAft>
                <a:spcPts val="0"/>
              </a:spcAft>
              <a:buNone/>
            </a:pPr>
            <a:endParaRPr dirty="0"/>
          </a:p>
        </p:txBody>
      </p:sp>
      <p:pic>
        <p:nvPicPr>
          <p:cNvPr id="168" name="Shape 168"/>
          <p:cNvPicPr preferRelativeResize="0"/>
          <p:nvPr/>
        </p:nvPicPr>
        <p:blipFill>
          <a:blip r:embed="rId3">
            <a:alphaModFix/>
          </a:blip>
          <a:stretch>
            <a:fillRect/>
          </a:stretch>
        </p:blipFill>
        <p:spPr>
          <a:xfrm>
            <a:off x="8218161" y="4314436"/>
            <a:ext cx="614139" cy="633589"/>
          </a:xfrm>
          <a:prstGeom prst="rect">
            <a:avLst/>
          </a:prstGeom>
          <a:noFill/>
          <a:ln>
            <a:noFill/>
          </a:ln>
        </p:spPr>
      </p:pic>
      <p:sp>
        <p:nvSpPr>
          <p:cNvPr id="169" name="Shape 169"/>
          <p:cNvSpPr txBox="1">
            <a:spLocks noGrp="1"/>
          </p:cNvSpPr>
          <p:nvPr>
            <p:ph type="body" idx="1"/>
          </p:nvPr>
        </p:nvSpPr>
        <p:spPr>
          <a:xfrm>
            <a:off x="537633" y="1550326"/>
            <a:ext cx="3871200" cy="2893597"/>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Love that Boy*</a:t>
            </a:r>
            <a:endParaRPr dirty="0"/>
          </a:p>
          <a:p>
            <a:pPr marL="0" lvl="0" indent="0">
              <a:spcBef>
                <a:spcPts val="0"/>
              </a:spcBef>
              <a:spcAft>
                <a:spcPts val="0"/>
              </a:spcAft>
              <a:buNone/>
            </a:pPr>
            <a:endParaRPr dirty="0"/>
          </a:p>
          <a:p>
            <a:pPr marL="0" lvl="0" indent="0">
              <a:spcBef>
                <a:spcPts val="0"/>
              </a:spcBef>
              <a:spcAft>
                <a:spcPts val="0"/>
              </a:spcAft>
              <a:buNone/>
            </a:pPr>
            <a:r>
              <a:rPr lang="en" dirty="0"/>
              <a:t>Love that boy,</a:t>
            </a:r>
            <a:endParaRPr dirty="0"/>
          </a:p>
          <a:p>
            <a:pPr marL="0" lvl="0" indent="0">
              <a:spcBef>
                <a:spcPts val="0"/>
              </a:spcBef>
              <a:spcAft>
                <a:spcPts val="0"/>
              </a:spcAft>
              <a:buNone/>
            </a:pPr>
            <a:r>
              <a:rPr lang="en" dirty="0"/>
              <a:t>like a rabbit loves to run</a:t>
            </a:r>
            <a:endParaRPr dirty="0"/>
          </a:p>
          <a:p>
            <a:pPr marL="0" lvl="0" indent="0">
              <a:spcBef>
                <a:spcPts val="0"/>
              </a:spcBef>
              <a:spcAft>
                <a:spcPts val="0"/>
              </a:spcAft>
              <a:buNone/>
            </a:pPr>
            <a:r>
              <a:rPr lang="en" dirty="0"/>
              <a:t>I said i love that boy</a:t>
            </a:r>
            <a:endParaRPr dirty="0"/>
          </a:p>
          <a:p>
            <a:pPr marL="0" lvl="0" indent="0">
              <a:spcBef>
                <a:spcPts val="0"/>
              </a:spcBef>
              <a:spcAft>
                <a:spcPts val="0"/>
              </a:spcAft>
              <a:buNone/>
            </a:pPr>
            <a:r>
              <a:rPr lang="en" dirty="0"/>
              <a:t>like a rabbit loves to run</a:t>
            </a:r>
            <a:endParaRPr dirty="0"/>
          </a:p>
          <a:p>
            <a:pPr marL="0" lvl="0" indent="0">
              <a:spcBef>
                <a:spcPts val="0"/>
              </a:spcBef>
              <a:spcAft>
                <a:spcPts val="0"/>
              </a:spcAft>
              <a:buNone/>
            </a:pPr>
            <a:r>
              <a:rPr lang="en" dirty="0"/>
              <a:t>Love to call him in the morning</a:t>
            </a:r>
            <a:endParaRPr dirty="0"/>
          </a:p>
          <a:p>
            <a:pPr marL="0" lvl="0" indent="0">
              <a:spcBef>
                <a:spcPts val="0"/>
              </a:spcBef>
              <a:spcAft>
                <a:spcPts val="0"/>
              </a:spcAft>
              <a:buNone/>
            </a:pPr>
            <a:r>
              <a:rPr lang="en" dirty="0"/>
              <a:t>Love to call him</a:t>
            </a:r>
            <a:endParaRPr dirty="0"/>
          </a:p>
          <a:p>
            <a:pPr marL="0" lvl="0" indent="0">
              <a:spcBef>
                <a:spcPts val="0"/>
              </a:spcBef>
              <a:spcAft>
                <a:spcPts val="0"/>
              </a:spcAft>
              <a:buNone/>
            </a:pPr>
            <a:r>
              <a:rPr lang="en" dirty="0"/>
              <a:t>“Hey there, son!”</a:t>
            </a:r>
            <a:endParaRPr dirty="0"/>
          </a:p>
          <a:p>
            <a:pPr marL="0" lvl="0" indent="0" rtl="0">
              <a:spcBef>
                <a:spcPts val="0"/>
              </a:spcBef>
              <a:spcAft>
                <a:spcPts val="0"/>
              </a:spcAft>
              <a:buNone/>
            </a:pPr>
            <a:r>
              <a:rPr lang="en" sz="900" dirty="0"/>
              <a:t>*First Stanza</a:t>
            </a:r>
            <a:endParaRPr sz="900" dirty="0"/>
          </a:p>
          <a:p>
            <a:pPr marL="0" lvl="0" indent="0" rtl="0">
              <a:spcBef>
                <a:spcPts val="0"/>
              </a:spcBef>
              <a:spcAft>
                <a:spcPts val="0"/>
              </a:spcAft>
              <a:buNone/>
            </a:pPr>
            <a:endParaRPr dirty="0"/>
          </a:p>
          <a:p>
            <a:pPr marL="0" lvl="0" indent="0" rtl="0">
              <a:spcBef>
                <a:spcPts val="0"/>
              </a:spcBef>
              <a:spcAft>
                <a:spcPts val="0"/>
              </a:spcAft>
              <a:buNone/>
            </a:pPr>
            <a:endParaRPr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Brenda Benning</DisplayName>
        <AccountId>1474</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C3EFAC7-26ED-45ED-9681-45EDB0948B17}">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8E700A6E-A2A9-4F69-BB91-A38E2B3505BC}">
  <ds:schemaRefs>
    <ds:schemaRef ds:uri="http://schemas.microsoft.com/sharepoint/v3/contenttype/forms"/>
  </ds:schemaRefs>
</ds:datastoreItem>
</file>

<file path=customXml/itemProps3.xml><?xml version="1.0" encoding="utf-8"?>
<ds:datastoreItem xmlns:ds="http://schemas.openxmlformats.org/officeDocument/2006/customXml" ds:itemID="{34640C51-185C-4C3D-A898-8BF14D7E729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39</TotalTime>
  <Words>5114</Words>
  <Application>Microsoft Office PowerPoint</Application>
  <PresentationFormat>On-screen Show (16:9)</PresentationFormat>
  <Paragraphs>415</Paragraphs>
  <Slides>21</Slides>
  <Notes>21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21</vt:i4>
      </vt:variant>
    </vt:vector>
  </HeadingPairs>
  <TitlesOfParts>
    <vt:vector size="28" baseType="lpstr">
      <vt:lpstr>Arial</vt:lpstr>
      <vt:lpstr>Overlock</vt:lpstr>
      <vt:lpstr>Century Gothic</vt:lpstr>
      <vt:lpstr>Georgia</vt:lpstr>
      <vt:lpstr>Calibri</vt:lpstr>
      <vt:lpstr>Simple Light</vt:lpstr>
      <vt:lpstr>Simple Light</vt:lpstr>
      <vt:lpstr>Grade 4: Module 1: Unit 1: Lesson 11 Teacher slide, before teaching.</vt:lpstr>
      <vt:lpstr>Grade 4: Module 1: Unit 1: Lesson 11 Teacher slide, before teaching.</vt:lpstr>
      <vt:lpstr>Grade 4: Module 1: Unit 1: Lesson 11 Teacher slide, before teaching.</vt:lpstr>
      <vt:lpstr>PowerPoint Presentation</vt:lpstr>
      <vt:lpstr>Hello, Students!</vt:lpstr>
      <vt:lpstr>Read Love That Dog </vt:lpstr>
      <vt:lpstr>What happens and how does Jack feel about it?</vt:lpstr>
      <vt:lpstr>Now let's look at what you are expected to be able to do.</vt:lpstr>
      <vt:lpstr>Analyzing Poetry: “Love That Boy” </vt:lpstr>
      <vt:lpstr>Let’s Look at Language</vt:lpstr>
      <vt:lpstr>PowerPoint Presentation</vt:lpstr>
      <vt:lpstr>How are you doing?</vt:lpstr>
      <vt:lpstr>PowerPoint Presentation</vt:lpstr>
      <vt:lpstr>PowerPoint Presentation</vt:lpstr>
      <vt:lpstr>Using affixes and root words</vt:lpstr>
      <vt:lpstr>PowerPoint Presentation</vt:lpstr>
      <vt:lpstr>PowerPoint Presentation</vt:lpstr>
      <vt:lpstr>How are you doing? </vt:lpstr>
      <vt:lpstr>PowerPoint Presentation</vt:lpstr>
      <vt:lpstr>Homework</vt:lpstr>
      <vt:lpstr>Additional Language and Literacy Block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1: Lesson 11 Teacher slide, before teaching.</dc:title>
  <dc:creator>nbravo</dc:creator>
  <cp:lastModifiedBy>Natalie Ivey</cp:lastModifiedBy>
  <cp:revision>14</cp:revision>
  <dcterms:modified xsi:type="dcterms:W3CDTF">2018-08-30T14:21:31Z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