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28.xml" ContentType="application/vnd.openxmlformats-officedocument.presentationml.slideLayout+xml"/>
  <Override PartName="/ppt/slideLayouts/slideLayout23.xml" ContentType="application/vnd.openxmlformats-officedocument.presentationml.slideLayout+xml"/>
  <Override PartName="/ppt/slideLayouts/slideLayout30.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yan Ung"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8BD8365-9219-4838-9974-66B4C1F68D9A}">
  <a:tblStyle styleId="{58BD8365-9219-4838-9974-66B4C1F68D9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741" autoAdjust="0"/>
  </p:normalViewPr>
  <p:slideViewPr>
    <p:cSldViewPr snapToGrid="0">
      <p:cViewPr varScale="1">
        <p:scale>
          <a:sx n="77" d="100"/>
          <a:sy n="77" d="100"/>
        </p:scale>
        <p:origin x="-104" y="-160"/>
      </p:cViewPr>
      <p:guideLst>
        <p:guide orient="horz" pos="1620"/>
        <p:guide pos="2880"/>
      </p:guideLst>
    </p:cSldViewPr>
  </p:slideViewPr>
  <p:notesTextViewPr>
    <p:cViewPr>
      <p:scale>
        <a:sx n="1" d="1"/>
        <a:sy n="1" d="1"/>
      </p:scale>
      <p:origin x="0" y="62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commentAuthors" Target="commentAuthors.xml"/><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098331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b5bb68a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Engaging the Reader: Structured Notes Focus Question (5-7 minutes)</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Reviewing Learning Target (5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Building Background Knowledge: “War in the Pacific” (40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Debrief Learning Target (2 minutes)</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Preview Homework (3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Complete a first read of pages 28–37 in </a:t>
            </a:r>
            <a:r>
              <a:rPr lang="en" sz="1200" i="1" dirty="0">
                <a:latin typeface="Calibri"/>
                <a:ea typeface="Calibri"/>
                <a:cs typeface="Calibri"/>
                <a:sym typeface="Calibri"/>
              </a:rPr>
              <a:t>Unbroken</a:t>
            </a:r>
            <a:r>
              <a:rPr lang="en" sz="1200" dirty="0">
                <a:latin typeface="Calibri"/>
                <a:ea typeface="Calibri"/>
                <a:cs typeface="Calibri"/>
                <a:sym typeface="Calibri"/>
              </a:rPr>
              <a:t> and fill in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08" name="Google Shape;208;g42b5bb68a8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4879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2f6ba3e36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Building Background Knowledge: “War in the Pacific”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do collect the </a:t>
            </a:r>
            <a:r>
              <a:rPr lang="en" sz="1200" b="1" dirty="0">
                <a:solidFill>
                  <a:schemeClr val="dk1"/>
                </a:solidFill>
                <a:latin typeface="Calibri"/>
                <a:ea typeface="Calibri"/>
                <a:cs typeface="Calibri"/>
                <a:sym typeface="Calibri"/>
              </a:rPr>
              <a:t>Understanding Perspectives: Pearl Harbor graphic organizers </a:t>
            </a:r>
            <a:r>
              <a:rPr lang="en" sz="1200" dirty="0">
                <a:solidFill>
                  <a:schemeClr val="dk1"/>
                </a:solidFill>
                <a:latin typeface="Calibri"/>
                <a:ea typeface="Calibri"/>
                <a:cs typeface="Calibri"/>
                <a:sym typeface="Calibri"/>
              </a:rPr>
              <a:t>to check for student understanding, prepare to hand them back in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Understanding Perspectives: Pearl Harbor graphic organizer (for teacher reference) </a:t>
            </a:r>
            <a:r>
              <a:rPr lang="en" sz="1200" dirty="0">
                <a:solidFill>
                  <a:schemeClr val="dk1"/>
                </a:solidFill>
                <a:latin typeface="Calibri"/>
                <a:ea typeface="Calibri"/>
                <a:cs typeface="Calibri"/>
                <a:sym typeface="Calibri"/>
              </a:rPr>
              <a:t>in the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work, circulate to make sure they are correctly identifying actions and explaining why those actions may or may not have escalated tensions between Japan and the United States.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finished, cold call several to share something they added to their</a:t>
            </a:r>
            <a:r>
              <a:rPr lang="en" sz="1200" b="1" dirty="0">
                <a:solidFill>
                  <a:schemeClr val="dk1"/>
                </a:solidFill>
                <a:latin typeface="Calibri"/>
                <a:ea typeface="Calibri"/>
                <a:cs typeface="Calibri"/>
                <a:sym typeface="Calibri"/>
              </a:rPr>
              <a:t> Understanding Perspectives: Pearl Harbor graphic organizer </a:t>
            </a:r>
            <a:r>
              <a:rPr lang="en" sz="1200" dirty="0">
                <a:solidFill>
                  <a:schemeClr val="dk1"/>
                </a:solidFill>
                <a:latin typeface="Calibri"/>
                <a:ea typeface="Calibri"/>
                <a:cs typeface="Calibri"/>
                <a:sym typeface="Calibri"/>
              </a:rPr>
              <a:t>that escalated tension between the two countries.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collecting the graphic organizers to check for understanding.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answers such as: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1854</a:t>
            </a:r>
            <a:r>
              <a:rPr lang="en" sz="1200" b="0" baseline="0" dirty="0" smtClean="0">
                <a:solidFill>
                  <a:schemeClr val="dk1"/>
                </a:solidFill>
                <a:latin typeface="Calibri"/>
                <a:ea typeface="Calibri"/>
                <a:cs typeface="Calibri"/>
                <a:sym typeface="Calibri"/>
              </a:rPr>
              <a:t> - </a:t>
            </a:r>
            <a:r>
              <a:rPr lang="en" sz="1200" b="0" dirty="0" smtClean="0">
                <a:solidFill>
                  <a:schemeClr val="dk1"/>
                </a:solidFill>
                <a:latin typeface="Calibri"/>
                <a:ea typeface="Calibri"/>
                <a:cs typeface="Calibri"/>
                <a:sym typeface="Calibri"/>
              </a:rPr>
              <a:t>U.S</a:t>
            </a:r>
            <a:r>
              <a:rPr lang="en" sz="1200" b="0" dirty="0">
                <a:solidFill>
                  <a:schemeClr val="dk1"/>
                </a:solidFill>
                <a:latin typeface="Calibri"/>
                <a:ea typeface="Calibri"/>
                <a:cs typeface="Calibri"/>
                <a:sym typeface="Calibri"/>
              </a:rPr>
              <a:t>. Navy arrived in Japan to reopen Japan to foreign </a:t>
            </a:r>
            <a:r>
              <a:rPr lang="en" sz="1200" b="0" dirty="0" smtClean="0">
                <a:solidFill>
                  <a:schemeClr val="dk1"/>
                </a:solidFill>
                <a:latin typeface="Calibri"/>
                <a:ea typeface="Calibri"/>
                <a:cs typeface="Calibri"/>
                <a:sym typeface="Calibri"/>
              </a:rPr>
              <a:t>trade.</a:t>
            </a:r>
            <a:r>
              <a:rPr lang="en" sz="1200" b="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No</a:t>
            </a:r>
            <a:r>
              <a:rPr lang="en" sz="1200" b="0" dirty="0">
                <a:solidFill>
                  <a:schemeClr val="dk1"/>
                </a:solidFill>
                <a:latin typeface="Calibri"/>
                <a:ea typeface="Calibri"/>
                <a:cs typeface="Calibri"/>
                <a:sym typeface="Calibri"/>
              </a:rPr>
              <a:t>, this was a good thing for Japan because it gave the country access to European technology and institutions.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1937</a:t>
            </a:r>
            <a:r>
              <a:rPr lang="en" sz="1200" b="0" baseline="0" dirty="0" smtClean="0">
                <a:solidFill>
                  <a:schemeClr val="dk1"/>
                </a:solidFill>
                <a:latin typeface="Calibri"/>
                <a:ea typeface="Calibri"/>
                <a:cs typeface="Calibri"/>
                <a:sym typeface="Calibri"/>
              </a:rPr>
              <a:t> - </a:t>
            </a:r>
            <a:r>
              <a:rPr lang="en" sz="1200" b="0" dirty="0" smtClean="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United States took China’s side against Japan and warned Japan to withdraw from China. FDR threatened to cut trade with Japan. </a:t>
            </a:r>
            <a:r>
              <a:rPr lang="en" sz="1200" b="0" dirty="0" smtClean="0">
                <a:solidFill>
                  <a:schemeClr val="dk1"/>
                </a:solidFill>
                <a:latin typeface="Calibri"/>
                <a:ea typeface="Calibri"/>
                <a:cs typeface="Calibri"/>
                <a:sym typeface="Calibri"/>
              </a:rPr>
              <a:t>Yes</a:t>
            </a:r>
            <a:r>
              <a:rPr lang="en" sz="1200" b="0" dirty="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The</a:t>
            </a:r>
            <a:r>
              <a:rPr lang="en" sz="1200" b="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United </a:t>
            </a:r>
            <a:r>
              <a:rPr lang="en" sz="1200" b="0" dirty="0">
                <a:solidFill>
                  <a:schemeClr val="dk1"/>
                </a:solidFill>
                <a:latin typeface="Calibri"/>
                <a:ea typeface="Calibri"/>
                <a:cs typeface="Calibri"/>
                <a:sym typeface="Calibri"/>
              </a:rPr>
              <a:t>States was challenging Japan and threatening to use the military against them.</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1937</a:t>
            </a:r>
            <a:r>
              <a:rPr lang="en" sz="1200" b="0" baseline="0" dirty="0" smtClean="0">
                <a:solidFill>
                  <a:schemeClr val="dk1"/>
                </a:solidFill>
                <a:latin typeface="Calibri"/>
                <a:ea typeface="Calibri"/>
                <a:cs typeface="Calibri"/>
                <a:sym typeface="Calibri"/>
              </a:rPr>
              <a:t> - </a:t>
            </a:r>
            <a:r>
              <a:rPr lang="en" sz="1200" b="0" dirty="0" smtClean="0">
                <a:solidFill>
                  <a:schemeClr val="dk1"/>
                </a:solidFill>
                <a:latin typeface="Calibri"/>
                <a:ea typeface="Calibri"/>
                <a:cs typeface="Calibri"/>
                <a:sym typeface="Calibri"/>
              </a:rPr>
              <a:t>Japan </a:t>
            </a:r>
            <a:r>
              <a:rPr lang="en" sz="1200" b="0" dirty="0">
                <a:solidFill>
                  <a:schemeClr val="dk1"/>
                </a:solidFill>
                <a:latin typeface="Calibri"/>
                <a:ea typeface="Calibri"/>
                <a:cs typeface="Calibri"/>
                <a:sym typeface="Calibri"/>
              </a:rPr>
              <a:t>went to war with China again and took over a lot of its land</a:t>
            </a:r>
            <a:r>
              <a:rPr lang="en" sz="1200" b="0" dirty="0" smtClean="0">
                <a:solidFill>
                  <a:schemeClr val="dk1"/>
                </a:solidFill>
                <a:latin typeface="Calibri"/>
                <a:ea typeface="Calibri"/>
                <a:cs typeface="Calibri"/>
                <a:sym typeface="Calibri"/>
              </a:rPr>
              <a:t>. Yes</a:t>
            </a:r>
            <a:r>
              <a:rPr lang="en" sz="1200" b="0" dirty="0">
                <a:solidFill>
                  <a:schemeClr val="dk1"/>
                </a:solidFill>
                <a:latin typeface="Calibri"/>
                <a:ea typeface="Calibri"/>
                <a:cs typeface="Calibri"/>
                <a:sym typeface="Calibri"/>
              </a:rPr>
              <a:t>. The United States took China’s side.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1940</a:t>
            </a:r>
            <a:r>
              <a:rPr lang="en" sz="1200" b="0" baseline="0" dirty="0" smtClean="0">
                <a:solidFill>
                  <a:schemeClr val="dk1"/>
                </a:solidFill>
                <a:latin typeface="Calibri"/>
                <a:ea typeface="Calibri"/>
                <a:cs typeface="Calibri"/>
                <a:sym typeface="Calibri"/>
              </a:rPr>
              <a:t> - </a:t>
            </a:r>
            <a:r>
              <a:rPr lang="en" sz="1200" b="0" dirty="0" smtClean="0">
                <a:solidFill>
                  <a:schemeClr val="dk1"/>
                </a:solidFill>
                <a:latin typeface="Calibri"/>
                <a:ea typeface="Calibri"/>
                <a:cs typeface="Calibri"/>
                <a:sym typeface="Calibri"/>
              </a:rPr>
              <a:t>Japan </a:t>
            </a:r>
            <a:r>
              <a:rPr lang="en" sz="1200" b="0" dirty="0">
                <a:solidFill>
                  <a:schemeClr val="dk1"/>
                </a:solidFill>
                <a:latin typeface="Calibri"/>
                <a:ea typeface="Calibri"/>
                <a:cs typeface="Calibri"/>
                <a:sym typeface="Calibri"/>
              </a:rPr>
              <a:t>took over French Indochina (Vietnam). </a:t>
            </a:r>
            <a:r>
              <a:rPr lang="en" sz="1200" b="0" dirty="0" smtClean="0">
                <a:solidFill>
                  <a:schemeClr val="dk1"/>
                </a:solidFill>
                <a:latin typeface="Calibri"/>
                <a:ea typeface="Calibri"/>
                <a:cs typeface="Calibri"/>
                <a:sym typeface="Calibri"/>
              </a:rPr>
              <a:t>Yes</a:t>
            </a:r>
            <a:r>
              <a:rPr lang="en" sz="1200" b="0" dirty="0">
                <a:solidFill>
                  <a:schemeClr val="dk1"/>
                </a:solidFill>
                <a:latin typeface="Calibri"/>
                <a:ea typeface="Calibri"/>
                <a:cs typeface="Calibri"/>
                <a:sym typeface="Calibri"/>
              </a:rPr>
              <a:t>. Despite a warning from the United States, Japan kept invading other countries.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a:t>
            </a:r>
            <a:r>
              <a:rPr lang="en" sz="1200" b="1" dirty="0">
                <a:solidFill>
                  <a:schemeClr val="dk1"/>
                </a:solidFill>
                <a:latin typeface="Calibri"/>
                <a:ea typeface="Calibri"/>
                <a:cs typeface="Calibri"/>
                <a:sym typeface="Calibri"/>
              </a:rPr>
              <a:t> Understanding Perspectives: Pearl Harbor graphic organizer (for teacher reference)</a:t>
            </a:r>
            <a:r>
              <a:rPr lang="en" sz="1200" dirty="0">
                <a:solidFill>
                  <a:schemeClr val="dk1"/>
                </a:solidFill>
                <a:latin typeface="Calibri"/>
                <a:ea typeface="Calibri"/>
                <a:cs typeface="Calibri"/>
                <a:sym typeface="Calibri"/>
              </a:rPr>
              <a:t> in the supporting materials for other examples</a:t>
            </a:r>
            <a:r>
              <a:rPr lang="en" sz="1200" b="1" dirty="0">
                <a:solidFill>
                  <a:schemeClr val="dk1"/>
                </a:solidFill>
                <a:latin typeface="Calibri"/>
                <a:ea typeface="Calibri"/>
                <a:cs typeface="Calibri"/>
                <a:sym typeface="Calibri"/>
              </a:rPr>
              <a:t>.</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some students gave a thumbs-down at the end of the previous lesson, consider checking in with them while they are working on their </a:t>
            </a:r>
            <a:r>
              <a:rPr lang="en" sz="1200" b="1" dirty="0">
                <a:solidFill>
                  <a:schemeClr val="dk1"/>
                </a:solidFill>
                <a:latin typeface="Calibri"/>
                <a:ea typeface="Calibri"/>
                <a:cs typeface="Calibri"/>
                <a:sym typeface="Calibri"/>
              </a:rPr>
              <a:t>Understanding Perspectives: Pearl Harbor graphic organizer.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7" name="Google Shape;277;g42f6ba3e36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9834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2f26621c6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t>
            </a:r>
            <a:r>
              <a:rPr lang="en" b="1" dirty="0">
                <a:solidFill>
                  <a:schemeClr val="dk1"/>
                </a:solidFill>
              </a:rPr>
              <a:t>A. Debrief Learning Targets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learning target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reflect on their learning today and rate their mastery of the learning target using the Fist to Five checking for understanding technique.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rate themselves 3 or higher for mastery of this learning target.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any students who rate themselves a 2 or lower and work with those students individually or in small groups possibly during the small group work time to help them with mastery of this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7" name="Google Shape;287;g42f26621c6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0674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2b5bb68a8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B.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a:t>
            </a:r>
            <a:r>
              <a:rPr lang="en" sz="1200" dirty="0">
                <a:solidFill>
                  <a:schemeClr val="dk1"/>
                </a:solidFill>
                <a:latin typeface="Calibri"/>
                <a:ea typeface="Calibri"/>
                <a:cs typeface="Calibri"/>
                <a:sym typeface="Calibri"/>
              </a:rPr>
              <a:t>s, </a:t>
            </a:r>
            <a:r>
              <a:rPr lang="en" sz="1200" b="1" dirty="0">
                <a:solidFill>
                  <a:schemeClr val="dk1"/>
                </a:solidFill>
                <a:latin typeface="Calibri"/>
                <a:ea typeface="Calibri"/>
                <a:cs typeface="Calibri"/>
                <a:sym typeface="Calibri"/>
              </a:rPr>
              <a:t>pages 28–37</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homework is to read pages 28–37 in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and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for students who struggle.</a:t>
            </a:r>
            <a:endParaRPr sz="1200" dirty="0">
              <a:solidFill>
                <a:schemeClr val="dk1"/>
              </a:solidFill>
              <a:latin typeface="Calibri"/>
              <a:ea typeface="Calibri"/>
              <a:cs typeface="Calibri"/>
              <a:sym typeface="Calibri"/>
            </a:endParaRPr>
          </a:p>
        </p:txBody>
      </p:sp>
      <p:sp>
        <p:nvSpPr>
          <p:cNvPr id="295" name="Google Shape;295;g42b5bb68a8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7328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33e5dca5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g433e5dca5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2" name="Google Shape;302;g433e5dca5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632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5bb68a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Perspectives: Pearl Harbor graphic organizer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Perspectives: Pearl Harbor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28–37</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28–37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28–37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“War in the Pacific” </a:t>
            </a:r>
            <a:r>
              <a:rPr lang="en" sz="1200" dirty="0">
                <a:solidFill>
                  <a:schemeClr val="dk1"/>
                </a:solidFill>
                <a:latin typeface="Calibri"/>
                <a:ea typeface="Calibri"/>
                <a:cs typeface="Calibri"/>
                <a:sym typeface="Calibri"/>
              </a:rPr>
              <a:t>(from Lesson 4; 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the “War in the Pacific” article and </a:t>
            </a:r>
            <a:r>
              <a:rPr lang="en" sz="1200" b="1" dirty="0">
                <a:solidFill>
                  <a:schemeClr val="dk1"/>
                </a:solidFill>
                <a:latin typeface="Calibri"/>
                <a:ea typeface="Calibri"/>
                <a:cs typeface="Calibri"/>
                <a:sym typeface="Calibri"/>
              </a:rPr>
              <a:t>Understanding Perspectives: Pearl Harbor graphic </a:t>
            </a:r>
            <a:r>
              <a:rPr lang="en" sz="1200" b="1" dirty="0" smtClean="0">
                <a:solidFill>
                  <a:schemeClr val="dk1"/>
                </a:solidFill>
                <a:latin typeface="Calibri"/>
                <a:ea typeface="Calibri"/>
                <a:cs typeface="Calibri"/>
                <a:sym typeface="Calibri"/>
              </a:rPr>
              <a:t>organizer</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Colored pencils (two different colors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Iwo Jima Discussion Appointment during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2b5bb68a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3460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b5bb68a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0" dirty="0">
                <a:solidFill>
                  <a:schemeClr val="dk1"/>
                </a:solidFill>
                <a:latin typeface="Calibri"/>
                <a:ea typeface="Calibri"/>
                <a:cs typeface="Calibri"/>
                <a:sym typeface="Calibri"/>
              </a:rPr>
              <a:t>“War in the Pacific”</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Understanding Perspectives: Pearl Harbor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pages 28-37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continuing to brush up on your World War II history, especially focused on the Pacific Theater. It will be helpful for this lesson, as well as Lessons 7–9, as students are reading informational texts on the war between the United States and Japan.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2b5bb68a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1464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b5bb68a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b5bb68a8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0633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b5bb68a8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2b5bb68a8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7305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2b5bb68a8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Structured Notes Focus Question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19—27</a:t>
            </a:r>
            <a:r>
              <a:rPr lang="en" sz="1200" dirty="0">
                <a:solidFill>
                  <a:schemeClr val="dk1"/>
                </a:solidFill>
                <a:latin typeface="Calibri"/>
                <a:ea typeface="Calibri"/>
                <a:cs typeface="Calibri"/>
                <a:sym typeface="Calibri"/>
              </a:rPr>
              <a:t> and sit with their Iwo Jima Discussion Appointment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responses.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that the town gathered to see Louie off to the Olympics and cheered him on during his race.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students to provide evidence such as: “They gave him a wallet and money, a train ticket , and a suitcase emblazoned with the words Torrance Tornado.” or “By day’s end, Louie had received some 125 telegrams. </a:t>
            </a:r>
            <a:r>
              <a:rPr lang="en" sz="1200" b="0" dirty="0" smtClean="0">
                <a:solidFill>
                  <a:schemeClr val="dk1"/>
                </a:solidFill>
                <a:latin typeface="Calibri"/>
                <a:ea typeface="Calibri"/>
                <a:cs typeface="Calibri"/>
                <a:sym typeface="Calibri"/>
              </a:rPr>
              <a:t>Torrance </a:t>
            </a:r>
            <a:r>
              <a:rPr lang="en" sz="1200" b="0" dirty="0">
                <a:solidFill>
                  <a:schemeClr val="dk1"/>
                </a:solidFill>
                <a:latin typeface="Calibri"/>
                <a:ea typeface="Calibri"/>
                <a:cs typeface="Calibri"/>
                <a:sym typeface="Calibri"/>
              </a:rPr>
              <a:t>has gone nuts, one read. Village has gone screwy, read another</a:t>
            </a:r>
            <a:r>
              <a:rPr lang="en"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probing questions such as: </a:t>
            </a:r>
            <a:r>
              <a:rPr lang="en" sz="1200" i="1" dirty="0">
                <a:solidFill>
                  <a:schemeClr val="dk1"/>
                </a:solidFill>
                <a:latin typeface="Calibri"/>
                <a:ea typeface="Calibri"/>
                <a:cs typeface="Calibri"/>
                <a:sym typeface="Calibri"/>
              </a:rPr>
              <a:t>“How did the Torrance view Louie before?” “How do they view him now?” “What are some of the things that the people of Torrance do to support Louie?”</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2b5bb68a8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438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b5bb68a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their partner about what conflict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students to share their response.  Clarify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to turn and talk again, this time to define the word escalate.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ask for volunteers to define escalate.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escalate has the root scala, which means “ladder” or “stair” in Latin. Other words that have that root are escalator and scale (as in “to climb”).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“Conflict means to fight or clash.”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“Escalate means to become worse or more serious.”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2b5bb68a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6594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2b5bb68a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Building Background Knowledge: “War in the Pacific”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analyze the actions of the United States and Japan to understand why there was conflict between the two countries. This historical context is important for students to understand as they continue reading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It will also scaffold their understanding of perspectives in World War II, the focus of the </a:t>
            </a:r>
            <a:r>
              <a:rPr lang="en" sz="1200" b="1" dirty="0">
                <a:solidFill>
                  <a:schemeClr val="dk1"/>
                </a:solidFill>
                <a:latin typeface="Calibri"/>
                <a:ea typeface="Calibri"/>
                <a:cs typeface="Calibri"/>
                <a:sym typeface="Calibri"/>
              </a:rPr>
              <a:t>Mid-Unit 1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End of Unit 1 Assessments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a document camera or other  means of </a:t>
            </a:r>
            <a:r>
              <a:rPr lang="en" sz="1200" b="0" dirty="0">
                <a:solidFill>
                  <a:schemeClr val="dk1"/>
                </a:solidFill>
                <a:latin typeface="Calibri"/>
                <a:ea typeface="Calibri"/>
                <a:cs typeface="Calibri"/>
                <a:sym typeface="Calibri"/>
              </a:rPr>
              <a:t>displaying “War in the Pacific”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Understanding Perspectives: Pearl Harbor graphic organizer </a:t>
            </a:r>
            <a:r>
              <a:rPr lang="en" sz="1200" dirty="0">
                <a:solidFill>
                  <a:schemeClr val="dk1"/>
                </a:solidFill>
                <a:latin typeface="Calibri"/>
                <a:ea typeface="Calibri"/>
                <a:cs typeface="Calibri"/>
                <a:sym typeface="Calibri"/>
              </a:rPr>
              <a:t>for modeling during this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Understanding Perspectives: Pearl Harbor graphic organizer (for teacher reference) </a:t>
            </a:r>
            <a:r>
              <a:rPr lang="en" sz="1200" dirty="0">
                <a:solidFill>
                  <a:schemeClr val="dk1"/>
                </a:solidFill>
                <a:latin typeface="Calibri"/>
                <a:ea typeface="Calibri"/>
                <a:cs typeface="Calibri"/>
                <a:sym typeface="Calibri"/>
              </a:rPr>
              <a:t>in the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copies </a:t>
            </a:r>
            <a:r>
              <a:rPr lang="en" sz="1200" b="0" dirty="0">
                <a:solidFill>
                  <a:schemeClr val="dk1"/>
                </a:solidFill>
                <a:latin typeface="Calibri"/>
                <a:ea typeface="Calibri"/>
                <a:cs typeface="Calibri"/>
                <a:sym typeface="Calibri"/>
              </a:rPr>
              <a:t>of “War in the Pacific” as </a:t>
            </a:r>
            <a:r>
              <a:rPr lang="en" sz="1200" dirty="0">
                <a:solidFill>
                  <a:schemeClr val="dk1"/>
                </a:solidFill>
                <a:latin typeface="Calibri"/>
                <a:ea typeface="Calibri"/>
                <a:cs typeface="Calibri"/>
                <a:sym typeface="Calibri"/>
              </a:rPr>
              <a:t>you display another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Understanding Perspectives: Pearl Harbor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Paragraph 1 of “War in the Pacific”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model how to use the graphic organizer by doing a think-aloud, saying something like this </a:t>
            </a:r>
            <a:r>
              <a:rPr lang="en" sz="1200" dirty="0" smtClean="0">
                <a:solidFill>
                  <a:schemeClr val="dk1"/>
                </a:solidFill>
                <a:latin typeface="Calibri"/>
                <a:ea typeface="Calibri"/>
                <a:cs typeface="Calibri"/>
                <a:sym typeface="Calibri"/>
              </a:rPr>
              <a:t>while </a:t>
            </a:r>
            <a:r>
              <a:rPr lang="en" sz="1200" dirty="0">
                <a:solidFill>
                  <a:schemeClr val="dk1"/>
                </a:solidFill>
                <a:latin typeface="Calibri"/>
                <a:ea typeface="Calibri"/>
                <a:cs typeface="Calibri"/>
                <a:sym typeface="Calibri"/>
              </a:rPr>
              <a:t>filling in the information on the displayed graphic organizer: </a:t>
            </a:r>
            <a:r>
              <a:rPr lang="en" sz="1200" i="1" dirty="0">
                <a:solidFill>
                  <a:schemeClr val="dk1"/>
                </a:solidFill>
                <a:latin typeface="Calibri"/>
                <a:ea typeface="Calibri"/>
                <a:cs typeface="Calibri"/>
                <a:sym typeface="Calibri"/>
              </a:rPr>
              <a:t>“The year was 1854. The U.S. action in this paragraph is that Matthew Perry landed in Japan and helped develop foreign trade in Japan. We know from our earlier definitions that ‘escalating the conflict’ means to make the relations between the U.S. and Japan worse. This action did NOT escalate the conflict—it seems like the United States and Japan were on friendly terms, since Japan adopted new technologies and institutions.”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copying the model you have provided onto their own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rgbClr val="000000"/>
                </a:solidFill>
                <a:latin typeface="Calibri"/>
                <a:ea typeface="Calibri"/>
                <a:cs typeface="Calibri"/>
                <a:sym typeface="Calibri"/>
              </a:rPr>
              <a:t>.</a:t>
            </a:r>
            <a:endParaRPr sz="1200" dirty="0">
              <a:latin typeface="Calibri"/>
              <a:ea typeface="Calibri"/>
              <a:cs typeface="Calibri"/>
              <a:sym typeface="Calibri"/>
            </a:endParaRPr>
          </a:p>
        </p:txBody>
      </p:sp>
      <p:sp>
        <p:nvSpPr>
          <p:cNvPr id="259" name="Google Shape;259;g42b5bb68a8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8575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2b5bb68a8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Building Background Knowledge: “War in the Pacific”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2 different colored pencils for each student during this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Understanding Perspectives: Pearl Harbor graphic organizer (for teacher reference) </a:t>
            </a:r>
            <a:r>
              <a:rPr lang="en" sz="1200" dirty="0">
                <a:solidFill>
                  <a:schemeClr val="dk1"/>
                </a:solidFill>
                <a:latin typeface="Calibri"/>
                <a:ea typeface="Calibri"/>
                <a:cs typeface="Calibri"/>
                <a:sym typeface="Calibri"/>
              </a:rPr>
              <a:t>in the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two different colored pencils 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are not yet sure, model again, using the second row on </a:t>
            </a:r>
            <a:r>
              <a:rPr lang="en" sz="1200" b="1" dirty="0">
                <a:solidFill>
                  <a:schemeClr val="dk1"/>
                </a:solidFill>
                <a:latin typeface="Calibri"/>
                <a:ea typeface="Calibri"/>
                <a:cs typeface="Calibri"/>
                <a:sym typeface="Calibri"/>
              </a:rPr>
              <a:t>Understanding Perspectives: Pearl Harbor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graphic organizer (for teacher reference) </a:t>
            </a:r>
            <a:r>
              <a:rPr lang="en" sz="1200" dirty="0">
                <a:solidFill>
                  <a:schemeClr val="dk1"/>
                </a:solidFill>
                <a:latin typeface="Calibri"/>
                <a:ea typeface="Calibri"/>
                <a:cs typeface="Calibri"/>
                <a:sym typeface="Calibri"/>
              </a:rPr>
              <a:t>as a guide.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identify U.S. actions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U.S. Navy arrived in Japan to reopen Japan to foreign trade.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United States took China’s side against Japan and warned Japan to withdraw from China.</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FDR threatened to cut trade with Japan.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FDR stationed the U.S. Pacific Fleet at Pearl Harbor to warn Japan.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identify Japanese actions such as: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Japan went to war with China again and took over a lot of its land.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Japan took over French Indochina (Vietnam).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Japan signed a treaty with Germany and Italy.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Japan decided to attack the United States.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with reading grade-level text, consider chunking the text for them on separate sheets of paper. This makes the reading of complex texts more manageable and allows them to focus on one small section at a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key sections pre-color coded in their texts to get them started.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7" name="Google Shape;267;g42b5bb68a8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2112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continue to build background knowledge about the Pacific Theater in World War II by reading an excerpt from the article “War in the </a:t>
            </a:r>
            <a:r>
              <a:rPr lang="en" sz="1600" dirty="0" smtClean="0">
                <a:latin typeface="Century Gothic"/>
                <a:ea typeface="Century Gothic"/>
                <a:cs typeface="Century Gothic"/>
                <a:sym typeface="Century Gothic"/>
              </a:rPr>
              <a:t>Pacific</a:t>
            </a:r>
            <a:r>
              <a:rPr lang="en-US" sz="1600" dirty="0" smtClean="0">
                <a:latin typeface="Century Gothic"/>
                <a:ea typeface="Century Gothic"/>
                <a:cs typeface="Century Gothic"/>
                <a:sym typeface="Century Gothic"/>
              </a:rPr>
              <a:t>.</a:t>
            </a:r>
            <a:r>
              <a:rPr lang="en" sz="1600" dirty="0" smtClean="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analyze the actions of the United States and Japan to understand why there was conflict between the two countries.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cite evidence to analyze how the conflict escalated between Japan and the United States before the attack on Pearl Harbor.</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6"/>
          <p:cNvSpPr txBox="1">
            <a:spLocks noGrp="1"/>
          </p:cNvSpPr>
          <p:nvPr>
            <p:ph type="title"/>
          </p:nvPr>
        </p:nvSpPr>
        <p:spPr>
          <a:xfrm>
            <a:off x="149400" y="132550"/>
            <a:ext cx="836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Analyze Events that Led to Conflict</a:t>
            </a:r>
            <a:endParaRPr sz="3000" i="0" u="none" strike="noStrike" cap="none">
              <a:solidFill>
                <a:schemeClr val="dk1"/>
              </a:solidFill>
              <a:latin typeface="Century Gothic"/>
              <a:ea typeface="Century Gothic"/>
              <a:cs typeface="Century Gothic"/>
              <a:sym typeface="Century Gothic"/>
            </a:endParaRPr>
          </a:p>
        </p:txBody>
      </p:sp>
      <p:sp>
        <p:nvSpPr>
          <p:cNvPr id="280" name="Google Shape;280;p46"/>
          <p:cNvSpPr txBox="1">
            <a:spLocks noGrp="1"/>
          </p:cNvSpPr>
          <p:nvPr>
            <p:ph type="body" idx="1"/>
          </p:nvPr>
        </p:nvSpPr>
        <p:spPr>
          <a:xfrm>
            <a:off x="268500" y="1126750"/>
            <a:ext cx="3556925" cy="3564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600" dirty="0">
                <a:latin typeface="Century Gothic"/>
                <a:ea typeface="Century Gothic"/>
                <a:cs typeface="Century Gothic"/>
                <a:sym typeface="Century Gothic"/>
              </a:rPr>
              <a:t>Now that you’ve rearead and </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identified actions,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Write them in the appropriate </a:t>
            </a:r>
            <a:r>
              <a:rPr lang="en" sz="1600" dirty="0" smtClean="0">
                <a:latin typeface="Century Gothic"/>
                <a:ea typeface="Century Gothic"/>
                <a:cs typeface="Century Gothic"/>
                <a:sym typeface="Century Gothic"/>
              </a:rPr>
              <a:t>location </a:t>
            </a:r>
            <a:r>
              <a:rPr lang="en" sz="1600" dirty="0">
                <a:latin typeface="Century Gothic"/>
                <a:ea typeface="Century Gothic"/>
                <a:cs typeface="Century Gothic"/>
                <a:sym typeface="Century Gothic"/>
              </a:rPr>
              <a:t>on the graphic </a:t>
            </a:r>
            <a:r>
              <a:rPr lang="en" sz="1600" dirty="0" smtClean="0">
                <a:latin typeface="Century Gothic"/>
                <a:ea typeface="Century Gothic"/>
                <a:cs typeface="Century Gothic"/>
                <a:sym typeface="Century Gothic"/>
              </a:rPr>
              <a:t>organizer.</a:t>
            </a:r>
          </a:p>
          <a:p>
            <a:pPr marL="457200" marR="0" lvl="0" indent="-330200" algn="l" rtl="0">
              <a:lnSpc>
                <a:spcPct val="90000"/>
              </a:lnSpc>
              <a:spcBef>
                <a:spcPts val="0"/>
              </a:spcBef>
              <a:spcAft>
                <a:spcPts val="0"/>
              </a:spcAft>
              <a:buSzPts val="1600"/>
              <a:buFont typeface="Century Gothic"/>
              <a:buAutoNum type="arabicPeriod"/>
            </a:pPr>
            <a:endParaRPr lang="en" sz="1600"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AutoNum type="arabicPeriod"/>
            </a:pPr>
            <a:r>
              <a:rPr lang="en" sz="1600" dirty="0" smtClean="0">
                <a:latin typeface="Century Gothic"/>
                <a:ea typeface="Century Gothic"/>
                <a:cs typeface="Century Gothic"/>
                <a:sym typeface="Century Gothic"/>
              </a:rPr>
              <a:t>Determine </a:t>
            </a:r>
            <a:r>
              <a:rPr lang="en" sz="1600" dirty="0">
                <a:latin typeface="Century Gothic"/>
                <a:ea typeface="Century Gothic"/>
                <a:cs typeface="Century Gothic"/>
                <a:sym typeface="Century Gothic"/>
              </a:rPr>
              <a:t>whether each </a:t>
            </a:r>
            <a:r>
              <a:rPr lang="en" sz="1600" dirty="0" smtClean="0">
                <a:latin typeface="Century Gothic"/>
                <a:ea typeface="Century Gothic"/>
                <a:cs typeface="Century Gothic"/>
                <a:sym typeface="Century Gothic"/>
              </a:rPr>
              <a:t>action </a:t>
            </a:r>
            <a:r>
              <a:rPr lang="en" sz="1600" i="1" dirty="0">
                <a:latin typeface="Century Gothic"/>
                <a:ea typeface="Century Gothic"/>
                <a:cs typeface="Century Gothic"/>
                <a:sym typeface="Century Gothic"/>
              </a:rPr>
              <a:t>did </a:t>
            </a:r>
            <a:r>
              <a:rPr lang="en" sz="1600" dirty="0">
                <a:latin typeface="Century Gothic"/>
                <a:ea typeface="Century Gothic"/>
                <a:cs typeface="Century Gothic"/>
                <a:sym typeface="Century Gothic"/>
              </a:rPr>
              <a:t>or </a:t>
            </a:r>
            <a:r>
              <a:rPr lang="en" sz="1600" i="1" dirty="0">
                <a:latin typeface="Century Gothic"/>
                <a:ea typeface="Century Gothic"/>
                <a:cs typeface="Century Gothic"/>
                <a:sym typeface="Century Gothic"/>
              </a:rPr>
              <a:t>did not</a:t>
            </a:r>
            <a:r>
              <a:rPr lang="en" sz="1600" dirty="0">
                <a:latin typeface="Century Gothic"/>
                <a:ea typeface="Century Gothic"/>
                <a:cs typeface="Century Gothic"/>
                <a:sym typeface="Century Gothic"/>
              </a:rPr>
              <a:t> </a:t>
            </a:r>
            <a:r>
              <a:rPr lang="en" sz="1600" dirty="0" smtClean="0">
                <a:latin typeface="Century Gothic"/>
                <a:ea typeface="Century Gothic"/>
                <a:cs typeface="Century Gothic"/>
                <a:sym typeface="Century Gothic"/>
              </a:rPr>
              <a:t>escalate the </a:t>
            </a:r>
            <a:r>
              <a:rPr lang="en" sz="1600" dirty="0">
                <a:latin typeface="Century Gothic"/>
                <a:ea typeface="Century Gothic"/>
                <a:cs typeface="Century Gothic"/>
                <a:sym typeface="Century Gothic"/>
              </a:rPr>
              <a:t>conflict between the </a:t>
            </a:r>
            <a:r>
              <a:rPr lang="en" sz="1600" dirty="0" smtClean="0">
                <a:latin typeface="Century Gothic"/>
                <a:ea typeface="Century Gothic"/>
                <a:cs typeface="Century Gothic"/>
                <a:sym typeface="Century Gothic"/>
              </a:rPr>
              <a:t>U.S. and Japan.</a:t>
            </a:r>
          </a:p>
          <a:p>
            <a:pPr marL="457200" marR="0" lvl="0" indent="-330200" algn="l" rtl="0">
              <a:lnSpc>
                <a:spcPct val="90000"/>
              </a:lnSpc>
              <a:spcBef>
                <a:spcPts val="0"/>
              </a:spcBef>
              <a:spcAft>
                <a:spcPts val="0"/>
              </a:spcAft>
              <a:buSzPts val="1600"/>
              <a:buFont typeface="Century Gothic"/>
              <a:buAutoNum type="arabicPeriod"/>
            </a:pPr>
            <a:endParaRPr lang="en" sz="1600"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AutoNum type="arabicPeriod"/>
            </a:pPr>
            <a:r>
              <a:rPr lang="en" sz="1600" dirty="0" smtClean="0">
                <a:latin typeface="Century Gothic"/>
                <a:ea typeface="Century Gothic"/>
                <a:cs typeface="Century Gothic"/>
                <a:sym typeface="Century Gothic"/>
              </a:rPr>
              <a:t>Record </a:t>
            </a:r>
            <a:r>
              <a:rPr lang="en" sz="1600" dirty="0">
                <a:latin typeface="Century Gothic"/>
                <a:ea typeface="Century Gothic"/>
                <a:cs typeface="Century Gothic"/>
                <a:sym typeface="Century Gothic"/>
              </a:rPr>
              <a:t>your thoughts in the </a:t>
            </a:r>
            <a:br>
              <a:rPr lang="en" sz="1600" dirty="0">
                <a:latin typeface="Century Gothic"/>
                <a:ea typeface="Century Gothic"/>
                <a:cs typeface="Century Gothic"/>
                <a:sym typeface="Century Gothic"/>
              </a:rPr>
            </a:br>
            <a:r>
              <a:rPr lang="en" sz="1600" dirty="0" smtClean="0">
                <a:latin typeface="Century Gothic"/>
                <a:ea typeface="Century Gothic"/>
                <a:cs typeface="Century Gothic"/>
                <a:sym typeface="Century Gothic"/>
              </a:rPr>
              <a:t>last column.</a:t>
            </a:r>
            <a:endParaRPr sz="1600" dirty="0">
              <a:latin typeface="Century Gothic"/>
              <a:ea typeface="Century Gothic"/>
              <a:cs typeface="Century Gothic"/>
              <a:sym typeface="Century Gothic"/>
            </a:endParaRPr>
          </a:p>
        </p:txBody>
      </p:sp>
      <p:pic>
        <p:nvPicPr>
          <p:cNvPr id="282" name="Google Shape;282;p46"/>
          <p:cNvPicPr preferRelativeResize="0"/>
          <p:nvPr/>
        </p:nvPicPr>
        <p:blipFill>
          <a:blip r:embed="rId3">
            <a:alphaModFix/>
          </a:blip>
          <a:stretch>
            <a:fillRect/>
          </a:stretch>
        </p:blipFill>
        <p:spPr>
          <a:xfrm>
            <a:off x="3825425" y="1500413"/>
            <a:ext cx="2545450" cy="2690174"/>
          </a:xfrm>
          <a:prstGeom prst="rect">
            <a:avLst/>
          </a:prstGeom>
          <a:noFill/>
          <a:ln>
            <a:noFill/>
          </a:ln>
        </p:spPr>
      </p:pic>
      <p:pic>
        <p:nvPicPr>
          <p:cNvPr id="283" name="Google Shape;283;p46"/>
          <p:cNvPicPr preferRelativeResize="0"/>
          <p:nvPr/>
        </p:nvPicPr>
        <p:blipFill>
          <a:blip r:embed="rId4">
            <a:alphaModFix/>
          </a:blip>
          <a:stretch>
            <a:fillRect/>
          </a:stretch>
        </p:blipFill>
        <p:spPr>
          <a:xfrm>
            <a:off x="6370875" y="1126762"/>
            <a:ext cx="2619374" cy="2690163"/>
          </a:xfrm>
          <a:prstGeom prst="rect">
            <a:avLst/>
          </a:prstGeom>
          <a:noFill/>
          <a:ln>
            <a:noFill/>
          </a:ln>
        </p:spPr>
      </p:pic>
      <p:pic>
        <p:nvPicPr>
          <p:cNvPr id="284" name="Google Shape;284;p46"/>
          <p:cNvPicPr preferRelativeResize="0"/>
          <p:nvPr/>
        </p:nvPicPr>
        <p:blipFill>
          <a:blip r:embed="rId5">
            <a:alphaModFix/>
          </a:blip>
          <a:stretch>
            <a:fillRect/>
          </a:stretch>
        </p:blipFill>
        <p:spPr>
          <a:xfrm>
            <a:off x="8148168" y="4429031"/>
            <a:ext cx="486432" cy="524638"/>
          </a:xfrm>
          <a:prstGeom prst="rect">
            <a:avLst/>
          </a:prstGeom>
          <a:noFill/>
          <a:ln>
            <a:noFill/>
          </a:ln>
        </p:spPr>
      </p:pic>
      <p:pic>
        <p:nvPicPr>
          <p:cNvPr id="8" name="Google Shape;271;p45"/>
          <p:cNvPicPr preferRelativeResize="0"/>
          <p:nvPr/>
        </p:nvPicPr>
        <p:blipFill>
          <a:blip r:embed="rId6">
            <a:alphaModFix/>
          </a:blip>
          <a:stretch>
            <a:fillRect/>
          </a:stretch>
        </p:blipFill>
        <p:spPr>
          <a:xfrm>
            <a:off x="8621485" y="4517570"/>
            <a:ext cx="401415" cy="3831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7"/>
          <p:cNvSpPr txBox="1">
            <a:spLocks noGrp="1"/>
          </p:cNvSpPr>
          <p:nvPr>
            <p:ph type="title"/>
          </p:nvPr>
        </p:nvSpPr>
        <p:spPr>
          <a:xfrm>
            <a:off x="317775" y="21731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a:t>
            </a:r>
            <a:endParaRPr sz="3300" b="0" i="0" u="none" strike="noStrike" cap="none">
              <a:solidFill>
                <a:schemeClr val="dk1"/>
              </a:solidFill>
              <a:latin typeface="Calibri"/>
              <a:ea typeface="Calibri"/>
              <a:cs typeface="Calibri"/>
              <a:sym typeface="Calibri"/>
            </a:endParaRPr>
          </a:p>
        </p:txBody>
      </p:sp>
      <p:sp>
        <p:nvSpPr>
          <p:cNvPr id="290" name="Google Shape;290;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cite evidence to analyze</a:t>
            </a:r>
            <a:r>
              <a:rPr lang="en" sz="2400">
                <a:latin typeface="Century Gothic"/>
                <a:ea typeface="Century Gothic"/>
                <a:cs typeface="Century Gothic"/>
                <a:sym typeface="Century Gothic"/>
              </a:rPr>
              <a:t> </a:t>
            </a:r>
            <a:r>
              <a:rPr lang="en" sz="2400" i="1">
                <a:latin typeface="Century Gothic"/>
                <a:ea typeface="Century Gothic"/>
                <a:cs typeface="Century Gothic"/>
                <a:sym typeface="Century Gothic"/>
              </a:rPr>
              <a:t>how the conflict escalated </a:t>
            </a:r>
            <a:r>
              <a:rPr lang="en" sz="2400">
                <a:latin typeface="Century Gothic"/>
                <a:ea typeface="Century Gothic"/>
                <a:cs typeface="Century Gothic"/>
                <a:sym typeface="Century Gothic"/>
              </a:rPr>
              <a:t>between Japan and the United States before the attack on Pearl Harbor.</a:t>
            </a:r>
            <a:endParaRPr sz="2400">
              <a:latin typeface="Century Gothic"/>
              <a:ea typeface="Century Gothic"/>
              <a:cs typeface="Century Gothic"/>
              <a:sym typeface="Century Gothic"/>
            </a:endParaRPr>
          </a:p>
        </p:txBody>
      </p:sp>
      <p:pic>
        <p:nvPicPr>
          <p:cNvPr id="291" name="Google Shape;291;p47"/>
          <p:cNvPicPr preferRelativeResize="0"/>
          <p:nvPr/>
        </p:nvPicPr>
        <p:blipFill>
          <a:blip r:embed="rId3">
            <a:alphaModFix/>
          </a:blip>
          <a:stretch>
            <a:fillRect/>
          </a:stretch>
        </p:blipFill>
        <p:spPr>
          <a:xfrm>
            <a:off x="8428265" y="4383594"/>
            <a:ext cx="615775" cy="498050"/>
          </a:xfrm>
          <a:prstGeom prst="rect">
            <a:avLst/>
          </a:prstGeom>
          <a:noFill/>
          <a:ln>
            <a:noFill/>
          </a:ln>
        </p:spPr>
      </p:pic>
      <p:pic>
        <p:nvPicPr>
          <p:cNvPr id="292" name="Google Shape;292;p47"/>
          <p:cNvPicPr preferRelativeResize="0"/>
          <p:nvPr/>
        </p:nvPicPr>
        <p:blipFill>
          <a:blip r:embed="rId4">
            <a:alphaModFix/>
          </a:blip>
          <a:stretch>
            <a:fillRect/>
          </a:stretch>
        </p:blipFill>
        <p:spPr>
          <a:xfrm>
            <a:off x="8044541" y="4430325"/>
            <a:ext cx="494682" cy="454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8"/>
          <p:cNvSpPr txBox="1">
            <a:spLocks noGrp="1"/>
          </p:cNvSpPr>
          <p:nvPr>
            <p:ph type="title"/>
          </p:nvPr>
        </p:nvSpPr>
        <p:spPr>
          <a:xfrm>
            <a:off x="176475" y="20319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8" name="Google Shape;298;p48"/>
          <p:cNvSpPr txBox="1">
            <a:spLocks noGrp="1"/>
          </p:cNvSpPr>
          <p:nvPr>
            <p:ph type="body" idx="1"/>
          </p:nvPr>
        </p:nvSpPr>
        <p:spPr>
          <a:xfrm>
            <a:off x="265725" y="1369225"/>
            <a:ext cx="8249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Char char="•"/>
            </a:pPr>
            <a:r>
              <a:rPr lang="en" sz="2400" dirty="0">
                <a:latin typeface="Century Gothic"/>
                <a:ea typeface="Century Gothic"/>
                <a:cs typeface="Century Gothic"/>
                <a:sym typeface="Century Gothic"/>
              </a:rPr>
              <a:t>Complete a first read of pages 28–37 in </a:t>
            </a:r>
            <a:r>
              <a:rPr lang="en" sz="2400" i="1" dirty="0">
                <a:latin typeface="Century Gothic"/>
                <a:ea typeface="Century Gothic"/>
                <a:cs typeface="Century Gothic"/>
                <a:sym typeface="Century Gothic"/>
              </a:rPr>
              <a:t>Unbroken </a:t>
            </a:r>
            <a:r>
              <a:rPr lang="en" sz="2400" dirty="0">
                <a:latin typeface="Century Gothic"/>
                <a:ea typeface="Century Gothic"/>
                <a:cs typeface="Century Gothic"/>
                <a:sym typeface="Century Gothic"/>
              </a:rPr>
              <a:t>and then fill in the </a:t>
            </a:r>
            <a:r>
              <a:rPr lang="en" sz="2400" b="1" dirty="0">
                <a:latin typeface="Century Gothic"/>
                <a:ea typeface="Century Gothic"/>
                <a:cs typeface="Century Gothic"/>
                <a:sym typeface="Century Gothic"/>
              </a:rPr>
              <a:t>structured notes</a:t>
            </a:r>
            <a:r>
              <a:rPr lang="en" sz="2400" dirty="0">
                <a:latin typeface="Century Gothic"/>
                <a:ea typeface="Century Gothic"/>
                <a:cs typeface="Century Gothic"/>
                <a:sym typeface="Century Gothic"/>
              </a:rPr>
              <a:t>.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Answer the focus question: </a:t>
            </a:r>
            <a:endParaRPr sz="2400" dirty="0">
              <a:latin typeface="Century Gothic"/>
              <a:ea typeface="Century Gothic"/>
              <a:cs typeface="Century Gothic"/>
              <a:sym typeface="Century Gothic"/>
            </a:endParaRPr>
          </a:p>
          <a:p>
            <a:pPr marL="457200" lvl="0" indent="0" algn="l" rtl="0">
              <a:spcBef>
                <a:spcPts val="800"/>
              </a:spcBef>
              <a:spcAft>
                <a:spcPts val="0"/>
              </a:spcAft>
              <a:buNone/>
            </a:pPr>
            <a:r>
              <a:rPr lang="en" sz="2400" dirty="0">
                <a:latin typeface="Century Gothic"/>
                <a:ea typeface="Century Gothic"/>
                <a:cs typeface="Century Gothic"/>
                <a:sym typeface="Century Gothic"/>
              </a:rPr>
              <a:t>What do Louie’s antics in Germany reveal about his character and values? Use the strongest evidence from the book to support your answer.</a:t>
            </a:r>
            <a:endParaRPr sz="24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5" name="Google Shape;30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6" name="Google Shape;306;p49"/>
          <p:cNvGraphicFramePr/>
          <p:nvPr/>
        </p:nvGraphicFramePr>
        <p:xfrm>
          <a:off x="577216" y="1385887"/>
          <a:ext cx="7989600" cy="3230175"/>
        </p:xfrm>
        <a:graphic>
          <a:graphicData uri="http://schemas.openxmlformats.org/drawingml/2006/table">
            <a:tbl>
              <a:tblPr firstRow="1" bandRow="1">
                <a:noFill/>
                <a:tableStyleId>{58BD8365-9219-4838-9974-66B4C1F68D9A}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5: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b="1" dirty="0">
                <a:latin typeface="Century Gothic"/>
                <a:ea typeface="Century Gothic"/>
                <a:cs typeface="Century Gothic"/>
                <a:sym typeface="Century Gothic"/>
              </a:rPr>
              <a:t>Understanding Perspectives: Pearl Harbor graphic organizer</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Understanding Perspectives: Pearl Harbor graphic organizer (for teacher reference) </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i="1" dirty="0">
                <a:latin typeface="Century Gothic"/>
                <a:ea typeface="Century Gothic"/>
                <a:cs typeface="Century Gothic"/>
                <a:sym typeface="Century Gothic"/>
              </a:rPr>
              <a:t>Unbroken s</a:t>
            </a:r>
            <a:r>
              <a:rPr lang="en" sz="1600" b="1" dirty="0">
                <a:latin typeface="Century Gothic"/>
                <a:ea typeface="Century Gothic"/>
                <a:cs typeface="Century Gothic"/>
                <a:sym typeface="Century Gothic"/>
              </a:rPr>
              <a:t>tructured notes, pages 28–37</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i="1" dirty="0">
                <a:latin typeface="Century Gothic"/>
                <a:ea typeface="Century Gothic"/>
                <a:cs typeface="Century Gothic"/>
                <a:sym typeface="Century Gothic"/>
              </a:rPr>
              <a:t>Unbroken </a:t>
            </a:r>
            <a:r>
              <a:rPr lang="en" sz="1600" b="1" dirty="0">
                <a:latin typeface="Century Gothic"/>
                <a:ea typeface="Century Gothic"/>
                <a:cs typeface="Century Gothic"/>
                <a:sym typeface="Century Gothic"/>
              </a:rPr>
              <a:t>supported structured notes, pages 28–37 </a:t>
            </a:r>
            <a:r>
              <a:rPr lang="en" sz="1600" dirty="0">
                <a:latin typeface="Century Gothic"/>
                <a:ea typeface="Century Gothic"/>
                <a:cs typeface="Century Gothic"/>
                <a:sym typeface="Century Gothic"/>
              </a:rPr>
              <a:t>(optional; for students needing additional support)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i="1" dirty="0">
                <a:latin typeface="Century Gothic"/>
                <a:ea typeface="Century Gothic"/>
                <a:cs typeface="Century Gothic"/>
                <a:sym typeface="Century Gothic"/>
              </a:rPr>
              <a:t>Unbroken </a:t>
            </a:r>
            <a:r>
              <a:rPr lang="en" sz="1600" b="1" dirty="0">
                <a:latin typeface="Century Gothic"/>
                <a:ea typeface="Century Gothic"/>
                <a:cs typeface="Century Gothic"/>
                <a:sym typeface="Century Gothic"/>
              </a:rPr>
              <a:t>Structured Notes Teacher Guide, pages 28–37 (for teacher reference)</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Colored pencils (two different colors per student)</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5 :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Reread “War in the Pacific”</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Understanding Perspectives: Pearl Harbor graphic organizer</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pages 28-37 in preparation for student homework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Continue to review World War II history, especially focused on the Pacific Theater</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continue to learn more about World War II as you reread the text “War in the Pacific.” In yesterday’s lesson, you worked to form a gist level understanding of the passage and learn unfamiliar </a:t>
            </a:r>
            <a:r>
              <a:rPr lang="en" sz="1800" dirty="0" smtClean="0">
                <a:latin typeface="Century Gothic"/>
                <a:ea typeface="Century Gothic"/>
                <a:cs typeface="Century Gothic"/>
                <a:sym typeface="Century Gothic"/>
              </a:rPr>
              <a:t>vocabulary</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US" sz="1800" dirty="0">
                <a:latin typeface="Century Gothic"/>
                <a:ea typeface="Century Gothic"/>
                <a:cs typeface="Century Gothic"/>
                <a:sym typeface="Century Gothic"/>
              </a:rPr>
              <a:t>T</a:t>
            </a:r>
            <a:r>
              <a:rPr lang="en" sz="1800" dirty="0" smtClean="0">
                <a:latin typeface="Century Gothic"/>
                <a:ea typeface="Century Gothic"/>
                <a:cs typeface="Century Gothic"/>
                <a:sym typeface="Century Gothic"/>
              </a:rPr>
              <a:t>oday </a:t>
            </a:r>
            <a:r>
              <a:rPr lang="en" sz="1800" dirty="0">
                <a:latin typeface="Century Gothic"/>
                <a:ea typeface="Century Gothic"/>
                <a:cs typeface="Century Gothic"/>
                <a:sym typeface="Century Gothic"/>
              </a:rPr>
              <a:t>you will focus on how the events described in the text led to the Japanese attack on Pearl Harbor.</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your response to the homework focus </a:t>
            </a:r>
            <a:r>
              <a:rPr lang="en" sz="1800" dirty="0" smtClean="0">
                <a:latin typeface="Century Gothic"/>
                <a:ea typeface="Century Gothic"/>
                <a:cs typeface="Century Gothic"/>
                <a:sym typeface="Century Gothic"/>
              </a:rPr>
              <a:t>question</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and analyze events from “War in the Pacific” that led to the attack on Pearl </a:t>
            </a:r>
            <a:r>
              <a:rPr lang="en" sz="1800" dirty="0" smtClean="0">
                <a:latin typeface="Century Gothic"/>
                <a:ea typeface="Century Gothic"/>
                <a:cs typeface="Century Gothic"/>
                <a:sym typeface="Century Gothic"/>
              </a:rPr>
              <a:t>Harbor</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Share Our Response to Homework</a:t>
            </a:r>
            <a:endParaRPr sz="30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247775"/>
            <a:ext cx="7886700" cy="3469500"/>
          </a:xfrm>
          <a:prstGeom prst="rect">
            <a:avLst/>
          </a:prstGeom>
          <a:noFill/>
          <a:ln>
            <a:noFill/>
          </a:ln>
        </p:spPr>
        <p:txBody>
          <a:bodyPr spcFirstLastPara="1" wrap="square" lIns="68575" tIns="34275" rIns="68575" bIns="34275" anchor="t" anchorCtr="0">
            <a:noAutofit/>
          </a:bodyPr>
          <a:lstStyle/>
          <a:p>
            <a:pPr marL="0" lvl="0" indent="0">
              <a:lnSpc>
                <a:spcPct val="100000"/>
              </a:lnSpc>
              <a:spcBef>
                <a:spcPts val="0"/>
              </a:spcBef>
              <a:buSzPts val="1100"/>
              <a:buNone/>
            </a:pPr>
            <a:r>
              <a:rPr lang="en" sz="2000" i="1" dirty="0">
                <a:latin typeface="Century Gothic"/>
                <a:ea typeface="Century Gothic"/>
                <a:cs typeface="Century Gothic"/>
                <a:sym typeface="Century Gothic"/>
              </a:rPr>
              <a:t>Hillenbrand writes, ‘Once his hometown’s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resident archvillain, Louie was now a superstar,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and Torrance forgave him </a:t>
            </a:r>
            <a:r>
              <a:rPr lang="en" sz="2000" i="1" dirty="0" smtClean="0">
                <a:latin typeface="Century Gothic"/>
                <a:ea typeface="Century Gothic"/>
                <a:cs typeface="Century Gothic"/>
                <a:sym typeface="Century Gothic"/>
              </a:rPr>
              <a:t>everything</a:t>
            </a:r>
            <a:r>
              <a:rPr lang="en-US" sz="2000" i="1" dirty="0" smtClean="0">
                <a:latin typeface="Century Gothic"/>
                <a:ea typeface="Century Gothic"/>
                <a:cs typeface="Century Gothic"/>
                <a:sym typeface="Century Gothic"/>
              </a:rPr>
              <a:t>.</a:t>
            </a:r>
            <a:r>
              <a:rPr lang="en" sz="2000" i="1" dirty="0" smtClean="0">
                <a:latin typeface="Century Gothic"/>
                <a:ea typeface="Century Gothic"/>
                <a:cs typeface="Century Gothic"/>
                <a:sym typeface="Century Gothic"/>
              </a:rPr>
              <a:t>’ </a:t>
            </a:r>
            <a:r>
              <a:rPr lang="en" sz="2000" i="1" dirty="0">
                <a:latin typeface="Century Gothic"/>
                <a:ea typeface="Century Gothic"/>
                <a:cs typeface="Century Gothic"/>
                <a:sym typeface="Century Gothic"/>
              </a:rPr>
              <a:t>(</a:t>
            </a:r>
            <a:r>
              <a:rPr lang="en" sz="2000" i="1" dirty="0" smtClean="0">
                <a:latin typeface="Century Gothic"/>
                <a:ea typeface="Century Gothic"/>
                <a:cs typeface="Century Gothic"/>
                <a:sym typeface="Century Gothic"/>
              </a:rPr>
              <a:t>20</a:t>
            </a:r>
            <a:r>
              <a:rPr lang="en-US" sz="2000" i="1" dirty="0" smtClean="0">
                <a:latin typeface="Century Gothic"/>
                <a:ea typeface="Century Gothic"/>
                <a:cs typeface="Century Gothic"/>
                <a:sym typeface="Century Gothic"/>
              </a:rPr>
              <a:t>)</a:t>
            </a:r>
            <a:r>
              <a:rPr lang="en" sz="2000" i="1" dirty="0" smtClean="0">
                <a:latin typeface="Century Gothic"/>
                <a:ea typeface="Century Gothic"/>
                <a:cs typeface="Century Gothic"/>
                <a:sym typeface="Century Gothic"/>
              </a:rPr>
              <a:t>  </a:t>
            </a:r>
            <a:r>
              <a:rPr lang="en" sz="2000" i="1" dirty="0">
                <a:latin typeface="Century Gothic"/>
                <a:ea typeface="Century Gothic"/>
                <a:cs typeface="Century Gothic"/>
                <a:sym typeface="Century Gothic"/>
              </a:rPr>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How did Torrance show Louie he was forgiven?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Use the strongest evidence from the book to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support your answer.</a:t>
            </a:r>
            <a:endParaRPr sz="2000" i="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Silently reread the focus question and your</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response from last night’s </a:t>
            </a:r>
            <a:r>
              <a:rPr lang="en" sz="2000" dirty="0" smtClean="0">
                <a:latin typeface="Century Gothic"/>
                <a:ea typeface="Century Gothic"/>
                <a:cs typeface="Century Gothic"/>
                <a:sym typeface="Century Gothic"/>
              </a:rPr>
              <a:t>homework</a:t>
            </a:r>
            <a:r>
              <a:rPr lang="en-US" sz="2000" dirty="0" smtClean="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Discuss your response with your Iwo Jima partner.</a:t>
            </a:r>
            <a:endParaRPr sz="20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131625" y="4394770"/>
            <a:ext cx="513220" cy="549729"/>
          </a:xfrm>
          <a:prstGeom prst="rect">
            <a:avLst/>
          </a:prstGeom>
          <a:noFill/>
          <a:ln>
            <a:noFill/>
          </a:ln>
        </p:spPr>
      </p:pic>
      <p:pic>
        <p:nvPicPr>
          <p:cNvPr id="246" name="Google Shape;246;p42"/>
          <p:cNvPicPr preferRelativeResize="0"/>
          <p:nvPr/>
        </p:nvPicPr>
        <p:blipFill>
          <a:blip r:embed="rId4">
            <a:alphaModFix/>
          </a:blip>
          <a:stretch>
            <a:fillRect/>
          </a:stretch>
        </p:blipFill>
        <p:spPr>
          <a:xfrm>
            <a:off x="8601301" y="4484726"/>
            <a:ext cx="432500" cy="369819"/>
          </a:xfrm>
          <a:prstGeom prst="rect">
            <a:avLst/>
          </a:prstGeom>
          <a:noFill/>
          <a:ln>
            <a:noFill/>
          </a:ln>
        </p:spPr>
      </p:pic>
      <p:pic>
        <p:nvPicPr>
          <p:cNvPr id="247" name="Google Shape;247;p42"/>
          <p:cNvPicPr preferRelativeResize="0"/>
          <p:nvPr/>
        </p:nvPicPr>
        <p:blipFill>
          <a:blip r:embed="rId5">
            <a:alphaModFix/>
          </a:blip>
          <a:stretch>
            <a:fillRect/>
          </a:stretch>
        </p:blipFill>
        <p:spPr>
          <a:xfrm>
            <a:off x="6781800" y="1247775"/>
            <a:ext cx="1733550" cy="2647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a:t>
            </a:r>
            <a:endParaRPr sz="3300" b="0" i="0" u="none" strike="noStrike" cap="none">
              <a:solidFill>
                <a:schemeClr val="dk1"/>
              </a:solidFill>
              <a:latin typeface="Calibri"/>
              <a:ea typeface="Calibri"/>
              <a:cs typeface="Calibri"/>
              <a:sym typeface="Calibri"/>
            </a:endParaRPr>
          </a:p>
        </p:txBody>
      </p:sp>
      <p:sp>
        <p:nvSpPr>
          <p:cNvPr id="253" name="Google Shape;253;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cite evidence to analyze</a:t>
            </a:r>
            <a:r>
              <a:rPr lang="en" sz="2400">
                <a:latin typeface="Century Gothic"/>
                <a:ea typeface="Century Gothic"/>
                <a:cs typeface="Century Gothic"/>
                <a:sym typeface="Century Gothic"/>
              </a:rPr>
              <a:t> </a:t>
            </a:r>
            <a:r>
              <a:rPr lang="en" sz="2400" i="1">
                <a:latin typeface="Century Gothic"/>
                <a:ea typeface="Century Gothic"/>
                <a:cs typeface="Century Gothic"/>
                <a:sym typeface="Century Gothic"/>
              </a:rPr>
              <a:t>how the conflict escalated </a:t>
            </a:r>
            <a:r>
              <a:rPr lang="en" sz="2400">
                <a:latin typeface="Century Gothic"/>
                <a:ea typeface="Century Gothic"/>
                <a:cs typeface="Century Gothic"/>
                <a:sym typeface="Century Gothic"/>
              </a:rPr>
              <a:t>between Japan and the United States before the attack on Pearl Harbor.</a:t>
            </a:r>
            <a:endParaRPr sz="2400">
              <a:latin typeface="Century Gothic"/>
              <a:ea typeface="Century Gothic"/>
              <a:cs typeface="Century Gothic"/>
              <a:sym typeface="Century Gothic"/>
            </a:endParaRPr>
          </a:p>
        </p:txBody>
      </p:sp>
      <p:pic>
        <p:nvPicPr>
          <p:cNvPr id="254" name="Google Shape;254;p43"/>
          <p:cNvPicPr preferRelativeResize="0"/>
          <p:nvPr/>
        </p:nvPicPr>
        <p:blipFill>
          <a:blip r:embed="rId3">
            <a:alphaModFix/>
          </a:blip>
          <a:stretch>
            <a:fillRect/>
          </a:stretch>
        </p:blipFill>
        <p:spPr>
          <a:xfrm>
            <a:off x="8482694" y="4419426"/>
            <a:ext cx="615775" cy="498050"/>
          </a:xfrm>
          <a:prstGeom prst="rect">
            <a:avLst/>
          </a:prstGeom>
          <a:noFill/>
          <a:ln>
            <a:noFill/>
          </a:ln>
        </p:spPr>
      </p:pic>
      <p:pic>
        <p:nvPicPr>
          <p:cNvPr id="255" name="Google Shape;255;p43"/>
          <p:cNvPicPr preferRelativeResize="0"/>
          <p:nvPr/>
        </p:nvPicPr>
        <p:blipFill>
          <a:blip r:embed="rId4">
            <a:alphaModFix/>
          </a:blip>
          <a:stretch>
            <a:fillRect/>
          </a:stretch>
        </p:blipFill>
        <p:spPr>
          <a:xfrm>
            <a:off x="7567670" y="4397720"/>
            <a:ext cx="583546" cy="552039"/>
          </a:xfrm>
          <a:prstGeom prst="rect">
            <a:avLst/>
          </a:prstGeom>
          <a:noFill/>
          <a:ln>
            <a:noFill/>
          </a:ln>
        </p:spPr>
      </p:pic>
      <p:pic>
        <p:nvPicPr>
          <p:cNvPr id="256" name="Google Shape;256;p43"/>
          <p:cNvPicPr preferRelativeResize="0"/>
          <p:nvPr/>
        </p:nvPicPr>
        <p:blipFill>
          <a:blip r:embed="rId5">
            <a:alphaModFix/>
          </a:blip>
          <a:stretch>
            <a:fillRect/>
          </a:stretch>
        </p:blipFill>
        <p:spPr>
          <a:xfrm>
            <a:off x="8031046" y="4469159"/>
            <a:ext cx="484304" cy="4527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4"/>
          <p:cNvSpPr txBox="1">
            <a:spLocks noGrp="1"/>
          </p:cNvSpPr>
          <p:nvPr>
            <p:ph type="title"/>
          </p:nvPr>
        </p:nvSpPr>
        <p:spPr>
          <a:xfrm>
            <a:off x="242100" y="119075"/>
            <a:ext cx="86598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Analyze Events that Led to Conflict </a:t>
            </a:r>
            <a:endParaRPr sz="3000" i="0" u="none" strike="noStrike" cap="none">
              <a:solidFill>
                <a:schemeClr val="dk1"/>
              </a:solidFill>
              <a:latin typeface="Century Gothic"/>
              <a:ea typeface="Century Gothic"/>
              <a:cs typeface="Century Gothic"/>
              <a:sym typeface="Century Gothic"/>
            </a:endParaRPr>
          </a:p>
        </p:txBody>
      </p:sp>
      <p:sp>
        <p:nvSpPr>
          <p:cNvPr id="262" name="Google Shape;262;p44"/>
          <p:cNvSpPr txBox="1">
            <a:spLocks noGrp="1"/>
          </p:cNvSpPr>
          <p:nvPr>
            <p:ph type="body" idx="1"/>
          </p:nvPr>
        </p:nvSpPr>
        <p:spPr>
          <a:xfrm>
            <a:off x="149625" y="1113275"/>
            <a:ext cx="8365800" cy="3519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a:latin typeface="Century Gothic"/>
                <a:ea typeface="Century Gothic"/>
                <a:cs typeface="Century Gothic"/>
                <a:sym typeface="Century Gothic"/>
              </a:rPr>
              <a:t>You will reread “War in the</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Pacific” to analyze how </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the conflict between the </a:t>
            </a: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a:latin typeface="Century Gothic"/>
                <a:ea typeface="Century Gothic"/>
                <a:cs typeface="Century Gothic"/>
                <a:sym typeface="Century Gothic"/>
              </a:rPr>
              <a:t>United States and Japan </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developed before the </a:t>
            </a: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a:latin typeface="Century Gothic"/>
                <a:ea typeface="Century Gothic"/>
                <a:cs typeface="Century Gothic"/>
                <a:sym typeface="Century Gothic"/>
              </a:rPr>
              <a:t>Pearl Harbor attack.</a:t>
            </a: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a:latin typeface="Century Gothic"/>
                <a:ea typeface="Century Gothic"/>
                <a:cs typeface="Century Gothic"/>
                <a:sym typeface="Century Gothic"/>
              </a:rPr>
              <a:t>This graphic organizer </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will help with your </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rereading and analysis of</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the events leading up to </a:t>
            </a:r>
            <a:br>
              <a:rPr lang="en" sz="1400">
                <a:latin typeface="Century Gothic"/>
                <a:ea typeface="Century Gothic"/>
                <a:cs typeface="Century Gothic"/>
                <a:sym typeface="Century Gothic"/>
              </a:rPr>
            </a:br>
            <a:r>
              <a:rPr lang="en" sz="1400">
                <a:latin typeface="Century Gothic"/>
                <a:ea typeface="Century Gothic"/>
                <a:cs typeface="Century Gothic"/>
                <a:sym typeface="Century Gothic"/>
              </a:rPr>
              <a:t>the attack.</a:t>
            </a:r>
            <a:endParaRPr sz="1400">
              <a:latin typeface="Century Gothic"/>
              <a:ea typeface="Century Gothic"/>
              <a:cs typeface="Century Gothic"/>
              <a:sym typeface="Century Gothic"/>
            </a:endParaRPr>
          </a:p>
        </p:txBody>
      </p:sp>
      <p:pic>
        <p:nvPicPr>
          <p:cNvPr id="263" name="Google Shape;263;p44"/>
          <p:cNvPicPr preferRelativeResize="0"/>
          <p:nvPr/>
        </p:nvPicPr>
        <p:blipFill>
          <a:blip r:embed="rId3">
            <a:alphaModFix/>
          </a:blip>
          <a:stretch>
            <a:fillRect/>
          </a:stretch>
        </p:blipFill>
        <p:spPr>
          <a:xfrm>
            <a:off x="5623543" y="1281624"/>
            <a:ext cx="3325658" cy="2916950"/>
          </a:xfrm>
          <a:prstGeom prst="rect">
            <a:avLst/>
          </a:prstGeom>
          <a:noFill/>
          <a:ln>
            <a:noFill/>
          </a:ln>
        </p:spPr>
      </p:pic>
      <p:pic>
        <p:nvPicPr>
          <p:cNvPr id="264" name="Google Shape;264;p44"/>
          <p:cNvPicPr preferRelativeResize="0"/>
          <p:nvPr/>
        </p:nvPicPr>
        <p:blipFill>
          <a:blip r:embed="rId4">
            <a:alphaModFix/>
          </a:blip>
          <a:stretch>
            <a:fillRect/>
          </a:stretch>
        </p:blipFill>
        <p:spPr>
          <a:xfrm>
            <a:off x="3334175" y="1244425"/>
            <a:ext cx="2080850" cy="3257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5"/>
          <p:cNvSpPr txBox="1">
            <a:spLocks noGrp="1"/>
          </p:cNvSpPr>
          <p:nvPr>
            <p:ph type="title"/>
          </p:nvPr>
        </p:nvSpPr>
        <p:spPr>
          <a:xfrm>
            <a:off x="135250" y="115425"/>
            <a:ext cx="836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Events that Led to Conflict</a:t>
            </a:r>
            <a:endParaRPr sz="3000" i="0" u="none" strike="noStrike" cap="none">
              <a:solidFill>
                <a:schemeClr val="dk1"/>
              </a:solidFill>
              <a:latin typeface="Century Gothic"/>
              <a:ea typeface="Century Gothic"/>
              <a:cs typeface="Century Gothic"/>
              <a:sym typeface="Century Gothic"/>
            </a:endParaRPr>
          </a:p>
        </p:txBody>
      </p:sp>
      <p:sp>
        <p:nvSpPr>
          <p:cNvPr id="270" name="Google Shape;270;p45"/>
          <p:cNvSpPr txBox="1">
            <a:spLocks noGrp="1"/>
          </p:cNvSpPr>
          <p:nvPr>
            <p:ph type="body" idx="1"/>
          </p:nvPr>
        </p:nvSpPr>
        <p:spPr>
          <a:xfrm>
            <a:off x="275725" y="1160206"/>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Working with your Iwo Jima partner,</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Reread “War in the Pacific”</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In one </a:t>
            </a:r>
            <a:r>
              <a:rPr lang="en" sz="1800">
                <a:solidFill>
                  <a:srgbClr val="FF0000"/>
                </a:solidFill>
                <a:latin typeface="Century Gothic"/>
                <a:ea typeface="Century Gothic"/>
                <a:cs typeface="Century Gothic"/>
                <a:sym typeface="Century Gothic"/>
              </a:rPr>
              <a:t>color</a:t>
            </a:r>
            <a:r>
              <a:rPr lang="en" sz="1800">
                <a:latin typeface="Century Gothic"/>
                <a:ea typeface="Century Gothic"/>
                <a:cs typeface="Century Gothic"/>
                <a:sym typeface="Century Gothic"/>
              </a:rPr>
              <a:t>, underline U.S. actions</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leading up to Pearl Harbor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In another </a:t>
            </a:r>
            <a:r>
              <a:rPr lang="en" sz="1800">
                <a:solidFill>
                  <a:srgbClr val="0000FF"/>
                </a:solidFill>
                <a:latin typeface="Century Gothic"/>
                <a:ea typeface="Century Gothic"/>
                <a:cs typeface="Century Gothic"/>
                <a:sym typeface="Century Gothic"/>
              </a:rPr>
              <a:t>color</a:t>
            </a:r>
            <a:r>
              <a:rPr lang="en" sz="1800">
                <a:latin typeface="Century Gothic"/>
                <a:ea typeface="Century Gothic"/>
                <a:cs typeface="Century Gothic"/>
                <a:sym typeface="Century Gothic"/>
              </a:rPr>
              <a:t>, underline Japanese</a:t>
            </a:r>
            <a:endParaRPr sz="180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r>
              <a:rPr lang="en" sz="1800">
                <a:latin typeface="Century Gothic"/>
                <a:ea typeface="Century Gothic"/>
                <a:cs typeface="Century Gothic"/>
                <a:sym typeface="Century Gothic"/>
              </a:rPr>
              <a:t>actions leading up to Pearl Harbor</a:t>
            </a: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p:txBody>
      </p:sp>
      <p:pic>
        <p:nvPicPr>
          <p:cNvPr id="271" name="Google Shape;271;p45"/>
          <p:cNvPicPr preferRelativeResize="0"/>
          <p:nvPr/>
        </p:nvPicPr>
        <p:blipFill>
          <a:blip r:embed="rId3">
            <a:alphaModFix/>
          </a:blip>
          <a:stretch>
            <a:fillRect/>
          </a:stretch>
        </p:blipFill>
        <p:spPr>
          <a:xfrm>
            <a:off x="8621485" y="4517570"/>
            <a:ext cx="401415" cy="383121"/>
          </a:xfrm>
          <a:prstGeom prst="rect">
            <a:avLst/>
          </a:prstGeom>
          <a:noFill/>
          <a:ln>
            <a:noFill/>
          </a:ln>
        </p:spPr>
      </p:pic>
      <p:cxnSp>
        <p:nvCxnSpPr>
          <p:cNvPr id="272" name="Google Shape;272;p45"/>
          <p:cNvCxnSpPr/>
          <p:nvPr/>
        </p:nvCxnSpPr>
        <p:spPr>
          <a:xfrm>
            <a:off x="2261449" y="2419350"/>
            <a:ext cx="1003200" cy="0"/>
          </a:xfrm>
          <a:prstGeom prst="straightConnector1">
            <a:avLst/>
          </a:prstGeom>
          <a:noFill/>
          <a:ln w="38100" cap="flat" cmpd="sng">
            <a:solidFill>
              <a:srgbClr val="FF0000"/>
            </a:solidFill>
            <a:prstDash val="solid"/>
            <a:round/>
            <a:headEnd type="none" w="med" len="med"/>
            <a:tailEnd type="none" w="med" len="med"/>
          </a:ln>
        </p:spPr>
      </p:cxnSp>
      <p:cxnSp>
        <p:nvCxnSpPr>
          <p:cNvPr id="273" name="Google Shape;273;p45"/>
          <p:cNvCxnSpPr/>
          <p:nvPr/>
        </p:nvCxnSpPr>
        <p:spPr>
          <a:xfrm>
            <a:off x="2702431" y="3159675"/>
            <a:ext cx="1003200" cy="0"/>
          </a:xfrm>
          <a:prstGeom prst="straightConnector1">
            <a:avLst/>
          </a:prstGeom>
          <a:noFill/>
          <a:ln w="38100" cap="flat" cmpd="sng">
            <a:solidFill>
              <a:srgbClr val="0000FF"/>
            </a:solidFill>
            <a:prstDash val="solid"/>
            <a:round/>
            <a:headEnd type="none" w="med" len="med"/>
            <a:tailEnd type="none" w="med" len="med"/>
          </a:ln>
        </p:spPr>
      </p:cxnSp>
      <p:pic>
        <p:nvPicPr>
          <p:cNvPr id="274" name="Google Shape;274;p45"/>
          <p:cNvPicPr preferRelativeResize="0"/>
          <p:nvPr/>
        </p:nvPicPr>
        <p:blipFill>
          <a:blip r:embed="rId4">
            <a:alphaModFix/>
          </a:blip>
          <a:stretch>
            <a:fillRect/>
          </a:stretch>
        </p:blipFill>
        <p:spPr>
          <a:xfrm>
            <a:off x="5267325" y="926000"/>
            <a:ext cx="2525487" cy="39529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8A8328-DEDC-4420-9A09-735FF383B61E}"/>
</file>

<file path=customXml/itemProps2.xml><?xml version="1.0" encoding="utf-8"?>
<ds:datastoreItem xmlns:ds="http://schemas.openxmlformats.org/officeDocument/2006/customXml" ds:itemID="{017AA785-E8E4-49BF-BD68-E8C6DF78BE23}"/>
</file>

<file path=customXml/itemProps3.xml><?xml version="1.0" encoding="utf-8"?>
<ds:datastoreItem xmlns:ds="http://schemas.openxmlformats.org/officeDocument/2006/customXml" ds:itemID="{E97150FD-E908-4D04-9E35-19C04BF63AF4}"/>
</file>

<file path=docProps/app.xml><?xml version="1.0" encoding="utf-8"?>
<Properties xmlns="http://schemas.openxmlformats.org/officeDocument/2006/extended-properties" xmlns:vt="http://schemas.openxmlformats.org/officeDocument/2006/docPropsVTypes">
  <TotalTime>11</TotalTime>
  <Words>1165</Words>
  <Application>Microsoft Macintosh PowerPoint</Application>
  <PresentationFormat>On-screen Show (16:9)</PresentationFormat>
  <Paragraphs>274</Paragraphs>
  <Slides>13</Slides>
  <Notes>13</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Simple Light</vt:lpstr>
      <vt:lpstr>Office Theme</vt:lpstr>
      <vt:lpstr>Office Theme</vt:lpstr>
      <vt:lpstr>  Grade 8: Module 3: Unit 1: Lesson 5 Teacher slide, before teaching. </vt:lpstr>
      <vt:lpstr>  Grade 8: Module 3: Unit 1: Lesson 5 Teacher slide, before teaching. </vt:lpstr>
      <vt:lpstr>  Grade 8: Module 3: Unit 1: Lesson 5 Teacher slide, before teaching. </vt:lpstr>
      <vt:lpstr>Grade 8: Module 3:  Unit 1: Lesson 5</vt:lpstr>
      <vt:lpstr>Hello, Students!</vt:lpstr>
      <vt:lpstr>Let’s Share Our Response to Homework</vt:lpstr>
      <vt:lpstr>Let’s Review Our Learning Target</vt:lpstr>
      <vt:lpstr>Let’s Analyze Events that Led to Conflict </vt:lpstr>
      <vt:lpstr>Let’s Identify Events that Led to Conflict</vt:lpstr>
      <vt:lpstr>Let’s Analyze Events that Led to Conflict</vt:lpstr>
      <vt:lpstr>Let’s Review Our Learning Target</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1: Lesson 5 Teacher slide, before teaching. </dc:title>
  <dc:creator>nbravo</dc:creator>
  <cp:lastModifiedBy>Alexander Specht</cp:lastModifiedBy>
  <cp:revision>4</cp:revision>
  <dcterms:modified xsi:type="dcterms:W3CDTF">2018-10-14T22:33:45Z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