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xml" ContentType="application/vnd.openxmlformats-officedocument.presentationml.slide+xml"/>
  <Override PartName="/ppt/slides/slide22.xml" ContentType="application/vnd.openxmlformats-officedocument.presentationml.slide+xml"/>
  <Override PartName="/ppt/slides/slide21.xml" ContentType="application/vnd.openxmlformats-officedocument.presentationml.slide+xml"/>
  <Override PartName="/ppt/slides/slide20.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Slides/notesSlide22.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slideMasters/slideMaster1.xml" ContentType="application/vnd.openxmlformats-officedocument.presentationml.slideMaster+xml"/>
  <Override PartName="/ppt/notesSlides/notesSlide17.xml" ContentType="application/vnd.openxmlformats-officedocument.presentationml.notesSlide+xml"/>
  <Override PartName="/ppt/notesSlides/notesSlide16.xml" ContentType="application/vnd.openxmlformats-officedocument.presentationml.notesSlid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2.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B65B2A3-DB05-439F-86B5-C53EEAF9E0E5}">
  <a:tblStyle styleId="{8B65B2A3-DB05-439F-86B5-C53EEAF9E0E5}"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524" autoAdjust="0"/>
  </p:normalViewPr>
  <p:slideViewPr>
    <p:cSldViewPr snapToGrid="0">
      <p:cViewPr varScale="1">
        <p:scale>
          <a:sx n="61" d="100"/>
          <a:sy n="61" d="100"/>
        </p:scale>
        <p:origin x="1572" y="7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2.fntdata"/><Relationship Id="rId39" Type="http://schemas.openxmlformats.org/officeDocument/2006/relationships/customXml" Target="../customXml/item3.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1.fntdata"/><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76961276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includes the Syllable Sleuth instructional practice.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Though the “-er” used in all of the words in this instructional practice serves as a suffix added to a base word, “-er” at the end of words is not always a suffix (examples: “summer,” “hammer”). The doubling of the consonant in the middle still makes the first vowel sound short in these words that do not include the “-er” suffix.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1-1-1 doubling rule is: double the final consonant when adding a vowel suffix to these words. When </a:t>
            </a:r>
            <a:r>
              <a:rPr lang="en" sz="1200" dirty="0">
                <a:latin typeface="Calibri"/>
                <a:ea typeface="Calibri"/>
                <a:cs typeface="Calibri"/>
                <a:sym typeface="Calibri"/>
              </a:rPr>
              <a:t>words of one syllable end</a:t>
            </a:r>
            <a:r>
              <a:rPr lang="en-US" sz="1200" dirty="0">
                <a:latin typeface="Calibri"/>
                <a:ea typeface="Calibri"/>
                <a:cs typeface="Calibri"/>
                <a:sym typeface="Calibri"/>
              </a:rPr>
              <a:t>s</a:t>
            </a:r>
            <a:r>
              <a:rPr lang="en" sz="1200" dirty="0">
                <a:latin typeface="Calibri"/>
                <a:ea typeface="Calibri"/>
                <a:cs typeface="Calibri"/>
                <a:sym typeface="Calibri"/>
              </a:rPr>
              <a:t> in one vowel + one consonant, double the last letter before a vowel suffix. We also double up some words that are more than one syllable when the last syllable is stressed.</a:t>
            </a:r>
            <a:endParaRPr sz="1200" dirty="0">
              <a:latin typeface="Calibri"/>
              <a:ea typeface="Calibri"/>
              <a:cs typeface="Calibri"/>
              <a:sym typeface="Calibri"/>
            </a:endParaRPr>
          </a:p>
        </p:txBody>
      </p:sp>
    </p:spTree>
    <p:extLst>
      <p:ext uri="{BB962C8B-B14F-4D97-AF65-F5344CB8AC3E}">
        <p14:creationId xmlns:p14="http://schemas.microsoft.com/office/powerpoint/2010/main" val="2835241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54411bfa4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5" name="Google Shape;155;g454411bfa4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two vowels are used to indicate one sound, continue to remind students that every syllable has one vowel sound (as opposed to one vowel letter).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letters in a vowel team by placing a dot under each and drawing a straight line between the dots. This can serve as a visual, reinforcing the fact that while there are two vowels, they make just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Syllabication Guidance </a:t>
            </a:r>
            <a:r>
              <a:rPr lang="en" sz="1200" dirty="0">
                <a:solidFill>
                  <a:schemeClr val="dk1"/>
                </a:solidFill>
                <a:latin typeface="Calibri"/>
                <a:ea typeface="Calibri"/>
                <a:cs typeface="Calibri"/>
                <a:sym typeface="Calibri"/>
              </a:rPr>
              <a:t>document as needed. Below is the syllable division for words used: “dis-play,” “soy-bean,” “point-y,” “floun-der,” “scout-ing,” “houf-ry,” “shoip-ert.”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78427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cc42a962b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3" name="Google Shape;163;g3cc42a962b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(See Meeting Student Needs below.)</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a:t>
            </a:r>
            <a:endParaRPr sz="1200" dirty="0">
              <a:solidFill>
                <a:schemeClr val="dk1"/>
              </a:solidFill>
              <a:latin typeface="Calibri"/>
              <a:ea typeface="Calibri"/>
              <a:cs typeface="Calibri"/>
              <a:sym typeface="Calibri"/>
            </a:endParaRPr>
          </a:p>
          <a:p>
            <a:pPr marL="228600" lvl="0" indent="-15240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Tap each beat (syllable) in the transition song with your fingers. Tap</a:t>
            </a:r>
            <a:r>
              <a:rPr lang="en-US" sz="1200" dirty="0">
                <a:solidFill>
                  <a:schemeClr val="dk1"/>
                </a:solidFill>
                <a:latin typeface="Calibri"/>
                <a:ea typeface="Calibri"/>
                <a:cs typeface="Calibri"/>
                <a:sym typeface="Calibri"/>
              </a:rPr>
              <a:t>ping</a:t>
            </a:r>
            <a:r>
              <a:rPr lang="en" sz="1200" dirty="0">
                <a:solidFill>
                  <a:schemeClr val="dk1"/>
                </a:solidFill>
                <a:latin typeface="Calibri"/>
                <a:ea typeface="Calibri"/>
                <a:cs typeface="Calibri"/>
                <a:sym typeface="Calibri"/>
              </a:rPr>
              <a:t> the pointer and middle finger of the right hand together against the same fingers in the left hand works well. Sing the song again, a little more slowly, inviting students to do the same and emphasizing each beat with the finger tapping. Feeling each “beat” in this way supports syllabication. This will be done again while reciting the poem.</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710965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da28f12b5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9" name="Google Shape;169;g3da28f12b5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learning targets. Refer to transition song.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use spelling patterns to say words.”</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053520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4"/>
        <p:cNvGrpSpPr/>
        <p:nvPr/>
      </p:nvGrpSpPr>
      <p:grpSpPr>
        <a:xfrm>
          <a:off x="0" y="0"/>
          <a:ext cx="0" cy="0"/>
          <a:chOff x="0" y="0"/>
          <a:chExt cx="0" cy="0"/>
        </a:xfrm>
      </p:grpSpPr>
      <p:sp>
        <p:nvSpPr>
          <p:cNvPr id="175" name="Google Shape;175;g454411bfa4_0_1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6" name="Google Shape;176;g454411bfa4_0_1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sure to use each word in a sentence, so students can hear the words in context to support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on board or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words </a:t>
            </a:r>
            <a:r>
              <a:rPr lang="en" sz="1200" i="0" dirty="0">
                <a:solidFill>
                  <a:schemeClr val="dk1"/>
                </a:solidFill>
                <a:latin typeface="Calibri"/>
                <a:ea typeface="Calibri"/>
                <a:cs typeface="Calibri"/>
                <a:sym typeface="Calibri"/>
              </a:rPr>
              <a:t>quickly</a:t>
            </a:r>
            <a:r>
              <a:rPr lang="en" sz="1200" dirty="0">
                <a:solidFill>
                  <a:schemeClr val="dk1"/>
                </a:solidFill>
                <a:latin typeface="Calibri"/>
                <a:ea typeface="Calibri"/>
                <a:cs typeface="Calibri"/>
                <a:sym typeface="Calibri"/>
              </a:rPr>
              <a:t> in a sentence if necessary.</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“Think about what you notice when you read the words. Be ready to share your thinking.”</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read the words silently and take notice of how the words are similar.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“Share with your elbow partner what you noticed.”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do you notice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one syllable; they all have one consonant at end; they all have one short vowel.)</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a:t>
            </a:r>
            <a:r>
              <a:rPr lang="en-US" sz="1200" i="0" dirty="0">
                <a:solidFill>
                  <a:schemeClr val="dk1"/>
                </a:solidFill>
                <a:latin typeface="Calibri"/>
                <a:ea typeface="Calibri"/>
                <a:cs typeface="Calibri"/>
                <a:sym typeface="Calibri"/>
              </a:rPr>
              <a:t>t</a:t>
            </a:r>
            <a:r>
              <a:rPr lang="en" sz="1200" i="0" dirty="0">
                <a:solidFill>
                  <a:schemeClr val="dk1"/>
                </a:solidFill>
                <a:latin typeface="Calibri"/>
                <a:ea typeface="Calibri"/>
                <a:cs typeface="Calibri"/>
                <a:sym typeface="Calibri"/>
              </a:rPr>
              <a:t>hese words all have one syllable, one consonant at the end, and one short vowel.”</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“1 syllable + 1 consonant at the end + 1 short vowel” on the board/slide.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each Word Card in turn and asks: </a:t>
            </a:r>
            <a:r>
              <a:rPr lang="en" sz="1200" i="1" dirty="0">
                <a:solidFill>
                  <a:schemeClr val="dk1"/>
                </a:solidFill>
                <a:latin typeface="Calibri"/>
                <a:ea typeface="Calibri"/>
                <a:cs typeface="Calibri"/>
                <a:sym typeface="Calibri"/>
              </a:rPr>
              <a:t>“Now what if I wanted to change ‘run’ to ‘running,’ ‘clap’ to ‘clapping,’ ‘plan’ to ‘planning,’ ‘drum’ to ‘drumming,’ ‘scrub’ to ‘scrubbing,’ and ‘sit’ to ‘sitting’? What sound do you hear added at the end of all of those words?”</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(/ing/)</a:t>
            </a:r>
            <a:r>
              <a:rPr lang="en" sz="1200" b="0"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“How is that sound spelled?”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(“ing”)</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“Great! We’ll need to add the suffix ‘-ing’ to all of these base words. Let’s see what the words look like when we do that.”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Base Words with “-ing” Word Cards below each card on the board (“running” below “run,” “clapping” below “clap” and so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happened to the base words when the suffix ‘ing’ was added?” </a:t>
            </a:r>
            <a:r>
              <a:rPr lang="en" sz="1200" b="0" dirty="0">
                <a:solidFill>
                  <a:schemeClr val="dk1"/>
                </a:solidFill>
                <a:latin typeface="Calibri"/>
                <a:ea typeface="Calibri"/>
                <a:cs typeface="Calibri"/>
                <a:sym typeface="Calibri"/>
              </a:rPr>
              <a:t>(The final consonant was doubled.)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“Let’s see if that happens when we add other suffixes to these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Base Words with “-er” and Base Words with “s” Word Cards below each word on the board (i.e., “runner” and “runs” below “run” and “running,” and so 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happened to the base words when the two suffixes that start with vowels, ‘-ing,’ and ‘-er,’ were added</a:t>
            </a:r>
            <a:r>
              <a:rPr lang="en" sz="1200" b="0" i="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 (The final consonant was doubled.)</a:t>
            </a:r>
            <a:r>
              <a:rPr lang="en" sz="1200" b="0" baseline="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happened to the base words when the suffix that doesn’t start with a vowel, ‘-s,’ was added</a:t>
            </a:r>
            <a:r>
              <a:rPr lang="en" sz="1200" b="0"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(Nothing; it stayed the same.)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“1 syllable + 1 consonant at the end + 1 short vowel” written on the board/slide (from step 8) and say: </a:t>
            </a:r>
            <a:r>
              <a:rPr lang="en" sz="1200" i="0" dirty="0">
                <a:solidFill>
                  <a:schemeClr val="dk1"/>
                </a:solidFill>
                <a:latin typeface="Calibri"/>
                <a:ea typeface="Calibri"/>
                <a:cs typeface="Calibri"/>
                <a:sym typeface="Calibri"/>
              </a:rPr>
              <a:t>“There must be a rule about adding suffixes that start with a vowel to words with one syllable, one consonant, and one short vowel.”</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one or two students to share their ideas on what the rule could be</a:t>
            </a:r>
            <a:r>
              <a:rPr lang="en" sz="1200" b="0" dirty="0">
                <a:solidFill>
                  <a:schemeClr val="dk1"/>
                </a:solidFill>
                <a:latin typeface="Calibri"/>
                <a:ea typeface="Calibri"/>
                <a:cs typeface="Calibri"/>
                <a:sym typeface="Calibri"/>
              </a:rPr>
              <a:t>. (</a:t>
            </a:r>
            <a:r>
              <a:rPr lang="en-US" sz="1200" b="0" dirty="0">
                <a:solidFill>
                  <a:schemeClr val="dk1"/>
                </a:solidFill>
                <a:latin typeface="Calibri"/>
                <a:ea typeface="Calibri"/>
                <a:cs typeface="Calibri"/>
                <a:sym typeface="Calibri"/>
              </a:rPr>
              <a:t>D</a:t>
            </a:r>
            <a:r>
              <a:rPr lang="en" sz="1200" b="0" dirty="0">
                <a:solidFill>
                  <a:schemeClr val="dk1"/>
                </a:solidFill>
                <a:latin typeface="Calibri"/>
                <a:ea typeface="Calibri"/>
                <a:cs typeface="Calibri"/>
                <a:sym typeface="Calibri"/>
              </a:rPr>
              <a:t>ouble the final consonant when adding a vowel suffix to these words.)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call this the 1-1-1 doubling rule. When we add a vowel suffix like ‘-ing’ or ‘-er’ to a one-syllable word with one consonant at the end and one short vowel sound, we have to double the consonant.”</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“Now let’s practice.</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I’ll put some new base words on the board and we’ll add ‘-ing,’ ‘-er,’ or ‘-s’ suffixes to the end.” </a:t>
            </a:r>
            <a:r>
              <a:rPr lang="en" sz="1200" b="0" i="0" dirty="0">
                <a:solidFill>
                  <a:schemeClr val="dk1"/>
                </a:solidFill>
                <a:latin typeface="Calibri"/>
                <a:ea typeface="Calibri"/>
                <a:cs typeface="Calibri"/>
                <a:sym typeface="Calibri"/>
              </a:rPr>
              <a:t>Go to next slide.</a:t>
            </a:r>
            <a:endParaRPr sz="1200" b="0" i="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noticing the 1-1-1 doubling rule.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posting the anchor charts for syllable types and vowel teams for student reference while analyzing spelling and sound patterns to determine the syllables (see </a:t>
            </a:r>
            <a:r>
              <a:rPr lang="en" sz="1200" b="1" dirty="0">
                <a:solidFill>
                  <a:schemeClr val="dk1"/>
                </a:solidFill>
                <a:latin typeface="Calibri"/>
                <a:ea typeface="Calibri"/>
                <a:cs typeface="Calibri"/>
                <a:sym typeface="Calibri"/>
              </a:rPr>
              <a:t>Syllabication Guide </a:t>
            </a:r>
            <a:r>
              <a:rPr lang="en" sz="1200" dirty="0">
                <a:solidFill>
                  <a:schemeClr val="dk1"/>
                </a:solidFill>
                <a:latin typeface="Calibri"/>
                <a:ea typeface="Calibri"/>
                <a:cs typeface="Calibri"/>
                <a:sym typeface="Calibri"/>
              </a:rPr>
              <a:t>in </a:t>
            </a:r>
            <a:r>
              <a:rPr lang="en" sz="1200" b="1" dirty="0">
                <a:solidFill>
                  <a:schemeClr val="dk1"/>
                </a:solidFill>
                <a:latin typeface="Calibri"/>
                <a:ea typeface="Calibri"/>
                <a:cs typeface="Calibri"/>
                <a:sym typeface="Calibri"/>
              </a:rPr>
              <a:t>K-2 Skills Resource Manual </a:t>
            </a:r>
            <a:r>
              <a:rPr lang="en" sz="1200" dirty="0">
                <a:solidFill>
                  <a:schemeClr val="dk1"/>
                </a:solidFill>
                <a:latin typeface="Calibri"/>
                <a:ea typeface="Calibri"/>
                <a:cs typeface="Calibri"/>
                <a:sym typeface="Calibri"/>
              </a:rPr>
              <a:t>for sample charts).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support students’ identification in steps 2–6 of the similarities in the words, consider asking the following: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can you tell me about the number of syllables in each word?”</a:t>
            </a:r>
            <a:r>
              <a:rPr lang="en" sz="1200" b="1"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(They all have one.)</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can you tell me about the sounds of the vowels in the words?”</a:t>
            </a:r>
            <a:r>
              <a:rPr lang="en" sz="1200" b="1"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(short)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can you tell me about the consonants/letters at the end of each word?”</a:t>
            </a:r>
            <a:r>
              <a:rPr lang="en" sz="1200" b="1"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(just one consonant at the end)</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the “-er” suffix when added to these base words acts as a “doer” suffix. For example, a “runner” is someone who runs.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notice when ‘-ing’ is added to a closed syllable, I need to double the consonant to keep that syllable closed.”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showing how a base word like “jump” does not double the final consonant when adding “-er” or “-ing.” Remind students that while it is a one-syllable word with one short vowel, there are two consonants at the end, so it doesn’t follow the 1-1-1 doubling rule.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740029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459f94bcae_1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459f94bcae_1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7-10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Practice Word Cards on the board.</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Students work in pairs. Partner A chooses a word from the practice words displayed, such as “shed,” and asks Partner B to add either “-s,” “-ing,” or “-er” to the end and write the new word. Partner B reads the student to Partner A, and then the partners switch. </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noticing the 1-1-1 doubling rule and adding the correct ending.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Pair students heterogeneously to support all learners. </a:t>
            </a:r>
            <a:endParaRPr sz="1200" dirty="0">
              <a:latin typeface="Calibri"/>
              <a:ea typeface="Calibri"/>
              <a:cs typeface="Calibri"/>
              <a:sym typeface="Calibri"/>
            </a:endParaRPr>
          </a:p>
        </p:txBody>
      </p:sp>
    </p:spTree>
    <p:extLst>
      <p:ext uri="{BB962C8B-B14F-4D97-AF65-F5344CB8AC3E}">
        <p14:creationId xmlns:p14="http://schemas.microsoft.com/office/powerpoint/2010/main" val="173454754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6a5a5835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3" name="Google Shape;193;g46a5a5835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checking their work for correctness and asking questions as needed.</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952788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7"/>
        <p:cNvGrpSpPr/>
        <p:nvPr/>
      </p:nvGrpSpPr>
      <p:grpSpPr>
        <a:xfrm>
          <a:off x="0" y="0"/>
          <a:ext cx="0" cy="0"/>
          <a:chOff x="0" y="0"/>
          <a:chExt cx="0" cy="0"/>
        </a:xfrm>
      </p:grpSpPr>
      <p:sp>
        <p:nvSpPr>
          <p:cNvPr id="198" name="Google Shape;198;g3cbc6aae4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9" name="Google Shape;199;g3cbc6aae4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3-5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successful learners keep track of and reflect on their own learning. Point out that they are doing this each time they consider how what they did today helps them to become more proficient readers.</a:t>
            </a:r>
            <a:endParaRPr sz="1200" dirty="0">
              <a:solidFill>
                <a:schemeClr val="dk1"/>
              </a:solidFill>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Understand that these are abstract ideas that will be new to many students, and at first there may not be many students who volunteer responses to questions like this, or not as many as you would like. This is ok</a:t>
            </a:r>
            <a:r>
              <a:rPr lang="en-US" sz="1200" dirty="0">
                <a:solidFill>
                  <a:schemeClr val="dk1"/>
                </a:solidFill>
                <a:latin typeface="Calibri"/>
                <a:ea typeface="Calibri"/>
                <a:cs typeface="Calibri"/>
                <a:sym typeface="Calibri"/>
              </a:rPr>
              <a:t>ay,</a:t>
            </a:r>
            <a:r>
              <a:rPr lang="en" sz="1200" dirty="0">
                <a:solidFill>
                  <a:schemeClr val="dk1"/>
                </a:solidFill>
                <a:latin typeface="Calibri"/>
                <a:ea typeface="Calibri"/>
                <a:cs typeface="Calibri"/>
                <a:sym typeface="Calibri"/>
              </a:rPr>
              <a:t> and students will get better at this over time. This is what a growth mindset is all about.</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did you do today that is helping you become a more proficient reader?”</a:t>
            </a:r>
            <a:r>
              <a:rPr lang="en" sz="1200" dirty="0">
                <a:latin typeface="Calibri"/>
                <a:ea typeface="Calibri"/>
                <a:cs typeface="Calibri"/>
                <a:sym typeface="Calibri"/>
              </a:rPr>
              <a:t> </a:t>
            </a:r>
            <a:r>
              <a:rPr lang="en" sz="1200" b="0" dirty="0">
                <a:latin typeface="Calibri"/>
                <a:ea typeface="Calibri"/>
                <a:cs typeface="Calibri"/>
                <a:sym typeface="Calibri"/>
              </a:rPr>
              <a:t>(Responses will vary. Example: “I learned to identify vowel sounds in words. )</a:t>
            </a:r>
            <a:endParaRPr sz="1200" b="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r>
              <a:rPr lang="en" sz="1200" dirty="0">
                <a:latin typeface="Calibri"/>
                <a:ea typeface="Calibri"/>
                <a:cs typeface="Calibri"/>
                <a:sym typeface="Calibri"/>
              </a:rPr>
              <a:t> None.</a:t>
            </a:r>
            <a:endParaRPr sz="1200" dirty="0">
              <a:solidFill>
                <a:schemeClr val="dk1"/>
              </a:solidFill>
              <a:latin typeface="Calibri"/>
              <a:ea typeface="Calibri"/>
              <a:cs typeface="Calibri"/>
              <a:sym typeface="Calibri"/>
            </a:endParaRPr>
          </a:p>
        </p:txBody>
      </p:sp>
      <p:sp>
        <p:nvSpPr>
          <p:cNvPr id="200" name="Google Shape;200;g3cbc6aae4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01" name="Google Shape;201;g3cbc6aae4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3450668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g3e7d32bedb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8" name="Google Shape;208;g3e7d32bedb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“Farmer in the Dell”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Students are about to practice spelling patterns from the cycle by chaining words together. This serves as repeated practice for students to learn the spelling patterns of the week.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5778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g42b370bb7e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4" name="Google Shape;214;g42b370bb7e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a:t>
            </a:r>
            <a:r>
              <a:rPr lang="en-US" sz="1200" b="1" dirty="0" err="1">
                <a:solidFill>
                  <a:schemeClr val="dk1"/>
                </a:solidFill>
                <a:latin typeface="Calibri"/>
                <a:ea typeface="Calibri"/>
                <a:cs typeface="Calibri"/>
                <a:sym typeface="Calibri"/>
              </a:rPr>
              <a:t>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”words rule.” This can be brief as the lesson goes into more detail.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97152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43268cc23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43268cc23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per activity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Partner work (small group work; this will gradually become rotations as students become familiar with the activities and routines).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2 Teacher Guide.</a:t>
            </a:r>
            <a:r>
              <a:rPr lang="en" sz="1200" dirty="0">
                <a:solidFill>
                  <a:schemeClr val="dk1"/>
                </a:solidFill>
                <a:latin typeface="Calibri"/>
                <a:ea typeface="Calibri"/>
                <a:cs typeface="Calibri"/>
                <a:sym typeface="Calibri"/>
              </a:rPr>
              <a:t> To differentiate further, change the difficulty of words based on the ability of the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available.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be using whiteboards and markers or paper and pencils. Have students use paper and pencil if i</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 would be beneficial for students to show or “turn in” partner work. Consider rotating this choice, so some students use whiteboards and others have a paper “exit ticket.”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 from teacher guidance. At that time, teachers may begin working with a teacher-directed small group or with individual students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Word list for Words Rule and Sentence Builder activities, as well as fill-in-the blank sentences for Sentence Builder activity are available on the following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 per assigned activity: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Words Rule words (projected or posted or copy provided); whiteboards, whiteboard markers and erasers or paper and pencils.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Builder: Sentence Builder sentences, word list (projected or posted or copy provided); whiteboards, whiteboard markers and erasers or paper and pencils.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Partner Reading: copy per student or student pair of Fluency Probe from Lesson 40; Rules of Fluency</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cards, anchor chart, etc. for student reference.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using a different decodable text if Fluency Probe from Lesson 40 is not available to copy or post/project for activity.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working with partners on an assigned activity.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pair working on the same activity for help as needed.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working on assigned activity with partner, asking other students for guidance before asking teacher.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19997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Google Shape;97;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8" name="Google Shape;9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Copy Syllable Sleuth Word List and place it in a plastic sleeve (one per pair).</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technology is not available: </a:t>
            </a:r>
            <a:endParaRPr sz="1200" dirty="0">
              <a:solidFill>
                <a:schemeClr val="dk1"/>
              </a:solidFill>
              <a:latin typeface="Calibri"/>
              <a:ea typeface="Calibri"/>
              <a:cs typeface="Calibri"/>
              <a:sym typeface="Calibri"/>
            </a:endParaRPr>
          </a:p>
          <a:p>
            <a:pPr marL="914400" lvl="1" indent="-298450" algn="l" rtl="0">
              <a:lnSpc>
                <a:spcPct val="115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Copy and cut apart Doubling Rule Word Cards (one set per pair).</a:t>
            </a:r>
            <a:endParaRPr sz="1200" dirty="0">
              <a:solidFill>
                <a:schemeClr val="dk1"/>
              </a:solidFill>
              <a:latin typeface="Calibri"/>
              <a:ea typeface="Calibri"/>
              <a:cs typeface="Calibri"/>
              <a:sym typeface="Calibri"/>
            </a:endParaRPr>
          </a:p>
          <a:p>
            <a:pPr marL="914400" lvl="1" indent="-298450" algn="l" rtl="0">
              <a:lnSpc>
                <a:spcPct val="115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Copy and cut apart Base Words with “ing,” Base Words with “er,” and Base Words with “s’</a:t>
            </a:r>
            <a:endParaRPr sz="1200" dirty="0">
              <a:solidFill>
                <a:schemeClr val="dk1"/>
              </a:solidFill>
              <a:latin typeface="Calibri"/>
              <a:ea typeface="Calibri"/>
              <a:cs typeface="Calibri"/>
              <a:sym typeface="Calibri"/>
            </a:endParaRPr>
          </a:p>
          <a:p>
            <a:pPr marL="914400" lvl="1" indent="-298450" algn="l" rtl="0">
              <a:lnSpc>
                <a:spcPct val="115000"/>
              </a:lnSpc>
              <a:spcBef>
                <a:spcPts val="0"/>
              </a:spcBef>
              <a:spcAft>
                <a:spcPts val="0"/>
              </a:spcAft>
              <a:buClr>
                <a:schemeClr val="dk1"/>
              </a:buClr>
              <a:buSzPts val="1100"/>
              <a:buFont typeface="Calibri"/>
              <a:buChar char="○"/>
            </a:pPr>
            <a:r>
              <a:rPr lang="en" sz="1200" dirty="0">
                <a:solidFill>
                  <a:schemeClr val="dk1"/>
                </a:solidFill>
                <a:latin typeface="Calibri"/>
                <a:ea typeface="Calibri"/>
                <a:cs typeface="Calibri"/>
                <a:sym typeface="Calibri"/>
              </a:rPr>
              <a:t>Cut apart Practice Word Cards.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9 Assessment (optional)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lnSpc>
                <a:spcPct val="115000"/>
              </a:lnSpc>
              <a:spcBef>
                <a:spcPts val="80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markers, erasers or paper/pencil</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a space to display Word Rule Word Cards for whole group access.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32174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43268cc23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443268cc23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See slide 18</a:t>
            </a: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Post on board or project word list and sentences for Words Rule and Sentence Builder activities.</a:t>
            </a:r>
            <a:endParaRPr sz="120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making copies for student pairs to work from if slide is not projected.</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Supports/Meeting Student Needs: None</a:t>
            </a: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a:p>
        </p:txBody>
      </p:sp>
    </p:spTree>
    <p:extLst>
      <p:ext uri="{BB962C8B-B14F-4D97-AF65-F5344CB8AC3E}">
        <p14:creationId xmlns:p14="http://schemas.microsoft.com/office/powerpoint/2010/main" val="341520670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46a5a5835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8" name="Google Shape;238;g46a5a5835f_0_1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18</a:t>
            </a: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this slide for students to check their answers.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0829308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443268cc23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443268cc23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copies of Fluency Probe from Cycle 8, Lesson 40 Assessment (one per student or pair).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students to “Rules of Fluency” if posted in classroom.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provided for teacher reference.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r>
              <a:rPr lang="en" sz="1200">
                <a:solidFill>
                  <a:schemeClr val="dk1"/>
                </a:solidFill>
                <a:latin typeface="Calibri"/>
                <a:ea typeface="Calibri"/>
                <a:cs typeface="Calibri"/>
                <a:sym typeface="Calibri"/>
              </a:rPr>
              <a:t>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5699968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4" name="Google Shape;10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2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1-5.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Cycle 9 Overview located in the </a:t>
            </a:r>
            <a:r>
              <a:rPr lang="en" sz="1200" b="1" dirty="0">
                <a:solidFill>
                  <a:schemeClr val="dk1"/>
                </a:solidFill>
                <a:latin typeface="Calibri"/>
                <a:ea typeface="Calibri"/>
                <a:cs typeface="Calibri"/>
                <a:sym typeface="Calibri"/>
              </a:rPr>
              <a:t>Teacher Guide</a:t>
            </a:r>
            <a:r>
              <a:rPr lang="en" sz="1200" dirty="0">
                <a:solidFill>
                  <a:schemeClr val="dk1"/>
                </a:solidFill>
                <a:latin typeface="Calibri"/>
                <a:ea typeface="Calibri"/>
                <a:cs typeface="Calibri"/>
                <a:sym typeface="Calibri"/>
              </a:rPr>
              <a:t>, pages 7-16.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180894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8"/>
        <p:cNvGrpSpPr/>
        <p:nvPr/>
      </p:nvGrpSpPr>
      <p:grpSpPr>
        <a:xfrm>
          <a:off x="0" y="0"/>
          <a:ext cx="0" cy="0"/>
          <a:chOff x="0" y="0"/>
          <a:chExt cx="0" cy="0"/>
        </a:xfrm>
      </p:grpSpPr>
      <p:sp>
        <p:nvSpPr>
          <p:cNvPr id="109" name="Google Shape;109;g48504c1d3e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0" name="Google Shape;110;g48504c1d3e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consider changing the difficulty of words based on the ability of the student.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dirty="0">
              <a:solidFill>
                <a:schemeClr val="dk1"/>
              </a:solidFill>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32336052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Google Shape;11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16" name="Google Shape;11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Over the course of the first modules of second grade, students worked with five syllable types (written patterns representing a vowel sound). These include closed (CVC), open (CV), magic “e” (CVCe), r-controlled, and vowel teams (CVVC, CVV). In this lesson, students practice decoding two-syllable words using combinations of those syllable types.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struggle with identification of the doubling pattern generalization for adding vowel suffixes and applying those patterns when writing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divide the word and identify the syllable types in order to decode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correctly identify the doubling pattern generalization for adding vowel suffixes.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apply spelling patterns in writing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r>
              <a:rPr lang="en-US" sz="1200" dirty="0">
                <a:solidFill>
                  <a:schemeClr val="dk1"/>
                </a:solidFill>
                <a:latin typeface="Calibri"/>
                <a:ea typeface="Calibri"/>
                <a:cs typeface="Calibri"/>
                <a:sym typeface="Calibri"/>
              </a:rPr>
              <a:t>:	</a:t>
            </a:r>
          </a:p>
          <a:p>
            <a:pPr marL="457200" marR="0" lvl="0" indent="-304800" algn="l" defTabSz="914400" rtl="0" eaLnBrk="1" fontAlgn="auto" latinLnBrk="0" hangingPunct="1">
              <a:lnSpc>
                <a:spcPct val="100000"/>
              </a:lnSpc>
              <a:spcBef>
                <a:spcPts val="0"/>
              </a:spcBef>
              <a:spcAft>
                <a:spcPts val="0"/>
              </a:spcAft>
              <a:buClr>
                <a:schemeClr val="dk1"/>
              </a:buClr>
              <a:buSzPts val="1200"/>
              <a:buFont typeface="Calibri"/>
              <a:buChar char="●"/>
              <a:tabLst/>
              <a:defRPr/>
            </a:pPr>
            <a:r>
              <a:rPr lang="en-US" sz="1200" dirty="0">
                <a:solidFill>
                  <a:schemeClr val="dk1"/>
                </a:solidFill>
                <a:latin typeface="Calibri"/>
                <a:ea typeface="Calibri"/>
                <a:cs typeface="Calibri"/>
                <a:sym typeface="Calibri"/>
              </a:rPr>
              <a:t>syllable, similar, patterns (L)</a:t>
            </a:r>
          </a:p>
        </p:txBody>
      </p:sp>
    </p:spTree>
    <p:extLst>
      <p:ext uri="{BB962C8B-B14F-4D97-AF65-F5344CB8AC3E}">
        <p14:creationId xmlns:p14="http://schemas.microsoft.com/office/powerpoint/2010/main" val="28387152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4"/>
        <p:cNvGrpSpPr/>
        <p:nvPr/>
      </p:nvGrpSpPr>
      <p:grpSpPr>
        <a:xfrm>
          <a:off x="0" y="0"/>
          <a:ext cx="0" cy="0"/>
          <a:chOff x="0" y="0"/>
          <a:chExt cx="0" cy="0"/>
        </a:xfrm>
      </p:grpSpPr>
      <p:sp>
        <p:nvSpPr>
          <p:cNvPr id="125" name="Google Shape;12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6" name="Google Shape;12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Sung to the tune of “I’ve Been Workin’ on the Railroad.”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Consider teaching students a clap/slap routine: Clap once, slap the left thigh. Clap again, then slap the right thigh. Clap and slap to the rhythm of the song. If students enjoy a challenge, add in a double claps or other variations. Alternatively, have students stand and move as if jumping rope, bouncing and jumping to the rhythm.</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595182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Google Shape;13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2" name="Google Shape;13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of the meaning of syllables, vowel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find some clues to help us figure out how to break longer words into parts so we can read them. We are going to use vowel patterns to decode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055369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402cb29dee_0_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 name="Google Shape;139;g402cb29dee_0_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highlight>
                <a:srgbClr val="FFFFFF"/>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helpers may be used to assist in passing out materials.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word “display.”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 </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for the vowel and put a dot below each.” (It’s bolded on slide.)</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“Look at the consonants between the vowels.”</a:t>
            </a:r>
            <a:endParaRPr sz="1200" i="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0" dirty="0">
                <a:solidFill>
                  <a:schemeClr val="dk1"/>
                </a:solidFill>
                <a:latin typeface="Calibri"/>
                <a:ea typeface="Calibri"/>
                <a:cs typeface="Calibri"/>
                <a:sym typeface="Calibri"/>
              </a:rPr>
              <a:t>"Divide the word (in this case, between the two consonants).”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or draw a line under the first syllable and ask: </a:t>
            </a:r>
            <a:r>
              <a:rPr lang="en" sz="1200" i="1" dirty="0">
                <a:solidFill>
                  <a:schemeClr val="dk1"/>
                </a:solidFill>
                <a:latin typeface="Calibri"/>
                <a:ea typeface="Calibri"/>
                <a:cs typeface="Calibri"/>
                <a:sym typeface="Calibri"/>
              </a:rPr>
              <a:t>“What vowel sound do we hear in this first syllable?” </a:t>
            </a:r>
            <a:r>
              <a:rPr lang="en" sz="1200" b="0" dirty="0">
                <a:solidFill>
                  <a:schemeClr val="dk1"/>
                </a:solidFill>
                <a:latin typeface="Calibri"/>
                <a:ea typeface="Calibri"/>
                <a:cs typeface="Calibri"/>
                <a:sym typeface="Calibri"/>
              </a:rPr>
              <a:t>(/i/) </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Ask:</a:t>
            </a:r>
            <a:r>
              <a:rPr lang="en" sz="1200" i="1" dirty="0">
                <a:solidFill>
                  <a:schemeClr val="dk1"/>
                </a:solidFill>
                <a:latin typeface="Calibri"/>
                <a:ea typeface="Calibri"/>
                <a:cs typeface="Calibri"/>
                <a:sym typeface="Calibri"/>
              </a:rPr>
              <a:t> “How do we pronounce this first syllable?”</a:t>
            </a:r>
            <a:r>
              <a:rPr lang="en" sz="1200" b="1" i="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(“dis”)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or draw a line under the second syllable and ask: </a:t>
            </a:r>
            <a:r>
              <a:rPr lang="en" sz="1200" i="1" dirty="0">
                <a:solidFill>
                  <a:schemeClr val="dk1"/>
                </a:solidFill>
                <a:latin typeface="Calibri"/>
                <a:ea typeface="Calibri"/>
                <a:cs typeface="Calibri"/>
                <a:sym typeface="Calibri"/>
              </a:rPr>
              <a:t>“What vowel sound do we hear in the second syllable?”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(/ā/)</a:t>
            </a: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is this second syllable?”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(“play”)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would you read this word?” </a:t>
            </a:r>
            <a:r>
              <a:rPr lang="en" sz="1200" b="0" dirty="0">
                <a:solidFill>
                  <a:schemeClr val="dk1"/>
                </a:solidFill>
                <a:latin typeface="Calibri"/>
                <a:ea typeface="Calibri"/>
                <a:cs typeface="Calibri"/>
                <a:sym typeface="Calibri"/>
              </a:rPr>
              <a:t>(“display”)</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 “Right! Remember a sleuth is a detective. When you’re a syllable sleuth, your job is to search or the clues that let you know you have found a syllable. As a syllable sleuth, you will look for vowel sounds to see how to divide the words into syllables to read them.”</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Syllable Sleuth Word List, whiteboards, markers and erasers or paper and pencil.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using spelling patterns to pronounce the vowel sounds correctly?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two vowels are used to indicate one sound, continue to remind students that every syllable has one vowel sound (as opposed to one vowel letter).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annotating the letters in a vowel team by placing a dot under each and drawing a straight line between the dots. This can serve as a visual, reinforcing the fact that while there are two vowels, they make just one sound.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Syllabication Guidance </a:t>
            </a:r>
            <a:r>
              <a:rPr lang="en" sz="1200" dirty="0">
                <a:solidFill>
                  <a:schemeClr val="dk1"/>
                </a:solidFill>
                <a:latin typeface="Calibri"/>
                <a:ea typeface="Calibri"/>
                <a:cs typeface="Calibri"/>
                <a:sym typeface="Calibri"/>
              </a:rPr>
              <a:t>document as needed. Below is the syllable division for words used in Opening A: “dis-play,” “soy-bean,” “point-y,” “floun-der,” “scout-ing,” “houf-ry,” “shoip-ert.”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1625077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5440047dc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8" name="Google Shape;148;g45440047dc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dirty="0">
              <a:latin typeface="Calibri"/>
              <a:ea typeface="Calibri"/>
              <a:cs typeface="Calibri"/>
              <a:sym typeface="Calibri"/>
            </a:endParaRPr>
          </a:p>
          <a:p>
            <a:pPr marL="0" lvl="0" indent="0" algn="l" rtl="0">
              <a:spcBef>
                <a:spcPts val="0"/>
              </a:spcBef>
              <a:spcAft>
                <a:spcPts val="0"/>
              </a:spcAft>
              <a:buNone/>
            </a:pPr>
            <a:endParaRPr lang="en"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 animation is included on this slide where technology is available. Vowels are in bold and syllables underlined on slide.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throughout the lesson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Base words with suffixes are divided between the base word and the suffix.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with the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words with students and share with students that “scouting” is a base word with a suffix. “Display” is a word that has a prefix “dis” and a base word “play. “Soybean” is a compound word. The other words are just regular two-syllable words and nonsense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chorally and invite volunteers to share a sentence using any of the words. Share sentences using remaining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 and support students if they struggle with any of the syllables and words.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needed while checking work, remind students of any of the steps in the Syllable Sleuth instructional practice: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Locate the vowels and put a dot below each one. (</a:t>
            </a:r>
            <a:r>
              <a:rPr lang="en-US" sz="1200" dirty="0">
                <a:solidFill>
                  <a:schemeClr val="dk1"/>
                </a:solidFill>
                <a:latin typeface="Calibri"/>
                <a:ea typeface="Calibri"/>
                <a:cs typeface="Calibri"/>
                <a:sym typeface="Calibri"/>
              </a:rPr>
              <a:t>V</a:t>
            </a:r>
            <a:r>
              <a:rPr lang="en" sz="1200" dirty="0">
                <a:solidFill>
                  <a:schemeClr val="dk1"/>
                </a:solidFill>
                <a:latin typeface="Calibri"/>
                <a:ea typeface="Calibri"/>
                <a:cs typeface="Calibri"/>
                <a:sym typeface="Calibri"/>
              </a:rPr>
              <a:t>owels are bolded on slide.)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the consonants between the vowels.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Divide the word into syllables.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each syllable according to the spelling pattern (i.e., closed, open, magic “e,” r-controlled, and vowel team).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and a sentence, so students can hear the word in context as needed. For example: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Soybean: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he bean of a plant that can be used as food for people or animals. “The farmer grew soybeans to feed his animals.”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Pointy: </a:t>
            </a:r>
            <a:r>
              <a:rPr lang="en-US" sz="1200" dirty="0">
                <a:solidFill>
                  <a:schemeClr val="dk1"/>
                </a:solidFill>
                <a:latin typeface="Calibri"/>
                <a:ea typeface="Calibri"/>
                <a:cs typeface="Calibri"/>
                <a:sym typeface="Calibri"/>
              </a:rPr>
              <a:t>H</a:t>
            </a:r>
            <a:r>
              <a:rPr lang="en" sz="1200" dirty="0">
                <a:solidFill>
                  <a:schemeClr val="dk1"/>
                </a:solidFill>
                <a:latin typeface="Calibri"/>
                <a:ea typeface="Calibri"/>
                <a:cs typeface="Calibri"/>
                <a:sym typeface="Calibri"/>
              </a:rPr>
              <a:t>aving a sharp end. “Some scissors have a pointy edge.”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Flounder: A type of fish. “We caught some flounder when we went fishing in the ocean.” Another definition: </a:t>
            </a:r>
            <a:r>
              <a:rPr lang="en-US" sz="1200" dirty="0">
                <a:solidFill>
                  <a:schemeClr val="dk1"/>
                </a:solidFill>
                <a:latin typeface="Calibri"/>
                <a:ea typeface="Calibri"/>
                <a:cs typeface="Calibri"/>
                <a:sym typeface="Calibri"/>
              </a:rPr>
              <a:t>H</a:t>
            </a:r>
            <a:r>
              <a:rPr lang="en" sz="1200" dirty="0">
                <a:solidFill>
                  <a:schemeClr val="dk1"/>
                </a:solidFill>
                <a:latin typeface="Calibri"/>
                <a:ea typeface="Calibri"/>
                <a:cs typeface="Calibri"/>
                <a:sym typeface="Calibri"/>
              </a:rPr>
              <a:t>aving difficulty. “Our football team has been floundering since the quarterback got hurt.”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Scouting: </a:t>
            </a:r>
            <a:r>
              <a:rPr lang="en-US" sz="1200" dirty="0">
                <a:solidFill>
                  <a:schemeClr val="dk1"/>
                </a:solidFill>
                <a:latin typeface="Calibri"/>
                <a:ea typeface="Calibri"/>
                <a:cs typeface="Calibri"/>
                <a:sym typeface="Calibri"/>
              </a:rPr>
              <a:t>C</a:t>
            </a:r>
            <a:r>
              <a:rPr lang="en" sz="1200" dirty="0">
                <a:solidFill>
                  <a:schemeClr val="dk1"/>
                </a:solidFill>
                <a:latin typeface="Calibri"/>
                <a:ea typeface="Calibri"/>
                <a:cs typeface="Calibri"/>
                <a:sym typeface="Calibri"/>
              </a:rPr>
              <a:t>an be activities of Boy Scouts or Girl Scouts. “The scouting activities include camping.” Another definition: </a:t>
            </a:r>
            <a:r>
              <a:rPr lang="en-US" sz="1200" dirty="0">
                <a:solidFill>
                  <a:schemeClr val="dk1"/>
                </a:solidFill>
                <a:latin typeface="Calibri"/>
                <a:ea typeface="Calibri"/>
                <a:cs typeface="Calibri"/>
                <a:sym typeface="Calibri"/>
              </a:rPr>
              <a:t>T</a:t>
            </a:r>
            <a:r>
              <a:rPr lang="en" sz="1200" dirty="0">
                <a:solidFill>
                  <a:schemeClr val="dk1"/>
                </a:solidFill>
                <a:latin typeface="Calibri"/>
                <a:ea typeface="Calibri"/>
                <a:cs typeface="Calibri"/>
                <a:sym typeface="Calibri"/>
              </a:rPr>
              <a:t>o make a search. “We walked along the beach scouting for shells.”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60229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p15="http://schemas.microsoft.com/office/powerpoint/2012/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6.xml"/><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0.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2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9.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9: Lesson 41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95" name="Google Shape;95;p1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1100"/>
              <a:buFont typeface="Arial"/>
              <a:buNone/>
            </a:pPr>
            <a:r>
              <a:rPr lang="en" sz="1600" dirty="0"/>
              <a:t>In </a:t>
            </a:r>
            <a:r>
              <a:rPr lang="en" sz="1600" dirty="0">
                <a:solidFill>
                  <a:schemeClr val="dk1"/>
                </a:solidFill>
              </a:rPr>
              <a:t>this lesson, </a:t>
            </a:r>
            <a:r>
              <a:rPr lang="en" sz="1600" dirty="0"/>
              <a:t>students use their knowledge of known syllable types: closed, open, magic “e,” r-controlled, and vowel teams to decode two-syllable words. In addition, they identify the vowel spelling patterns to determine the number of syllables. Students are introduced to the </a:t>
            </a:r>
            <a:r>
              <a:rPr lang="en" sz="1600" dirty="0">
                <a:solidFill>
                  <a:srgbClr val="000000"/>
                </a:solidFill>
              </a:rPr>
              <a:t>1-1-1 doubling rule in words when adding vowel suffixes. </a:t>
            </a:r>
          </a:p>
          <a:p>
            <a:pPr marL="0" lvl="0" indent="0" algn="l" rtl="0">
              <a:lnSpc>
                <a:spcPct val="90000"/>
              </a:lnSpc>
              <a:spcBef>
                <a:spcPts val="800"/>
              </a:spcBef>
              <a:spcAft>
                <a:spcPts val="0"/>
              </a:spcAft>
              <a:buClr>
                <a:schemeClr val="dk1"/>
              </a:buClr>
              <a:buSzPts val="1100"/>
              <a:buFont typeface="Arial"/>
              <a:buNone/>
            </a:pPr>
            <a:endParaRPr sz="1100" dirty="0">
              <a:solidFill>
                <a:srgbClr val="000000"/>
              </a:solidFill>
              <a:latin typeface="Arial"/>
              <a:ea typeface="Arial"/>
              <a:cs typeface="Arial"/>
              <a:sym typeface="Arial"/>
            </a:endParaRPr>
          </a:p>
          <a:p>
            <a:pPr marL="0" lvl="0" indent="0" algn="l" rtl="0">
              <a:lnSpc>
                <a:spcPct val="70000"/>
              </a:lnSpc>
              <a:spcBef>
                <a:spcPts val="800"/>
              </a:spcBef>
              <a:spcAft>
                <a:spcPts val="0"/>
              </a:spcAft>
              <a:buClr>
                <a:schemeClr val="dk1"/>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457200" lvl="0" indent="-330200" algn="l" rtl="0">
              <a:spcBef>
                <a:spcPts val="800"/>
              </a:spcBef>
              <a:spcAft>
                <a:spcPts val="0"/>
              </a:spcAft>
              <a:buClr>
                <a:schemeClr val="dk1"/>
              </a:buClr>
              <a:buSzPts val="1600"/>
              <a:buChar char="•"/>
            </a:pPr>
            <a:r>
              <a:rPr lang="en" sz="1600" dirty="0"/>
              <a:t>Syllable types </a:t>
            </a:r>
            <a:endParaRPr sz="1600" dirty="0"/>
          </a:p>
          <a:p>
            <a:pPr marL="457200" lvl="0" indent="-330200" algn="l" rtl="0">
              <a:spcBef>
                <a:spcPts val="800"/>
              </a:spcBef>
              <a:spcAft>
                <a:spcPts val="0"/>
              </a:spcAft>
              <a:buClr>
                <a:schemeClr val="dk1"/>
              </a:buClr>
              <a:buSzPts val="1600"/>
              <a:buChar char="•"/>
            </a:pPr>
            <a:r>
              <a:rPr lang="en" sz="1600" dirty="0"/>
              <a:t>Every syllable has one vowel sound, as opposed to one vowel letter</a:t>
            </a:r>
            <a:endParaRPr sz="1600" dirty="0"/>
          </a:p>
          <a:p>
            <a:pPr marL="457200" lvl="0" indent="-330200" algn="l" rtl="0">
              <a:spcBef>
                <a:spcPts val="800"/>
              </a:spcBef>
              <a:spcAft>
                <a:spcPts val="0"/>
              </a:spcAft>
              <a:buClr>
                <a:schemeClr val="dk1"/>
              </a:buClr>
              <a:buSzPts val="1600"/>
              <a:buChar char="•"/>
            </a:pPr>
            <a:r>
              <a:rPr lang="en" sz="1600" dirty="0"/>
              <a:t>Doubling the final consonant when adding a vowel suffix like “-ing” or “-er” to a one-syllable word with one consonant at the end and one short vowel sound.</a:t>
            </a:r>
            <a:endParaRPr sz="1600" dirty="0"/>
          </a:p>
          <a:p>
            <a:pPr marL="177800" lvl="0" indent="0" algn="l" rtl="0">
              <a:spcBef>
                <a:spcPts val="800"/>
              </a:spcBef>
              <a:spcAft>
                <a:spcPts val="0"/>
              </a:spcAft>
              <a:buNone/>
            </a:pPr>
            <a:endParaRPr sz="16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3"/>
          <p:cNvSpPr txBox="1">
            <a:spLocks noGrp="1"/>
          </p:cNvSpPr>
          <p:nvPr>
            <p:ph type="title"/>
          </p:nvPr>
        </p:nvSpPr>
        <p:spPr>
          <a:xfrm>
            <a:off x="182575" y="97450"/>
            <a:ext cx="8520600" cy="572700"/>
          </a:xfrm>
          <a:prstGeom prst="rect">
            <a:avLst/>
          </a:prstGeom>
        </p:spPr>
        <p:txBody>
          <a:bodyPr spcFirstLastPara="1" wrap="square" lIns="68575" tIns="34275" rIns="68575" bIns="34275" anchor="ctr" anchorCtr="0">
            <a:noAutofit/>
          </a:bodyPr>
          <a:lstStyle/>
          <a:p>
            <a:pPr marL="0" lvl="0" indent="0" algn="ctr" rtl="0">
              <a:spcBef>
                <a:spcPts val="0"/>
              </a:spcBef>
              <a:spcAft>
                <a:spcPts val="0"/>
              </a:spcAft>
              <a:buNone/>
            </a:pPr>
            <a:r>
              <a:rPr lang="en">
                <a:latin typeface="Century Gothic" panose="020B0502020202020204" pitchFamily="34" charset="0"/>
              </a:rPr>
              <a:t>Syllable Sleuth </a:t>
            </a:r>
            <a:endParaRPr>
              <a:latin typeface="Century Gothic" panose="020B0502020202020204" pitchFamily="34" charset="0"/>
            </a:endParaRPr>
          </a:p>
        </p:txBody>
      </p:sp>
      <p:sp>
        <p:nvSpPr>
          <p:cNvPr id="158" name="Google Shape;158;p23"/>
          <p:cNvSpPr txBox="1">
            <a:spLocks noGrp="1"/>
          </p:cNvSpPr>
          <p:nvPr>
            <p:ph type="body" idx="1"/>
          </p:nvPr>
        </p:nvSpPr>
        <p:spPr>
          <a:xfrm>
            <a:off x="532161" y="986479"/>
            <a:ext cx="2453700" cy="45150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ea typeface="Arial"/>
                <a:cs typeface="Arial"/>
                <a:sym typeface="Arial"/>
              </a:rPr>
              <a:t>display</a:t>
            </a:r>
            <a:endParaRPr sz="3000" dirty="0">
              <a:latin typeface="Century Gothic" panose="020B0502020202020204" pitchFamily="34" charset="0"/>
              <a:ea typeface="Arial"/>
              <a:cs typeface="Arial"/>
              <a:sym typeface="Arial"/>
            </a:endParaRPr>
          </a:p>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ea typeface="Arial"/>
                <a:cs typeface="Arial"/>
                <a:sym typeface="Arial"/>
              </a:rPr>
              <a:t>soybean</a:t>
            </a:r>
            <a:endParaRPr sz="3000" dirty="0">
              <a:latin typeface="Century Gothic" panose="020B0502020202020204" pitchFamily="34" charset="0"/>
              <a:ea typeface="Arial"/>
              <a:cs typeface="Arial"/>
              <a:sym typeface="Arial"/>
            </a:endParaRPr>
          </a:p>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ea typeface="Arial"/>
                <a:cs typeface="Arial"/>
                <a:sym typeface="Arial"/>
              </a:rPr>
              <a:t>pointy</a:t>
            </a:r>
            <a:endParaRPr sz="3000" dirty="0">
              <a:latin typeface="Century Gothic" panose="020B0502020202020204" pitchFamily="34" charset="0"/>
              <a:ea typeface="Arial"/>
              <a:cs typeface="Arial"/>
              <a:sym typeface="Arial"/>
            </a:endParaRPr>
          </a:p>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ea typeface="Arial"/>
                <a:cs typeface="Arial"/>
                <a:sym typeface="Arial"/>
              </a:rPr>
              <a:t>flounder</a:t>
            </a:r>
            <a:endParaRPr sz="3000" dirty="0">
              <a:latin typeface="Century Gothic" panose="020B0502020202020204" pitchFamily="34" charset="0"/>
              <a:ea typeface="Arial"/>
              <a:cs typeface="Arial"/>
              <a:sym typeface="Arial"/>
            </a:endParaRPr>
          </a:p>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ea typeface="Arial"/>
                <a:cs typeface="Arial"/>
                <a:sym typeface="Arial"/>
              </a:rPr>
              <a:t>scouting</a:t>
            </a:r>
            <a:endParaRPr sz="3000" dirty="0">
              <a:latin typeface="Century Gothic" panose="020B0502020202020204" pitchFamily="34" charset="0"/>
              <a:ea typeface="Arial"/>
              <a:cs typeface="Arial"/>
              <a:sym typeface="Arial"/>
            </a:endParaRPr>
          </a:p>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ea typeface="Arial"/>
                <a:cs typeface="Arial"/>
                <a:sym typeface="Arial"/>
              </a:rPr>
              <a:t>houfry</a:t>
            </a:r>
            <a:endParaRPr sz="3000" dirty="0">
              <a:latin typeface="Century Gothic" panose="020B0502020202020204" pitchFamily="34" charset="0"/>
              <a:ea typeface="Arial"/>
              <a:cs typeface="Arial"/>
              <a:sym typeface="Arial"/>
            </a:endParaRPr>
          </a:p>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ea typeface="Arial"/>
                <a:cs typeface="Arial"/>
                <a:sym typeface="Arial"/>
              </a:rPr>
              <a:t>repfray</a:t>
            </a:r>
            <a:endParaRPr sz="3000" dirty="0">
              <a:latin typeface="Century Gothic" panose="020B0502020202020204" pitchFamily="34" charset="0"/>
              <a:ea typeface="Arial"/>
              <a:cs typeface="Arial"/>
              <a:sym typeface="Arial"/>
            </a:endParaRPr>
          </a:p>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ea typeface="Arial"/>
                <a:cs typeface="Arial"/>
                <a:sym typeface="Arial"/>
              </a:rPr>
              <a:t>shoipert</a:t>
            </a:r>
            <a:endParaRPr sz="3000" dirty="0">
              <a:latin typeface="Century Gothic" panose="020B0502020202020204" pitchFamily="34" charset="0"/>
            </a:endParaRPr>
          </a:p>
          <a:p>
            <a:pPr marL="457200" lvl="0" indent="457200" algn="ctr" rtl="0">
              <a:lnSpc>
                <a:spcPct val="115000"/>
              </a:lnSpc>
              <a:spcBef>
                <a:spcPts val="0"/>
              </a:spcBef>
              <a:spcAft>
                <a:spcPts val="0"/>
              </a:spcAft>
              <a:buNone/>
            </a:pPr>
            <a:endParaRPr sz="3000" dirty="0">
              <a:latin typeface="Century Gothic" panose="020B0502020202020204" pitchFamily="34" charset="0"/>
            </a:endParaRPr>
          </a:p>
          <a:p>
            <a:pPr marL="457200" lvl="0" indent="457200" algn="ctr" rtl="0">
              <a:lnSpc>
                <a:spcPct val="115000"/>
              </a:lnSpc>
              <a:spcBef>
                <a:spcPts val="0"/>
              </a:spcBef>
              <a:spcAft>
                <a:spcPts val="0"/>
              </a:spcAft>
              <a:buNone/>
            </a:pPr>
            <a:endParaRPr sz="3000" dirty="0">
              <a:latin typeface="Century Gothic" panose="020B0502020202020204" pitchFamily="34" charset="0"/>
            </a:endParaRPr>
          </a:p>
          <a:p>
            <a:pPr marL="0" lvl="0" indent="0" algn="ctr" rtl="0">
              <a:spcBef>
                <a:spcPts val="800"/>
              </a:spcBef>
              <a:spcAft>
                <a:spcPts val="0"/>
              </a:spcAft>
              <a:buNone/>
            </a:pPr>
            <a:endParaRPr sz="2400" dirty="0">
              <a:latin typeface="Century Gothic" panose="020B0502020202020204" pitchFamily="34" charset="0"/>
            </a:endParaRPr>
          </a:p>
          <a:p>
            <a:pPr marL="0" lvl="0" indent="0" algn="ctr" rtl="0">
              <a:spcBef>
                <a:spcPts val="800"/>
              </a:spcBef>
              <a:spcAft>
                <a:spcPts val="0"/>
              </a:spcAft>
              <a:buNone/>
            </a:pPr>
            <a:endParaRPr sz="2400" dirty="0">
              <a:latin typeface="Century Gothic" panose="020B0502020202020204" pitchFamily="34" charset="0"/>
            </a:endParaRPr>
          </a:p>
          <a:p>
            <a:pPr marL="0" lvl="0" indent="0" algn="ctr" rtl="0">
              <a:spcBef>
                <a:spcPts val="800"/>
              </a:spcBef>
              <a:spcAft>
                <a:spcPts val="0"/>
              </a:spcAft>
              <a:buNone/>
            </a:pPr>
            <a:endParaRPr sz="2400" dirty="0">
              <a:latin typeface="Century Gothic" panose="020B0502020202020204" pitchFamily="34" charset="0"/>
            </a:endParaRPr>
          </a:p>
          <a:p>
            <a:pPr marL="0" lvl="0" indent="0" algn="l" rtl="0">
              <a:spcBef>
                <a:spcPts val="800"/>
              </a:spcBef>
              <a:spcAft>
                <a:spcPts val="0"/>
              </a:spcAft>
              <a:buNone/>
            </a:pPr>
            <a:r>
              <a:rPr lang="en" sz="2400" dirty="0">
                <a:latin typeface="Century Gothic" panose="020B0502020202020204" pitchFamily="34" charset="0"/>
              </a:rPr>
              <a:t>			</a:t>
            </a:r>
            <a:endParaRPr sz="2400" dirty="0">
              <a:latin typeface="Century Gothic" panose="020B0502020202020204" pitchFamily="34" charset="0"/>
            </a:endParaRPr>
          </a:p>
        </p:txBody>
      </p:sp>
      <p:sp>
        <p:nvSpPr>
          <p:cNvPr id="159" name="Google Shape;159;p23"/>
          <p:cNvSpPr txBox="1"/>
          <p:nvPr/>
        </p:nvSpPr>
        <p:spPr>
          <a:xfrm>
            <a:off x="3208750" y="947700"/>
            <a:ext cx="2453700" cy="4418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a:solidFill>
                  <a:schemeClr val="dk1"/>
                </a:solidFill>
                <a:latin typeface="Century Gothic" panose="020B0502020202020204" pitchFamily="34" charset="0"/>
              </a:rPr>
              <a:t>d</a:t>
            </a:r>
            <a:r>
              <a:rPr lang="en" sz="3000" b="1">
                <a:solidFill>
                  <a:schemeClr val="dk1"/>
                </a:solidFill>
                <a:latin typeface="Century Gothic" panose="020B0502020202020204" pitchFamily="34" charset="0"/>
              </a:rPr>
              <a:t>i</a:t>
            </a:r>
            <a:r>
              <a:rPr lang="en" sz="3000">
                <a:solidFill>
                  <a:schemeClr val="dk1"/>
                </a:solidFill>
                <a:latin typeface="Century Gothic" panose="020B0502020202020204" pitchFamily="34" charset="0"/>
              </a:rPr>
              <a:t>spl</a:t>
            </a:r>
            <a:r>
              <a:rPr lang="en" sz="3000" b="1">
                <a:solidFill>
                  <a:schemeClr val="dk1"/>
                </a:solidFill>
                <a:latin typeface="Century Gothic" panose="020B0502020202020204" pitchFamily="34" charset="0"/>
              </a:rPr>
              <a:t>ay</a:t>
            </a:r>
            <a:endParaRPr sz="3000" b="1">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panose="020B0502020202020204" pitchFamily="34" charset="0"/>
              </a:rPr>
              <a:t>s</a:t>
            </a:r>
            <a:r>
              <a:rPr lang="en" sz="3000" b="1">
                <a:solidFill>
                  <a:schemeClr val="dk1"/>
                </a:solidFill>
                <a:latin typeface="Century Gothic" panose="020B0502020202020204" pitchFamily="34" charset="0"/>
              </a:rPr>
              <a:t>oy</a:t>
            </a:r>
            <a:r>
              <a:rPr lang="en" sz="3000">
                <a:solidFill>
                  <a:schemeClr val="dk1"/>
                </a:solidFill>
                <a:latin typeface="Century Gothic" panose="020B0502020202020204" pitchFamily="34" charset="0"/>
              </a:rPr>
              <a:t>b</a:t>
            </a:r>
            <a:r>
              <a:rPr lang="en" sz="3000" b="1">
                <a:solidFill>
                  <a:schemeClr val="dk1"/>
                </a:solidFill>
                <a:latin typeface="Century Gothic" panose="020B0502020202020204" pitchFamily="34" charset="0"/>
              </a:rPr>
              <a:t>ea</a:t>
            </a:r>
            <a:r>
              <a:rPr lang="en" sz="3000">
                <a:solidFill>
                  <a:schemeClr val="dk1"/>
                </a:solidFill>
                <a:latin typeface="Century Gothic" panose="020B0502020202020204" pitchFamily="34" charset="0"/>
              </a:rPr>
              <a:t>n</a:t>
            </a:r>
            <a:endParaRPr sz="300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panose="020B0502020202020204" pitchFamily="34" charset="0"/>
              </a:rPr>
              <a:t>p</a:t>
            </a:r>
            <a:r>
              <a:rPr lang="en" sz="3000" b="1">
                <a:solidFill>
                  <a:schemeClr val="dk1"/>
                </a:solidFill>
                <a:latin typeface="Century Gothic" panose="020B0502020202020204" pitchFamily="34" charset="0"/>
              </a:rPr>
              <a:t>oi</a:t>
            </a:r>
            <a:r>
              <a:rPr lang="en" sz="3000">
                <a:solidFill>
                  <a:schemeClr val="dk1"/>
                </a:solidFill>
                <a:latin typeface="Century Gothic" panose="020B0502020202020204" pitchFamily="34" charset="0"/>
              </a:rPr>
              <a:t>nt</a:t>
            </a:r>
            <a:r>
              <a:rPr lang="en" sz="3000" b="1">
                <a:solidFill>
                  <a:schemeClr val="dk1"/>
                </a:solidFill>
                <a:latin typeface="Century Gothic" panose="020B0502020202020204" pitchFamily="34" charset="0"/>
              </a:rPr>
              <a:t>y</a:t>
            </a:r>
            <a:endParaRPr sz="3000" b="1">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panose="020B0502020202020204" pitchFamily="34" charset="0"/>
              </a:rPr>
              <a:t>fl</a:t>
            </a:r>
            <a:r>
              <a:rPr lang="en" sz="3000" b="1">
                <a:solidFill>
                  <a:schemeClr val="dk1"/>
                </a:solidFill>
                <a:latin typeface="Century Gothic" panose="020B0502020202020204" pitchFamily="34" charset="0"/>
              </a:rPr>
              <a:t>ou</a:t>
            </a:r>
            <a:r>
              <a:rPr lang="en" sz="3000">
                <a:solidFill>
                  <a:schemeClr val="dk1"/>
                </a:solidFill>
                <a:latin typeface="Century Gothic" panose="020B0502020202020204" pitchFamily="34" charset="0"/>
              </a:rPr>
              <a:t>nd</a:t>
            </a:r>
            <a:r>
              <a:rPr lang="en" sz="3000" b="1">
                <a:solidFill>
                  <a:schemeClr val="dk1"/>
                </a:solidFill>
                <a:latin typeface="Century Gothic" panose="020B0502020202020204" pitchFamily="34" charset="0"/>
              </a:rPr>
              <a:t>er</a:t>
            </a:r>
            <a:endParaRPr sz="3000" b="1">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panose="020B0502020202020204" pitchFamily="34" charset="0"/>
              </a:rPr>
              <a:t>sc</a:t>
            </a:r>
            <a:r>
              <a:rPr lang="en" sz="3000" b="1">
                <a:solidFill>
                  <a:schemeClr val="dk1"/>
                </a:solidFill>
                <a:latin typeface="Century Gothic" panose="020B0502020202020204" pitchFamily="34" charset="0"/>
              </a:rPr>
              <a:t>ou</a:t>
            </a:r>
            <a:r>
              <a:rPr lang="en" sz="3000">
                <a:solidFill>
                  <a:schemeClr val="dk1"/>
                </a:solidFill>
                <a:latin typeface="Century Gothic" panose="020B0502020202020204" pitchFamily="34" charset="0"/>
              </a:rPr>
              <a:t>t</a:t>
            </a:r>
            <a:r>
              <a:rPr lang="en" sz="3000" b="1">
                <a:solidFill>
                  <a:schemeClr val="dk1"/>
                </a:solidFill>
                <a:latin typeface="Century Gothic" panose="020B0502020202020204" pitchFamily="34" charset="0"/>
              </a:rPr>
              <a:t>i</a:t>
            </a:r>
            <a:r>
              <a:rPr lang="en" sz="3000">
                <a:solidFill>
                  <a:schemeClr val="dk1"/>
                </a:solidFill>
                <a:latin typeface="Century Gothic" panose="020B0502020202020204" pitchFamily="34" charset="0"/>
              </a:rPr>
              <a:t>ng</a:t>
            </a:r>
            <a:endParaRPr sz="300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panose="020B0502020202020204" pitchFamily="34" charset="0"/>
              </a:rPr>
              <a:t>h</a:t>
            </a:r>
            <a:r>
              <a:rPr lang="en" sz="3000" b="1">
                <a:solidFill>
                  <a:schemeClr val="dk1"/>
                </a:solidFill>
                <a:latin typeface="Century Gothic" panose="020B0502020202020204" pitchFamily="34" charset="0"/>
              </a:rPr>
              <a:t>ou</a:t>
            </a:r>
            <a:r>
              <a:rPr lang="en" sz="3000">
                <a:solidFill>
                  <a:schemeClr val="dk1"/>
                </a:solidFill>
                <a:latin typeface="Century Gothic" panose="020B0502020202020204" pitchFamily="34" charset="0"/>
              </a:rPr>
              <a:t>fr</a:t>
            </a:r>
            <a:r>
              <a:rPr lang="en" sz="3000" b="1">
                <a:solidFill>
                  <a:schemeClr val="dk1"/>
                </a:solidFill>
                <a:latin typeface="Century Gothic" panose="020B0502020202020204" pitchFamily="34" charset="0"/>
              </a:rPr>
              <a:t>y</a:t>
            </a:r>
            <a:endParaRPr sz="3000" b="1">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panose="020B0502020202020204" pitchFamily="34" charset="0"/>
              </a:rPr>
              <a:t>r</a:t>
            </a:r>
            <a:r>
              <a:rPr lang="en" sz="3000" b="1">
                <a:solidFill>
                  <a:schemeClr val="dk1"/>
                </a:solidFill>
                <a:latin typeface="Century Gothic" panose="020B0502020202020204" pitchFamily="34" charset="0"/>
              </a:rPr>
              <a:t>e</a:t>
            </a:r>
            <a:r>
              <a:rPr lang="en" sz="3000">
                <a:solidFill>
                  <a:schemeClr val="dk1"/>
                </a:solidFill>
                <a:latin typeface="Century Gothic" panose="020B0502020202020204" pitchFamily="34" charset="0"/>
              </a:rPr>
              <a:t>pfr</a:t>
            </a:r>
            <a:r>
              <a:rPr lang="en" sz="3000" b="1">
                <a:solidFill>
                  <a:schemeClr val="dk1"/>
                </a:solidFill>
                <a:latin typeface="Century Gothic" panose="020B0502020202020204" pitchFamily="34" charset="0"/>
              </a:rPr>
              <a:t>ay</a:t>
            </a:r>
            <a:endParaRPr sz="3000" b="1">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a:solidFill>
                  <a:schemeClr val="dk1"/>
                </a:solidFill>
                <a:latin typeface="Century Gothic" panose="020B0502020202020204" pitchFamily="34" charset="0"/>
              </a:rPr>
              <a:t>sh</a:t>
            </a:r>
            <a:r>
              <a:rPr lang="en" sz="3000" b="1">
                <a:solidFill>
                  <a:schemeClr val="dk1"/>
                </a:solidFill>
                <a:latin typeface="Century Gothic" panose="020B0502020202020204" pitchFamily="34" charset="0"/>
              </a:rPr>
              <a:t>oi</a:t>
            </a:r>
            <a:r>
              <a:rPr lang="en" sz="3000">
                <a:solidFill>
                  <a:schemeClr val="dk1"/>
                </a:solidFill>
                <a:latin typeface="Century Gothic" panose="020B0502020202020204" pitchFamily="34" charset="0"/>
              </a:rPr>
              <a:t>p</a:t>
            </a:r>
            <a:r>
              <a:rPr lang="en" sz="3000" b="1">
                <a:solidFill>
                  <a:schemeClr val="dk1"/>
                </a:solidFill>
                <a:latin typeface="Century Gothic" panose="020B0502020202020204" pitchFamily="34" charset="0"/>
              </a:rPr>
              <a:t>er</a:t>
            </a:r>
            <a:r>
              <a:rPr lang="en" sz="3000">
                <a:solidFill>
                  <a:schemeClr val="dk1"/>
                </a:solidFill>
                <a:latin typeface="Century Gothic" panose="020B0502020202020204" pitchFamily="34" charset="0"/>
              </a:rPr>
              <a:t>t</a:t>
            </a:r>
            <a:endParaRPr sz="3000">
              <a:latin typeface="Century Gothic" panose="020B0502020202020204" pitchFamily="34" charset="0"/>
              <a:ea typeface="Century Gothic"/>
              <a:cs typeface="Century Gothic"/>
              <a:sym typeface="Century Gothic"/>
            </a:endParaRPr>
          </a:p>
        </p:txBody>
      </p:sp>
      <p:sp>
        <p:nvSpPr>
          <p:cNvPr id="160" name="Google Shape;160;p23"/>
          <p:cNvSpPr txBox="1"/>
          <p:nvPr/>
        </p:nvSpPr>
        <p:spPr>
          <a:xfrm>
            <a:off x="5746500" y="947700"/>
            <a:ext cx="3397500" cy="4195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3000" u="sng" dirty="0">
                <a:solidFill>
                  <a:schemeClr val="dk1"/>
                </a:solidFill>
                <a:latin typeface="Century Gothic" panose="020B0502020202020204" pitchFamily="34" charset="0"/>
              </a:rPr>
              <a:t>dis</a:t>
            </a:r>
            <a:r>
              <a:rPr lang="en" sz="3000" dirty="0">
                <a:solidFill>
                  <a:schemeClr val="dk1"/>
                </a:solidFill>
                <a:latin typeface="Century Gothic" panose="020B0502020202020204" pitchFamily="34" charset="0"/>
              </a:rPr>
              <a:t> </a:t>
            </a:r>
            <a:r>
              <a:rPr lang="en" sz="3000" u="sng" dirty="0">
                <a:solidFill>
                  <a:schemeClr val="dk1"/>
                </a:solidFill>
                <a:latin typeface="Century Gothic" panose="020B0502020202020204" pitchFamily="34" charset="0"/>
              </a:rPr>
              <a:t>play</a:t>
            </a:r>
            <a:endParaRPr sz="3000" u="sng"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u="sng" dirty="0">
                <a:solidFill>
                  <a:schemeClr val="dk1"/>
                </a:solidFill>
                <a:latin typeface="Century Gothic" panose="020B0502020202020204" pitchFamily="34" charset="0"/>
              </a:rPr>
              <a:t>soy</a:t>
            </a:r>
            <a:r>
              <a:rPr lang="en" sz="3000" dirty="0">
                <a:solidFill>
                  <a:schemeClr val="dk1"/>
                </a:solidFill>
                <a:latin typeface="Century Gothic" panose="020B0502020202020204" pitchFamily="34" charset="0"/>
              </a:rPr>
              <a:t> </a:t>
            </a:r>
            <a:r>
              <a:rPr lang="en" sz="3000" u="sng" dirty="0">
                <a:solidFill>
                  <a:schemeClr val="dk1"/>
                </a:solidFill>
                <a:latin typeface="Century Gothic" panose="020B0502020202020204" pitchFamily="34" charset="0"/>
              </a:rPr>
              <a:t>bean</a:t>
            </a:r>
            <a:endParaRPr sz="3000" u="sng"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u="sng" dirty="0">
                <a:solidFill>
                  <a:schemeClr val="dk1"/>
                </a:solidFill>
                <a:latin typeface="Century Gothic" panose="020B0502020202020204" pitchFamily="34" charset="0"/>
              </a:rPr>
              <a:t>point</a:t>
            </a:r>
            <a:r>
              <a:rPr lang="en" sz="3000" dirty="0">
                <a:solidFill>
                  <a:schemeClr val="dk1"/>
                </a:solidFill>
                <a:latin typeface="Century Gothic" panose="020B0502020202020204" pitchFamily="34" charset="0"/>
              </a:rPr>
              <a:t> </a:t>
            </a:r>
            <a:r>
              <a:rPr lang="en" sz="3000" u="sng" dirty="0">
                <a:solidFill>
                  <a:schemeClr val="dk1"/>
                </a:solidFill>
                <a:latin typeface="Century Gothic" panose="020B0502020202020204" pitchFamily="34" charset="0"/>
              </a:rPr>
              <a:t>y</a:t>
            </a:r>
            <a:endParaRPr sz="3000" u="sng"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u="sng" dirty="0">
                <a:solidFill>
                  <a:schemeClr val="dk1"/>
                </a:solidFill>
                <a:latin typeface="Century Gothic" panose="020B0502020202020204" pitchFamily="34" charset="0"/>
              </a:rPr>
              <a:t>floun</a:t>
            </a:r>
            <a:r>
              <a:rPr lang="en" sz="3000" dirty="0">
                <a:solidFill>
                  <a:schemeClr val="dk1"/>
                </a:solidFill>
                <a:latin typeface="Century Gothic" panose="020B0502020202020204" pitchFamily="34" charset="0"/>
              </a:rPr>
              <a:t> </a:t>
            </a:r>
            <a:r>
              <a:rPr lang="en" sz="3000" u="sng" dirty="0">
                <a:solidFill>
                  <a:schemeClr val="dk1"/>
                </a:solidFill>
                <a:latin typeface="Century Gothic" panose="020B0502020202020204" pitchFamily="34" charset="0"/>
              </a:rPr>
              <a:t>der</a:t>
            </a:r>
            <a:endParaRPr sz="3000" u="sng"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u="sng" dirty="0">
                <a:solidFill>
                  <a:schemeClr val="dk1"/>
                </a:solidFill>
                <a:latin typeface="Century Gothic" panose="020B0502020202020204" pitchFamily="34" charset="0"/>
              </a:rPr>
              <a:t>scout</a:t>
            </a:r>
            <a:r>
              <a:rPr lang="en" sz="3000" dirty="0">
                <a:solidFill>
                  <a:schemeClr val="dk1"/>
                </a:solidFill>
                <a:latin typeface="Century Gothic" panose="020B0502020202020204" pitchFamily="34" charset="0"/>
              </a:rPr>
              <a:t> </a:t>
            </a:r>
            <a:r>
              <a:rPr lang="en" sz="3000" u="sng" dirty="0">
                <a:solidFill>
                  <a:schemeClr val="dk1"/>
                </a:solidFill>
                <a:latin typeface="Century Gothic" panose="020B0502020202020204" pitchFamily="34" charset="0"/>
              </a:rPr>
              <a:t>ing</a:t>
            </a:r>
            <a:endParaRPr sz="3000" u="sng"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u="sng" dirty="0">
                <a:solidFill>
                  <a:schemeClr val="dk1"/>
                </a:solidFill>
                <a:latin typeface="Century Gothic" panose="020B0502020202020204" pitchFamily="34" charset="0"/>
              </a:rPr>
              <a:t>houf</a:t>
            </a:r>
            <a:r>
              <a:rPr lang="en" sz="3000" dirty="0">
                <a:solidFill>
                  <a:schemeClr val="dk1"/>
                </a:solidFill>
                <a:latin typeface="Century Gothic" panose="020B0502020202020204" pitchFamily="34" charset="0"/>
              </a:rPr>
              <a:t> </a:t>
            </a:r>
            <a:r>
              <a:rPr lang="en" sz="3000" u="sng" dirty="0">
                <a:solidFill>
                  <a:schemeClr val="dk1"/>
                </a:solidFill>
                <a:latin typeface="Century Gothic" panose="020B0502020202020204" pitchFamily="34" charset="0"/>
              </a:rPr>
              <a:t>ry</a:t>
            </a:r>
            <a:endParaRPr sz="3000" u="sng"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u="sng" dirty="0">
                <a:solidFill>
                  <a:schemeClr val="dk1"/>
                </a:solidFill>
                <a:latin typeface="Century Gothic" panose="020B0502020202020204" pitchFamily="34" charset="0"/>
              </a:rPr>
              <a:t>rep</a:t>
            </a:r>
            <a:r>
              <a:rPr lang="en" sz="3000" dirty="0">
                <a:solidFill>
                  <a:schemeClr val="dk1"/>
                </a:solidFill>
                <a:latin typeface="Century Gothic" panose="020B0502020202020204" pitchFamily="34" charset="0"/>
              </a:rPr>
              <a:t> </a:t>
            </a:r>
            <a:r>
              <a:rPr lang="en" sz="3000" u="sng" dirty="0">
                <a:solidFill>
                  <a:schemeClr val="dk1"/>
                </a:solidFill>
                <a:latin typeface="Century Gothic" panose="020B0502020202020204" pitchFamily="34" charset="0"/>
              </a:rPr>
              <a:t>fray</a:t>
            </a:r>
            <a:endParaRPr sz="3000" u="sng"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u="sng" dirty="0">
                <a:solidFill>
                  <a:schemeClr val="dk1"/>
                </a:solidFill>
                <a:latin typeface="Century Gothic" panose="020B0502020202020204" pitchFamily="34" charset="0"/>
              </a:rPr>
              <a:t>shoip</a:t>
            </a:r>
            <a:r>
              <a:rPr lang="en" sz="3000" dirty="0">
                <a:solidFill>
                  <a:schemeClr val="dk1"/>
                </a:solidFill>
                <a:latin typeface="Century Gothic" panose="020B0502020202020204" pitchFamily="34" charset="0"/>
              </a:rPr>
              <a:t> </a:t>
            </a:r>
            <a:r>
              <a:rPr lang="en" sz="3000" u="sng" dirty="0">
                <a:solidFill>
                  <a:schemeClr val="dk1"/>
                </a:solidFill>
                <a:latin typeface="Century Gothic" panose="020B0502020202020204" pitchFamily="34" charset="0"/>
              </a:rPr>
              <a:t>ert</a:t>
            </a:r>
            <a:endParaRPr sz="3000" u="sng" dirty="0">
              <a:solidFill>
                <a:schemeClr val="dk1"/>
              </a:solidFill>
              <a:latin typeface="Century Gothic" panose="020B0502020202020204" pitchFamily="34" charset="0"/>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59"/>
                                        </p:tgtEl>
                                        <p:attrNameLst>
                                          <p:attrName>style.visibility</p:attrName>
                                        </p:attrNameLst>
                                      </p:cBhvr>
                                      <p:to>
                                        <p:strVal val="visible"/>
                                      </p:to>
                                    </p:set>
                                    <p:animEffect transition="in" filter="fade">
                                      <p:cBhvr>
                                        <p:cTn id="7" dur="1000"/>
                                        <p:tgtEl>
                                          <p:spTgt spid="15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60"/>
                                        </p:tgtEl>
                                        <p:attrNameLst>
                                          <p:attrName>style.visibility</p:attrName>
                                        </p:attrNameLst>
                                      </p:cBhvr>
                                      <p:to>
                                        <p:strVal val="visible"/>
                                      </p:to>
                                    </p:set>
                                    <p:animEffect transition="in" filter="fade">
                                      <p:cBhvr>
                                        <p:cTn id="12" dur="10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24"/>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66" name="Google Shape;166;p2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800"/>
              </a:spcBef>
              <a:spcAft>
                <a:spcPts val="0"/>
              </a:spcAft>
              <a:buNone/>
            </a:pPr>
            <a:r>
              <a:rPr lang="en" sz="2400" b="1" dirty="0">
                <a:solidFill>
                  <a:srgbClr val="FF0000"/>
                </a:solidFill>
              </a:rPr>
              <a:t>Teacher: </a:t>
            </a:r>
            <a:r>
              <a:rPr lang="en" sz="2400" dirty="0">
                <a:solidFill>
                  <a:srgbClr val="FF0000"/>
                </a:solidFill>
              </a:rPr>
              <a:t>“Can you take a closer look, a closer look, a closer look? Can you take a close</a:t>
            </a:r>
            <a:r>
              <a:rPr lang="en-US" sz="2400" dirty="0">
                <a:solidFill>
                  <a:srgbClr val="FF0000"/>
                </a:solidFill>
              </a:rPr>
              <a:t>r</a:t>
            </a:r>
            <a:r>
              <a:rPr lang="en" sz="2400" dirty="0">
                <a:solidFill>
                  <a:srgbClr val="FF0000"/>
                </a:solidFill>
              </a:rPr>
              <a:t> look at these words today?”</a:t>
            </a:r>
            <a:endParaRPr sz="2400" dirty="0">
              <a:solidFill>
                <a:srgbClr val="FF0000"/>
              </a:solidFill>
            </a:endParaRPr>
          </a:p>
          <a:p>
            <a:pPr marL="0" lvl="0" indent="0" algn="l" rtl="0">
              <a:lnSpc>
                <a:spcPct val="150000"/>
              </a:lnSpc>
              <a:spcBef>
                <a:spcPts val="800"/>
              </a:spcBef>
              <a:spcAft>
                <a:spcPts val="0"/>
              </a:spcAft>
              <a:buNone/>
            </a:pPr>
            <a:r>
              <a:rPr lang="en" sz="2400" b="1" dirty="0">
                <a:solidFill>
                  <a:srgbClr val="FF0000"/>
                </a:solidFill>
              </a:rPr>
              <a:t>Students: </a:t>
            </a:r>
            <a:r>
              <a:rPr lang="en" sz="2400" dirty="0">
                <a:solidFill>
                  <a:srgbClr val="FF0000"/>
                </a:solidFill>
              </a:rPr>
              <a:t>“Yes, we’ll take a closer look, a closer look, a closer look. Yes, we’ll take a closer look at these words today.”</a:t>
            </a:r>
            <a:r>
              <a:rPr lang="en" sz="2800" dirty="0">
                <a:solidFill>
                  <a:srgbClr val="FF0000"/>
                </a:solidFill>
              </a:rPr>
              <a:t> </a:t>
            </a:r>
            <a:endParaRPr sz="2800"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0"/>
        <p:cNvGrpSpPr/>
        <p:nvPr/>
      </p:nvGrpSpPr>
      <p:grpSpPr>
        <a:xfrm>
          <a:off x="0" y="0"/>
          <a:ext cx="0" cy="0"/>
          <a:chOff x="0" y="0"/>
          <a:chExt cx="0" cy="0"/>
        </a:xfrm>
      </p:grpSpPr>
      <p:sp>
        <p:nvSpPr>
          <p:cNvPr id="171" name="Google Shape;171;p2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   </a:t>
            </a:r>
            <a:endParaRPr/>
          </a:p>
        </p:txBody>
      </p:sp>
      <p:sp>
        <p:nvSpPr>
          <p:cNvPr id="172" name="Google Shape;172;p2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words with common suffixes.</a:t>
            </a:r>
            <a:endParaRPr sz="2400"/>
          </a:p>
          <a:p>
            <a:pPr marL="457200" lvl="0" indent="-381000" algn="l" rtl="0">
              <a:lnSpc>
                <a:spcPct val="150000"/>
              </a:lnSpc>
              <a:spcBef>
                <a:spcPts val="0"/>
              </a:spcBef>
              <a:spcAft>
                <a:spcPts val="0"/>
              </a:spcAft>
              <a:buSzPts val="2400"/>
              <a:buChar char="•"/>
            </a:pPr>
            <a:r>
              <a:rPr lang="en" sz="2400"/>
              <a:t>I can identify common spelling patterns for adding suffixes to words. </a:t>
            </a:r>
            <a:endParaRPr sz="2400"/>
          </a:p>
        </p:txBody>
      </p:sp>
      <p:pic>
        <p:nvPicPr>
          <p:cNvPr id="173" name="Google Shape;173;p25"/>
          <p:cNvPicPr preferRelativeResize="0"/>
          <p:nvPr/>
        </p:nvPicPr>
        <p:blipFill>
          <a:blip r:embed="rId3">
            <a:alphaModFix/>
          </a:blip>
          <a:stretch>
            <a:fillRect/>
          </a:stretch>
        </p:blipFill>
        <p:spPr>
          <a:xfrm>
            <a:off x="8299021" y="4282525"/>
            <a:ext cx="708065" cy="5727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7"/>
        <p:cNvGrpSpPr/>
        <p:nvPr/>
      </p:nvGrpSpPr>
      <p:grpSpPr>
        <a:xfrm>
          <a:off x="0" y="0"/>
          <a:ext cx="0" cy="0"/>
          <a:chOff x="0" y="0"/>
          <a:chExt cx="0" cy="0"/>
        </a:xfrm>
      </p:grpSpPr>
      <p:sp>
        <p:nvSpPr>
          <p:cNvPr id="178" name="Google Shape;178;p26"/>
          <p:cNvSpPr txBox="1">
            <a:spLocks noGrp="1"/>
          </p:cNvSpPr>
          <p:nvPr>
            <p:ph type="title"/>
          </p:nvPr>
        </p:nvSpPr>
        <p:spPr>
          <a:xfrm>
            <a:off x="311700" y="15982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600"/>
              <a:t>Words Rule</a:t>
            </a:r>
            <a:endParaRPr/>
          </a:p>
        </p:txBody>
      </p:sp>
      <p:sp>
        <p:nvSpPr>
          <p:cNvPr id="179" name="Google Shape;179;p26"/>
          <p:cNvSpPr txBox="1"/>
          <p:nvPr/>
        </p:nvSpPr>
        <p:spPr>
          <a:xfrm>
            <a:off x="584675" y="909125"/>
            <a:ext cx="80094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b="1">
                <a:latin typeface="Century Gothic"/>
                <a:ea typeface="Century Gothic"/>
                <a:cs typeface="Century Gothic"/>
                <a:sym typeface="Century Gothic"/>
              </a:rPr>
              <a:t>run           clap             plan           drum            scrub             sit</a:t>
            </a:r>
            <a:endParaRPr sz="2000" b="1">
              <a:latin typeface="Century Gothic"/>
              <a:ea typeface="Century Gothic"/>
              <a:cs typeface="Century Gothic"/>
              <a:sym typeface="Century Gothic"/>
            </a:endParaRPr>
          </a:p>
        </p:txBody>
      </p:sp>
      <p:sp>
        <p:nvSpPr>
          <p:cNvPr id="180" name="Google Shape;180;p26"/>
          <p:cNvSpPr txBox="1"/>
          <p:nvPr/>
        </p:nvSpPr>
        <p:spPr>
          <a:xfrm>
            <a:off x="567300" y="1387400"/>
            <a:ext cx="8009400" cy="637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2000" dirty="0">
                <a:latin typeface="Century Gothic"/>
                <a:ea typeface="Century Gothic"/>
                <a:cs typeface="Century Gothic"/>
                <a:sym typeface="Century Gothic"/>
              </a:rPr>
              <a:t>running   clapping     planning   drumming    scrubbing   sitting</a:t>
            </a:r>
            <a:r>
              <a:rPr lang="en" sz="2000" b="1" dirty="0">
                <a:latin typeface="Century Gothic"/>
                <a:ea typeface="Century Gothic"/>
                <a:cs typeface="Century Gothic"/>
                <a:sym typeface="Century Gothic"/>
              </a:rPr>
              <a:t> </a:t>
            </a:r>
            <a:endParaRPr sz="2000" b="1" dirty="0">
              <a:latin typeface="Century Gothic"/>
              <a:ea typeface="Century Gothic"/>
              <a:cs typeface="Century Gothic"/>
              <a:sym typeface="Century Gothic"/>
            </a:endParaRPr>
          </a:p>
        </p:txBody>
      </p:sp>
      <p:sp>
        <p:nvSpPr>
          <p:cNvPr id="181" name="Google Shape;181;p26"/>
          <p:cNvSpPr txBox="1"/>
          <p:nvPr/>
        </p:nvSpPr>
        <p:spPr>
          <a:xfrm>
            <a:off x="567300" y="1714325"/>
            <a:ext cx="7903200" cy="102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dirty="0">
                <a:latin typeface="Century Gothic"/>
                <a:ea typeface="Century Gothic"/>
                <a:cs typeface="Century Gothic"/>
                <a:sym typeface="Century Gothic"/>
              </a:rPr>
              <a:t>runner     clapper       planner     drummer      scrubber     sitter</a:t>
            </a:r>
            <a:endParaRPr sz="2000" dirty="0">
              <a:latin typeface="Century Gothic"/>
              <a:ea typeface="Century Gothic"/>
              <a:cs typeface="Century Gothic"/>
              <a:sym typeface="Century Gothic"/>
            </a:endParaRPr>
          </a:p>
          <a:p>
            <a:pPr marL="0" lvl="0" indent="0" algn="l" rtl="0">
              <a:spcBef>
                <a:spcPts val="0"/>
              </a:spcBef>
              <a:spcAft>
                <a:spcPts val="0"/>
              </a:spcAft>
              <a:buNone/>
            </a:pPr>
            <a:r>
              <a:rPr lang="en" sz="2000" dirty="0">
                <a:latin typeface="Century Gothic"/>
                <a:ea typeface="Century Gothic"/>
                <a:cs typeface="Century Gothic"/>
                <a:sym typeface="Century Gothic"/>
              </a:rPr>
              <a:t>runs         claps            plans         drums            scrubs         sits </a:t>
            </a:r>
            <a:endParaRPr sz="2000" dirty="0">
              <a:latin typeface="Century Gothic"/>
              <a:ea typeface="Century Gothic"/>
              <a:cs typeface="Century Gothic"/>
              <a:sym typeface="Century Gothic"/>
            </a:endParaRPr>
          </a:p>
        </p:txBody>
      </p:sp>
      <p:sp>
        <p:nvSpPr>
          <p:cNvPr id="182" name="Google Shape;182;p26"/>
          <p:cNvSpPr txBox="1"/>
          <p:nvPr/>
        </p:nvSpPr>
        <p:spPr>
          <a:xfrm>
            <a:off x="660500" y="3281600"/>
            <a:ext cx="8009400" cy="1023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solidFill>
                  <a:schemeClr val="dk1"/>
                </a:solidFill>
                <a:latin typeface="Century Gothic"/>
                <a:ea typeface="Century Gothic"/>
                <a:cs typeface="Century Gothic"/>
                <a:sym typeface="Century Gothic"/>
              </a:rPr>
              <a:t>1 syllable + 1 consonant at the end + 1 short vowel</a:t>
            </a:r>
            <a:endParaRPr sz="2400" b="1">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9"/>
                                        </p:tgtEl>
                                        <p:attrNameLst>
                                          <p:attrName>style.visibility</p:attrName>
                                        </p:attrNameLst>
                                      </p:cBhvr>
                                      <p:to>
                                        <p:strVal val="visible"/>
                                      </p:to>
                                    </p:set>
                                    <p:animEffect transition="in" filter="fade">
                                      <p:cBhvr>
                                        <p:cTn id="7" dur="1000"/>
                                        <p:tgtEl>
                                          <p:spTgt spid="17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82"/>
                                        </p:tgtEl>
                                        <p:attrNameLst>
                                          <p:attrName>style.visibility</p:attrName>
                                        </p:attrNameLst>
                                      </p:cBhvr>
                                      <p:to>
                                        <p:strVal val="visible"/>
                                      </p:to>
                                    </p:set>
                                    <p:animEffect transition="in" filter="fade">
                                      <p:cBhvr>
                                        <p:cTn id="12" dur="1000"/>
                                        <p:tgtEl>
                                          <p:spTgt spid="18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80"/>
                                        </p:tgtEl>
                                        <p:attrNameLst>
                                          <p:attrName>style.visibility</p:attrName>
                                        </p:attrNameLst>
                                      </p:cBhvr>
                                      <p:to>
                                        <p:strVal val="visible"/>
                                      </p:to>
                                    </p:set>
                                    <p:animEffect transition="in" filter="fade">
                                      <p:cBhvr>
                                        <p:cTn id="17" dur="1000"/>
                                        <p:tgtEl>
                                          <p:spTgt spid="18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81"/>
                                        </p:tgtEl>
                                        <p:attrNameLst>
                                          <p:attrName>style.visibility</p:attrName>
                                        </p:attrNameLst>
                                      </p:cBhvr>
                                      <p:to>
                                        <p:strVal val="visible"/>
                                      </p:to>
                                    </p:set>
                                    <p:animEffect transition="in" filter="fade">
                                      <p:cBhvr>
                                        <p:cTn id="22" dur="1000"/>
                                        <p:tgtEl>
                                          <p:spTgt spid="18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27"/>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Practice</a:t>
            </a:r>
            <a:endParaRPr>
              <a:latin typeface="Century Gothic"/>
              <a:ea typeface="Century Gothic"/>
              <a:cs typeface="Century Gothic"/>
              <a:sym typeface="Century Gothic"/>
            </a:endParaRPr>
          </a:p>
        </p:txBody>
      </p:sp>
      <p:sp>
        <p:nvSpPr>
          <p:cNvPr id="188" name="Google Shape;188;p27"/>
          <p:cNvSpPr txBox="1">
            <a:spLocks noGrp="1"/>
          </p:cNvSpPr>
          <p:nvPr>
            <p:ph type="body" idx="1"/>
          </p:nvPr>
        </p:nvSpPr>
        <p:spPr>
          <a:xfrm>
            <a:off x="628650" y="1015151"/>
            <a:ext cx="3886200" cy="3617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0"/>
              </a:spcBef>
              <a:spcAft>
                <a:spcPts val="0"/>
              </a:spcAft>
              <a:buSzPct val="100000"/>
              <a:buFont typeface="Century Gothic"/>
              <a:buAutoNum type="arabicPeriod"/>
            </a:pPr>
            <a:r>
              <a:rPr lang="en" sz="1800" dirty="0">
                <a:latin typeface="Century Gothic"/>
                <a:ea typeface="Century Gothic"/>
                <a:cs typeface="Century Gothic"/>
                <a:sym typeface="Century Gothic"/>
              </a:rPr>
              <a:t>Partner A chooses a word from the practice words displayed, such as “shred,” and asks Partner B to add either “-s,” “-ing,” or “-er” to the end and write the new word. </a:t>
            </a:r>
            <a:endParaRPr sz="18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ct val="100000"/>
              <a:buFont typeface="Century Gothic"/>
              <a:buAutoNum type="arabicPeriod"/>
            </a:pPr>
            <a:r>
              <a:rPr lang="en" sz="1800" dirty="0">
                <a:latin typeface="Century Gothic"/>
                <a:ea typeface="Century Gothic"/>
                <a:cs typeface="Century Gothic"/>
                <a:sym typeface="Century Gothic"/>
              </a:rPr>
              <a:t>Partner B reads the student to Partner A, and then the partners switch. </a:t>
            </a:r>
            <a:endParaRPr sz="1800" dirty="0">
              <a:latin typeface="Century Gothic"/>
              <a:ea typeface="Century Gothic"/>
              <a:cs typeface="Century Gothic"/>
              <a:sym typeface="Century Gothic"/>
            </a:endParaRPr>
          </a:p>
          <a:p>
            <a:pPr marL="457200" lvl="0" indent="0" algn="l" rtl="0">
              <a:lnSpc>
                <a:spcPct val="100000"/>
              </a:lnSpc>
              <a:spcBef>
                <a:spcPts val="0"/>
              </a:spcBef>
              <a:spcAft>
                <a:spcPts val="0"/>
              </a:spcAft>
              <a:buClr>
                <a:schemeClr val="dk1"/>
              </a:buClr>
              <a:buSzPts val="1100"/>
              <a:buFont typeface="Arial"/>
              <a:buNone/>
            </a:pPr>
            <a:endParaRPr sz="1100" dirty="0">
              <a:latin typeface="Arial"/>
              <a:ea typeface="Arial"/>
              <a:cs typeface="Arial"/>
              <a:sym typeface="Arial"/>
            </a:endParaRPr>
          </a:p>
          <a:p>
            <a:pPr marL="0" lvl="0" indent="0" algn="l" rtl="0">
              <a:spcBef>
                <a:spcPts val="800"/>
              </a:spcBef>
              <a:spcAft>
                <a:spcPts val="0"/>
              </a:spcAft>
              <a:buNone/>
            </a:pPr>
            <a:endParaRPr dirty="0"/>
          </a:p>
        </p:txBody>
      </p:sp>
      <p:sp>
        <p:nvSpPr>
          <p:cNvPr id="189" name="Google Shape;189;p27"/>
          <p:cNvSpPr txBox="1">
            <a:spLocks noGrp="1"/>
          </p:cNvSpPr>
          <p:nvPr>
            <p:ph type="body" idx="2"/>
          </p:nvPr>
        </p:nvSpPr>
        <p:spPr>
          <a:xfrm>
            <a:off x="5041000" y="1369225"/>
            <a:ext cx="34743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b="1">
                <a:latin typeface="Century Gothic"/>
                <a:ea typeface="Century Gothic"/>
                <a:cs typeface="Century Gothic"/>
                <a:sym typeface="Century Gothic"/>
              </a:rPr>
              <a:t>hop</a:t>
            </a:r>
            <a:endParaRPr sz="2400" b="1">
              <a:latin typeface="Century Gothic"/>
              <a:ea typeface="Century Gothic"/>
              <a:cs typeface="Century Gothic"/>
              <a:sym typeface="Century Gothic"/>
            </a:endParaRPr>
          </a:p>
          <a:p>
            <a:pPr marL="0" lvl="0" indent="0" algn="l" rtl="0">
              <a:spcBef>
                <a:spcPts val="800"/>
              </a:spcBef>
              <a:spcAft>
                <a:spcPts val="0"/>
              </a:spcAft>
              <a:buNone/>
            </a:pPr>
            <a:r>
              <a:rPr lang="en" sz="2400" b="1">
                <a:latin typeface="Century Gothic"/>
                <a:ea typeface="Century Gothic"/>
                <a:cs typeface="Century Gothic"/>
                <a:sym typeface="Century Gothic"/>
              </a:rPr>
              <a:t>dig</a:t>
            </a:r>
            <a:endParaRPr sz="2400" b="1">
              <a:latin typeface="Century Gothic"/>
              <a:ea typeface="Century Gothic"/>
              <a:cs typeface="Century Gothic"/>
              <a:sym typeface="Century Gothic"/>
            </a:endParaRPr>
          </a:p>
          <a:p>
            <a:pPr marL="0" lvl="0" indent="0" algn="l" rtl="0">
              <a:spcBef>
                <a:spcPts val="800"/>
              </a:spcBef>
              <a:spcAft>
                <a:spcPts val="0"/>
              </a:spcAft>
              <a:buNone/>
            </a:pPr>
            <a:r>
              <a:rPr lang="en" sz="2400" b="1">
                <a:latin typeface="Century Gothic"/>
                <a:ea typeface="Century Gothic"/>
                <a:cs typeface="Century Gothic"/>
                <a:sym typeface="Century Gothic"/>
              </a:rPr>
              <a:t>shred</a:t>
            </a:r>
            <a:endParaRPr sz="2400" b="1">
              <a:latin typeface="Century Gothic"/>
              <a:ea typeface="Century Gothic"/>
              <a:cs typeface="Century Gothic"/>
              <a:sym typeface="Century Gothic"/>
            </a:endParaRPr>
          </a:p>
          <a:p>
            <a:pPr marL="0" lvl="0" indent="0" algn="l" rtl="0">
              <a:spcBef>
                <a:spcPts val="800"/>
              </a:spcBef>
              <a:spcAft>
                <a:spcPts val="0"/>
              </a:spcAft>
              <a:buNone/>
            </a:pPr>
            <a:r>
              <a:rPr lang="en" sz="2400" b="1">
                <a:latin typeface="Century Gothic"/>
                <a:ea typeface="Century Gothic"/>
                <a:cs typeface="Century Gothic"/>
                <a:sym typeface="Century Gothic"/>
              </a:rPr>
              <a:t>drip</a:t>
            </a:r>
            <a:endParaRPr sz="2400" b="1">
              <a:latin typeface="Century Gothic"/>
              <a:ea typeface="Century Gothic"/>
              <a:cs typeface="Century Gothic"/>
              <a:sym typeface="Century Gothic"/>
            </a:endParaRPr>
          </a:p>
        </p:txBody>
      </p:sp>
      <p:pic>
        <p:nvPicPr>
          <p:cNvPr id="190" name="Google Shape;190;p27" descr="See the source image"/>
          <p:cNvPicPr preferRelativeResize="0"/>
          <p:nvPr/>
        </p:nvPicPr>
        <p:blipFill>
          <a:blip r:embed="rId3">
            <a:alphaModFix/>
          </a:blip>
          <a:stretch>
            <a:fillRect/>
          </a:stretch>
        </p:blipFill>
        <p:spPr>
          <a:xfrm>
            <a:off x="6421875" y="786550"/>
            <a:ext cx="2590800" cy="33337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28"/>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Check Your Answers</a:t>
            </a:r>
            <a:endParaRPr/>
          </a:p>
        </p:txBody>
      </p:sp>
      <p:sp>
        <p:nvSpPr>
          <p:cNvPr id="196" name="Google Shape;196;p28"/>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t>hop              dig                     shred              drip</a:t>
            </a:r>
            <a:endParaRPr sz="2400" dirty="0"/>
          </a:p>
          <a:p>
            <a:pPr marL="0" lvl="0" indent="0" algn="l" rtl="0">
              <a:spcBef>
                <a:spcPts val="800"/>
              </a:spcBef>
              <a:spcAft>
                <a:spcPts val="0"/>
              </a:spcAft>
              <a:buNone/>
            </a:pPr>
            <a:r>
              <a:rPr lang="en" sz="2400" dirty="0"/>
              <a:t>hopping      digging             shredding       dripping</a:t>
            </a:r>
            <a:endParaRPr sz="2400" dirty="0"/>
          </a:p>
          <a:p>
            <a:pPr marL="0" lvl="0" indent="0" algn="l" rtl="0">
              <a:spcBef>
                <a:spcPts val="800"/>
              </a:spcBef>
              <a:spcAft>
                <a:spcPts val="0"/>
              </a:spcAft>
              <a:buNone/>
            </a:pPr>
            <a:r>
              <a:rPr lang="en" sz="2400" dirty="0"/>
              <a:t>hopper        digger               shredder         dripper</a:t>
            </a:r>
            <a:endParaRPr sz="2400" dirty="0"/>
          </a:p>
          <a:p>
            <a:pPr marL="0" lvl="0" indent="0" algn="l" rtl="0">
              <a:spcBef>
                <a:spcPts val="800"/>
              </a:spcBef>
              <a:spcAft>
                <a:spcPts val="0"/>
              </a:spcAft>
              <a:buClr>
                <a:schemeClr val="dk1"/>
              </a:buClr>
              <a:buSzPts val="1100"/>
              <a:buFont typeface="Arial"/>
              <a:buNone/>
            </a:pPr>
            <a:r>
              <a:rPr lang="en" sz="2400" dirty="0"/>
              <a:t>hops             digs                   shreds              drips</a:t>
            </a:r>
            <a:endParaRPr sz="2400" dirty="0"/>
          </a:p>
          <a:p>
            <a:pPr marL="0" lvl="0" indent="0" algn="l" rtl="0">
              <a:spcBef>
                <a:spcPts val="800"/>
              </a:spcBef>
              <a:spcAft>
                <a:spcPts val="0"/>
              </a:spcAft>
              <a:buNone/>
            </a:pPr>
            <a:endParaRPr dirty="0"/>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b="0" i="0" u="none" strike="noStrike" cap="none">
                <a:solidFill>
                  <a:schemeClr val="dk1"/>
                </a:solidFill>
                <a:latin typeface="Century Gothic"/>
                <a:ea typeface="Century Gothic"/>
                <a:cs typeface="Century Gothic"/>
                <a:sym typeface="Century Gothic"/>
              </a:rPr>
              <a:t>Reflection Time </a:t>
            </a:r>
            <a:endParaRPr sz="2800"/>
          </a:p>
        </p:txBody>
      </p:sp>
      <p:sp>
        <p:nvSpPr>
          <p:cNvPr id="204" name="Google Shape;204;p2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did you do today that is helping you become a more proficient reader?”</a:t>
            </a:r>
            <a:endParaRPr>
              <a:latin typeface="Century Gothic"/>
              <a:ea typeface="Century Gothic"/>
              <a:cs typeface="Century Gothic"/>
              <a:sym typeface="Century Gothic"/>
            </a:endParaRPr>
          </a:p>
        </p:txBody>
      </p:sp>
      <p:pic>
        <p:nvPicPr>
          <p:cNvPr id="205" name="Google Shape;205;p29"/>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11" name="Google Shape;211;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lnSpc>
                <a:spcPct val="150000"/>
              </a:lnSpc>
              <a:spcBef>
                <a:spcPts val="800"/>
              </a:spcBef>
              <a:spcAft>
                <a:spcPts val="0"/>
              </a:spcAft>
              <a:buNone/>
            </a:pPr>
            <a:r>
              <a:rPr lang="en" sz="3000" dirty="0">
                <a:solidFill>
                  <a:schemeClr val="dk1"/>
                </a:solidFill>
              </a:rPr>
              <a:t>It’s Time to Go to Work</a:t>
            </a: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600" i="1" dirty="0">
              <a:solidFill>
                <a:srgbClr val="FF0000"/>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sp>
        <p:nvSpPr>
          <p:cNvPr id="216" name="Google Shape;216;p31"/>
          <p:cNvSpPr txBox="1">
            <a:spLocks noGrp="1"/>
          </p:cNvSpPr>
          <p:nvPr>
            <p:ph type="title" idx="4294967295"/>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Independent Work Learning Targets</a:t>
            </a:r>
            <a:endParaRPr>
              <a:latin typeface="Century Gothic"/>
              <a:ea typeface="Century Gothic"/>
              <a:cs typeface="Century Gothic"/>
              <a:sym typeface="Century Gothic"/>
            </a:endParaRPr>
          </a:p>
        </p:txBody>
      </p:sp>
      <p:sp>
        <p:nvSpPr>
          <p:cNvPr id="217" name="Google Shape;217;p31"/>
          <p:cNvSpPr txBox="1">
            <a:spLocks noGrp="1"/>
          </p:cNvSpPr>
          <p:nvPr>
            <p:ph type="body" idx="4294967295"/>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Clr>
                <a:schemeClr val="dk1"/>
              </a:buClr>
              <a:buSzPts val="2400"/>
              <a:buFont typeface="Century Gothic"/>
              <a:buChar char="•"/>
            </a:pPr>
            <a:r>
              <a:rPr lang="en" sz="2400" dirty="0">
                <a:solidFill>
                  <a:schemeClr val="dk1"/>
                </a:solidFill>
                <a:latin typeface="Century Gothic"/>
                <a:ea typeface="Century Gothic"/>
                <a:cs typeface="Century Gothic"/>
                <a:sym typeface="Century Gothic"/>
              </a:rPr>
              <a:t>I can use what I know about syllable types and spelling patterns to </a:t>
            </a:r>
            <a:r>
              <a:rPr lang="en" sz="2400" dirty="0">
                <a:latin typeface="Century Gothic"/>
                <a:ea typeface="Century Gothic"/>
                <a:cs typeface="Century Gothic"/>
                <a:sym typeface="Century Gothic"/>
              </a:rPr>
              <a:t>read words</a:t>
            </a:r>
            <a:r>
              <a:rPr lang="en" sz="2400" dirty="0">
                <a:solidFill>
                  <a:schemeClr val="dk1"/>
                </a:solidFill>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I can write a sentence with correct spacing, capitalization, and punctuation.</a:t>
            </a:r>
            <a:endParaRPr sz="2400" dirty="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I can read fluently (smoothly, with expression and meaning, and just the right speed; rereading and self-correcting when necessary).</a:t>
            </a:r>
            <a:endParaRPr sz="2400" dirty="0">
              <a:latin typeface="Century Gothic"/>
              <a:ea typeface="Century Gothic"/>
              <a:cs typeface="Century Gothic"/>
              <a:sym typeface="Century Gothic"/>
            </a:endParaRPr>
          </a:p>
          <a:p>
            <a:pPr marL="0" lvl="0" indent="0" algn="l" rtl="0">
              <a:lnSpc>
                <a:spcPct val="115000"/>
              </a:lnSpc>
              <a:spcBef>
                <a:spcPts val="1000"/>
              </a:spcBef>
              <a:spcAft>
                <a:spcPts val="0"/>
              </a:spcAft>
              <a:buClr>
                <a:schemeClr val="dk1"/>
              </a:buClr>
              <a:buSzPts val="1100"/>
              <a:buFont typeface="Arial"/>
              <a:buNone/>
            </a:pPr>
            <a:endParaRPr sz="2400" dirty="0">
              <a:latin typeface="Times New Roman"/>
              <a:ea typeface="Times New Roman"/>
              <a:cs typeface="Times New Roman"/>
              <a:sym typeface="Times New Roman"/>
            </a:endParaRPr>
          </a:p>
          <a:p>
            <a:pPr marL="457200" lvl="0" indent="0" algn="l" rtl="0">
              <a:lnSpc>
                <a:spcPct val="150000"/>
              </a:lnSpc>
              <a:spcBef>
                <a:spcPts val="1700"/>
              </a:spcBef>
              <a:spcAft>
                <a:spcPts val="0"/>
              </a:spcAft>
              <a:buNone/>
            </a:pPr>
            <a:endParaRPr sz="2400" dirty="0"/>
          </a:p>
          <a:p>
            <a:pPr marL="457200" lvl="0" indent="0" algn="l" rtl="0">
              <a:lnSpc>
                <a:spcPct val="150000"/>
              </a:lnSpc>
              <a:spcBef>
                <a:spcPts val="1700"/>
              </a:spcBef>
              <a:spcAft>
                <a:spcPts val="0"/>
              </a:spcAft>
              <a:buNone/>
            </a:pPr>
            <a:endParaRPr sz="2400" dirty="0">
              <a:solidFill>
                <a:schemeClr val="dk1"/>
              </a:solidFill>
            </a:endParaRPr>
          </a:p>
        </p:txBody>
      </p:sp>
      <p:pic>
        <p:nvPicPr>
          <p:cNvPr id="218" name="Google Shape;218;p31"/>
          <p:cNvPicPr preferRelativeResize="0"/>
          <p:nvPr/>
        </p:nvPicPr>
        <p:blipFill>
          <a:blip r:embed="rId3">
            <a:alphaModFix/>
          </a:blip>
          <a:stretch>
            <a:fillRect/>
          </a:stretch>
        </p:blipFill>
        <p:spPr>
          <a:xfrm>
            <a:off x="8273142" y="4273502"/>
            <a:ext cx="761943" cy="590746"/>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graphicFrame>
        <p:nvGraphicFramePr>
          <p:cNvPr id="223" name="Google Shape;223;p32"/>
          <p:cNvGraphicFramePr/>
          <p:nvPr>
            <p:extLst>
              <p:ext uri="{D42A27DB-BD31-4B8C-83A1-F6EECF244321}">
                <p14:modId xmlns:p14="http://schemas.microsoft.com/office/powerpoint/2010/main" val="2246371490"/>
              </p:ext>
            </p:extLst>
          </p:nvPr>
        </p:nvGraphicFramePr>
        <p:xfrm>
          <a:off x="152400" y="152400"/>
          <a:ext cx="8982075" cy="4722368"/>
        </p:xfrm>
        <a:graphic>
          <a:graphicData uri="http://schemas.openxmlformats.org/drawingml/2006/table">
            <a:tbl>
              <a:tblPr>
                <a:noFill/>
                <a:tableStyleId>{8B65B2A3-DB05-439F-86B5-C53EEAF9E0E5}</a:tableStyleId>
              </a:tblPr>
              <a:tblGrid>
                <a:gridCol w="2524125">
                  <a:extLst>
                    <a:ext uri="{9D8B030D-6E8A-4147-A177-3AD203B41FA5}">
                      <a16:colId xmlns:a16="http://schemas.microsoft.com/office/drawing/2014/main" xmlns="" val="20000"/>
                    </a:ext>
                  </a:extLst>
                </a:gridCol>
                <a:gridCol w="2990850">
                  <a:extLst>
                    <a:ext uri="{9D8B030D-6E8A-4147-A177-3AD203B41FA5}">
                      <a16:colId xmlns:a16="http://schemas.microsoft.com/office/drawing/2014/main" xmlns="" val="20001"/>
                    </a:ext>
                  </a:extLst>
                </a:gridCol>
                <a:gridCol w="3467100">
                  <a:extLst>
                    <a:ext uri="{9D8B030D-6E8A-4147-A177-3AD203B41FA5}">
                      <a16:colId xmlns:a16="http://schemas.microsoft.com/office/drawing/2014/main" xmlns="" val="20002"/>
                    </a:ext>
                  </a:extLst>
                </a:gridCol>
              </a:tblGrid>
              <a:tr h="590550">
                <a:tc>
                  <a:txBody>
                    <a:bodyPr/>
                    <a:lstStyle/>
                    <a:p>
                      <a:pPr marL="0" lvl="0" indent="0" algn="ctr" rtl="0">
                        <a:lnSpc>
                          <a:spcPct val="120000"/>
                        </a:lnSpc>
                        <a:spcBef>
                          <a:spcPts val="0"/>
                        </a:spcBef>
                        <a:spcAft>
                          <a:spcPts val="0"/>
                        </a:spcAft>
                        <a:buNone/>
                      </a:pPr>
                      <a:r>
                        <a:rPr lang="en" sz="2000" b="1" dirty="0">
                          <a:latin typeface="Century Gothic"/>
                          <a:ea typeface="Century Gothic"/>
                          <a:cs typeface="Century Gothic"/>
                          <a:sym typeface="Century Gothic"/>
                        </a:rPr>
                        <a:t>Words Rule</a:t>
                      </a:r>
                      <a:endParaRPr sz="2000" b="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ctr" rtl="0">
                        <a:lnSpc>
                          <a:spcPct val="120000"/>
                        </a:lnSpc>
                        <a:spcBef>
                          <a:spcPts val="0"/>
                        </a:spcBef>
                        <a:spcAft>
                          <a:spcPts val="0"/>
                        </a:spcAft>
                        <a:buNone/>
                      </a:pPr>
                      <a:r>
                        <a:rPr lang="en" sz="2000" b="1">
                          <a:latin typeface="Century Gothic"/>
                          <a:ea typeface="Century Gothic"/>
                          <a:cs typeface="Century Gothic"/>
                          <a:sym typeface="Century Gothic"/>
                        </a:rPr>
                        <a:t>Sentence Builder</a:t>
                      </a:r>
                      <a:endParaRPr sz="20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0" lvl="0" indent="0" algn="l" rtl="0">
                        <a:lnSpc>
                          <a:spcPct val="120000"/>
                        </a:lnSpc>
                        <a:spcBef>
                          <a:spcPts val="0"/>
                        </a:spcBef>
                        <a:spcAft>
                          <a:spcPts val="0"/>
                        </a:spcAft>
                        <a:buNone/>
                      </a:pPr>
                      <a:r>
                        <a:rPr lang="en" sz="2400">
                          <a:latin typeface="Century Gothic"/>
                          <a:ea typeface="Century Gothic"/>
                          <a:cs typeface="Century Gothic"/>
                          <a:sym typeface="Century Gothic"/>
                        </a:rPr>
                        <a:t>       </a:t>
                      </a:r>
                      <a:r>
                        <a:rPr lang="en" sz="2000" b="1">
                          <a:latin typeface="Century Gothic"/>
                          <a:ea typeface="Century Gothic"/>
                          <a:cs typeface="Century Gothic"/>
                          <a:sym typeface="Century Gothic"/>
                        </a:rPr>
                        <a:t>Partner Reading</a:t>
                      </a:r>
                      <a:endParaRPr sz="2000" b="1">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0"/>
                  </a:ext>
                </a:extLst>
              </a:tr>
              <a:tr h="3996850">
                <a:tc>
                  <a:txBody>
                    <a:bodyPr/>
                    <a:lstStyle/>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Divide the words into syllables. </a:t>
                      </a:r>
                    </a:p>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Take turns reading the words. </a:t>
                      </a:r>
                    </a:p>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Read all the words together, then take turns reading the words to each other.</a:t>
                      </a:r>
                    </a:p>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Tell each other a sentence using any of the words.</a:t>
                      </a:r>
                      <a:endParaRPr sz="155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Take turns using the words to fill in the blanks and writing the words on your board or paper.</a:t>
                      </a:r>
                    </a:p>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Take turns so each partner writes a sentence.</a:t>
                      </a:r>
                    </a:p>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Read the sentences together with your partner, then take turns reading them to each other.</a:t>
                      </a:r>
                      <a:endParaRPr sz="1550"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tc>
                  <a:txBody>
                    <a:bodyPr/>
                    <a:lstStyle/>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Are you going to read like a witch, a rapper, or an old person?</a:t>
                      </a:r>
                    </a:p>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Read the “Fluency Probe” together, using the same voice.</a:t>
                      </a:r>
                    </a:p>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Then, take turns reading </a:t>
                      </a:r>
                      <a:r>
                        <a:rPr lang="en" sz="1550" dirty="0">
                          <a:solidFill>
                            <a:schemeClr val="dk1"/>
                          </a:solidFill>
                          <a:latin typeface="Century Gothic"/>
                          <a:ea typeface="Century Gothic"/>
                          <a:cs typeface="Century Gothic"/>
                          <a:sym typeface="Century Gothic"/>
                        </a:rPr>
                        <a:t>“Fluency Probe” </a:t>
                      </a:r>
                      <a:r>
                        <a:rPr lang="en" sz="1550" dirty="0">
                          <a:latin typeface="Century Gothic"/>
                          <a:ea typeface="Century Gothic"/>
                          <a:cs typeface="Century Gothic"/>
                          <a:sym typeface="Century Gothic"/>
                        </a:rPr>
                        <a:t>one line at a time. Change your voice with each line you read.</a:t>
                      </a:r>
                    </a:p>
                    <a:p>
                      <a:pPr marL="342900" lvl="0" indent="-342900" algn="l" rtl="0">
                        <a:lnSpc>
                          <a:spcPct val="120000"/>
                        </a:lnSpc>
                        <a:spcBef>
                          <a:spcPts val="0"/>
                        </a:spcBef>
                        <a:spcAft>
                          <a:spcPts val="0"/>
                        </a:spcAft>
                        <a:buFont typeface="+mj-lt"/>
                        <a:buAutoNum type="arabicPeriod"/>
                      </a:pPr>
                      <a:r>
                        <a:rPr lang="en" sz="1550" dirty="0">
                          <a:latin typeface="Century Gothic"/>
                          <a:ea typeface="Century Gothic"/>
                          <a:cs typeface="Century Gothic"/>
                          <a:sym typeface="Century Gothic"/>
                        </a:rPr>
                        <a:t>Follow the Rules of Fluency! Read </a:t>
                      </a:r>
                      <a:r>
                        <a:rPr lang="en" sz="1550" i="1" dirty="0">
                          <a:latin typeface="Century Gothic"/>
                          <a:ea typeface="Century Gothic"/>
                          <a:cs typeface="Century Gothic"/>
                          <a:sym typeface="Century Gothic"/>
                        </a:rPr>
                        <a:t>smoothly</a:t>
                      </a:r>
                      <a:r>
                        <a:rPr lang="en" sz="1550" dirty="0">
                          <a:latin typeface="Century Gothic"/>
                          <a:ea typeface="Century Gothic"/>
                          <a:cs typeface="Century Gothic"/>
                          <a:sym typeface="Century Gothic"/>
                        </a:rPr>
                        <a:t>, </a:t>
                      </a:r>
                      <a:r>
                        <a:rPr lang="en" sz="1550" i="1" dirty="0">
                          <a:latin typeface="Century Gothic"/>
                          <a:ea typeface="Century Gothic"/>
                          <a:cs typeface="Century Gothic"/>
                          <a:sym typeface="Century Gothic"/>
                        </a:rPr>
                        <a:t>with expression </a:t>
                      </a:r>
                      <a:r>
                        <a:rPr lang="en-US" sz="1550" i="1" dirty="0">
                          <a:latin typeface="Century Gothic"/>
                          <a:ea typeface="Century Gothic"/>
                          <a:cs typeface="Century Gothic"/>
                          <a:sym typeface="Century Gothic"/>
                        </a:rPr>
                        <a:t>and</a:t>
                      </a:r>
                      <a:r>
                        <a:rPr lang="en" sz="1550" i="1" dirty="0">
                          <a:latin typeface="Century Gothic"/>
                          <a:ea typeface="Century Gothic"/>
                          <a:cs typeface="Century Gothic"/>
                          <a:sym typeface="Century Gothic"/>
                        </a:rPr>
                        <a:t> meaning</a:t>
                      </a:r>
                      <a:r>
                        <a:rPr lang="en" sz="1550" dirty="0">
                          <a:latin typeface="Century Gothic"/>
                          <a:ea typeface="Century Gothic"/>
                          <a:cs typeface="Century Gothic"/>
                          <a:sym typeface="Century Gothic"/>
                        </a:rPr>
                        <a:t> and at </a:t>
                      </a:r>
                      <a:r>
                        <a:rPr lang="en" sz="1550" i="1" dirty="0">
                          <a:latin typeface="Century Gothic"/>
                          <a:ea typeface="Century Gothic"/>
                          <a:cs typeface="Century Gothic"/>
                          <a:sym typeface="Century Gothic"/>
                        </a:rPr>
                        <a:t>just the right speed.</a:t>
                      </a:r>
                      <a:endParaRPr sz="1550" i="1" dirty="0">
                        <a:latin typeface="Century Gothic"/>
                        <a:ea typeface="Century Gothic"/>
                        <a:cs typeface="Century Gothic"/>
                        <a:sym typeface="Century Gothic"/>
                      </a:endParaRPr>
                    </a:p>
                  </a:txBody>
                  <a:tcPr marL="95250" marR="95250" marT="95250" marB="95250">
                    <a:lnL w="4775" cap="flat" cmpd="sng">
                      <a:solidFill>
                        <a:srgbClr val="9E9E9E"/>
                      </a:solidFill>
                      <a:prstDash val="solid"/>
                      <a:round/>
                      <a:headEnd type="none" w="sm" len="sm"/>
                      <a:tailEnd type="none" w="sm" len="sm"/>
                    </a:lnL>
                    <a:lnR w="4775" cap="flat" cmpd="sng">
                      <a:solidFill>
                        <a:srgbClr val="9E9E9E"/>
                      </a:solidFill>
                      <a:prstDash val="solid"/>
                      <a:round/>
                      <a:headEnd type="none" w="sm" len="sm"/>
                      <a:tailEnd type="none" w="sm" len="sm"/>
                    </a:lnR>
                    <a:lnT w="4775" cap="flat" cmpd="sng">
                      <a:solidFill>
                        <a:srgbClr val="9E9E9E"/>
                      </a:solidFill>
                      <a:prstDash val="solid"/>
                      <a:round/>
                      <a:headEnd type="none" w="sm" len="sm"/>
                      <a:tailEnd type="none" w="sm" len="sm"/>
                    </a:lnT>
                    <a:lnB w="4775" cap="flat" cmpd="sng">
                      <a:solidFill>
                        <a:srgbClr val="9E9E9E"/>
                      </a:solidFill>
                      <a:prstDash val="solid"/>
                      <a:round/>
                      <a:headEnd type="none" w="sm" len="sm"/>
                      <a:tailEnd type="none" w="sm" len="sm"/>
                    </a:lnB>
                  </a:tcPr>
                </a:tc>
                <a:extLst>
                  <a:ext uri="{0D108BD9-81ED-4DB2-BD59-A6C34878D82A}">
                    <a16:rowId xmlns:a16="http://schemas.microsoft.com/office/drawing/2014/main" xmlns=""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Google Shape;100;p15"/>
          <p:cNvSpPr txBox="1">
            <a:spLocks noGrp="1"/>
          </p:cNvSpPr>
          <p:nvPr>
            <p:ph type="body" idx="1"/>
          </p:nvPr>
        </p:nvSpPr>
        <p:spPr>
          <a:xfrm>
            <a:off x="311700" y="996275"/>
            <a:ext cx="8520600" cy="37329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None/>
            </a:pPr>
            <a:r>
              <a:rPr lang="en" sz="1600" b="1" dirty="0">
                <a:solidFill>
                  <a:schemeClr val="dk1"/>
                </a:solidFill>
              </a:rPr>
              <a:t>Materials and classroom preparation</a:t>
            </a:r>
            <a:endParaRPr sz="1600" b="1" dirty="0">
              <a:solidFill>
                <a:schemeClr val="dk1"/>
              </a:solidFill>
            </a:endParaRPr>
          </a:p>
          <a:p>
            <a:pPr marL="457200" lvl="0" indent="-361950" algn="l" rtl="0">
              <a:lnSpc>
                <a:spcPct val="115000"/>
              </a:lnSpc>
              <a:spcBef>
                <a:spcPts val="800"/>
              </a:spcBef>
              <a:spcAft>
                <a:spcPts val="0"/>
              </a:spcAft>
              <a:buClr>
                <a:schemeClr val="dk1"/>
              </a:buClr>
              <a:buSzPts val="2100"/>
              <a:buChar char="•"/>
            </a:pPr>
            <a:r>
              <a:rPr lang="en" sz="1600" dirty="0">
                <a:solidFill>
                  <a:schemeClr val="dk1"/>
                </a:solidFill>
              </a:rPr>
              <a:t>Materials to prepare in advance: </a:t>
            </a:r>
            <a:endParaRPr sz="1600" dirty="0">
              <a:solidFill>
                <a:schemeClr val="dk1"/>
              </a:solidFill>
            </a:endParaRPr>
          </a:p>
          <a:p>
            <a:pPr marL="914400" lvl="1" indent="-330200" algn="l" rtl="0">
              <a:lnSpc>
                <a:spcPct val="115000"/>
              </a:lnSpc>
              <a:spcBef>
                <a:spcPts val="0"/>
              </a:spcBef>
              <a:spcAft>
                <a:spcPts val="0"/>
              </a:spcAft>
              <a:buClr>
                <a:schemeClr val="dk1"/>
              </a:buClr>
              <a:buSzPts val="1600"/>
              <a:buChar char="•"/>
            </a:pPr>
            <a:r>
              <a:rPr lang="en" sz="1600" dirty="0"/>
              <a:t>Copy Syllable Sleuth Word List in a transparent sleeve (one per pair).</a:t>
            </a:r>
            <a:endParaRPr sz="1600" dirty="0"/>
          </a:p>
          <a:p>
            <a:pPr marL="914400" lvl="1" indent="-330200" algn="l" rtl="0">
              <a:lnSpc>
                <a:spcPct val="115000"/>
              </a:lnSpc>
              <a:spcBef>
                <a:spcPts val="0"/>
              </a:spcBef>
              <a:spcAft>
                <a:spcPts val="0"/>
              </a:spcAft>
              <a:buClr>
                <a:schemeClr val="dk1"/>
              </a:buClr>
              <a:buSzPts val="1600"/>
              <a:buChar char="•"/>
            </a:pPr>
            <a:r>
              <a:rPr lang="en" sz="1600" dirty="0"/>
              <a:t>If technology is not available:</a:t>
            </a:r>
            <a:endParaRPr sz="1600" dirty="0"/>
          </a:p>
          <a:p>
            <a:pPr marL="1206500" lvl="3" indent="-190500" algn="l" rtl="0">
              <a:lnSpc>
                <a:spcPct val="115000"/>
              </a:lnSpc>
              <a:spcBef>
                <a:spcPts val="0"/>
              </a:spcBef>
              <a:spcAft>
                <a:spcPts val="0"/>
              </a:spcAft>
              <a:buClr>
                <a:schemeClr val="dk1"/>
              </a:buClr>
              <a:buSzPts val="1600"/>
              <a:buChar char="•"/>
            </a:pPr>
            <a:r>
              <a:rPr lang="en" sz="1600" dirty="0"/>
              <a:t>Copy and cut apart Doubling Rule Word Cards (one set per pair).</a:t>
            </a:r>
            <a:endParaRPr sz="1600" dirty="0"/>
          </a:p>
          <a:p>
            <a:pPr marL="1206500" lvl="3" indent="-190500" algn="l" rtl="0">
              <a:lnSpc>
                <a:spcPct val="115000"/>
              </a:lnSpc>
              <a:spcBef>
                <a:spcPts val="0"/>
              </a:spcBef>
              <a:spcAft>
                <a:spcPts val="0"/>
              </a:spcAft>
              <a:buClr>
                <a:schemeClr val="dk1"/>
              </a:buClr>
              <a:buSzPts val="1600"/>
              <a:buChar char="•"/>
            </a:pPr>
            <a:r>
              <a:rPr lang="en" sz="1600" dirty="0"/>
              <a:t>Copy and cut apart Base Words with “ing,” Base Words with “er,” and Base Words with “s’ or make a chart. </a:t>
            </a:r>
            <a:endParaRPr sz="1600" dirty="0"/>
          </a:p>
          <a:p>
            <a:pPr marL="1206500" lvl="3" indent="-190500" algn="l" rtl="0">
              <a:lnSpc>
                <a:spcPct val="115000"/>
              </a:lnSpc>
              <a:spcBef>
                <a:spcPts val="0"/>
              </a:spcBef>
              <a:spcAft>
                <a:spcPts val="0"/>
              </a:spcAft>
              <a:buClr>
                <a:schemeClr val="dk1"/>
              </a:buClr>
              <a:buSzPts val="1600"/>
              <a:buChar char="•"/>
            </a:pPr>
            <a:r>
              <a:rPr lang="en" sz="1600" dirty="0"/>
              <a:t>Cut apart Practice Word Cards. </a:t>
            </a:r>
            <a:endParaRPr sz="1600" dirty="0"/>
          </a:p>
          <a:p>
            <a:pPr marL="914400" lvl="1" indent="-330200" algn="l" rtl="0">
              <a:lnSpc>
                <a:spcPct val="115000"/>
              </a:lnSpc>
              <a:spcBef>
                <a:spcPts val="0"/>
              </a:spcBef>
              <a:spcAft>
                <a:spcPts val="0"/>
              </a:spcAft>
              <a:buClr>
                <a:schemeClr val="dk1"/>
              </a:buClr>
              <a:buSzPts val="1600"/>
              <a:buChar char="•"/>
            </a:pPr>
            <a:r>
              <a:rPr lang="en" sz="1600" dirty="0"/>
              <a:t>Cycle 9 Assessment (optional)</a:t>
            </a:r>
            <a:endParaRPr sz="1600" dirty="0"/>
          </a:p>
          <a:p>
            <a:pPr marL="914400" lvl="1" indent="-330200" algn="l" rtl="0">
              <a:lnSpc>
                <a:spcPct val="115000"/>
              </a:lnSpc>
              <a:spcBef>
                <a:spcPts val="0"/>
              </a:spcBef>
              <a:spcAft>
                <a:spcPts val="0"/>
              </a:spcAft>
              <a:buClr>
                <a:schemeClr val="dk1"/>
              </a:buClr>
              <a:buSzPts val="1600"/>
              <a:buChar char="•"/>
            </a:pPr>
            <a:r>
              <a:rPr lang="en" sz="1600" dirty="0"/>
              <a:t>Materials for Independent Work Time</a:t>
            </a:r>
            <a:endParaRPr sz="1600" dirty="0">
              <a:solidFill>
                <a:schemeClr val="dk1"/>
              </a:solidFill>
            </a:endParaRPr>
          </a:p>
          <a:p>
            <a:pPr marL="0" lvl="0" indent="0" algn="l" rtl="0">
              <a:lnSpc>
                <a:spcPct val="120000"/>
              </a:lnSpc>
              <a:spcBef>
                <a:spcPts val="800"/>
              </a:spcBef>
              <a:spcAft>
                <a:spcPts val="0"/>
              </a:spcAft>
              <a:buNone/>
            </a:pPr>
            <a:r>
              <a:rPr lang="en" sz="1600" b="1" dirty="0">
                <a:solidFill>
                  <a:schemeClr val="dk1"/>
                </a:solidFill>
              </a:rPr>
              <a:t>Materials to Gather from Previous Lessons:</a:t>
            </a:r>
            <a:endParaRPr sz="1600" b="1" dirty="0">
              <a:solidFill>
                <a:schemeClr val="dk1"/>
              </a:solidFill>
            </a:endParaRPr>
          </a:p>
          <a:p>
            <a:pPr marL="914400" lvl="0" indent="-330200" algn="l" rtl="0">
              <a:lnSpc>
                <a:spcPct val="115000"/>
              </a:lnSpc>
              <a:spcBef>
                <a:spcPts val="800"/>
              </a:spcBef>
              <a:spcAft>
                <a:spcPts val="0"/>
              </a:spcAft>
              <a:buClr>
                <a:schemeClr val="dk1"/>
              </a:buClr>
              <a:buSzPts val="1600"/>
              <a:buFont typeface="Century Gothic"/>
              <a:buChar char="•"/>
            </a:pPr>
            <a:r>
              <a:rPr lang="en" sz="1600" dirty="0"/>
              <a:t>Whiteboards, markers, erasers or paper/pencil</a:t>
            </a:r>
            <a:endParaRPr sz="1600" dirty="0">
              <a:solidFill>
                <a:schemeClr val="dk1"/>
              </a:solidFill>
            </a:endParaRPr>
          </a:p>
        </p:txBody>
      </p:sp>
      <p:sp>
        <p:nvSpPr>
          <p:cNvPr id="101" name="Google Shape;101;p15"/>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9: Lesson 41</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3"/>
          <p:cNvSpPr txBox="1">
            <a:spLocks noGrp="1"/>
          </p:cNvSpPr>
          <p:nvPr>
            <p:ph type="body" idx="1"/>
          </p:nvPr>
        </p:nvSpPr>
        <p:spPr>
          <a:xfrm>
            <a:off x="445248" y="200"/>
            <a:ext cx="31482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Words Rule</a:t>
            </a:r>
            <a:endParaRPr sz="2400">
              <a:latin typeface="Century Gothic"/>
              <a:ea typeface="Century Gothic"/>
              <a:cs typeface="Century Gothic"/>
              <a:sym typeface="Century Gothic"/>
            </a:endParaRPr>
          </a:p>
        </p:txBody>
      </p:sp>
      <p:sp>
        <p:nvSpPr>
          <p:cNvPr id="229" name="Google Shape;229;p33"/>
          <p:cNvSpPr txBox="1">
            <a:spLocks noGrp="1"/>
          </p:cNvSpPr>
          <p:nvPr>
            <p:ph type="body" idx="2"/>
          </p:nvPr>
        </p:nvSpPr>
        <p:spPr>
          <a:xfrm>
            <a:off x="291850" y="1100675"/>
            <a:ext cx="3531000" cy="34230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zapping         digging</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summer         bedding</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planning        supper</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clapping       snagging</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chatting        swimming      zipper            popping</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Clr>
                <a:schemeClr val="dk1"/>
              </a:buClr>
              <a:buSzPts val="1100"/>
              <a:buFont typeface="Arial"/>
              <a:buNone/>
            </a:pPr>
            <a:r>
              <a:rPr lang="en" sz="2400" dirty="0">
                <a:latin typeface="Century Gothic"/>
                <a:ea typeface="Century Gothic"/>
                <a:cs typeface="Century Gothic"/>
                <a:sym typeface="Century Gothic"/>
              </a:rPr>
              <a:t>bugging        shopping</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dirty="0">
                <a:latin typeface="Century Gothic"/>
                <a:ea typeface="Century Gothic"/>
                <a:cs typeface="Century Gothic"/>
                <a:sym typeface="Century Gothic"/>
              </a:rPr>
              <a:t>hammer        napping</a:t>
            </a: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dirty="0">
              <a:latin typeface="Century Gothic"/>
              <a:ea typeface="Century Gothic"/>
              <a:cs typeface="Century Gothic"/>
              <a:sym typeface="Century Gothic"/>
            </a:endParaRPr>
          </a:p>
        </p:txBody>
      </p:sp>
      <p:sp>
        <p:nvSpPr>
          <p:cNvPr id="230" name="Google Shape;230;p33"/>
          <p:cNvSpPr txBox="1">
            <a:spLocks noGrp="1"/>
          </p:cNvSpPr>
          <p:nvPr>
            <p:ph type="body" idx="3"/>
          </p:nvPr>
        </p:nvSpPr>
        <p:spPr>
          <a:xfrm>
            <a:off x="4629150" y="57647"/>
            <a:ext cx="38874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Sentence Builder</a:t>
            </a:r>
            <a:endParaRPr sz="2400">
              <a:latin typeface="Century Gothic"/>
              <a:ea typeface="Century Gothic"/>
              <a:cs typeface="Century Gothic"/>
              <a:sym typeface="Century Gothic"/>
            </a:endParaRPr>
          </a:p>
        </p:txBody>
      </p:sp>
      <p:sp>
        <p:nvSpPr>
          <p:cNvPr id="231" name="Google Shape;231;p33"/>
          <p:cNvSpPr txBox="1">
            <a:spLocks noGrp="1"/>
          </p:cNvSpPr>
          <p:nvPr>
            <p:ph type="body" idx="4"/>
          </p:nvPr>
        </p:nvSpPr>
        <p:spPr>
          <a:xfrm>
            <a:off x="4122600" y="869816"/>
            <a:ext cx="4900500" cy="4056900"/>
          </a:xfrm>
          <a:prstGeom prst="rect">
            <a:avLst/>
          </a:prstGeom>
        </p:spPr>
        <p:txBody>
          <a:bodyPr spcFirstLastPara="1" wrap="square" lIns="68575" tIns="34275" rIns="68575" bIns="34275" anchor="t" anchorCtr="0">
            <a:noAutofit/>
          </a:bodyPr>
          <a:lstStyle/>
          <a:p>
            <a:pPr marL="342900" lvl="0" indent="-342900" algn="l" rtl="0">
              <a:lnSpc>
                <a:spcPct val="115000"/>
              </a:lnSpc>
              <a:spcBef>
                <a:spcPts val="0"/>
              </a:spcBef>
              <a:spcAft>
                <a:spcPts val="0"/>
              </a:spcAft>
              <a:buClr>
                <a:schemeClr val="dk1"/>
              </a:buClr>
              <a:buSzPct val="100000"/>
              <a:buFont typeface="+mj-lt"/>
              <a:buAutoNum type="arabicPeriod"/>
            </a:pPr>
            <a:r>
              <a:rPr lang="en" sz="1400" dirty="0">
                <a:latin typeface="Century Gothic"/>
                <a:ea typeface="Century Gothic"/>
                <a:cs typeface="Century Gothic"/>
                <a:sym typeface="Century Gothic"/>
              </a:rPr>
              <a:t>My dog is ________ as my sister is ________ her hands very loudly.</a:t>
            </a:r>
          </a:p>
          <a:p>
            <a:pPr marL="342900" lvl="0" indent="-342900" algn="l" rtl="0">
              <a:lnSpc>
                <a:spcPct val="115000"/>
              </a:lnSpc>
              <a:spcBef>
                <a:spcPts val="0"/>
              </a:spcBef>
              <a:spcAft>
                <a:spcPts val="0"/>
              </a:spcAft>
              <a:buClr>
                <a:schemeClr val="dk1"/>
              </a:buClr>
              <a:buSzPct val="100000"/>
              <a:buFont typeface="+mj-lt"/>
              <a:buAutoNum type="arabicPeriod"/>
            </a:pPr>
            <a:r>
              <a:rPr lang="en" sz="1400" dirty="0">
                <a:latin typeface="Century Gothic"/>
                <a:ea typeface="Century Gothic"/>
                <a:cs typeface="Century Gothic"/>
                <a:sym typeface="Century Gothic"/>
              </a:rPr>
              <a:t>We went ________ for a _______ and new _______ for my new room.</a:t>
            </a:r>
          </a:p>
          <a:p>
            <a:pPr marL="342900" lvl="0" indent="-342900" algn="l" rtl="0">
              <a:lnSpc>
                <a:spcPct val="115000"/>
              </a:lnSpc>
              <a:spcBef>
                <a:spcPts val="0"/>
              </a:spcBef>
              <a:spcAft>
                <a:spcPts val="0"/>
              </a:spcAft>
              <a:buClr>
                <a:schemeClr val="dk1"/>
              </a:buClr>
              <a:buSzPct val="100000"/>
              <a:buFont typeface="+mj-lt"/>
              <a:buAutoNum type="arabicPeriod"/>
            </a:pPr>
            <a:r>
              <a:rPr lang="en" sz="1400" dirty="0">
                <a:latin typeface="Century Gothic"/>
                <a:ea typeface="Century Gothic"/>
                <a:cs typeface="Century Gothic"/>
                <a:sym typeface="Century Gothic"/>
              </a:rPr>
              <a:t>James is __________ to eat _________ when he is done _____________with Sam.</a:t>
            </a:r>
          </a:p>
          <a:p>
            <a:pPr marL="342900" lvl="0" indent="-342900" algn="l" rtl="0">
              <a:lnSpc>
                <a:spcPct val="115000"/>
              </a:lnSpc>
              <a:spcBef>
                <a:spcPts val="0"/>
              </a:spcBef>
              <a:spcAft>
                <a:spcPts val="0"/>
              </a:spcAft>
              <a:buClr>
                <a:schemeClr val="dk1"/>
              </a:buClr>
              <a:buSzPct val="100000"/>
              <a:buFont typeface="+mj-lt"/>
              <a:buAutoNum type="arabicPeriod"/>
            </a:pPr>
            <a:r>
              <a:rPr lang="en" sz="1400" dirty="0">
                <a:latin typeface="Century Gothic"/>
                <a:ea typeface="Century Gothic"/>
                <a:cs typeface="Century Gothic"/>
                <a:sym typeface="Century Gothic"/>
              </a:rPr>
              <a:t>I had fun ________ in the sand and _______ at the beach last _________.</a:t>
            </a:r>
          </a:p>
          <a:p>
            <a:pPr marL="342900" lvl="0" indent="-342900" algn="l" rtl="0">
              <a:lnSpc>
                <a:spcPct val="115000"/>
              </a:lnSpc>
              <a:spcBef>
                <a:spcPts val="0"/>
              </a:spcBef>
              <a:spcAft>
                <a:spcPts val="0"/>
              </a:spcAft>
              <a:buClr>
                <a:schemeClr val="dk1"/>
              </a:buClr>
              <a:buSzPct val="100000"/>
              <a:buFont typeface="+mj-lt"/>
              <a:buAutoNum type="arabicPeriod"/>
            </a:pPr>
            <a:r>
              <a:rPr lang="en" sz="1400" dirty="0">
                <a:latin typeface="Century Gothic"/>
                <a:ea typeface="Century Gothic"/>
                <a:cs typeface="Century Gothic"/>
                <a:sym typeface="Century Gothic"/>
              </a:rPr>
              <a:t>My _______ is ___________ my shorts and that is _______ me.</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I hear a loud ________ and ______ sound outside.</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Write a sentence with an “ing”  word.</a:t>
            </a:r>
          </a:p>
          <a:p>
            <a:pPr marL="342900" lvl="0" indent="-342900" algn="l" rtl="0">
              <a:lnSpc>
                <a:spcPct val="115000"/>
              </a:lnSpc>
              <a:spcBef>
                <a:spcPts val="0"/>
              </a:spcBef>
              <a:spcAft>
                <a:spcPts val="0"/>
              </a:spcAft>
              <a:buClr>
                <a:schemeClr val="dk1"/>
              </a:buClr>
              <a:buSzPct val="100000"/>
              <a:buFont typeface="+mj-lt"/>
              <a:buAutoNum type="arabicPeriod"/>
            </a:pPr>
            <a:r>
              <a:rPr lang="en" sz="1550" dirty="0">
                <a:latin typeface="Century Gothic"/>
                <a:ea typeface="Century Gothic"/>
                <a:cs typeface="Century Gothic"/>
                <a:sym typeface="Century Gothic"/>
              </a:rPr>
              <a:t>Write a sentence with an  “er” word.</a:t>
            </a:r>
            <a:endParaRPr sz="155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None/>
            </a:pPr>
            <a:endParaRPr sz="1800" dirty="0">
              <a:latin typeface="Century Gothic"/>
              <a:ea typeface="Century Gothic"/>
              <a:cs typeface="Century Gothic"/>
              <a:sym typeface="Century Gothic"/>
            </a:endParaRPr>
          </a:p>
        </p:txBody>
      </p:sp>
      <p:pic>
        <p:nvPicPr>
          <p:cNvPr id="232" name="Google Shape;232;p33"/>
          <p:cNvPicPr preferRelativeResize="0"/>
          <p:nvPr/>
        </p:nvPicPr>
        <p:blipFill>
          <a:blip r:embed="rId3">
            <a:alphaModFix/>
          </a:blip>
          <a:stretch>
            <a:fillRect/>
          </a:stretch>
        </p:blipFill>
        <p:spPr>
          <a:xfrm>
            <a:off x="445250" y="118656"/>
            <a:ext cx="825500" cy="660400"/>
          </a:xfrm>
          <a:prstGeom prst="rect">
            <a:avLst/>
          </a:prstGeom>
          <a:noFill/>
          <a:ln>
            <a:noFill/>
          </a:ln>
        </p:spPr>
      </p:pic>
      <p:sp>
        <p:nvSpPr>
          <p:cNvPr id="233" name="Google Shape;233;p33"/>
          <p:cNvSpPr txBox="1"/>
          <p:nvPr/>
        </p:nvSpPr>
        <p:spPr>
          <a:xfrm>
            <a:off x="663575" y="-348225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34" name="Google Shape;234;p33"/>
          <p:cNvPicPr preferRelativeResize="0"/>
          <p:nvPr/>
        </p:nvPicPr>
        <p:blipFill>
          <a:blip r:embed="rId4">
            <a:alphaModFix/>
          </a:blip>
          <a:stretch>
            <a:fillRect/>
          </a:stretch>
        </p:blipFill>
        <p:spPr>
          <a:xfrm>
            <a:off x="4548748" y="118656"/>
            <a:ext cx="723900" cy="685800"/>
          </a:xfrm>
          <a:prstGeom prst="rect">
            <a:avLst/>
          </a:prstGeom>
          <a:noFill/>
          <a:ln>
            <a:noFill/>
          </a:ln>
        </p:spPr>
      </p:pic>
      <p:sp>
        <p:nvSpPr>
          <p:cNvPr id="235" name="Google Shape;235;p33"/>
          <p:cNvSpPr txBox="1"/>
          <p:nvPr/>
        </p:nvSpPr>
        <p:spPr>
          <a:xfrm>
            <a:off x="4532075" y="-32967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4"/>
          <p:cNvSpPr txBox="1">
            <a:spLocks noGrp="1"/>
          </p:cNvSpPr>
          <p:nvPr>
            <p:ph type="body" idx="1"/>
          </p:nvPr>
        </p:nvSpPr>
        <p:spPr>
          <a:xfrm>
            <a:off x="445248" y="200"/>
            <a:ext cx="31482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a:t>                   </a:t>
            </a:r>
            <a:r>
              <a:rPr lang="en" sz="2400">
                <a:latin typeface="Century Gothic"/>
                <a:ea typeface="Century Gothic"/>
                <a:cs typeface="Century Gothic"/>
                <a:sym typeface="Century Gothic"/>
              </a:rPr>
              <a:t>Words Rule</a:t>
            </a:r>
            <a:endParaRPr sz="2400">
              <a:latin typeface="Century Gothic"/>
              <a:ea typeface="Century Gothic"/>
              <a:cs typeface="Century Gothic"/>
              <a:sym typeface="Century Gothic"/>
            </a:endParaRPr>
          </a:p>
        </p:txBody>
      </p:sp>
      <p:sp>
        <p:nvSpPr>
          <p:cNvPr id="241" name="Google Shape;241;p34"/>
          <p:cNvSpPr txBox="1">
            <a:spLocks noGrp="1"/>
          </p:cNvSpPr>
          <p:nvPr>
            <p:ph type="body" idx="2"/>
          </p:nvPr>
        </p:nvSpPr>
        <p:spPr>
          <a:xfrm>
            <a:off x="162150" y="1100675"/>
            <a:ext cx="3819300" cy="3423000"/>
          </a:xfrm>
          <a:prstGeom prst="rect">
            <a:avLst/>
          </a:prstGeom>
        </p:spPr>
        <p:txBody>
          <a:bodyPr spcFirstLastPara="1" wrap="square" lIns="68575" tIns="34275" rIns="68575" bIns="34275" anchor="t" anchorCtr="0">
            <a:noAutofit/>
          </a:bodyPr>
          <a:lstStyle/>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zap/ping         dig/ging</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sum/mer         bed/ding</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plan/ning        sup/per</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clap/ping      snag/ging</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chat/ting        swim/ming      zip/per            pop/ping</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bug/ging        shop/ping</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r>
              <a:rPr lang="en" sz="2400">
                <a:latin typeface="Century Gothic"/>
                <a:ea typeface="Century Gothic"/>
                <a:cs typeface="Century Gothic"/>
                <a:sym typeface="Century Gothic"/>
              </a:rPr>
              <a:t>ham/mer        nap/ping</a:t>
            </a: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2400">
              <a:latin typeface="Century Gothic"/>
              <a:ea typeface="Century Gothic"/>
              <a:cs typeface="Century Gothic"/>
              <a:sym typeface="Century Gothic"/>
            </a:endParaRPr>
          </a:p>
        </p:txBody>
      </p:sp>
      <p:sp>
        <p:nvSpPr>
          <p:cNvPr id="242" name="Google Shape;242;p34"/>
          <p:cNvSpPr txBox="1">
            <a:spLocks noGrp="1"/>
          </p:cNvSpPr>
          <p:nvPr>
            <p:ph type="body" idx="3"/>
          </p:nvPr>
        </p:nvSpPr>
        <p:spPr>
          <a:xfrm>
            <a:off x="4629150" y="57647"/>
            <a:ext cx="38874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dirty="0"/>
              <a:t>               </a:t>
            </a:r>
            <a:r>
              <a:rPr lang="en" sz="2400" dirty="0">
                <a:latin typeface="Century Gothic"/>
                <a:ea typeface="Century Gothic"/>
                <a:cs typeface="Century Gothic"/>
                <a:sym typeface="Century Gothic"/>
              </a:rPr>
              <a:t>Sentence Builder</a:t>
            </a:r>
            <a:endParaRPr sz="2400" dirty="0">
              <a:latin typeface="Century Gothic"/>
              <a:ea typeface="Century Gothic"/>
              <a:cs typeface="Century Gothic"/>
              <a:sym typeface="Century Gothic"/>
            </a:endParaRPr>
          </a:p>
        </p:txBody>
      </p:sp>
      <p:sp>
        <p:nvSpPr>
          <p:cNvPr id="243" name="Google Shape;243;p34"/>
          <p:cNvSpPr txBox="1">
            <a:spLocks noGrp="1"/>
          </p:cNvSpPr>
          <p:nvPr>
            <p:ph type="body" idx="4"/>
          </p:nvPr>
        </p:nvSpPr>
        <p:spPr>
          <a:xfrm>
            <a:off x="4122600" y="989185"/>
            <a:ext cx="4900500" cy="3645979"/>
          </a:xfrm>
          <a:prstGeom prst="rect">
            <a:avLst/>
          </a:prstGeom>
        </p:spPr>
        <p:txBody>
          <a:bodyPr spcFirstLastPara="1" wrap="square" lIns="68575" tIns="34275" rIns="68575" bIns="34275" anchor="t" anchorCtr="0">
            <a:noAutofit/>
          </a:bodyPr>
          <a:lstStyle/>
          <a:p>
            <a:pPr marL="342900" lvl="0" indent="-342900" algn="l" rtl="0">
              <a:lnSpc>
                <a:spcPct val="115000"/>
              </a:lnSpc>
              <a:spcBef>
                <a:spcPts val="0"/>
              </a:spcBef>
              <a:spcAft>
                <a:spcPts val="0"/>
              </a:spcAft>
              <a:buSzPct val="100000"/>
              <a:buFont typeface="+mj-lt"/>
              <a:buAutoNum type="arabicPeriod"/>
            </a:pPr>
            <a:r>
              <a:rPr lang="en" sz="1400" dirty="0">
                <a:latin typeface="Century Gothic"/>
                <a:ea typeface="Century Gothic"/>
                <a:cs typeface="Century Gothic"/>
                <a:sym typeface="Century Gothic"/>
              </a:rPr>
              <a:t>My dog is </a:t>
            </a:r>
            <a:r>
              <a:rPr lang="en" sz="1400" u="sng" dirty="0">
                <a:latin typeface="Century Gothic"/>
                <a:ea typeface="Century Gothic"/>
                <a:cs typeface="Century Gothic"/>
                <a:sym typeface="Century Gothic"/>
              </a:rPr>
              <a:t>napping</a:t>
            </a:r>
            <a:r>
              <a:rPr lang="en" sz="1400" dirty="0">
                <a:latin typeface="Century Gothic"/>
                <a:ea typeface="Century Gothic"/>
                <a:cs typeface="Century Gothic"/>
                <a:sym typeface="Century Gothic"/>
              </a:rPr>
              <a:t> as my sister is </a:t>
            </a:r>
            <a:r>
              <a:rPr lang="en" sz="1400" u="sng" dirty="0">
                <a:latin typeface="Century Gothic"/>
                <a:ea typeface="Century Gothic"/>
                <a:cs typeface="Century Gothic"/>
                <a:sym typeface="Century Gothic"/>
              </a:rPr>
              <a:t>clapping</a:t>
            </a:r>
            <a:r>
              <a:rPr lang="en" sz="1400" dirty="0">
                <a:latin typeface="Century Gothic"/>
                <a:ea typeface="Century Gothic"/>
                <a:cs typeface="Century Gothic"/>
                <a:sym typeface="Century Gothic"/>
              </a:rPr>
              <a:t> her hands very loudly.</a:t>
            </a:r>
          </a:p>
          <a:p>
            <a:pPr marL="342900" lvl="0" indent="-342900" algn="l" rtl="0">
              <a:lnSpc>
                <a:spcPct val="115000"/>
              </a:lnSpc>
              <a:spcBef>
                <a:spcPts val="0"/>
              </a:spcBef>
              <a:spcAft>
                <a:spcPts val="0"/>
              </a:spcAft>
              <a:buSzPct val="100000"/>
              <a:buFont typeface="+mj-lt"/>
              <a:buAutoNum type="arabicPeriod"/>
            </a:pPr>
            <a:r>
              <a:rPr lang="en" sz="1400" dirty="0">
                <a:latin typeface="Century Gothic"/>
                <a:ea typeface="Century Gothic"/>
                <a:cs typeface="Century Gothic"/>
                <a:sym typeface="Century Gothic"/>
              </a:rPr>
              <a:t>We went </a:t>
            </a:r>
            <a:r>
              <a:rPr lang="en" sz="1400" u="sng" dirty="0">
                <a:latin typeface="Century Gothic"/>
                <a:ea typeface="Century Gothic"/>
                <a:cs typeface="Century Gothic"/>
                <a:sym typeface="Century Gothic"/>
              </a:rPr>
              <a:t>shopping</a:t>
            </a:r>
            <a:r>
              <a:rPr lang="en" sz="1400" dirty="0">
                <a:latin typeface="Century Gothic"/>
                <a:ea typeface="Century Gothic"/>
                <a:cs typeface="Century Gothic"/>
                <a:sym typeface="Century Gothic"/>
              </a:rPr>
              <a:t> for a new </a:t>
            </a:r>
            <a:r>
              <a:rPr lang="en" sz="1400" u="sng" dirty="0">
                <a:latin typeface="Century Gothic"/>
                <a:ea typeface="Century Gothic"/>
                <a:cs typeface="Century Gothic"/>
                <a:sym typeface="Century Gothic"/>
              </a:rPr>
              <a:t>hammer</a:t>
            </a:r>
            <a:r>
              <a:rPr lang="en" sz="1400" dirty="0">
                <a:latin typeface="Century Gothic"/>
                <a:ea typeface="Century Gothic"/>
                <a:cs typeface="Century Gothic"/>
                <a:sym typeface="Century Gothic"/>
              </a:rPr>
              <a:t> and new </a:t>
            </a:r>
            <a:r>
              <a:rPr lang="en" sz="1400" u="sng" dirty="0">
                <a:latin typeface="Century Gothic"/>
                <a:ea typeface="Century Gothic"/>
                <a:cs typeface="Century Gothic"/>
                <a:sym typeface="Century Gothic"/>
              </a:rPr>
              <a:t>bedding</a:t>
            </a:r>
            <a:r>
              <a:rPr lang="en" sz="1400" dirty="0">
                <a:latin typeface="Century Gothic"/>
                <a:ea typeface="Century Gothic"/>
                <a:cs typeface="Century Gothic"/>
                <a:sym typeface="Century Gothic"/>
              </a:rPr>
              <a:t> for my new room.</a:t>
            </a:r>
          </a:p>
          <a:p>
            <a:pPr marL="342900" lvl="0" indent="-342900" algn="l" rtl="0">
              <a:lnSpc>
                <a:spcPct val="115000"/>
              </a:lnSpc>
              <a:spcBef>
                <a:spcPts val="0"/>
              </a:spcBef>
              <a:spcAft>
                <a:spcPts val="0"/>
              </a:spcAft>
              <a:buSzPct val="100000"/>
              <a:buFont typeface="+mj-lt"/>
              <a:buAutoNum type="arabicPeriod"/>
            </a:pPr>
            <a:r>
              <a:rPr lang="en" sz="1400" dirty="0">
                <a:latin typeface="Century Gothic"/>
                <a:ea typeface="Century Gothic"/>
                <a:cs typeface="Century Gothic"/>
                <a:sym typeface="Century Gothic"/>
              </a:rPr>
              <a:t>James is </a:t>
            </a:r>
            <a:r>
              <a:rPr lang="en" sz="1400" u="sng" dirty="0">
                <a:latin typeface="Century Gothic"/>
                <a:ea typeface="Century Gothic"/>
                <a:cs typeface="Century Gothic"/>
                <a:sym typeface="Century Gothic"/>
              </a:rPr>
              <a:t>planning</a:t>
            </a:r>
            <a:r>
              <a:rPr lang="en" sz="1400" dirty="0">
                <a:latin typeface="Century Gothic"/>
                <a:ea typeface="Century Gothic"/>
                <a:cs typeface="Century Gothic"/>
                <a:sym typeface="Century Gothic"/>
              </a:rPr>
              <a:t> to eat </a:t>
            </a:r>
            <a:r>
              <a:rPr lang="en" sz="1400" u="sng" dirty="0">
                <a:latin typeface="Century Gothic"/>
                <a:ea typeface="Century Gothic"/>
                <a:cs typeface="Century Gothic"/>
                <a:sym typeface="Century Gothic"/>
              </a:rPr>
              <a:t>supper</a:t>
            </a:r>
            <a:r>
              <a:rPr lang="en" sz="1400" dirty="0">
                <a:latin typeface="Century Gothic"/>
                <a:ea typeface="Century Gothic"/>
                <a:cs typeface="Century Gothic"/>
                <a:sym typeface="Century Gothic"/>
              </a:rPr>
              <a:t> when he is done </a:t>
            </a:r>
            <a:r>
              <a:rPr lang="en" sz="1400" u="sng" dirty="0">
                <a:latin typeface="Century Gothic"/>
                <a:ea typeface="Century Gothic"/>
                <a:cs typeface="Century Gothic"/>
                <a:sym typeface="Century Gothic"/>
              </a:rPr>
              <a:t>chatting</a:t>
            </a:r>
            <a:r>
              <a:rPr lang="en" sz="1400" dirty="0">
                <a:latin typeface="Century Gothic"/>
                <a:ea typeface="Century Gothic"/>
                <a:cs typeface="Century Gothic"/>
                <a:sym typeface="Century Gothic"/>
              </a:rPr>
              <a:t> with Sam.</a:t>
            </a:r>
          </a:p>
          <a:p>
            <a:pPr marL="342900" lvl="0" indent="-342900" algn="l" rtl="0">
              <a:lnSpc>
                <a:spcPct val="115000"/>
              </a:lnSpc>
              <a:spcBef>
                <a:spcPts val="0"/>
              </a:spcBef>
              <a:spcAft>
                <a:spcPts val="0"/>
              </a:spcAft>
              <a:buSzPct val="100000"/>
              <a:buFont typeface="+mj-lt"/>
              <a:buAutoNum type="arabicPeriod"/>
            </a:pPr>
            <a:r>
              <a:rPr lang="en" sz="1400" dirty="0">
                <a:latin typeface="Century Gothic"/>
                <a:ea typeface="Century Gothic"/>
                <a:cs typeface="Century Gothic"/>
                <a:sym typeface="Century Gothic"/>
              </a:rPr>
              <a:t>I had fun </a:t>
            </a:r>
            <a:r>
              <a:rPr lang="en" sz="1400" u="sng" dirty="0">
                <a:latin typeface="Century Gothic"/>
                <a:ea typeface="Century Gothic"/>
                <a:cs typeface="Century Gothic"/>
                <a:sym typeface="Century Gothic"/>
              </a:rPr>
              <a:t>digging</a:t>
            </a:r>
            <a:r>
              <a:rPr lang="en" sz="1400" dirty="0">
                <a:latin typeface="Century Gothic"/>
                <a:ea typeface="Century Gothic"/>
                <a:cs typeface="Century Gothic"/>
                <a:sym typeface="Century Gothic"/>
              </a:rPr>
              <a:t> in the sand and </a:t>
            </a:r>
            <a:r>
              <a:rPr lang="en" sz="1400" u="sng" dirty="0">
                <a:latin typeface="Century Gothic"/>
                <a:ea typeface="Century Gothic"/>
                <a:cs typeface="Century Gothic"/>
                <a:sym typeface="Century Gothic"/>
              </a:rPr>
              <a:t>swimming</a:t>
            </a:r>
            <a:r>
              <a:rPr lang="en" sz="1400" dirty="0">
                <a:latin typeface="Century Gothic"/>
                <a:ea typeface="Century Gothic"/>
                <a:cs typeface="Century Gothic"/>
                <a:sym typeface="Century Gothic"/>
              </a:rPr>
              <a:t> at the beach last </a:t>
            </a:r>
            <a:r>
              <a:rPr lang="en" sz="1400" u="sng" dirty="0">
                <a:latin typeface="Century Gothic"/>
                <a:ea typeface="Century Gothic"/>
                <a:cs typeface="Century Gothic"/>
                <a:sym typeface="Century Gothic"/>
              </a:rPr>
              <a:t>summer.</a:t>
            </a:r>
          </a:p>
          <a:p>
            <a:pPr marL="342900" lvl="0" indent="-342900" algn="l" rtl="0">
              <a:lnSpc>
                <a:spcPct val="115000"/>
              </a:lnSpc>
              <a:spcBef>
                <a:spcPts val="0"/>
              </a:spcBef>
              <a:spcAft>
                <a:spcPts val="0"/>
              </a:spcAft>
              <a:buSzPct val="100000"/>
              <a:buFont typeface="+mj-lt"/>
              <a:buAutoNum type="arabicPeriod"/>
            </a:pPr>
            <a:r>
              <a:rPr lang="en" sz="1400" dirty="0">
                <a:latin typeface="Century Gothic"/>
                <a:ea typeface="Century Gothic"/>
                <a:cs typeface="Century Gothic"/>
                <a:sym typeface="Century Gothic"/>
              </a:rPr>
              <a:t>My </a:t>
            </a:r>
            <a:r>
              <a:rPr lang="en" sz="1400" u="sng" dirty="0">
                <a:latin typeface="Century Gothic"/>
                <a:ea typeface="Century Gothic"/>
                <a:cs typeface="Century Gothic"/>
                <a:sym typeface="Century Gothic"/>
              </a:rPr>
              <a:t>zipper</a:t>
            </a:r>
            <a:r>
              <a:rPr lang="en" sz="1400" dirty="0">
                <a:latin typeface="Century Gothic"/>
                <a:ea typeface="Century Gothic"/>
                <a:cs typeface="Century Gothic"/>
                <a:sym typeface="Century Gothic"/>
              </a:rPr>
              <a:t> is </a:t>
            </a:r>
            <a:r>
              <a:rPr lang="en" sz="1400" u="sng" dirty="0">
                <a:latin typeface="Century Gothic"/>
                <a:ea typeface="Century Gothic"/>
                <a:cs typeface="Century Gothic"/>
                <a:sym typeface="Century Gothic"/>
              </a:rPr>
              <a:t>snagging</a:t>
            </a:r>
            <a:r>
              <a:rPr lang="en" sz="1400" dirty="0">
                <a:latin typeface="Century Gothic"/>
                <a:ea typeface="Century Gothic"/>
                <a:cs typeface="Century Gothic"/>
                <a:sym typeface="Century Gothic"/>
              </a:rPr>
              <a:t> my shorts and that is </a:t>
            </a:r>
            <a:r>
              <a:rPr lang="en" sz="1400" u="sng" dirty="0">
                <a:latin typeface="Century Gothic"/>
                <a:ea typeface="Century Gothic"/>
                <a:cs typeface="Century Gothic"/>
                <a:sym typeface="Century Gothic"/>
              </a:rPr>
              <a:t>bugging</a:t>
            </a:r>
            <a:r>
              <a:rPr lang="en" sz="1400" dirty="0">
                <a:latin typeface="Century Gothic"/>
                <a:ea typeface="Century Gothic"/>
                <a:cs typeface="Century Gothic"/>
                <a:sym typeface="Century Gothic"/>
              </a:rPr>
              <a:t> me.</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I hear a loud</a:t>
            </a:r>
            <a:r>
              <a:rPr lang="en" sz="1550" u="sng" dirty="0">
                <a:latin typeface="Century Gothic"/>
                <a:ea typeface="Century Gothic"/>
                <a:cs typeface="Century Gothic"/>
                <a:sym typeface="Century Gothic"/>
              </a:rPr>
              <a:t> popping</a:t>
            </a:r>
            <a:r>
              <a:rPr lang="en" sz="1550" dirty="0">
                <a:latin typeface="Century Gothic"/>
                <a:ea typeface="Century Gothic"/>
                <a:cs typeface="Century Gothic"/>
                <a:sym typeface="Century Gothic"/>
              </a:rPr>
              <a:t> and </a:t>
            </a:r>
            <a:r>
              <a:rPr lang="en" sz="1550" u="sng" dirty="0">
                <a:latin typeface="Century Gothic"/>
                <a:ea typeface="Century Gothic"/>
                <a:cs typeface="Century Gothic"/>
                <a:sym typeface="Century Gothic"/>
              </a:rPr>
              <a:t>zapping</a:t>
            </a:r>
            <a:r>
              <a:rPr lang="en" sz="1550" dirty="0">
                <a:latin typeface="Century Gothic"/>
                <a:ea typeface="Century Gothic"/>
                <a:cs typeface="Century Gothic"/>
                <a:sym typeface="Century Gothic"/>
              </a:rPr>
              <a:t> sound outside.</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Write a sentence with an “ing”  word.</a:t>
            </a:r>
          </a:p>
          <a:p>
            <a:pPr marL="342900" lvl="0" indent="-342900" algn="l" rtl="0">
              <a:lnSpc>
                <a:spcPct val="115000"/>
              </a:lnSpc>
              <a:spcBef>
                <a:spcPts val="0"/>
              </a:spcBef>
              <a:spcAft>
                <a:spcPts val="0"/>
              </a:spcAft>
              <a:buSzPct val="100000"/>
              <a:buFont typeface="+mj-lt"/>
              <a:buAutoNum type="arabicPeriod"/>
            </a:pPr>
            <a:r>
              <a:rPr lang="en" sz="1550" dirty="0">
                <a:latin typeface="Century Gothic"/>
                <a:ea typeface="Century Gothic"/>
                <a:cs typeface="Century Gothic"/>
                <a:sym typeface="Century Gothic"/>
              </a:rPr>
              <a:t>Write a sentence with an  “er” word.</a:t>
            </a:r>
            <a:endParaRPr sz="1550" dirty="0">
              <a:latin typeface="Century Gothic"/>
              <a:ea typeface="Century Gothic"/>
              <a:cs typeface="Century Gothic"/>
              <a:sym typeface="Century Gothic"/>
            </a:endParaRPr>
          </a:p>
          <a:p>
            <a:pPr marL="0" lvl="0" indent="0" algn="l" rtl="0">
              <a:lnSpc>
                <a:spcPct val="115000"/>
              </a:lnSpc>
              <a:spcBef>
                <a:spcPts val="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Clr>
                <a:schemeClr val="dk1"/>
              </a:buClr>
              <a:buSzPts val="1100"/>
              <a:buFont typeface="Arial"/>
              <a:buNone/>
            </a:pPr>
            <a:endParaRPr sz="1550" dirty="0">
              <a:latin typeface="Century Gothic"/>
              <a:ea typeface="Century Gothic"/>
              <a:cs typeface="Century Gothic"/>
              <a:sym typeface="Century Gothic"/>
            </a:endParaRPr>
          </a:p>
          <a:p>
            <a:pPr marL="0" lvl="0" indent="0" algn="l" rtl="0">
              <a:spcBef>
                <a:spcPts val="800"/>
              </a:spcBef>
              <a:spcAft>
                <a:spcPts val="0"/>
              </a:spcAft>
              <a:buNone/>
            </a:pPr>
            <a:endParaRPr sz="1800" dirty="0">
              <a:latin typeface="Century Gothic"/>
              <a:ea typeface="Century Gothic"/>
              <a:cs typeface="Century Gothic"/>
              <a:sym typeface="Century Gothic"/>
            </a:endParaRPr>
          </a:p>
        </p:txBody>
      </p:sp>
      <p:pic>
        <p:nvPicPr>
          <p:cNvPr id="244" name="Google Shape;244;p34"/>
          <p:cNvPicPr preferRelativeResize="0"/>
          <p:nvPr/>
        </p:nvPicPr>
        <p:blipFill>
          <a:blip r:embed="rId3">
            <a:alphaModFix/>
          </a:blip>
          <a:stretch>
            <a:fillRect/>
          </a:stretch>
        </p:blipFill>
        <p:spPr>
          <a:xfrm>
            <a:off x="445250" y="118656"/>
            <a:ext cx="825500" cy="660400"/>
          </a:xfrm>
          <a:prstGeom prst="rect">
            <a:avLst/>
          </a:prstGeom>
          <a:noFill/>
          <a:ln>
            <a:noFill/>
          </a:ln>
        </p:spPr>
      </p:pic>
      <p:sp>
        <p:nvSpPr>
          <p:cNvPr id="245" name="Google Shape;245;p34"/>
          <p:cNvSpPr txBox="1"/>
          <p:nvPr/>
        </p:nvSpPr>
        <p:spPr>
          <a:xfrm>
            <a:off x="663575" y="-348225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246" name="Google Shape;246;p34"/>
          <p:cNvPicPr preferRelativeResize="0"/>
          <p:nvPr/>
        </p:nvPicPr>
        <p:blipFill>
          <a:blip r:embed="rId4">
            <a:alphaModFix/>
          </a:blip>
          <a:stretch>
            <a:fillRect/>
          </a:stretch>
        </p:blipFill>
        <p:spPr>
          <a:xfrm>
            <a:off x="4532075" y="118656"/>
            <a:ext cx="723900" cy="685800"/>
          </a:xfrm>
          <a:prstGeom prst="rect">
            <a:avLst/>
          </a:prstGeom>
          <a:noFill/>
          <a:ln>
            <a:noFill/>
          </a:ln>
        </p:spPr>
      </p:pic>
      <p:sp>
        <p:nvSpPr>
          <p:cNvPr id="247" name="Google Shape;247;p34"/>
          <p:cNvSpPr txBox="1"/>
          <p:nvPr/>
        </p:nvSpPr>
        <p:spPr>
          <a:xfrm>
            <a:off x="4532075" y="-3296700"/>
            <a:ext cx="3000000" cy="30000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5"/>
          <p:cNvSpPr txBox="1">
            <a:spLocks noGrp="1"/>
          </p:cNvSpPr>
          <p:nvPr>
            <p:ph type="body" idx="1"/>
          </p:nvPr>
        </p:nvSpPr>
        <p:spPr>
          <a:xfrm>
            <a:off x="277661" y="913213"/>
            <a:ext cx="3868500" cy="618000"/>
          </a:xfrm>
          <a:prstGeom prst="rect">
            <a:avLst/>
          </a:prstGeom>
        </p:spPr>
        <p:txBody>
          <a:bodyPr spcFirstLastPara="1" wrap="square" lIns="68575" tIns="34275" rIns="68575" bIns="34275" anchor="b" anchorCtr="0">
            <a:noAutofit/>
          </a:bodyPr>
          <a:lstStyle/>
          <a:p>
            <a:pPr marL="0" lvl="0" indent="0" algn="l" rtl="0">
              <a:spcBef>
                <a:spcPts val="800"/>
              </a:spcBef>
              <a:spcAft>
                <a:spcPts val="0"/>
              </a:spcAft>
              <a:buNone/>
            </a:pPr>
            <a:r>
              <a:rPr lang="en" sz="2100" dirty="0">
                <a:latin typeface="Century Gothic" panose="020B0502020202020204" pitchFamily="34" charset="0"/>
              </a:rPr>
              <a:t>  Rules of Fluency</a:t>
            </a:r>
            <a:endParaRPr sz="2100" dirty="0">
              <a:latin typeface="Century Gothic" panose="020B0502020202020204" pitchFamily="34" charset="0"/>
            </a:endParaRPr>
          </a:p>
        </p:txBody>
      </p:sp>
      <p:sp>
        <p:nvSpPr>
          <p:cNvPr id="253" name="Google Shape;253;p35"/>
          <p:cNvSpPr txBox="1">
            <a:spLocks noGrp="1"/>
          </p:cNvSpPr>
          <p:nvPr>
            <p:ph type="body" idx="2"/>
          </p:nvPr>
        </p:nvSpPr>
        <p:spPr>
          <a:xfrm>
            <a:off x="382693" y="1479986"/>
            <a:ext cx="3868500" cy="3572700"/>
          </a:xfrm>
          <a:prstGeom prst="rect">
            <a:avLst/>
          </a:prstGeom>
        </p:spPr>
        <p:txBody>
          <a:bodyPr spcFirstLastPara="1" wrap="square" lIns="68575" tIns="34275" rIns="68575" bIns="34275" anchor="t" anchorCtr="0">
            <a:noAutofit/>
          </a:bodyPr>
          <a:lstStyle/>
          <a:p>
            <a:pPr marL="457200" lvl="0" indent="-361950" algn="l" rtl="0">
              <a:lnSpc>
                <a:spcPct val="120000"/>
              </a:lnSpc>
              <a:spcBef>
                <a:spcPts val="800"/>
              </a:spcBef>
              <a:spcAft>
                <a:spcPts val="0"/>
              </a:spcAft>
              <a:buSzPts val="2100"/>
              <a:buFont typeface="Century Gothic"/>
              <a:buChar char="●"/>
            </a:pPr>
            <a:r>
              <a:rPr lang="en" b="1" dirty="0">
                <a:latin typeface="Century Gothic"/>
                <a:ea typeface="Century Gothic"/>
                <a:cs typeface="Century Gothic"/>
                <a:sym typeface="Century Gothic"/>
              </a:rPr>
              <a:t>Smoothly</a:t>
            </a:r>
            <a:endParaRPr b="1" dirty="0">
              <a:latin typeface="Century Gothic"/>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Char char="●"/>
            </a:pPr>
            <a:r>
              <a:rPr lang="en" b="1" dirty="0">
                <a:latin typeface="Century Gothic"/>
                <a:ea typeface="Century Gothic"/>
                <a:cs typeface="Century Gothic"/>
                <a:sym typeface="Century Gothic"/>
              </a:rPr>
              <a:t>With expression</a:t>
            </a:r>
            <a:endParaRPr b="1" dirty="0">
              <a:latin typeface="Century Gothic"/>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Char char="●"/>
            </a:pPr>
            <a:r>
              <a:rPr lang="en" b="1" dirty="0">
                <a:latin typeface="Century Gothic"/>
                <a:ea typeface="Century Gothic"/>
                <a:cs typeface="Century Gothic"/>
                <a:sym typeface="Century Gothic"/>
              </a:rPr>
              <a:t>With meaning</a:t>
            </a:r>
            <a:endParaRPr b="1" dirty="0">
              <a:latin typeface="Century Gothic"/>
              <a:ea typeface="Century Gothic"/>
              <a:cs typeface="Century Gothic"/>
              <a:sym typeface="Century Gothic"/>
            </a:endParaRPr>
          </a:p>
          <a:p>
            <a:pPr marL="457200" lvl="0" indent="-361950" algn="l" rtl="0">
              <a:lnSpc>
                <a:spcPct val="120000"/>
              </a:lnSpc>
              <a:spcBef>
                <a:spcPts val="0"/>
              </a:spcBef>
              <a:spcAft>
                <a:spcPts val="0"/>
              </a:spcAft>
              <a:buSzPts val="2100"/>
              <a:buFont typeface="Century Gothic"/>
              <a:buChar char="●"/>
            </a:pPr>
            <a:r>
              <a:rPr lang="en" b="1" dirty="0">
                <a:latin typeface="Century Gothic"/>
                <a:ea typeface="Century Gothic"/>
                <a:cs typeface="Century Gothic"/>
                <a:sym typeface="Century Gothic"/>
              </a:rPr>
              <a:t>Just the right speed</a:t>
            </a:r>
            <a:endParaRPr b="1" dirty="0">
              <a:latin typeface="Century Gothic"/>
              <a:ea typeface="Century Gothic"/>
              <a:cs typeface="Century Gothic"/>
              <a:sym typeface="Century Gothic"/>
            </a:endParaRPr>
          </a:p>
          <a:p>
            <a:pPr marL="0" lvl="0" indent="0" algn="l" rtl="0">
              <a:lnSpc>
                <a:spcPct val="115000"/>
              </a:lnSpc>
              <a:spcBef>
                <a:spcPts val="1000"/>
              </a:spcBef>
              <a:spcAft>
                <a:spcPts val="0"/>
              </a:spcAft>
              <a:buClr>
                <a:schemeClr val="dk1"/>
              </a:buClr>
              <a:buSzPts val="1100"/>
              <a:buFont typeface="Arial"/>
              <a:buNone/>
            </a:pPr>
            <a:endParaRPr b="1" dirty="0">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
        <p:nvSpPr>
          <p:cNvPr id="254" name="Google Shape;254;p35"/>
          <p:cNvSpPr txBox="1">
            <a:spLocks noGrp="1"/>
          </p:cNvSpPr>
          <p:nvPr>
            <p:ph type="body" idx="4"/>
          </p:nvPr>
        </p:nvSpPr>
        <p:spPr>
          <a:xfrm>
            <a:off x="4356225" y="190175"/>
            <a:ext cx="4690500" cy="43587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Clr>
                <a:schemeClr val="dk1"/>
              </a:buClr>
              <a:buSzPts val="1100"/>
              <a:buFont typeface="Arial"/>
              <a:buNone/>
            </a:pPr>
            <a:r>
              <a:rPr lang="en" sz="1550" dirty="0">
                <a:latin typeface="Century Gothic"/>
                <a:ea typeface="Century Gothic"/>
                <a:cs typeface="Century Gothic"/>
                <a:sym typeface="Century Gothic"/>
              </a:rPr>
              <a:t>The heater wasn’t working at school, and Owen was thinking about Goldie as he got on the bus. “It’s really cold in there right now and it’s just going to get colder,” said Owen. “Someone needs to do something quick or she might freeze!”</a:t>
            </a:r>
            <a:endParaRPr sz="1550" dirty="0">
              <a:latin typeface="Century Gothic"/>
              <a:ea typeface="Century Gothic"/>
              <a:cs typeface="Century Gothic"/>
              <a:sym typeface="Century Gothic"/>
            </a:endParaRPr>
          </a:p>
          <a:p>
            <a:pPr marL="0" lvl="0" indent="0" algn="l" rtl="0">
              <a:spcBef>
                <a:spcPts val="0"/>
              </a:spcBef>
              <a:spcAft>
                <a:spcPts val="0"/>
              </a:spcAft>
              <a:buNone/>
            </a:pPr>
            <a:r>
              <a:rPr lang="en" sz="1550" dirty="0">
                <a:latin typeface="Century Gothic"/>
                <a:ea typeface="Century Gothic"/>
                <a:cs typeface="Century Gothic"/>
                <a:sym typeface="Century Gothic"/>
              </a:rPr>
              <a:t>As soon as Owen got home, he told his mom and together they called the school. </a:t>
            </a:r>
            <a:r>
              <a:rPr lang="en-US" sz="1550" dirty="0">
                <a:latin typeface="Century Gothic"/>
                <a:ea typeface="Century Gothic"/>
                <a:cs typeface="Century Gothic"/>
                <a:sym typeface="Century Gothic"/>
              </a:rPr>
              <a:t>“Sure! You can come down and pick up Goldie. Just be sure to bring a bowl for her,” said the night person. “That’s great!” said Sam. “We’ll be right there.” They got to school just in time. Goldie wasn’t swimming very much and looked unhappy. When they put her in the bowl, she started to perk up. “She looks a lot better now”</a:t>
            </a:r>
          </a:p>
          <a:p>
            <a:pPr marL="0" lvl="0" indent="0" algn="l" rtl="0">
              <a:spcBef>
                <a:spcPts val="0"/>
              </a:spcBef>
              <a:spcAft>
                <a:spcPts val="0"/>
              </a:spcAft>
              <a:buNone/>
            </a:pPr>
            <a:r>
              <a:rPr lang="en" sz="1550" dirty="0">
                <a:latin typeface="Century Gothic"/>
                <a:ea typeface="Century Gothic"/>
                <a:cs typeface="Century Gothic"/>
                <a:sym typeface="Century Gothic"/>
              </a:rPr>
              <a:t>said Owen. “That was a kind thing to do,” said his mom. “I’m proud of you.”</a:t>
            </a:r>
            <a:endParaRPr sz="1550" dirty="0">
              <a:latin typeface="Century Gothic"/>
              <a:ea typeface="Century Gothic"/>
              <a:cs typeface="Century Gothic"/>
              <a:sym typeface="Century Gothic"/>
            </a:endParaRPr>
          </a:p>
        </p:txBody>
      </p:sp>
      <p:sp>
        <p:nvSpPr>
          <p:cNvPr id="255" name="Google Shape;255;p35"/>
          <p:cNvSpPr txBox="1"/>
          <p:nvPr/>
        </p:nvSpPr>
        <p:spPr>
          <a:xfrm>
            <a:off x="382693" y="198294"/>
            <a:ext cx="6058500" cy="70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200" dirty="0">
                <a:latin typeface="Century Gothic"/>
                <a:ea typeface="Century Gothic"/>
                <a:cs typeface="Century Gothic"/>
                <a:sym typeface="Century Gothic"/>
              </a:rPr>
              <a:t>Partner Reading</a:t>
            </a:r>
            <a:endParaRPr sz="3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a:t>
            </a:r>
            <a:r>
              <a:rPr lang="en" b="1" dirty="0"/>
              <a:t> Lesson 41: </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a:t>
            </a:r>
            <a:endParaRPr dirty="0">
              <a:solidFill>
                <a:schemeClr val="dk1"/>
              </a:solidFill>
            </a:endParaRPr>
          </a:p>
          <a:p>
            <a:pPr marL="457200" lvl="0" indent="-361950" algn="l" rtl="0">
              <a:spcBef>
                <a:spcPts val="800"/>
              </a:spcBef>
              <a:spcAft>
                <a:spcPts val="0"/>
              </a:spcAft>
              <a:buClr>
                <a:schemeClr val="dk1"/>
              </a:buClr>
              <a:buSzPts val="2100"/>
              <a:buChar char="•"/>
            </a:pPr>
            <a:r>
              <a:rPr lang="en" dirty="0">
                <a:solidFill>
                  <a:schemeClr val="dk1"/>
                </a:solidFill>
              </a:rPr>
              <a:t>Read </a:t>
            </a:r>
            <a:r>
              <a:rPr lang="en" dirty="0"/>
              <a:t>Module 2</a:t>
            </a:r>
            <a:r>
              <a:rPr lang="en" dirty="0">
                <a:solidFill>
                  <a:schemeClr val="dk1"/>
                </a:solidFill>
              </a:rPr>
              <a:t> Overview (pages </a:t>
            </a:r>
            <a:r>
              <a:rPr lang="en" dirty="0"/>
              <a:t>1-5 </a:t>
            </a:r>
            <a:r>
              <a:rPr lang="en" dirty="0">
                <a:solidFill>
                  <a:schemeClr val="dk1"/>
                </a:solidFill>
              </a:rPr>
              <a:t>in Teacher Guide)</a:t>
            </a:r>
            <a:endParaRPr dirty="0">
              <a:solidFill>
                <a:schemeClr val="dk1"/>
              </a:solidFill>
            </a:endParaRPr>
          </a:p>
          <a:p>
            <a:pPr marL="457200" lvl="0" indent="-361950" algn="l" rtl="0">
              <a:spcBef>
                <a:spcPts val="0"/>
              </a:spcBef>
              <a:spcAft>
                <a:spcPts val="0"/>
              </a:spcAft>
              <a:buSzPts val="2100"/>
              <a:buChar char="•"/>
            </a:pPr>
            <a:r>
              <a:rPr lang="en" dirty="0"/>
              <a:t>Read Cycle 9 Overview (pages 7-16 in Teacher Guide)</a:t>
            </a:r>
            <a:endParaRPr dirty="0"/>
          </a:p>
          <a:p>
            <a:pPr marL="0" lvl="0" indent="0" algn="l" rtl="0">
              <a:lnSpc>
                <a:spcPct val="115000"/>
              </a:lnSpc>
              <a:spcBef>
                <a:spcPts val="800"/>
              </a:spcBef>
              <a:spcAft>
                <a:spcPts val="0"/>
              </a:spcAft>
              <a:buNone/>
            </a:pPr>
            <a:endParaRPr dirty="0">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dirty="0">
              <a:solidFill>
                <a:schemeClr val="dk1"/>
              </a:solidFill>
            </a:endParaRPr>
          </a:p>
        </p:txBody>
      </p:sp>
      <p:sp>
        <p:nvSpPr>
          <p:cNvPr id="107" name="Google Shape;107;p1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9: Lesson 41</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1"/>
        <p:cNvGrpSpPr/>
        <p:nvPr/>
      </p:nvGrpSpPr>
      <p:grpSpPr>
        <a:xfrm>
          <a:off x="0" y="0"/>
          <a:ext cx="0" cy="0"/>
          <a:chOff x="0" y="0"/>
          <a:chExt cx="0" cy="0"/>
        </a:xfrm>
      </p:grpSpPr>
      <p:sp>
        <p:nvSpPr>
          <p:cNvPr id="112" name="Google Shape;112;p17"/>
          <p:cNvSpPr txBox="1">
            <a:spLocks noGrp="1"/>
          </p:cNvSpPr>
          <p:nvPr>
            <p:ph type="title"/>
          </p:nvPr>
        </p:nvSpPr>
        <p:spPr>
          <a:xfrm>
            <a:off x="311700" y="334175"/>
            <a:ext cx="8520600" cy="7260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2: Part 2: Cycle 9: Lesson 41</a:t>
            </a:r>
            <a:endParaRPr sz="2800"/>
          </a:p>
          <a:p>
            <a:pPr marL="0" lvl="0" indent="0" algn="l" rtl="0">
              <a:spcBef>
                <a:spcPts val="0"/>
              </a:spcBef>
              <a:spcAft>
                <a:spcPts val="0"/>
              </a:spcAft>
              <a:buClr>
                <a:schemeClr val="dk1"/>
              </a:buClr>
              <a:buSzPts val="1100"/>
              <a:buFont typeface="Arial"/>
              <a:buNone/>
            </a:pPr>
            <a:r>
              <a:rPr lang="en" sz="1800" b="1"/>
              <a:t>Teacher slide, before teaching.</a:t>
            </a:r>
            <a:endParaRPr/>
          </a:p>
        </p:txBody>
      </p:sp>
      <p:sp>
        <p:nvSpPr>
          <p:cNvPr id="113" name="Google Shape;113;p1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Clr>
                <a:schemeClr val="dk1"/>
              </a:buClr>
              <a:buSzPts val="1100"/>
              <a:buFont typeface="Arial"/>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2 Teacher Guide. </a:t>
            </a:r>
            <a:endParaRPr sz="1600"/>
          </a:p>
          <a:p>
            <a:pPr marL="177800" lvl="0" indent="0" algn="l" rtl="0">
              <a:spcBef>
                <a:spcPts val="800"/>
              </a:spcBef>
              <a:spcAft>
                <a:spcPts val="0"/>
              </a:spcAft>
              <a:buClr>
                <a:schemeClr val="dk1"/>
              </a:buClr>
              <a:buSzPts val="1100"/>
              <a:buFont typeface="Arial"/>
              <a:buNone/>
            </a:pPr>
            <a:r>
              <a:rPr lang="en" sz="1600"/>
              <a:t>Once students understand what to do during Independent Work Time, it is possible to pull small groups or conference with students to give direct instruction. </a:t>
            </a:r>
            <a:endParaRPr/>
          </a:p>
          <a:p>
            <a:pPr marL="0" lvl="0" indent="0" algn="l" rtl="0">
              <a:spcBef>
                <a:spcPts val="800"/>
              </a:spcBef>
              <a:spcAft>
                <a:spcPts val="0"/>
              </a:spcAft>
              <a:buNone/>
            </a:pP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Google Shape;118;p18"/>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119" name="Google Shape;119;p18"/>
          <p:cNvPicPr preferRelativeResize="0"/>
          <p:nvPr/>
        </p:nvPicPr>
        <p:blipFill rotWithShape="1">
          <a:blip r:embed="rId3">
            <a:alphaModFix/>
          </a:blip>
          <a:srcRect/>
          <a:stretch/>
        </p:blipFill>
        <p:spPr>
          <a:xfrm>
            <a:off x="1328832" y="394533"/>
            <a:ext cx="6553824" cy="2654300"/>
          </a:xfrm>
          <a:prstGeom prst="rect">
            <a:avLst/>
          </a:prstGeom>
          <a:noFill/>
          <a:ln>
            <a:noFill/>
          </a:ln>
        </p:spPr>
      </p:pic>
      <p:sp>
        <p:nvSpPr>
          <p:cNvPr id="120" name="Google Shape;120;p1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121" name="Google Shape;121;p18"/>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9: Lesson 41</a:t>
            </a:r>
            <a:endParaRPr sz="3200" b="1">
              <a:solidFill>
                <a:srgbClr val="404040"/>
              </a:solidFill>
              <a:latin typeface="Century Gothic"/>
              <a:ea typeface="Century Gothic"/>
              <a:cs typeface="Century Gothic"/>
              <a:sym typeface="Century Gothic"/>
            </a:endParaRPr>
          </a:p>
        </p:txBody>
      </p:sp>
      <p:pic>
        <p:nvPicPr>
          <p:cNvPr id="122" name="Google Shape;122;p1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23" name="Google Shape;123;p1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129" name="Google Shape;129;p19"/>
          <p:cNvSpPr txBox="1">
            <a:spLocks noGrp="1"/>
          </p:cNvSpPr>
          <p:nvPr>
            <p:ph type="body" idx="1"/>
          </p:nvPr>
        </p:nvSpPr>
        <p:spPr>
          <a:xfrm>
            <a:off x="311700" y="1053125"/>
            <a:ext cx="8520600" cy="3744300"/>
          </a:xfrm>
          <a:prstGeom prst="rect">
            <a:avLst/>
          </a:prstGeom>
        </p:spPr>
        <p:txBody>
          <a:bodyPr spcFirstLastPara="1" wrap="square" lIns="68575" tIns="34275" rIns="68575" bIns="34275" anchor="t" anchorCtr="0">
            <a:noAutofit/>
          </a:bodyPr>
          <a:lstStyle/>
          <a:p>
            <a:pPr marL="0" lvl="0" indent="0" algn="ctr" rtl="0">
              <a:lnSpc>
                <a:spcPct val="115000"/>
              </a:lnSpc>
              <a:spcBef>
                <a:spcPts val="800"/>
              </a:spcBef>
              <a:spcAft>
                <a:spcPts val="0"/>
              </a:spcAft>
              <a:buNone/>
            </a:pPr>
            <a:r>
              <a:rPr lang="en" sz="2400" dirty="0">
                <a:solidFill>
                  <a:srgbClr val="FF0000"/>
                </a:solidFill>
              </a:rPr>
              <a:t>“We’ve been workin’ on some long words,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sound by sound by sound.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We’ve been workin’ on some long words,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so we can read more words aloud. </a:t>
            </a:r>
            <a:endParaRPr sz="2400" dirty="0">
              <a:solidFill>
                <a:srgbClr val="FF0000"/>
              </a:solidFill>
            </a:endParaRPr>
          </a:p>
          <a:p>
            <a:pPr marL="0" lvl="0" indent="0" algn="ctr" rtl="0">
              <a:lnSpc>
                <a:spcPct val="115000"/>
              </a:lnSpc>
              <a:spcBef>
                <a:spcPts val="800"/>
              </a:spcBef>
              <a:spcAft>
                <a:spcPts val="0"/>
              </a:spcAft>
              <a:buNone/>
            </a:pPr>
            <a:r>
              <a:rPr lang="en" sz="2400" dirty="0">
                <a:solidFill>
                  <a:srgbClr val="FF0000"/>
                </a:solidFill>
              </a:rPr>
              <a:t>We take a word like ‘maybe’ and break it into parts. ‘May’ plus ‘be’ makes ‘maybe’ and now it’s time to start!” </a:t>
            </a:r>
            <a:endParaRPr sz="2400" i="1"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2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135" name="Google Shape;135;p20"/>
          <p:cNvSpPr txBox="1">
            <a:spLocks noGrp="1"/>
          </p:cNvSpPr>
          <p:nvPr>
            <p:ph type="body" idx="1"/>
          </p:nvPr>
        </p:nvSpPr>
        <p:spPr>
          <a:xfrm>
            <a:off x="311700" y="1213650"/>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use syllables and vowel patterns to divide and decode two-syllable words.</a:t>
            </a:r>
            <a:endParaRPr sz="2400"/>
          </a:p>
          <a:p>
            <a:pPr marL="457200" lvl="0" indent="-381000" algn="l" rtl="0">
              <a:lnSpc>
                <a:spcPct val="150000"/>
              </a:lnSpc>
              <a:spcBef>
                <a:spcPts val="0"/>
              </a:spcBef>
              <a:spcAft>
                <a:spcPts val="0"/>
              </a:spcAft>
              <a:buSzPts val="2400"/>
              <a:buChar char="•"/>
            </a:pPr>
            <a:r>
              <a:rPr lang="en" sz="2400"/>
              <a:t>I can use vowel patterns to decode words.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136" name="Google Shape;136;p20"/>
          <p:cNvPicPr preferRelativeResize="0"/>
          <p:nvPr/>
        </p:nvPicPr>
        <p:blipFill>
          <a:blip r:embed="rId3">
            <a:alphaModFix/>
          </a:blip>
          <a:stretch>
            <a:fillRect/>
          </a:stretch>
        </p:blipFill>
        <p:spPr>
          <a:xfrm>
            <a:off x="8353450" y="4343700"/>
            <a:ext cx="708065" cy="5727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Syllable Sleuth </a:t>
            </a:r>
            <a:endParaRPr/>
          </a:p>
        </p:txBody>
      </p:sp>
      <p:sp>
        <p:nvSpPr>
          <p:cNvPr id="142" name="Google Shape;142;p21"/>
          <p:cNvSpPr txBox="1">
            <a:spLocks noGrp="1"/>
          </p:cNvSpPr>
          <p:nvPr>
            <p:ph type="body" idx="1"/>
          </p:nvPr>
        </p:nvSpPr>
        <p:spPr>
          <a:xfrm>
            <a:off x="311700" y="1182750"/>
            <a:ext cx="2259900" cy="33861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sz="3000"/>
          </a:p>
          <a:p>
            <a:pPr marL="0" lvl="0" indent="0" algn="l" rtl="0">
              <a:spcBef>
                <a:spcPts val="800"/>
              </a:spcBef>
              <a:spcAft>
                <a:spcPts val="0"/>
              </a:spcAft>
              <a:buNone/>
            </a:pPr>
            <a:endParaRPr sz="3000"/>
          </a:p>
          <a:p>
            <a:pPr marL="0" lvl="0" indent="0" algn="l" rtl="0">
              <a:spcBef>
                <a:spcPts val="800"/>
              </a:spcBef>
              <a:spcAft>
                <a:spcPts val="0"/>
              </a:spcAft>
              <a:buNone/>
            </a:pPr>
            <a:r>
              <a:rPr lang="en" sz="3000"/>
              <a:t> </a:t>
            </a:r>
            <a:r>
              <a:rPr lang="en" sz="3600"/>
              <a:t>display</a:t>
            </a:r>
            <a:endParaRPr sz="3600"/>
          </a:p>
          <a:p>
            <a:pPr marL="0" lvl="0" indent="0" algn="l" rtl="0">
              <a:spcBef>
                <a:spcPts val="800"/>
              </a:spcBef>
              <a:spcAft>
                <a:spcPts val="0"/>
              </a:spcAft>
              <a:buNone/>
            </a:pPr>
            <a:endParaRPr sz="3000"/>
          </a:p>
          <a:p>
            <a:pPr marL="0" lvl="0" indent="0" algn="l" rtl="0">
              <a:spcBef>
                <a:spcPts val="800"/>
              </a:spcBef>
              <a:spcAft>
                <a:spcPts val="0"/>
              </a:spcAft>
              <a:buNone/>
            </a:pPr>
            <a:endParaRPr sz="3600"/>
          </a:p>
          <a:p>
            <a:pPr marL="0" lvl="0" indent="0" algn="l" rtl="0">
              <a:spcBef>
                <a:spcPts val="800"/>
              </a:spcBef>
              <a:spcAft>
                <a:spcPts val="0"/>
              </a:spcAft>
              <a:buNone/>
            </a:pPr>
            <a:r>
              <a:rPr lang="en" sz="6000">
                <a:solidFill>
                  <a:schemeClr val="dk1"/>
                </a:solidFill>
              </a:rPr>
              <a:t>						</a:t>
            </a:r>
            <a:endParaRPr sz="6000">
              <a:solidFill>
                <a:schemeClr val="dk1"/>
              </a:solidFill>
            </a:endParaRPr>
          </a:p>
          <a:p>
            <a:pPr marL="0" lvl="0" indent="0" algn="ctr" rtl="0">
              <a:spcBef>
                <a:spcPts val="800"/>
              </a:spcBef>
              <a:spcAft>
                <a:spcPts val="0"/>
              </a:spcAft>
              <a:buNone/>
            </a:pPr>
            <a:endParaRPr sz="7200"/>
          </a:p>
          <a:p>
            <a:pPr marL="0" lvl="0" indent="0" algn="ctr" rtl="0">
              <a:spcBef>
                <a:spcPts val="800"/>
              </a:spcBef>
              <a:spcAft>
                <a:spcPts val="0"/>
              </a:spcAft>
              <a:buNone/>
            </a:pPr>
            <a:endParaRPr sz="3000"/>
          </a:p>
          <a:p>
            <a:pPr marL="0" lvl="0" indent="0" algn="ctr" rtl="0">
              <a:spcBef>
                <a:spcPts val="800"/>
              </a:spcBef>
              <a:spcAft>
                <a:spcPts val="0"/>
              </a:spcAft>
              <a:buNone/>
            </a:pPr>
            <a:endParaRPr sz="3000"/>
          </a:p>
          <a:p>
            <a:pPr marL="0" lvl="0" indent="0" algn="l" rtl="0">
              <a:spcBef>
                <a:spcPts val="800"/>
              </a:spcBef>
              <a:spcAft>
                <a:spcPts val="0"/>
              </a:spcAft>
              <a:buNone/>
            </a:pPr>
            <a:r>
              <a:rPr lang="en" sz="3000"/>
              <a:t>			</a:t>
            </a:r>
            <a:endParaRPr sz="3000"/>
          </a:p>
        </p:txBody>
      </p:sp>
      <p:sp>
        <p:nvSpPr>
          <p:cNvPr id="143" name="Google Shape;143;p21"/>
          <p:cNvSpPr txBox="1"/>
          <p:nvPr/>
        </p:nvSpPr>
        <p:spPr>
          <a:xfrm>
            <a:off x="3319300" y="2123850"/>
            <a:ext cx="2556300" cy="228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p:txBody>
      </p:sp>
      <p:sp>
        <p:nvSpPr>
          <p:cNvPr id="144" name="Google Shape;144;p21"/>
          <p:cNvSpPr txBox="1"/>
          <p:nvPr/>
        </p:nvSpPr>
        <p:spPr>
          <a:xfrm>
            <a:off x="3319300" y="1250725"/>
            <a:ext cx="2259900" cy="2802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sz="3000">
              <a:latin typeface="Century Gothic"/>
              <a:ea typeface="Century Gothic"/>
              <a:cs typeface="Century Gothic"/>
              <a:sym typeface="Century Gothic"/>
            </a:endParaRPr>
          </a:p>
          <a:p>
            <a:pPr marL="0" lvl="0" indent="0" algn="l" rtl="0">
              <a:spcBef>
                <a:spcPts val="0"/>
              </a:spcBef>
              <a:spcAft>
                <a:spcPts val="0"/>
              </a:spcAft>
              <a:buNone/>
            </a:pPr>
            <a:r>
              <a:rPr lang="en" sz="3600">
                <a:latin typeface="Century Gothic"/>
                <a:ea typeface="Century Gothic"/>
                <a:cs typeface="Century Gothic"/>
                <a:sym typeface="Century Gothic"/>
              </a:rPr>
              <a:t>d</a:t>
            </a:r>
            <a:r>
              <a:rPr lang="en" sz="3600" b="1">
                <a:latin typeface="Century Gothic"/>
                <a:ea typeface="Century Gothic"/>
                <a:cs typeface="Century Gothic"/>
                <a:sym typeface="Century Gothic"/>
              </a:rPr>
              <a:t>i</a:t>
            </a:r>
            <a:r>
              <a:rPr lang="en" sz="3600">
                <a:latin typeface="Century Gothic"/>
                <a:ea typeface="Century Gothic"/>
                <a:cs typeface="Century Gothic"/>
                <a:sym typeface="Century Gothic"/>
              </a:rPr>
              <a:t>spl</a:t>
            </a:r>
            <a:r>
              <a:rPr lang="en" sz="3600" b="1">
                <a:latin typeface="Century Gothic"/>
                <a:ea typeface="Century Gothic"/>
                <a:cs typeface="Century Gothic"/>
                <a:sym typeface="Century Gothic"/>
              </a:rPr>
              <a:t>a</a:t>
            </a:r>
            <a:r>
              <a:rPr lang="en" sz="3600">
                <a:latin typeface="Century Gothic"/>
                <a:ea typeface="Century Gothic"/>
                <a:cs typeface="Century Gothic"/>
                <a:sym typeface="Century Gothic"/>
              </a:rPr>
              <a:t>y</a:t>
            </a:r>
            <a:endParaRPr sz="3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3000">
                <a:solidFill>
                  <a:schemeClr val="dk1"/>
                </a:solidFill>
                <a:latin typeface="Century Gothic"/>
                <a:ea typeface="Century Gothic"/>
                <a:cs typeface="Century Gothic"/>
                <a:sym typeface="Century Gothic"/>
              </a:rPr>
              <a:t>  </a:t>
            </a:r>
            <a:endParaRPr sz="3000">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
        <p:nvSpPr>
          <p:cNvPr id="145" name="Google Shape;145;p21"/>
          <p:cNvSpPr txBox="1"/>
          <p:nvPr/>
        </p:nvSpPr>
        <p:spPr>
          <a:xfrm>
            <a:off x="6326900" y="1562250"/>
            <a:ext cx="2505300" cy="269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ctr" rtl="0">
              <a:lnSpc>
                <a:spcPct val="115000"/>
              </a:lnSpc>
              <a:spcBef>
                <a:spcPts val="800"/>
              </a:spcBef>
              <a:spcAft>
                <a:spcPts val="0"/>
              </a:spcAft>
              <a:buClr>
                <a:schemeClr val="dk1"/>
              </a:buClr>
              <a:buSzPts val="1100"/>
              <a:buFont typeface="Arial"/>
              <a:buNone/>
            </a:pPr>
            <a:r>
              <a:rPr lang="en" sz="3600" u="sng">
                <a:solidFill>
                  <a:schemeClr val="dk1"/>
                </a:solidFill>
                <a:latin typeface="Century Gothic"/>
                <a:ea typeface="Century Gothic"/>
                <a:cs typeface="Century Gothic"/>
                <a:sym typeface="Century Gothic"/>
              </a:rPr>
              <a:t>dis</a:t>
            </a:r>
            <a:r>
              <a:rPr lang="en" sz="3600">
                <a:solidFill>
                  <a:schemeClr val="dk1"/>
                </a:solidFill>
                <a:latin typeface="Century Gothic"/>
                <a:ea typeface="Century Gothic"/>
                <a:cs typeface="Century Gothic"/>
                <a:sym typeface="Century Gothic"/>
              </a:rPr>
              <a:t> </a:t>
            </a:r>
            <a:r>
              <a:rPr lang="en" sz="3600" u="sng">
                <a:solidFill>
                  <a:schemeClr val="dk1"/>
                </a:solidFill>
                <a:latin typeface="Century Gothic"/>
                <a:ea typeface="Century Gothic"/>
                <a:cs typeface="Century Gothic"/>
                <a:sym typeface="Century Gothic"/>
              </a:rPr>
              <a:t>play</a:t>
            </a:r>
            <a:endParaRPr sz="3600" u="sng">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3000">
              <a:latin typeface="Century Gothic"/>
              <a:ea typeface="Century Gothic"/>
              <a:cs typeface="Century Gothic"/>
              <a:sym typeface="Century Gothic"/>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2">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42">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42">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42">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42">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142">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42">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142">
                                            <p:txEl>
                                              <p:pRg st="7" end="7"/>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42">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42">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44"/>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14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2"/>
          <p:cNvSpPr txBox="1">
            <a:spLocks noGrp="1"/>
          </p:cNvSpPr>
          <p:nvPr>
            <p:ph type="title"/>
          </p:nvPr>
        </p:nvSpPr>
        <p:spPr>
          <a:xfrm>
            <a:off x="311700" y="165325"/>
            <a:ext cx="8520600" cy="546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Syllable Sleuth</a:t>
            </a:r>
            <a:endParaRPr/>
          </a:p>
        </p:txBody>
      </p:sp>
      <p:sp>
        <p:nvSpPr>
          <p:cNvPr id="151" name="Google Shape;151;p22"/>
          <p:cNvSpPr txBox="1">
            <a:spLocks noGrp="1"/>
          </p:cNvSpPr>
          <p:nvPr>
            <p:ph type="body" idx="1"/>
          </p:nvPr>
        </p:nvSpPr>
        <p:spPr>
          <a:xfrm>
            <a:off x="311700" y="813925"/>
            <a:ext cx="5309400" cy="3754800"/>
          </a:xfrm>
          <a:prstGeom prst="rect">
            <a:avLst/>
          </a:prstGeom>
        </p:spPr>
        <p:txBody>
          <a:bodyPr spcFirstLastPara="1" wrap="square" lIns="68575" tIns="34275" rIns="68575" bIns="34275" anchor="t" anchorCtr="0">
            <a:noAutofit/>
          </a:bodyPr>
          <a:lstStyle/>
          <a:p>
            <a:pPr marL="457200" lvl="0" indent="-342900" algn="l" rtl="0">
              <a:lnSpc>
                <a:spcPct val="115000"/>
              </a:lnSpc>
              <a:spcBef>
                <a:spcPts val="0"/>
              </a:spcBef>
              <a:spcAft>
                <a:spcPts val="0"/>
              </a:spcAft>
              <a:buSzPts val="1800"/>
              <a:buAutoNum type="arabicPeriod"/>
            </a:pPr>
            <a:r>
              <a:rPr lang="en" sz="1800" dirty="0"/>
              <a:t>Find the vowels and put a dot below them. </a:t>
            </a:r>
            <a:endParaRPr sz="1800" dirty="0"/>
          </a:p>
          <a:p>
            <a:pPr marL="457200" lvl="0" indent="-342900" algn="l" rtl="0">
              <a:lnSpc>
                <a:spcPct val="115000"/>
              </a:lnSpc>
              <a:spcBef>
                <a:spcPts val="0"/>
              </a:spcBef>
              <a:spcAft>
                <a:spcPts val="0"/>
              </a:spcAft>
              <a:buSzPts val="1800"/>
              <a:buAutoNum type="arabicPeriod"/>
            </a:pPr>
            <a:r>
              <a:rPr lang="en" sz="1800" dirty="0"/>
              <a:t>Look for consonants between the vowels.</a:t>
            </a:r>
            <a:endParaRPr sz="1800" dirty="0"/>
          </a:p>
          <a:p>
            <a:pPr marL="457200" lvl="0" indent="-342900" algn="l" rtl="0">
              <a:lnSpc>
                <a:spcPct val="115000"/>
              </a:lnSpc>
              <a:spcBef>
                <a:spcPts val="0"/>
              </a:spcBef>
              <a:spcAft>
                <a:spcPts val="0"/>
              </a:spcAft>
              <a:buSzPts val="1800"/>
              <a:buAutoNum type="arabicPeriod"/>
            </a:pPr>
            <a:r>
              <a:rPr lang="en" sz="1800" dirty="0"/>
              <a:t>Break the words into syllables.</a:t>
            </a:r>
            <a:endParaRPr sz="1800" dirty="0"/>
          </a:p>
          <a:p>
            <a:pPr marL="457200" lvl="0" indent="-342900" algn="l" rtl="0">
              <a:lnSpc>
                <a:spcPct val="115000"/>
              </a:lnSpc>
              <a:spcBef>
                <a:spcPts val="0"/>
              </a:spcBef>
              <a:spcAft>
                <a:spcPts val="0"/>
              </a:spcAft>
              <a:buSzPts val="1800"/>
              <a:buAutoNum type="arabicPeriod"/>
            </a:pPr>
            <a:r>
              <a:rPr lang="en" sz="1800" dirty="0"/>
              <a:t>Read each syllable using the spelling pattern.</a:t>
            </a:r>
            <a:endParaRPr sz="1800" dirty="0"/>
          </a:p>
          <a:p>
            <a:pPr marL="457200" lvl="0" indent="0" algn="l" rtl="0">
              <a:lnSpc>
                <a:spcPct val="115000"/>
              </a:lnSpc>
              <a:spcBef>
                <a:spcPts val="0"/>
              </a:spcBef>
              <a:spcAft>
                <a:spcPts val="0"/>
              </a:spcAft>
              <a:buNone/>
            </a:pPr>
            <a:r>
              <a:rPr lang="en" sz="1800" dirty="0"/>
              <a:t>a. Closed</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b. Open</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c. Magic “e”</a:t>
            </a:r>
            <a:endParaRPr sz="1800" dirty="0"/>
          </a:p>
          <a:p>
            <a:pPr marL="457200" lvl="0" indent="0" algn="l" rtl="0">
              <a:lnSpc>
                <a:spcPct val="115000"/>
              </a:lnSpc>
              <a:spcBef>
                <a:spcPts val="0"/>
              </a:spcBef>
              <a:spcAft>
                <a:spcPts val="0"/>
              </a:spcAft>
              <a:buNone/>
            </a:pPr>
            <a:r>
              <a:rPr lang="en" sz="1800" dirty="0"/>
              <a:t>d. R-controlled</a:t>
            </a:r>
            <a:endParaRPr sz="1800" dirty="0"/>
          </a:p>
          <a:p>
            <a:pPr marL="457200" lvl="0" indent="0" algn="l" rtl="0">
              <a:lnSpc>
                <a:spcPct val="115000"/>
              </a:lnSpc>
              <a:spcBef>
                <a:spcPts val="0"/>
              </a:spcBef>
              <a:spcAft>
                <a:spcPts val="0"/>
              </a:spcAft>
              <a:buClr>
                <a:schemeClr val="dk1"/>
              </a:buClr>
              <a:buSzPts val="1100"/>
              <a:buFont typeface="Arial"/>
              <a:buNone/>
            </a:pPr>
            <a:r>
              <a:rPr lang="en" sz="1800" dirty="0"/>
              <a:t>e. Vowel team</a:t>
            </a:r>
            <a:endParaRPr sz="1800" dirty="0"/>
          </a:p>
          <a:p>
            <a:pPr marL="0" lvl="0" indent="0" algn="l" rtl="0">
              <a:spcBef>
                <a:spcPts val="800"/>
              </a:spcBef>
              <a:spcAft>
                <a:spcPts val="0"/>
              </a:spcAft>
              <a:buNone/>
            </a:pPr>
            <a:endParaRPr dirty="0"/>
          </a:p>
        </p:txBody>
      </p:sp>
      <p:sp>
        <p:nvSpPr>
          <p:cNvPr id="152" name="Google Shape;152;p22"/>
          <p:cNvSpPr txBox="1"/>
          <p:nvPr/>
        </p:nvSpPr>
        <p:spPr>
          <a:xfrm>
            <a:off x="6244375" y="814025"/>
            <a:ext cx="2149200" cy="375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3000" dirty="0">
                <a:latin typeface="Century Gothic" panose="020B0502020202020204" pitchFamily="34" charset="0"/>
              </a:rPr>
              <a:t>display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soybean</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pointy</a:t>
            </a:r>
            <a:endParaRPr sz="3000" dirty="0">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rPr>
              <a:t>flounder</a:t>
            </a:r>
            <a:endParaRPr sz="3000" dirty="0">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latin typeface="Century Gothic" panose="020B0502020202020204" pitchFamily="34" charset="0"/>
              </a:rPr>
              <a:t>scouting</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houfry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repfray</a:t>
            </a: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shoipert</a:t>
            </a:r>
            <a:endParaRPr sz="3000" dirty="0">
              <a:latin typeface="Century Gothic" panose="020B0502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5DCB1C28-6698-4C8D-BBD0-4C93F29394D7}"/>
</file>

<file path=customXml/itemProps2.xml><?xml version="1.0" encoding="utf-8"?>
<ds:datastoreItem xmlns:ds="http://schemas.openxmlformats.org/officeDocument/2006/customXml" ds:itemID="{46CE2328-C774-4AAF-92B0-E62920D3353A}"/>
</file>

<file path=customXml/itemProps3.xml><?xml version="1.0" encoding="utf-8"?>
<ds:datastoreItem xmlns:ds="http://schemas.openxmlformats.org/officeDocument/2006/customXml" ds:itemID="{9B7B3485-9DB3-40B5-961F-D7A3B62E591B}"/>
</file>

<file path=docProps/app.xml><?xml version="1.0" encoding="utf-8"?>
<Properties xmlns="http://schemas.openxmlformats.org/officeDocument/2006/extended-properties" xmlns:vt="http://schemas.openxmlformats.org/officeDocument/2006/docPropsVTypes">
  <TotalTime>175</TotalTime>
  <Words>6070</Words>
  <Application>Microsoft Office PowerPoint</Application>
  <PresentationFormat>On-screen Show (16:9)</PresentationFormat>
  <Paragraphs>558</Paragraphs>
  <Slides>22</Slides>
  <Notes>22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22</vt:i4>
      </vt:variant>
    </vt:vector>
  </HeadingPairs>
  <TitlesOfParts>
    <vt:vector size="27" baseType="lpstr">
      <vt:lpstr>Calibri</vt:lpstr>
      <vt:lpstr>Century Gothic</vt:lpstr>
      <vt:lpstr>Times New Roman</vt:lpstr>
      <vt:lpstr>Arial</vt:lpstr>
      <vt:lpstr>Office Theme</vt:lpstr>
      <vt:lpstr>Grade 2: Module 2: Part 2: Cycle 9: Lesson 41 Teacher slide, before teaching.</vt:lpstr>
      <vt:lpstr>Grade 2: Module 2: Part 2: Cycle 9: Lesson 41 Teacher slide, before teaching.</vt:lpstr>
      <vt:lpstr>Grade 2: Module 2: Part 2: Cycle 9: Lesson 41 Teacher slide, before teaching.</vt:lpstr>
      <vt:lpstr>Grade 2: Module 2: Part 2: Cycle 9: Lesson 41 Teacher slide, before teaching.</vt:lpstr>
      <vt:lpstr>PowerPoint Presentation</vt:lpstr>
      <vt:lpstr>Transition Song</vt:lpstr>
      <vt:lpstr>Opening Learning Targets   </vt:lpstr>
      <vt:lpstr>Syllable Sleuth </vt:lpstr>
      <vt:lpstr>Syllable Sleuth</vt:lpstr>
      <vt:lpstr>Syllable Sleuth </vt:lpstr>
      <vt:lpstr>Transition Song</vt:lpstr>
      <vt:lpstr>Work Time Learning Targets   </vt:lpstr>
      <vt:lpstr>Words Rule</vt:lpstr>
      <vt:lpstr>Practice</vt:lpstr>
      <vt:lpstr>Check Your Answers</vt:lpstr>
      <vt:lpstr>Reflection Time </vt:lpstr>
      <vt:lpstr>Transition Song</vt:lpstr>
      <vt:lpstr>Independent Work Learning Targets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9: Lesson 41 Teacher slide, before teaching.</dc:title>
  <dc:creator>nbravo</dc:creator>
  <cp:lastModifiedBy>Nicole Bravo</cp:lastModifiedBy>
  <cp:revision>9</cp:revision>
  <dcterms:modified xsi:type="dcterms:W3CDTF">2018-12-22T06:01:57Z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