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7.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3.xml" ContentType="application/vnd.openxmlformats-officedocument.presentationml.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1.xml" ContentType="application/vnd.openxmlformats-officedocument.presentationml.notesSlide+xml"/>
  <Override PartName="/ppt/slideMasters/slideMaster2.xml" ContentType="application/vnd.openxmlformats-officedocument.presentationml.slideMaster+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13.xml" ContentType="application/vnd.openxmlformats-officedocument.presentationml.slideLayout+xml"/>
  <Override PartName="/ppt/slideLayouts/slideLayout27.xml" ContentType="application/vnd.openxmlformats-officedocument.presentationml.slideLayout+xml"/>
  <Override PartName="/ppt/slideLayouts/slideLayout25.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0.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 id="2147483676"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42317D1-B1BE-4A07-9F97-FE8CC6C560D0}">
  <a:tblStyle styleId="{D42317D1-B1BE-4A07-9F97-FE8CC6C560D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30880"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70604176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Opening A, students are reminded of the long vowel sound/spelling patterns they’ve been working on in the module. They consider how the knowledge and skills they’ve learned support proficient reading and writing, and think about the role of assessment and feedback in taking ownership of their own learning. Assessments in second grade are longer than </a:t>
            </a:r>
            <a:r>
              <a:rPr lang="en" sz="1200" dirty="0" smtClean="0">
                <a:solidFill>
                  <a:schemeClr val="dk1"/>
                </a:solidFill>
                <a:latin typeface="Calibri"/>
                <a:ea typeface="Calibri"/>
                <a:cs typeface="Calibri"/>
                <a:sym typeface="Calibri"/>
              </a:rPr>
              <a:t>those</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first grade; as a result, the Opening review is short in order to accommodate the extra time needed to administer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assessment lesson in second grade. It assesses all of the knowledge and skills from Module 1. Beginning in Module 2, two assessments will be given in each module; one at mid-module and one at the end of the module. Work Time for this lesson, as with all assessment lessons, involves extended differentiated small group instruction to allow time for </a:t>
            </a:r>
            <a:r>
              <a:rPr lang="en" sz="1200" dirty="0" smtClean="0">
                <a:solidFill>
                  <a:schemeClr val="dk1"/>
                </a:solidFill>
                <a:latin typeface="Calibri"/>
                <a:ea typeface="Calibri"/>
                <a:cs typeface="Calibri"/>
                <a:sym typeface="Calibri"/>
              </a:rPr>
              <a:t>the</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teacher </a:t>
            </a:r>
            <a:r>
              <a:rPr lang="en" sz="1200" dirty="0">
                <a:solidFill>
                  <a:schemeClr val="dk1"/>
                </a:solidFill>
                <a:latin typeface="Calibri"/>
                <a:ea typeface="Calibri"/>
                <a:cs typeface="Calibri"/>
                <a:sym typeface="Calibri"/>
              </a:rPr>
              <a:t>to meet with each group to administer the assessment. Assessments are on-demand and can be reviewed with students immediately or at a later time so they can analyze their errors and establish personal goals. See the Assessment Overview and Resources document for further details.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10614599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451986a379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 name="Google Shape;257;g451986a379_0_7: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a:latin typeface="Calibri"/>
                <a:ea typeface="Calibri"/>
                <a:cs typeface="Calibri"/>
                <a:sym typeface="Calibri"/>
              </a:rPr>
              <a:t>Suggested slide pacing: 1-2 minutes </a:t>
            </a:r>
            <a:endParaRPr sz="1200">
              <a:latin typeface="Calibri"/>
              <a:ea typeface="Calibri"/>
              <a:cs typeface="Calibri"/>
              <a:sym typeface="Calibri"/>
            </a:endParaRPr>
          </a:p>
          <a:p>
            <a:pPr marL="0" marR="0" lvl="0" indent="0" algn="l" rtl="0">
              <a:spcBef>
                <a:spcPts val="0"/>
              </a:spcBef>
              <a:spcAft>
                <a:spcPts val="0"/>
              </a:spcAft>
              <a:buNone/>
            </a:pPr>
            <a:endParaRPr sz="1200">
              <a:latin typeface="Calibri"/>
              <a:ea typeface="Calibri"/>
              <a:cs typeface="Calibri"/>
              <a:sym typeface="Calibri"/>
            </a:endParaRPr>
          </a:p>
          <a:p>
            <a:pPr marL="0" marR="0" lvl="0" indent="0" algn="l" rtl="0">
              <a:spcBef>
                <a:spcPts val="0"/>
              </a:spcBef>
              <a:spcAft>
                <a:spcPts val="0"/>
              </a:spcAft>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a:latin typeface="Calibri"/>
                <a:ea typeface="Calibri"/>
                <a:cs typeface="Calibri"/>
                <a:sym typeface="Calibri"/>
              </a:rPr>
              <a:t>After transition, review learning target with students. Remind them to persevere and try their best to show all that they know about the spelling patterns they have learned. The spelling pattern of this week is to spell words using what they have learned through the grade 1 modules about letter sounds, syllables and spelling patterns. </a:t>
            </a:r>
            <a:endParaRPr sz="120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a:latin typeface="Calibri"/>
                <a:ea typeface="Calibri"/>
                <a:cs typeface="Calibri"/>
                <a:sym typeface="Calibri"/>
              </a:rPr>
              <a:t>Explain to students that fluency will also be assessed today after the spelling test.  </a:t>
            </a:r>
            <a:endParaRPr sz="1200">
              <a:latin typeface="Calibri"/>
              <a:ea typeface="Calibri"/>
              <a:cs typeface="Calibri"/>
              <a:sym typeface="Calibri"/>
            </a:endParaRPr>
          </a:p>
          <a:p>
            <a:pPr marL="0" marR="0" lvl="0" indent="0" algn="l" rtl="0">
              <a:spcBef>
                <a:spcPts val="0"/>
              </a:spcBef>
              <a:spcAft>
                <a:spcPts val="0"/>
              </a:spcAft>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p:txBody>
      </p:sp>
      <p:sp>
        <p:nvSpPr>
          <p:cNvPr id="258" name="Google Shape;258;g451986a379_0_7: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9" name="Google Shape;259;g451986a379_0_7: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1507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51986a379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7" name="Google Shape;267;g451986a379_0_16: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Pacing: 15- 20 minutes. </a:t>
            </a:r>
            <a:endParaRPr sz="1200" b="1" dirty="0">
              <a:latin typeface="Calibri"/>
              <a:ea typeface="Calibri"/>
              <a:cs typeface="Calibri"/>
              <a:sym typeface="Calibri"/>
            </a:endParaRPr>
          </a:p>
          <a:p>
            <a:pPr marL="0" marR="0" lvl="0" indent="0" algn="l" rtl="0">
              <a:spcBef>
                <a:spcPts val="0"/>
              </a:spcBef>
              <a:spcAft>
                <a:spcPts val="0"/>
              </a:spcAft>
              <a:buNone/>
            </a:pPr>
            <a:endParaRPr sz="1200" b="1"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After passing out </a:t>
            </a:r>
            <a:r>
              <a:rPr lang="en" sz="1200" b="1" dirty="0">
                <a:latin typeface="Calibri"/>
                <a:ea typeface="Calibri"/>
                <a:cs typeface="Calibri"/>
                <a:sym typeface="Calibri"/>
              </a:rPr>
              <a:t>Grade 2 Cycle 5 Spelling Assessment</a:t>
            </a:r>
            <a:r>
              <a:rPr lang="en" sz="1200" dirty="0">
                <a:latin typeface="Calibri"/>
                <a:ea typeface="Calibri"/>
                <a:cs typeface="Calibri"/>
                <a:sym typeface="Calibri"/>
              </a:rPr>
              <a:t>, tell students to fold the </a:t>
            </a:r>
            <a:r>
              <a:rPr lang="en" sz="1200" b="1" dirty="0">
                <a:latin typeface="Calibri"/>
                <a:ea typeface="Calibri"/>
                <a:cs typeface="Calibri"/>
                <a:sym typeface="Calibri"/>
              </a:rPr>
              <a:t>Spelling Assessment </a:t>
            </a:r>
            <a:r>
              <a:rPr lang="en" sz="1200" dirty="0">
                <a:latin typeface="Calibri"/>
                <a:ea typeface="Calibri"/>
                <a:cs typeface="Calibri"/>
                <a:sym typeface="Calibri"/>
              </a:rPr>
              <a:t>lengthwise. You will say the first word, read the sentence, and repeat the word. Students will write word on the line.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Instruct students to have books they can read independently close to them so they will be able to read quietly after the assessment concludes or assign students to work individually or in </a:t>
            </a:r>
            <a:r>
              <a:rPr lang="en" sz="1200" dirty="0" smtClean="0">
                <a:latin typeface="Calibri"/>
                <a:ea typeface="Calibri"/>
                <a:cs typeface="Calibri"/>
                <a:sym typeface="Calibri"/>
              </a:rPr>
              <a:t>pairs </a:t>
            </a:r>
            <a:r>
              <a:rPr lang="en" sz="1200" dirty="0">
                <a:latin typeface="Calibri"/>
                <a:ea typeface="Calibri"/>
                <a:cs typeface="Calibri"/>
                <a:sym typeface="Calibri"/>
              </a:rPr>
              <a:t>to read the fluency passage from the assessment (Part 5) in a low voice.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Predetermine if students will read student-selected materials or the passage from the assessment.</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If students will be reading the passage from the assessment, project the slide (if technology is available) or print out copies.</a:t>
            </a:r>
            <a:endParaRPr sz="1200" dirty="0">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Read spelling words. Say “</a:t>
            </a:r>
            <a:r>
              <a:rPr lang="en" sz="1200" i="1" dirty="0">
                <a:latin typeface="Calibri"/>
                <a:ea typeface="Calibri"/>
                <a:cs typeface="Calibri"/>
                <a:sym typeface="Calibri"/>
              </a:rPr>
              <a:t>You are going to spell some words. Spelling these words will show what sounds and spelling patterns you know. I will say the word once. Then I will read it in a sentence. Then I will say the word one more time. After that, you will write the word on your paper. If a word is tricky for you, just do your best and write the sounds you hear. If you need me to repeat the word, raise your hand.” </a:t>
            </a:r>
            <a:endParaRPr sz="1200" i="1"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Say: </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smtClean="0">
                <a:latin typeface="Calibri"/>
                <a:ea typeface="Calibri"/>
                <a:cs typeface="Calibri"/>
                <a:sym typeface="Calibri"/>
              </a:rPr>
              <a:t>"Pay</a:t>
            </a:r>
            <a:r>
              <a:rPr lang="en" sz="1200" i="1" dirty="0">
                <a:latin typeface="Calibri"/>
                <a:ea typeface="Calibri"/>
                <a:cs typeface="Calibri"/>
                <a:sym typeface="Calibri"/>
              </a:rPr>
              <a:t>. Please pay the bill. Pay</a:t>
            </a:r>
            <a:r>
              <a:rPr lang="en" sz="1200" i="1" dirty="0" smtClean="0">
                <a:latin typeface="Calibri"/>
                <a:ea typeface="Calibri"/>
                <a:cs typeface="Calibri"/>
                <a:sym typeface="Calibri"/>
              </a:rPr>
              <a:t>.”</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smtClean="0">
                <a:latin typeface="Calibri"/>
                <a:ea typeface="Calibri"/>
                <a:cs typeface="Calibri"/>
                <a:sym typeface="Calibri"/>
              </a:rPr>
              <a:t>"Boat</a:t>
            </a:r>
            <a:r>
              <a:rPr lang="en" sz="1200" i="1" dirty="0">
                <a:latin typeface="Calibri"/>
                <a:ea typeface="Calibri"/>
                <a:cs typeface="Calibri"/>
                <a:sym typeface="Calibri"/>
              </a:rPr>
              <a:t>. We went fishing in a boat. Boat</a:t>
            </a:r>
            <a:r>
              <a:rPr lang="en" sz="1200" i="1" dirty="0" smtClean="0">
                <a:latin typeface="Calibri"/>
                <a:ea typeface="Calibri"/>
                <a:cs typeface="Calibri"/>
                <a:sym typeface="Calibri"/>
              </a:rPr>
              <a:t>.”  </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smtClean="0">
                <a:latin typeface="Calibri"/>
                <a:ea typeface="Calibri"/>
                <a:cs typeface="Calibri"/>
                <a:sym typeface="Calibri"/>
              </a:rPr>
              <a:t>"Keep. </a:t>
            </a:r>
            <a:r>
              <a:rPr lang="en" sz="1200" i="1" dirty="0">
                <a:latin typeface="Calibri"/>
                <a:ea typeface="Calibri"/>
                <a:cs typeface="Calibri"/>
                <a:sym typeface="Calibri"/>
              </a:rPr>
              <a:t>May I keep the pencil? Keep</a:t>
            </a:r>
            <a:r>
              <a:rPr lang="en" sz="1200" i="1" dirty="0" smtClean="0">
                <a:latin typeface="Calibri"/>
                <a:ea typeface="Calibri"/>
                <a:cs typeface="Calibri"/>
                <a:sym typeface="Calibri"/>
              </a:rPr>
              <a:t>.” </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smtClean="0">
                <a:latin typeface="Calibri"/>
                <a:ea typeface="Calibri"/>
                <a:cs typeface="Calibri"/>
                <a:sym typeface="Calibri"/>
              </a:rPr>
              <a:t>"Slow</a:t>
            </a:r>
            <a:r>
              <a:rPr lang="en" sz="1200" i="1" dirty="0">
                <a:latin typeface="Calibri"/>
                <a:ea typeface="Calibri"/>
                <a:cs typeface="Calibri"/>
                <a:sym typeface="Calibri"/>
              </a:rPr>
              <a:t>. Snails move at a slow pace. Slow</a:t>
            </a:r>
            <a:r>
              <a:rPr lang="en" sz="1200" i="1" dirty="0" smtClean="0">
                <a:latin typeface="Calibri"/>
                <a:ea typeface="Calibri"/>
                <a:cs typeface="Calibri"/>
                <a:sym typeface="Calibri"/>
              </a:rPr>
              <a:t>.”</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smtClean="0">
                <a:latin typeface="Calibri"/>
                <a:ea typeface="Calibri"/>
                <a:cs typeface="Calibri"/>
                <a:sym typeface="Calibri"/>
              </a:rPr>
              <a:t>"Year</a:t>
            </a:r>
            <a:r>
              <a:rPr lang="en" sz="1200" i="1" dirty="0">
                <a:latin typeface="Calibri"/>
                <a:ea typeface="Calibri"/>
                <a:cs typeface="Calibri"/>
                <a:sym typeface="Calibri"/>
              </a:rPr>
              <a:t>. The is a new school year. Year</a:t>
            </a:r>
            <a:r>
              <a:rPr lang="en" sz="1200" i="1" dirty="0" smtClean="0">
                <a:latin typeface="Calibri"/>
                <a:ea typeface="Calibri"/>
                <a:cs typeface="Calibri"/>
                <a:sym typeface="Calibri"/>
              </a:rPr>
              <a:t>.”</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smtClean="0">
                <a:latin typeface="Calibri"/>
                <a:ea typeface="Calibri"/>
                <a:cs typeface="Calibri"/>
                <a:sym typeface="Calibri"/>
              </a:rPr>
              <a:t>"Sprain</a:t>
            </a:r>
            <a:r>
              <a:rPr lang="en" sz="1200" i="1" dirty="0">
                <a:latin typeface="Calibri"/>
                <a:ea typeface="Calibri"/>
                <a:cs typeface="Calibri"/>
                <a:sym typeface="Calibri"/>
              </a:rPr>
              <a:t>. She did not break her ankle, but she has a bad sprain. Sprain</a:t>
            </a:r>
            <a:r>
              <a:rPr lang="en" sz="1200" i="1" dirty="0" smtClean="0">
                <a:latin typeface="Calibri"/>
                <a:ea typeface="Calibri"/>
                <a:cs typeface="Calibri"/>
                <a:sym typeface="Calibri"/>
              </a:rPr>
              <a:t>.”</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smtClean="0">
                <a:latin typeface="Calibri"/>
                <a:ea typeface="Calibri"/>
                <a:cs typeface="Calibri"/>
                <a:sym typeface="Calibri"/>
              </a:rPr>
              <a:t>"Spying</a:t>
            </a:r>
            <a:r>
              <a:rPr lang="en" sz="1200" i="1" dirty="0">
                <a:latin typeface="Calibri"/>
                <a:ea typeface="Calibri"/>
                <a:cs typeface="Calibri"/>
                <a:sym typeface="Calibri"/>
              </a:rPr>
              <a:t>.  The players are spying on the other team.  Spying</a:t>
            </a:r>
            <a:r>
              <a:rPr lang="en" sz="1200" i="1" dirty="0" smtClean="0">
                <a:latin typeface="Calibri"/>
                <a:ea typeface="Calibri"/>
                <a:cs typeface="Calibri"/>
                <a:sym typeface="Calibri"/>
              </a:rPr>
              <a:t>.”</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smtClean="0">
                <a:latin typeface="Calibri"/>
                <a:ea typeface="Calibri"/>
                <a:cs typeface="Calibri"/>
                <a:sym typeface="Calibri"/>
              </a:rPr>
              <a:t>"Lamplight</a:t>
            </a:r>
            <a:r>
              <a:rPr lang="en" sz="1200" i="1" dirty="0">
                <a:latin typeface="Calibri"/>
                <a:ea typeface="Calibri"/>
                <a:cs typeface="Calibri"/>
                <a:sym typeface="Calibri"/>
              </a:rPr>
              <a:t>. I read my book by lamplight. Lamplight</a:t>
            </a:r>
            <a:r>
              <a:rPr lang="en" sz="1200" i="1" dirty="0" smtClean="0">
                <a:latin typeface="Calibri"/>
                <a:ea typeface="Calibri"/>
                <a:cs typeface="Calibri"/>
                <a:sym typeface="Calibri"/>
              </a:rPr>
              <a:t>.””</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smtClean="0">
                <a:latin typeface="Calibri"/>
                <a:ea typeface="Calibri"/>
                <a:cs typeface="Calibri"/>
                <a:sym typeface="Calibri"/>
              </a:rPr>
              <a:t>"Paintbrush</a:t>
            </a:r>
            <a:r>
              <a:rPr lang="en" sz="1200" i="1" dirty="0">
                <a:latin typeface="Calibri"/>
                <a:ea typeface="Calibri"/>
                <a:cs typeface="Calibri"/>
                <a:sym typeface="Calibri"/>
              </a:rPr>
              <a:t>.  The artist dipped his paintbrush in the green paint.  Paintbrush</a:t>
            </a:r>
            <a:r>
              <a:rPr lang="en" sz="1200" i="1" dirty="0" smtClean="0">
                <a:latin typeface="Calibri"/>
                <a:ea typeface="Calibri"/>
                <a:cs typeface="Calibri"/>
                <a:sym typeface="Calibri"/>
              </a:rPr>
              <a:t>.”</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smtClean="0">
                <a:latin typeface="Calibri"/>
                <a:ea typeface="Calibri"/>
                <a:cs typeface="Calibri"/>
                <a:sym typeface="Calibri"/>
              </a:rPr>
              <a:t>"Silently</a:t>
            </a:r>
            <a:r>
              <a:rPr lang="en" sz="1200" i="1" dirty="0">
                <a:latin typeface="Calibri"/>
                <a:ea typeface="Calibri"/>
                <a:cs typeface="Calibri"/>
                <a:sym typeface="Calibri"/>
              </a:rPr>
              <a:t>.  You may go and get some water silently.  Silently</a:t>
            </a:r>
            <a:r>
              <a:rPr lang="en" sz="1200" i="1" dirty="0" smtClean="0">
                <a:latin typeface="Calibri"/>
                <a:ea typeface="Calibri"/>
                <a:cs typeface="Calibri"/>
                <a:sym typeface="Calibri"/>
              </a:rPr>
              <a:t>.”</a:t>
            </a:r>
            <a:endParaRPr sz="1200" i="1"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Tell students to turn over Spelling Assessment. Dictate one of the sentences below: </a:t>
            </a:r>
            <a:endParaRPr sz="1200" dirty="0">
              <a:latin typeface="Calibri"/>
              <a:ea typeface="Calibri"/>
              <a:cs typeface="Calibri"/>
              <a:sym typeface="Calibri"/>
            </a:endParaRPr>
          </a:p>
          <a:p>
            <a:pPr marL="901700" lvl="1"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train going east is slow today.</a:t>
            </a:r>
            <a:endParaRPr sz="1200" dirty="0">
              <a:latin typeface="Calibri"/>
              <a:ea typeface="Calibri"/>
              <a:cs typeface="Calibri"/>
              <a:sym typeface="Calibri"/>
            </a:endParaRPr>
          </a:p>
          <a:p>
            <a:pPr marL="901700" lvl="1"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creek stays quite shallow even after it rains.</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Collect </a:t>
            </a:r>
            <a:r>
              <a:rPr lang="en" sz="1200" b="1" dirty="0">
                <a:latin typeface="Calibri"/>
                <a:ea typeface="Calibri"/>
                <a:cs typeface="Calibri"/>
                <a:sym typeface="Calibri"/>
              </a:rPr>
              <a:t>Spelling Assessments. </a:t>
            </a:r>
            <a:r>
              <a:rPr lang="en" sz="1200" dirty="0">
                <a:latin typeface="Calibri"/>
                <a:ea typeface="Calibri"/>
                <a:cs typeface="Calibri"/>
                <a:sym typeface="Calibri"/>
              </a:rPr>
              <a:t>Instruct students to read as assigned .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Watch to make sure students are recording words on correct lines.</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268" name="Google Shape;268;g451986a379_0_16: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9" name="Google Shape;269;g451986a379_0_16: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516113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451e90342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451e90342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see slide 10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students complete spelling test and are reading with a partner or individually, have one student at a time read Part 4: Decoding Words in Text and Reading for Fluency of the Module 1 Assessment.  A copy is included on a later slide for teacher reference.</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Other students will be reading student-selected materials or the passage from the assessment (on the following slide).</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4 of the assessment and the teacher reference “Reading Behavior Annotations” are included on following slides for teacher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individual </a:t>
            </a:r>
            <a:r>
              <a:rPr lang="en" sz="1200" dirty="0" smtClean="0">
                <a:solidFill>
                  <a:schemeClr val="dk1"/>
                </a:solidFill>
                <a:latin typeface="Calibri"/>
                <a:ea typeface="Calibri"/>
                <a:cs typeface="Calibri"/>
                <a:sym typeface="Calibri"/>
              </a:rPr>
              <a:t>students </a:t>
            </a:r>
            <a:r>
              <a:rPr lang="en" sz="1200" dirty="0">
                <a:solidFill>
                  <a:schemeClr val="dk1"/>
                </a:solidFill>
                <a:latin typeface="Calibri"/>
                <a:ea typeface="Calibri"/>
                <a:cs typeface="Calibri"/>
                <a:sym typeface="Calibri"/>
              </a:rPr>
              <a:t>to read sentences up to and including appropriate phrase from the Part 4: Decoding Words in Text and Reading for Fluency.</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 reads, annotate reading behaviors.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students basic comprehension questions about what they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begins with a section before “consolidated” and reads fluently, consider allowing student to attempt the next level. </a:t>
            </a:r>
            <a:endParaRPr sz="1200" dirty="0">
              <a:solidFill>
                <a:schemeClr val="dk1"/>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40373651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51e90342a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451e90342a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Pacing: see slide 10 </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After the spelling test, direct students to read with an assigned partner or independently.  This can be with a student selected book, with a decodable reader or using the passage from the Module 1 assessment (projected on slide).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to read with an assigned partner or independently.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to students that they will need to use whisper voices and also ask each other for help to be respectful of the student that is reading to you.</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a:t>
            </a:r>
            <a:endParaRPr sz="120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pairing students that may be challenged to read the passage independently.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to “use what they know” about syllables and spelling patterns to decode any unfamiliar words.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Encourage students to ask other students for help as needed.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00678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451986a379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g451986a379_0_25: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5-10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Reflect with students after Spelling and Fluency Assessment have been completed. Use results from assessment to fill out </a:t>
            </a:r>
            <a:r>
              <a:rPr lang="en" sz="1200" b="1" dirty="0">
                <a:latin typeface="Calibri"/>
                <a:ea typeface="Calibri"/>
                <a:cs typeface="Calibri"/>
                <a:sym typeface="Calibri"/>
              </a:rPr>
              <a:t>Goal Setting sheet</a:t>
            </a:r>
            <a:r>
              <a:rPr lang="en" sz="1200" dirty="0">
                <a:latin typeface="Calibri"/>
                <a:ea typeface="Calibri"/>
                <a:cs typeface="Calibri"/>
                <a:sym typeface="Calibri"/>
              </a:rPr>
              <a:t>. This might mean students reflect in a different part of the day, to give you time to grade all assessments. </a:t>
            </a: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to think of one goal they are working towards to be better reader. Define “goal” for students. (Something specific they are working towards to help them be a more proficient reader and writer.)  </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to respond to the reflection question and share with a partner. </a:t>
            </a:r>
            <a:endParaRPr sz="1200" dirty="0">
              <a:latin typeface="Calibri"/>
              <a:ea typeface="Calibri"/>
              <a:cs typeface="Calibri"/>
              <a:sym typeface="Calibri"/>
            </a:endParaRPr>
          </a:p>
          <a:p>
            <a:pPr marL="1600200" marR="0" lvl="3" indent="-152400" algn="l" rtl="0">
              <a:spcBef>
                <a:spcPts val="0"/>
              </a:spcBef>
              <a:spcAft>
                <a:spcPts val="0"/>
              </a:spcAft>
              <a:buClr>
                <a:schemeClr val="dk1"/>
              </a:buClr>
              <a:buSzPts val="1200"/>
              <a:buFont typeface="Calibri"/>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Student Look-fors</a:t>
            </a:r>
            <a:r>
              <a:rPr lang="en" sz="1200" dirty="0">
                <a:latin typeface="Calibri"/>
                <a:ea typeface="Calibri"/>
                <a:cs typeface="Calibri"/>
                <a:sym typeface="Calibri"/>
              </a:rPr>
              <a:t>/Listen-fors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Responses will vary. Example: “</a:t>
            </a:r>
            <a:r>
              <a:rPr lang="en" sz="1200" b="1" dirty="0">
                <a:latin typeface="Calibri"/>
                <a:ea typeface="Calibri"/>
                <a:cs typeface="Calibri"/>
                <a:sym typeface="Calibri"/>
              </a:rPr>
              <a:t>My goal is to work on reading with expression.”</a:t>
            </a:r>
            <a:endParaRPr sz="1200" dirty="0">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Provide sentence frames. Examples:</a:t>
            </a:r>
            <a:endParaRPr sz="1200" dirty="0">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“When I was working on the ____________ part of the assessment, I realized __________________.</a:t>
            </a:r>
            <a:endParaRPr sz="1200" i="0" u="none" strike="noStrike" cap="none" dirty="0">
              <a:solidFill>
                <a:schemeClr val="dk1"/>
              </a:solidFill>
              <a:latin typeface="Calibri"/>
              <a:ea typeface="Calibri"/>
              <a:cs typeface="Calibri"/>
              <a:sym typeface="Calibri"/>
            </a:endParaRPr>
          </a:p>
        </p:txBody>
      </p:sp>
      <p:sp>
        <p:nvSpPr>
          <p:cNvPr id="290" name="Google Shape;290;g451986a379_0_25: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1" name="Google Shape;291;g451986a379_0_25: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12027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51986a379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451986a379_0_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For Teacher Reference</a:t>
            </a:r>
            <a:endParaRPr sz="1200">
              <a:latin typeface="Calibri"/>
              <a:ea typeface="Calibri"/>
              <a:cs typeface="Calibri"/>
              <a:sym typeface="Calibri"/>
            </a:endParaRPr>
          </a:p>
        </p:txBody>
      </p:sp>
    </p:spTree>
    <p:extLst>
      <p:ext uri="{BB962C8B-B14F-4D97-AF65-F5344CB8AC3E}">
        <p14:creationId xmlns:p14="http://schemas.microsoft.com/office/powerpoint/2010/main" val="412229549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51e90342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451e90342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For Teacher Reference</a:t>
            </a:r>
            <a:endParaRPr/>
          </a:p>
        </p:txBody>
      </p:sp>
    </p:spTree>
    <p:extLst>
      <p:ext uri="{BB962C8B-B14F-4D97-AF65-F5344CB8AC3E}">
        <p14:creationId xmlns:p14="http://schemas.microsoft.com/office/powerpoint/2010/main" val="31590061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451e90342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451e90342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For Teacher Reference</a:t>
            </a:r>
            <a:endParaRPr/>
          </a:p>
        </p:txBody>
      </p:sp>
    </p:spTree>
    <p:extLst>
      <p:ext uri="{BB962C8B-B14F-4D97-AF65-F5344CB8AC3E}">
        <p14:creationId xmlns:p14="http://schemas.microsoft.com/office/powerpoint/2010/main" val="5176276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Long Vowel Chart (posted or projected)</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Passage from Part 5: Fluency (optional)</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Cycle 25 Assessment </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Part 4: Decoding Words in Text and Reading for Fluency (teacher copy for annotation per student; one copy for students to read)</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Part 6: Cycle 5 Spelling Test (one per student) </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Part 7: Sentence Dictation </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Part 8: Goal Setting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Paper, pencils, erasers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Student-selected reading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student reading choices and grouping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37543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Assessment Overview Document (found in the K-2 Reading Foundations Skills Block Resource Manual)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19530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68e6fc5c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68e6fc5c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Cycle 25 Assessment </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Part 4: Decoding Words in Text and Reading for Fluency </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Part 6: Cycle 5 Spelling Test </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Part 7: Sentence Dictation </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entury Gothic"/>
              <a:buChar char="○"/>
            </a:pPr>
            <a:r>
              <a:rPr lang="en" sz="1200">
                <a:solidFill>
                  <a:schemeClr val="dk1"/>
                </a:solidFill>
                <a:latin typeface="Calibri"/>
                <a:ea typeface="Calibri"/>
                <a:cs typeface="Calibri"/>
                <a:sym typeface="Calibri"/>
              </a:rPr>
              <a:t>Part 8: Goal Setting </a:t>
            </a:r>
            <a:endParaRPr sz="1200">
              <a:latin typeface="Calibri"/>
              <a:ea typeface="Calibri"/>
              <a:cs typeface="Calibri"/>
              <a:sym typeface="Calibri"/>
            </a:endParaRPr>
          </a:p>
        </p:txBody>
      </p:sp>
    </p:spTree>
    <p:extLst>
      <p:ext uri="{BB962C8B-B14F-4D97-AF65-F5344CB8AC3E}">
        <p14:creationId xmlns:p14="http://schemas.microsoft.com/office/powerpoint/2010/main" val="29469376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is the final lesson in the first module of second grade. The module reviewed four syllable types (vowel sound/spelling patterns) introduced in first grade: magic “e,” vowel team, open, and closed. The specific vowel teams worked with include: “ay” and “ai” (long “a”), “ee,” “ea,” and “-y” (as long “e”) and “igh,” “ie,” and “-y” (as long “i”). Students used their</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knowledge of these syllable types to decode (read) and encode (spell) single- and two-syllable words. During Work Time A, students complete the End of Module 1 Assessment, where they read and write single- and two-syllable words with these patterns in isolation and in text. The assessment also includes a high-frequency word component and a short passage to assess fluency.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the only assessment in Module 1, after 5 cycles of instruction.  Students may need guidance for assessment readiness and expectations during assessment time.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is the End of Module Assessment.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Decode, feedback, goal, syllable type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866940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and spell.”</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2954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Remember the transition song we just sang. Today we are going to read words with long vowel spelling patterns.”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913598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opening of the lesson serves to review and set the purpose for the assessment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Grade 2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‘e,’ ‘i,’ ‘o,’ ‘u.’ These are the long vowel sounds that we hear in words like ‘day,’ ‘week,’ ‘night,’ ‘hope,’ and ‘June.’ Over the past several weeks, we’ve been looking closely at some ways to spell the vowel sounds /ā/, /ē/, /ī/, and /ō/. Let’s see if we can name those syllable types or spelling patterns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enlarged </a:t>
            </a:r>
            <a:r>
              <a:rPr lang="en" sz="1200" b="1" dirty="0">
                <a:solidFill>
                  <a:schemeClr val="dk1"/>
                </a:solidFill>
                <a:latin typeface="Calibri"/>
                <a:ea typeface="Calibri"/>
                <a:cs typeface="Calibri"/>
                <a:sym typeface="Calibri"/>
              </a:rPr>
              <a:t>Suggested Long Vowel Syllable Type chart</a:t>
            </a:r>
            <a:r>
              <a:rPr lang="en" sz="1200" dirty="0">
                <a:solidFill>
                  <a:schemeClr val="dk1"/>
                </a:solidFill>
                <a:latin typeface="Calibri"/>
                <a:ea typeface="Calibri"/>
                <a:cs typeface="Calibri"/>
                <a:sym typeface="Calibri"/>
              </a:rPr>
              <a:t> or </a:t>
            </a:r>
            <a:r>
              <a:rPr lang="en" sz="1200" b="1" dirty="0">
                <a:solidFill>
                  <a:schemeClr val="dk1"/>
                </a:solidFill>
                <a:latin typeface="Calibri"/>
                <a:ea typeface="Calibri"/>
                <a:cs typeface="Calibri"/>
                <a:sym typeface="Calibri"/>
              </a:rPr>
              <a:t>Long “a” Word Cards </a:t>
            </a:r>
            <a:r>
              <a:rPr lang="en" sz="1200" dirty="0">
                <a:solidFill>
                  <a:schemeClr val="dk1"/>
                </a:solidFill>
                <a:latin typeface="Calibri"/>
                <a:ea typeface="Calibri"/>
                <a:cs typeface="Calibri"/>
                <a:sym typeface="Calibri"/>
              </a:rPr>
              <a:t>and reads the /ā/ words aloud: “make, paid, 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 “make” and invite students to read the word. Then, ask: “</a:t>
            </a:r>
            <a:r>
              <a:rPr lang="en" sz="1200" i="1" dirty="0">
                <a:solidFill>
                  <a:schemeClr val="dk1"/>
                </a:solidFill>
                <a:latin typeface="Calibri"/>
                <a:ea typeface="Calibri"/>
                <a:cs typeface="Calibri"/>
                <a:sym typeface="Calibri"/>
              </a:rPr>
              <a:t>How is the sound /ā/ spelled in this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magic “e”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This is the magic ‘e’ syllable type (spelling pattern). The ‘e’ at the end of the syllable is silent but makes the vowel ‘a’ say its name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 “paid” and invite students to read the word. Then, ask: “</a:t>
            </a:r>
            <a:r>
              <a:rPr lang="en" sz="1200" i="1" dirty="0">
                <a:solidFill>
                  <a:schemeClr val="dk1"/>
                </a:solidFill>
                <a:latin typeface="Calibri"/>
                <a:ea typeface="Calibri"/>
                <a:cs typeface="Calibri"/>
                <a:sym typeface="Calibri"/>
              </a:rPr>
              <a:t>How is the sound /ā/ spelled in this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vowel team “ai”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the word “play.”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vowel teams ‘ay’ and ‘ai’ are two ways we’ve looked at recently to spell the long ‘a’ sound. We discovered that ‘ay’ isn’t followed by a consonant, and that ‘ai’ is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for with the /ē/, /ī/ and /ō/ words on the </a:t>
            </a:r>
            <a:r>
              <a:rPr lang="en" sz="1200" b="1" dirty="0">
                <a:solidFill>
                  <a:schemeClr val="dk1"/>
                </a:solidFill>
                <a:latin typeface="Calibri"/>
                <a:ea typeface="Calibri"/>
                <a:cs typeface="Calibri"/>
                <a:sym typeface="Calibri"/>
              </a:rPr>
              <a:t>enlarged Long Vowel anchor chart </a:t>
            </a:r>
            <a:r>
              <a:rPr lang="en" sz="1200" dirty="0">
                <a:solidFill>
                  <a:schemeClr val="dk1"/>
                </a:solidFill>
                <a:latin typeface="Calibri"/>
                <a:ea typeface="Calibri"/>
                <a:cs typeface="Calibri"/>
                <a:sym typeface="Calibri"/>
              </a:rPr>
              <a:t>or </a:t>
            </a:r>
            <a:r>
              <a:rPr lang="en" sz="1200" b="1" dirty="0">
                <a:solidFill>
                  <a:schemeClr val="dk1"/>
                </a:solidFill>
                <a:latin typeface="Calibri"/>
                <a:ea typeface="Calibri"/>
                <a:cs typeface="Calibri"/>
                <a:sym typeface="Calibri"/>
              </a:rPr>
              <a:t>index cards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an elbow partner and respond to the following prompt: “</a:t>
            </a:r>
            <a:r>
              <a:rPr lang="en" sz="1200" i="1" dirty="0">
                <a:solidFill>
                  <a:schemeClr val="dk1"/>
                </a:solidFill>
                <a:latin typeface="Calibri"/>
                <a:ea typeface="Calibri"/>
                <a:cs typeface="Calibri"/>
                <a:sym typeface="Calibri"/>
              </a:rPr>
              <a:t>How does knowing these syllable types or sound/spelling patterns help us become proficient readers and writers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Examples: When we see those spelling patterns, we will instantly know what sound to make when we’re decoding; when we go to spell a word, we can think about where we hear the long sound in the syllable and that will help us know what syllable type it is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syllable types in preparation for the assessment.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letters in a vowel team by placing a dot under each and drawing a straight line between the dots. This can serve as a visual, reinforcing the fact that while there are two vowels, they make just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magic “e” by drawing an arrow from below the magic “e” back to the vowel it gives its voice to. This can serve as a visual, reinforcing the role of the magic “e” and the fact that even though there are two vowel letters in that syllable, there is just one vowel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underlining the final consonant in a word with a medial vowel team to reinforce students’ knowledge of when a vowel team is followed by a consonant.  For example, underline the “d” in the word “paid.”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4335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51986a37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g451986a37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latin typeface="Calibri"/>
                <a:ea typeface="Calibri"/>
                <a:cs typeface="Calibri"/>
                <a:sym typeface="Calibri"/>
              </a:rPr>
              <a:t>1-2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444500" marR="0" lvl="1"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444500" lvl="0" indent="-292100" algn="l" rtl="0">
              <a:lnSpc>
                <a:spcPct val="90000"/>
              </a:lnSpc>
              <a:spcBef>
                <a:spcPts val="0"/>
              </a:spcBef>
              <a:spcAft>
                <a:spcPts val="0"/>
              </a:spcAft>
              <a:buSzPts val="1200"/>
              <a:buFont typeface="Calibri"/>
              <a:buChar char="●"/>
            </a:pPr>
            <a:r>
              <a:rPr lang="en" sz="1200" dirty="0">
                <a:latin typeface="Calibri"/>
                <a:ea typeface="Calibri"/>
                <a:cs typeface="Calibri"/>
                <a:sym typeface="Calibri"/>
              </a:rPr>
              <a:t>Sing transition song, sung to the tune of “The More We Get </a:t>
            </a:r>
            <a:r>
              <a:rPr lang="en" sz="1200" dirty="0" smtClean="0">
                <a:latin typeface="Calibri"/>
                <a:ea typeface="Calibri"/>
                <a:cs typeface="Calibri"/>
                <a:sym typeface="Calibri"/>
              </a:rPr>
              <a:t>Together.”</a:t>
            </a:r>
            <a:endParaRPr sz="1200" dirty="0">
              <a:highlight>
                <a:srgbClr val="FFFFFF"/>
              </a:highlight>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“show what they’ve learned.” Instruct students to get ready for spelling assessment. </a:t>
            </a:r>
            <a:endParaRPr sz="1200" dirty="0">
              <a:latin typeface="Calibri" panose="020F0502020204030204" pitchFamily="34" charset="0"/>
              <a:sym typeface="Calibri"/>
            </a:endParaRPr>
          </a:p>
          <a:p>
            <a:pPr marL="444500" marR="0" lvl="0" indent="-292100" algn="l" rtl="0">
              <a:spcBef>
                <a:spcPts val="0"/>
              </a:spcBef>
              <a:spcAft>
                <a:spcPts val="0"/>
              </a:spcAft>
              <a:buSzPts val="1200"/>
              <a:buFont typeface="Calibri"/>
              <a:buChar char="●"/>
            </a:pPr>
            <a:r>
              <a:rPr lang="en" sz="1200" dirty="0">
                <a:latin typeface="Calibri" panose="020F0502020204030204" pitchFamily="34" charset="0"/>
                <a:sym typeface="Calibri"/>
              </a:rPr>
              <a:t>Each student should have access to a book they can read independently or the Part 5 fluency passage provided to read alone or with a partner after the Cycle 5 Spelling Assessment. </a:t>
            </a:r>
            <a:endParaRPr sz="1200" dirty="0">
              <a:latin typeface="Calibri" panose="020F0502020204030204" pitchFamily="34" charset="0"/>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These transition slides are an optimal time for moving around, even if it’s to sit right back down. Putting movements to these songs (e.g</a:t>
            </a:r>
            <a:r>
              <a:rPr lang="en" sz="1200" dirty="0" smtClean="0">
                <a:latin typeface="Calibri" panose="020F0502020204030204" pitchFamily="34" charset="0"/>
                <a:sym typeface="Calibri"/>
              </a:rPr>
              <a:t>., </a:t>
            </a:r>
            <a:r>
              <a:rPr lang="en" sz="1200" dirty="0">
                <a:latin typeface="Calibri" panose="020F0502020204030204" pitchFamily="34" charset="0"/>
                <a:sym typeface="Calibri"/>
              </a:rPr>
              <a:t>marching in a circle or in place, hand movements that “show” some of the ideas in the song) can be a lot of fun. Students can come up with these movements themselves.</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panose="020F0502020204030204" pitchFamily="34" charset="0"/>
              <a:sym typeface="Calibri"/>
            </a:endParaRPr>
          </a:p>
          <a:p>
            <a:pPr marL="0" marR="0" lvl="0" indent="0" algn="l" rtl="0">
              <a:spcBef>
                <a:spcPts val="0"/>
              </a:spcBef>
              <a:spcAft>
                <a:spcPts val="0"/>
              </a:spcAft>
              <a:buNone/>
            </a:pPr>
            <a:r>
              <a:rPr lang="en" sz="1200" dirty="0">
                <a:latin typeface="Calibri" panose="020F0502020204030204" pitchFamily="34" charset="0"/>
                <a:sym typeface="Calibri"/>
              </a:rPr>
              <a:t>Teacher Actions: None</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sing along with the transition song.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move to their designated areas in the classroom in order to be assessed.  </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2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a:t>
            </a:r>
            <a:endParaRPr sz="1200" dirty="0">
              <a:latin typeface="Calibri"/>
              <a:ea typeface="Calibri"/>
              <a:cs typeface="Calibri"/>
              <a:sym typeface="Calibri"/>
            </a:endParaRPr>
          </a:p>
          <a:p>
            <a:pPr marL="444500" lvl="0" indent="-292100" algn="l" rtl="0">
              <a:spcBef>
                <a:spcPts val="0"/>
              </a:spcBef>
              <a:spcAft>
                <a:spcPts val="0"/>
              </a:spcAft>
              <a:buSzPts val="1200"/>
              <a:buFont typeface="Calibri"/>
              <a:buChar char="●"/>
            </a:pPr>
            <a:r>
              <a:rPr lang="en" sz="1200" dirty="0">
                <a:latin typeface="Calibri"/>
                <a:ea typeface="Calibri"/>
                <a:cs typeface="Calibri"/>
                <a:sym typeface="Calibri"/>
              </a:rPr>
              <a:t>Students should know where to go and what to do when they begin the spelling assessments. All students should have books to read for Accountable Independent Reading (AIR) or access to the Part 5 fluency passage for assigned reading alone or with partners after the assessment is over.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p:txBody>
      </p:sp>
      <p:sp>
        <p:nvSpPr>
          <p:cNvPr id="250" name="Google Shape;250;g451986a37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1" name="Google Shape;251;g451986a37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558480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9.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178675" y="257314"/>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2: Cycle 5: Lesson 25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00" name="Google Shape;200;p30"/>
          <p:cNvSpPr txBox="1">
            <a:spLocks noGrp="1"/>
          </p:cNvSpPr>
          <p:nvPr>
            <p:ph type="body" idx="1"/>
          </p:nvPr>
        </p:nvSpPr>
        <p:spPr>
          <a:xfrm>
            <a:off x="178675" y="1052314"/>
            <a:ext cx="8520600" cy="2953629"/>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800" i="1" dirty="0" smtClean="0"/>
              <a:t>This </a:t>
            </a:r>
            <a:r>
              <a:rPr lang="en" sz="1800" i="1" dirty="0"/>
              <a:t>is the final lesson in the first module of second grade. It is also the first assessment lesson in second grade. In the Lesson Opening, students will review the long vowel sound/spelling patterns they’ve been working on in this module. The Opening review is short to accommodate the extra time needed to administer the assessment.  Knowledge and skills from Module 1 are assessed (syllable types (vowel sound/spelling patterns): magic “e,” vowel team, open, and closed; vowel teams “ay” and “ai” (long “a”), “ee,” “ea,” and “-y” (as long “e”) and “igh,” “ie,” and “-y” (as long “i”).</a:t>
            </a:r>
            <a:endParaRPr sz="1800"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sz="1800" b="1" i="1" dirty="0">
                <a:solidFill>
                  <a:schemeClr val="dk1"/>
                </a:solidFill>
              </a:rPr>
              <a:t>Be sure that students pay careful attention </a:t>
            </a:r>
            <a:r>
              <a:rPr lang="en" sz="1800" b="1" i="1" dirty="0" smtClean="0">
                <a:solidFill>
                  <a:schemeClr val="dk1"/>
                </a:solidFill>
              </a:rPr>
              <a:t>to</a:t>
            </a:r>
            <a:r>
              <a:rPr lang="en" sz="1600" b="1" i="1" dirty="0" smtClean="0">
                <a:solidFill>
                  <a:schemeClr val="dk1"/>
                </a:solidFill>
              </a:rPr>
              <a:t>:</a:t>
            </a:r>
            <a:endParaRPr lang="en" sz="1600" b="1" i="1" dirty="0"/>
          </a:p>
          <a:p>
            <a:pPr marL="323850" indent="-285750">
              <a:lnSpc>
                <a:spcPct val="90000"/>
              </a:lnSpc>
              <a:spcBef>
                <a:spcPts val="0"/>
              </a:spcBef>
              <a:buSzPts val="1600"/>
            </a:pPr>
            <a:r>
              <a:rPr lang="en" sz="1600" i="1" dirty="0" smtClean="0"/>
              <a:t>Long </a:t>
            </a:r>
            <a:r>
              <a:rPr lang="en" sz="1600" i="1" dirty="0"/>
              <a:t>Vowel Spelling Patterns </a:t>
            </a:r>
            <a:endParaRPr sz="1600" i="1" dirty="0"/>
          </a:p>
          <a:p>
            <a:pPr marL="323850" indent="-285750">
              <a:lnSpc>
                <a:spcPct val="90000"/>
              </a:lnSpc>
              <a:spcBef>
                <a:spcPts val="0"/>
              </a:spcBef>
              <a:buSzPts val="1600"/>
            </a:pPr>
            <a:r>
              <a:rPr lang="en" sz="1600" i="1" dirty="0"/>
              <a:t>Assessment Tasks (spelling, sentence dictation, oral reading fluency</a:t>
            </a:r>
            <a:r>
              <a:rPr lang="en" sz="1600" i="1" dirty="0" smtClean="0"/>
              <a:t>)</a:t>
            </a:r>
          </a:p>
          <a:p>
            <a:pPr marL="323850" indent="-285750">
              <a:lnSpc>
                <a:spcPct val="90000"/>
              </a:lnSpc>
              <a:spcBef>
                <a:spcPts val="0"/>
              </a:spcBef>
              <a:buSzPts val="1600"/>
            </a:pPr>
            <a:r>
              <a:rPr lang="en-US" sz="1600" i="1" dirty="0"/>
              <a:t>Syllable </a:t>
            </a:r>
            <a:r>
              <a:rPr lang="en-US" sz="1600" i="1" dirty="0" smtClean="0"/>
              <a:t>Types</a:t>
            </a:r>
            <a:endParaRPr lang="en-US" sz="16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9"/>
          <p:cNvSpPr txBox="1">
            <a:spLocks noGrp="1"/>
          </p:cNvSpPr>
          <p:nvPr>
            <p:ph type="title"/>
          </p:nvPr>
        </p:nvSpPr>
        <p:spPr>
          <a:xfrm>
            <a:off x="629869" y="342900"/>
            <a:ext cx="7578300" cy="6888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a:t>Assessment Learning Targets</a:t>
            </a:r>
            <a:endParaRPr sz="3200"/>
          </a:p>
        </p:txBody>
      </p:sp>
      <p:sp>
        <p:nvSpPr>
          <p:cNvPr id="262" name="Google Shape;262;p3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263" name="Google Shape;263;p39"/>
          <p:cNvSpPr txBox="1">
            <a:spLocks noGrp="1"/>
          </p:cNvSpPr>
          <p:nvPr>
            <p:ph type="body" idx="2"/>
          </p:nvPr>
        </p:nvSpPr>
        <p:spPr>
          <a:xfrm>
            <a:off x="430375" y="1309700"/>
            <a:ext cx="8274000" cy="35655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SzPts val="2400"/>
              <a:buFont typeface="Calibri"/>
              <a:buChar char="●"/>
            </a:pPr>
            <a:r>
              <a:rPr lang="en"/>
              <a:t>I can apply what I know to spell words accurately. </a:t>
            </a:r>
            <a:endParaRPr/>
          </a:p>
          <a:p>
            <a:pPr marL="342900" marR="0" lvl="0" indent="0" algn="l" rtl="0">
              <a:lnSpc>
                <a:spcPct val="90000"/>
              </a:lnSpc>
              <a:spcBef>
                <a:spcPts val="0"/>
              </a:spcBef>
              <a:spcAft>
                <a:spcPts val="0"/>
              </a:spcAft>
              <a:buNone/>
            </a:pPr>
            <a:endParaRPr/>
          </a:p>
          <a:p>
            <a:pPr marL="342900" marR="0" lvl="0" indent="-317500" algn="l" rtl="0">
              <a:lnSpc>
                <a:spcPct val="90000"/>
              </a:lnSpc>
              <a:spcBef>
                <a:spcPts val="0"/>
              </a:spcBef>
              <a:spcAft>
                <a:spcPts val="0"/>
              </a:spcAft>
              <a:buSzPts val="2400"/>
              <a:buFont typeface="Calibri"/>
              <a:buChar char="●"/>
            </a:pPr>
            <a:r>
              <a:rPr lang="en"/>
              <a:t>I can read smoothly, with expression and meaning, at just the right rate. </a:t>
            </a:r>
            <a:endParaRPr/>
          </a:p>
        </p:txBody>
      </p:sp>
      <p:pic>
        <p:nvPicPr>
          <p:cNvPr id="264" name="Google Shape;264;p39"/>
          <p:cNvPicPr preferRelativeResize="0"/>
          <p:nvPr/>
        </p:nvPicPr>
        <p:blipFill>
          <a:blip r:embed="rId3">
            <a:alphaModFix/>
          </a:blip>
          <a:stretch>
            <a:fillRect/>
          </a:stretch>
        </p:blipFill>
        <p:spPr>
          <a:xfrm>
            <a:off x="8295255" y="4321623"/>
            <a:ext cx="744042" cy="55357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0"/>
          <p:cNvSpPr txBox="1">
            <a:spLocks noGrp="1"/>
          </p:cNvSpPr>
          <p:nvPr>
            <p:ph type="title"/>
          </p:nvPr>
        </p:nvSpPr>
        <p:spPr>
          <a:xfrm>
            <a:off x="288175" y="69150"/>
            <a:ext cx="7848000" cy="6888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a:t> Module 1 Cycle 5 Spelling Assessment </a:t>
            </a:r>
            <a:endParaRPr sz="3200"/>
          </a:p>
        </p:txBody>
      </p:sp>
      <p:sp>
        <p:nvSpPr>
          <p:cNvPr id="272" name="Google Shape;272;p4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273" name="Google Shape;273;p40"/>
          <p:cNvSpPr txBox="1">
            <a:spLocks noGrp="1"/>
          </p:cNvSpPr>
          <p:nvPr>
            <p:ph type="body" idx="2"/>
          </p:nvPr>
        </p:nvSpPr>
        <p:spPr>
          <a:xfrm>
            <a:off x="455175" y="875976"/>
            <a:ext cx="7977300" cy="38577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2300" b="1">
              <a:solidFill>
                <a:srgbClr val="D71149"/>
              </a:solidFill>
            </a:endParaRPr>
          </a:p>
          <a:p>
            <a:pPr marL="0" lvl="0" indent="0" algn="l" rtl="0">
              <a:lnSpc>
                <a:spcPct val="115000"/>
              </a:lnSpc>
              <a:spcBef>
                <a:spcPts val="2300"/>
              </a:spcBef>
              <a:spcAft>
                <a:spcPts val="0"/>
              </a:spcAft>
              <a:buClr>
                <a:schemeClr val="dk1"/>
              </a:buClr>
              <a:buSzPts val="800"/>
              <a:buFont typeface="Arial"/>
              <a:buNone/>
            </a:pPr>
            <a:r>
              <a:rPr lang="en" sz="2300" b="1">
                <a:solidFill>
                  <a:srgbClr val="D71149"/>
                </a:solidFill>
              </a:rPr>
              <a:t>Cycle 5 Spelling Test</a:t>
            </a:r>
            <a:endParaRPr sz="2300" b="1">
              <a:solidFill>
                <a:srgbClr val="D71149"/>
              </a:solidFill>
            </a:endParaRPr>
          </a:p>
          <a:p>
            <a:pPr marL="0" lvl="0" indent="0" algn="l" rtl="0">
              <a:lnSpc>
                <a:spcPct val="115000"/>
              </a:lnSpc>
              <a:spcBef>
                <a:spcPts val="2300"/>
              </a:spcBef>
              <a:spcAft>
                <a:spcPts val="0"/>
              </a:spcAft>
              <a:buClr>
                <a:schemeClr val="dk1"/>
              </a:buClr>
              <a:buSzPts val="800"/>
              <a:buFont typeface="Arial"/>
              <a:buNone/>
            </a:pPr>
            <a:r>
              <a:rPr lang="en" sz="2300" b="1">
                <a:solidFill>
                  <a:srgbClr val="D71149"/>
                </a:solidFill>
              </a:rPr>
              <a:t>Name:</a:t>
            </a:r>
            <a:r>
              <a:rPr lang="en" sz="2300"/>
              <a:t>____________   </a:t>
            </a:r>
            <a:r>
              <a:rPr lang="en" sz="2300" b="1">
                <a:solidFill>
                  <a:srgbClr val="D71149"/>
                </a:solidFill>
              </a:rPr>
              <a:t>Date:</a:t>
            </a:r>
            <a:r>
              <a:rPr lang="en" sz="2300"/>
              <a:t>_______</a:t>
            </a:r>
            <a:endParaRPr sz="2300"/>
          </a:p>
        </p:txBody>
      </p:sp>
      <p:pic>
        <p:nvPicPr>
          <p:cNvPr id="274" name="Google Shape;274;p40"/>
          <p:cNvPicPr preferRelativeResize="0"/>
          <p:nvPr/>
        </p:nvPicPr>
        <p:blipFill>
          <a:blip r:embed="rId3">
            <a:alphaModFix/>
          </a:blip>
          <a:stretch>
            <a:fillRect/>
          </a:stretch>
        </p:blipFill>
        <p:spPr>
          <a:xfrm>
            <a:off x="5588175" y="875976"/>
            <a:ext cx="1593722" cy="39297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1"/>
          <p:cNvSpPr txBox="1">
            <a:spLocks noGrp="1"/>
          </p:cNvSpPr>
          <p:nvPr>
            <p:ph type="title"/>
          </p:nvPr>
        </p:nvSpPr>
        <p:spPr>
          <a:xfrm>
            <a:off x="163282" y="163050"/>
            <a:ext cx="9089700" cy="648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b="1" dirty="0"/>
              <a:t>Part 4: Decoding Words in Text and Reading for Fluency </a:t>
            </a:r>
            <a:r>
              <a:rPr lang="en" b="1" dirty="0"/>
              <a:t> </a:t>
            </a:r>
            <a:endParaRPr b="1" dirty="0"/>
          </a:p>
        </p:txBody>
      </p:sp>
      <p:sp>
        <p:nvSpPr>
          <p:cNvPr id="280" name="Google Shape;280;p41"/>
          <p:cNvSpPr txBox="1"/>
          <p:nvPr/>
        </p:nvSpPr>
        <p:spPr>
          <a:xfrm>
            <a:off x="2627525" y="811350"/>
            <a:ext cx="3943500" cy="3520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entury Gothic"/>
                <a:ea typeface="Century Gothic"/>
                <a:cs typeface="Century Gothic"/>
                <a:sym typeface="Century Gothic"/>
              </a:rPr>
              <a:t>Rules of Fluency </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smoothly </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with expression</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with meaning</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just the right speed</a:t>
            </a:r>
            <a:r>
              <a:rPr lang="en" sz="2400" b="1">
                <a:latin typeface="Century Gothic"/>
                <a:ea typeface="Century Gothic"/>
                <a:cs typeface="Century Gothic"/>
                <a:sym typeface="Century Gothic"/>
              </a:rPr>
              <a:t> </a:t>
            </a:r>
            <a:endParaRPr sz="2400" b="1">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2"/>
          <p:cNvSpPr txBox="1">
            <a:spLocks noGrp="1"/>
          </p:cNvSpPr>
          <p:nvPr>
            <p:ph type="title"/>
          </p:nvPr>
        </p:nvSpPr>
        <p:spPr>
          <a:xfrm>
            <a:off x="345775" y="57725"/>
            <a:ext cx="8112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or Independent Reading  </a:t>
            </a:r>
            <a:endParaRPr/>
          </a:p>
        </p:txBody>
      </p:sp>
      <p:pic>
        <p:nvPicPr>
          <p:cNvPr id="286" name="Google Shape;286;p42"/>
          <p:cNvPicPr preferRelativeResize="0"/>
          <p:nvPr/>
        </p:nvPicPr>
        <p:blipFill>
          <a:blip r:embed="rId3">
            <a:alphaModFix/>
          </a:blip>
          <a:stretch>
            <a:fillRect/>
          </a:stretch>
        </p:blipFill>
        <p:spPr>
          <a:xfrm>
            <a:off x="632800" y="981800"/>
            <a:ext cx="7924775" cy="34752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94" name="Google Shape;294;p4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is one goal you are working on to become a more proficient reader</a:t>
            </a:r>
            <a:r>
              <a:rPr lang="en" sz="24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295" name="Google Shape;295;p43"/>
          <p:cNvPicPr preferRelativeResize="0"/>
          <p:nvPr/>
        </p:nvPicPr>
        <p:blipFill>
          <a:blip r:embed="rId3">
            <a:alphaModFix/>
          </a:blip>
          <a:stretch>
            <a:fillRect/>
          </a:stretch>
        </p:blipFill>
        <p:spPr>
          <a:xfrm>
            <a:off x="575297" y="1543276"/>
            <a:ext cx="3058179" cy="2858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pic>
        <p:nvPicPr>
          <p:cNvPr id="300" name="Google Shape;300;p44"/>
          <p:cNvPicPr preferRelativeResize="0"/>
          <p:nvPr/>
        </p:nvPicPr>
        <p:blipFill>
          <a:blip r:embed="rId3">
            <a:alphaModFix/>
          </a:blip>
          <a:stretch>
            <a:fillRect/>
          </a:stretch>
        </p:blipFill>
        <p:spPr>
          <a:xfrm>
            <a:off x="0" y="195625"/>
            <a:ext cx="5085876" cy="3461025"/>
          </a:xfrm>
          <a:prstGeom prst="rect">
            <a:avLst/>
          </a:prstGeom>
          <a:noFill/>
          <a:ln>
            <a:noFill/>
          </a:ln>
        </p:spPr>
      </p:pic>
      <p:pic>
        <p:nvPicPr>
          <p:cNvPr id="301" name="Google Shape;301;p44"/>
          <p:cNvPicPr preferRelativeResize="0"/>
          <p:nvPr/>
        </p:nvPicPr>
        <p:blipFill>
          <a:blip r:embed="rId4">
            <a:alphaModFix/>
          </a:blip>
          <a:stretch>
            <a:fillRect/>
          </a:stretch>
        </p:blipFill>
        <p:spPr>
          <a:xfrm>
            <a:off x="4956200" y="267650"/>
            <a:ext cx="4187800" cy="38764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pic>
        <p:nvPicPr>
          <p:cNvPr id="306" name="Google Shape;306;p45"/>
          <p:cNvPicPr preferRelativeResize="0"/>
          <p:nvPr/>
        </p:nvPicPr>
        <p:blipFill>
          <a:blip r:embed="rId3">
            <a:alphaModFix/>
          </a:blip>
          <a:stretch>
            <a:fillRect/>
          </a:stretch>
        </p:blipFill>
        <p:spPr>
          <a:xfrm>
            <a:off x="1973850" y="244925"/>
            <a:ext cx="5373975" cy="40680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Google Shape;311;p46"/>
          <p:cNvPicPr preferRelativeResize="0"/>
          <p:nvPr/>
        </p:nvPicPr>
        <p:blipFill>
          <a:blip r:embed="rId3">
            <a:alphaModFix/>
          </a:blip>
          <a:stretch>
            <a:fillRect/>
          </a:stretch>
        </p:blipFill>
        <p:spPr>
          <a:xfrm>
            <a:off x="2074163" y="0"/>
            <a:ext cx="4995675" cy="46301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1"/>
          <p:cNvSpPr txBox="1">
            <a:spLocks noGrp="1"/>
          </p:cNvSpPr>
          <p:nvPr>
            <p:ph type="body" idx="1"/>
          </p:nvPr>
        </p:nvSpPr>
        <p:spPr>
          <a:xfrm>
            <a:off x="311700" y="1037604"/>
            <a:ext cx="8731200" cy="38895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 </a:t>
            </a:r>
            <a:r>
              <a:rPr lang="en" sz="1800" dirty="0"/>
              <a:t>25</a:t>
            </a: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Enlarged Long Vowel Chart (posted or projected)</a:t>
            </a:r>
            <a:endParaRPr sz="1800" dirty="0"/>
          </a:p>
          <a:p>
            <a:pPr marL="457200" lvl="0" indent="-342900" algn="l" rtl="0">
              <a:spcBef>
                <a:spcPts val="0"/>
              </a:spcBef>
              <a:spcAft>
                <a:spcPts val="0"/>
              </a:spcAft>
              <a:buSzPts val="1800"/>
              <a:buChar char="●"/>
            </a:pPr>
            <a:r>
              <a:rPr lang="en" sz="1800" dirty="0"/>
              <a:t>Passage from Part 5: Fluency (optional)</a:t>
            </a:r>
            <a:endParaRPr sz="1800" dirty="0"/>
          </a:p>
          <a:p>
            <a:pPr marL="457200" lvl="0" indent="-342900" algn="l" rtl="0">
              <a:spcBef>
                <a:spcPts val="0"/>
              </a:spcBef>
              <a:spcAft>
                <a:spcPts val="0"/>
              </a:spcAft>
              <a:buSzPts val="1800"/>
              <a:buChar char="●"/>
            </a:pPr>
            <a:r>
              <a:rPr lang="en" sz="1800" dirty="0"/>
              <a:t>Cycle 25 Assessment </a:t>
            </a:r>
            <a:endParaRPr sz="1800" dirty="0"/>
          </a:p>
          <a:p>
            <a:pPr marL="914400" lvl="1" indent="-342900" algn="l" rtl="0">
              <a:spcBef>
                <a:spcPts val="0"/>
              </a:spcBef>
              <a:spcAft>
                <a:spcPts val="0"/>
              </a:spcAft>
              <a:buSzPts val="1800"/>
              <a:buChar char="○"/>
            </a:pPr>
            <a:r>
              <a:rPr lang="en" dirty="0"/>
              <a:t>Part 4: Decoding Words in Text and Reading for Fluency </a:t>
            </a:r>
            <a:endParaRPr dirty="0"/>
          </a:p>
          <a:p>
            <a:pPr marL="914400" lvl="1" indent="-342900" algn="l" rtl="0">
              <a:spcBef>
                <a:spcPts val="0"/>
              </a:spcBef>
              <a:spcAft>
                <a:spcPts val="0"/>
              </a:spcAft>
              <a:buSzPts val="1800"/>
              <a:buChar char="○"/>
            </a:pPr>
            <a:r>
              <a:rPr lang="en" dirty="0"/>
              <a:t>Part 6: Cycle 5 Spelling Test </a:t>
            </a:r>
            <a:endParaRPr dirty="0"/>
          </a:p>
          <a:p>
            <a:pPr marL="914400" lvl="1" indent="-342900" algn="l" rtl="0">
              <a:spcBef>
                <a:spcPts val="0"/>
              </a:spcBef>
              <a:spcAft>
                <a:spcPts val="0"/>
              </a:spcAft>
              <a:buSzPts val="1800"/>
              <a:buChar char="○"/>
            </a:pPr>
            <a:r>
              <a:rPr lang="en" sz="1800" dirty="0"/>
              <a:t>Part 7: Sentence Dictation </a:t>
            </a:r>
            <a:endParaRPr sz="1800" dirty="0"/>
          </a:p>
          <a:p>
            <a:pPr marL="914400" lvl="1" indent="-342900" algn="l" rtl="0">
              <a:spcBef>
                <a:spcPts val="0"/>
              </a:spcBef>
              <a:spcAft>
                <a:spcPts val="0"/>
              </a:spcAft>
              <a:buSzPts val="1800"/>
              <a:buChar char="○"/>
            </a:pPr>
            <a:r>
              <a:rPr lang="en" sz="1800" dirty="0"/>
              <a:t>Part 8: Goal Setting </a:t>
            </a:r>
            <a:endParaRPr dirty="0"/>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Paper, pencils, erasers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206" name="Google Shape;206;p31"/>
          <p:cNvSpPr txBox="1">
            <a:spLocks noGrp="1"/>
          </p:cNvSpPr>
          <p:nvPr>
            <p:ph type="title"/>
          </p:nvPr>
        </p:nvSpPr>
        <p:spPr>
          <a:xfrm>
            <a:off x="311700" y="352704"/>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2: Cycle </a:t>
            </a:r>
            <a:r>
              <a:rPr lang="en" sz="2800" dirty="0" smtClean="0"/>
              <a:t>5: </a:t>
            </a:r>
            <a:r>
              <a:rPr lang="en" sz="2800" dirty="0"/>
              <a:t>Lesson: 25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25</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Assessment Overview Document (found in the K-2 Reading Foundations Skills Block Resource Manual) </a:t>
            </a:r>
            <a:br>
              <a:rPr lang="en"/>
            </a:br>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2: Cycle 5: Lesson 25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8" name="Google Shape;218;p33"/>
          <p:cNvSpPr txBox="1"/>
          <p:nvPr/>
        </p:nvSpPr>
        <p:spPr>
          <a:xfrm>
            <a:off x="421000" y="915350"/>
            <a:ext cx="7806900" cy="3422700"/>
          </a:xfrm>
          <a:prstGeom prst="rect">
            <a:avLst/>
          </a:prstGeom>
          <a:noFill/>
          <a:ln>
            <a:noFill/>
          </a:ln>
        </p:spPr>
        <p:txBody>
          <a:bodyPr spcFirstLastPara="1" wrap="square" lIns="91425" tIns="91425" rIns="91425" bIns="91425" anchor="t" anchorCtr="0">
            <a:noAutofit/>
          </a:bodyPr>
          <a:lstStyle/>
          <a:p>
            <a:pPr marL="241300" lvl="0" indent="0" algn="l" rtl="0">
              <a:spcBef>
                <a:spcPts val="110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Essential Revision to Assessment: </a:t>
            </a:r>
            <a:r>
              <a:rPr lang="en" sz="1800">
                <a:solidFill>
                  <a:schemeClr val="dk1"/>
                </a:solidFill>
                <a:latin typeface="Century Gothic"/>
                <a:ea typeface="Century Gothic"/>
                <a:cs typeface="Century Gothic"/>
                <a:sym typeface="Century Gothic"/>
              </a:rPr>
              <a:t>In Grade One Modules, Cycle Assessments were given weekly. It was suggested to only administer the Spelling portion of the Assessment. In Grade Two Modules, Assessments are given at the end of the Module. It is suggested to give more assessment lessons to in order to collect student data from Module 1. The Spelling and Sentence Dictation can be given whole group. However, it is suggested to give the Decoding part of the Assessment individually. This can be done in other areas of the day in order to make time to give one-on-one assessments. </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5"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1: Part 2: Cycle 5: Lesson 25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4"/>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24" name="Google Shape;224;p34"/>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5" name="Google Shape;225;p34"/>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26" name="Google Shape;226;p34"/>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5: Lesson 25</a:t>
            </a:r>
            <a:endParaRPr sz="3200" b="1">
              <a:solidFill>
                <a:srgbClr val="404040"/>
              </a:solidFill>
              <a:latin typeface="Century Gothic"/>
              <a:ea typeface="Century Gothic"/>
              <a:cs typeface="Century Gothic"/>
              <a:sym typeface="Century Gothic"/>
            </a:endParaRPr>
          </a:p>
        </p:txBody>
      </p:sp>
      <p:pic>
        <p:nvPicPr>
          <p:cNvPr id="227" name="Google Shape;227;p34"/>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28" name="Google Shape;228;p34"/>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34" name="Google Shape;234;p35"/>
          <p:cNvSpPr txBox="1">
            <a:spLocks noGrp="1"/>
          </p:cNvSpPr>
          <p:nvPr>
            <p:ph type="body" idx="1"/>
          </p:nvPr>
        </p:nvSpPr>
        <p:spPr>
          <a:xfrm>
            <a:off x="311700" y="1146360"/>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1000"/>
              </a:spcAft>
              <a:buNone/>
            </a:pPr>
            <a:r>
              <a:rPr lang="en" sz="2800" i="1" dirty="0">
                <a:solidFill>
                  <a:srgbClr val="FF0000"/>
                </a:solidFill>
              </a:rPr>
              <a:t>“Do you know why we learn to read, we learn to read, we learn to read? Do you know</a:t>
            </a:r>
            <a:br>
              <a:rPr lang="en" sz="2800" i="1" dirty="0">
                <a:solidFill>
                  <a:srgbClr val="FF0000"/>
                </a:solidFill>
              </a:rPr>
            </a:br>
            <a:r>
              <a:rPr lang="en" sz="2800" i="1" dirty="0">
                <a:solidFill>
                  <a:srgbClr val="FF0000"/>
                </a:solidFill>
              </a:rPr>
              <a:t>why we learn to read? It’s a great question indeed. Do you know why we learn to</a:t>
            </a:r>
            <a:br>
              <a:rPr lang="en" sz="2800" i="1" dirty="0">
                <a:solidFill>
                  <a:srgbClr val="FF0000"/>
                </a:solidFill>
              </a:rPr>
            </a:br>
            <a:r>
              <a:rPr lang="en" sz="2800" i="1" dirty="0">
                <a:solidFill>
                  <a:srgbClr val="FF0000"/>
                </a:solidFill>
              </a:rPr>
              <a:t>spell, we learn to spell, we learn to spell? Do you know why we learn to spell, let’s</a:t>
            </a:r>
            <a:br>
              <a:rPr lang="en" sz="2800" i="1" dirty="0">
                <a:solidFill>
                  <a:srgbClr val="FF0000"/>
                </a:solidFill>
              </a:rPr>
            </a:br>
            <a:r>
              <a:rPr lang="en" sz="2800" i="1" dirty="0">
                <a:solidFill>
                  <a:srgbClr val="FF0000"/>
                </a:solidFill>
              </a:rPr>
              <a:t>come together and tell!”</a:t>
            </a:r>
            <a:endParaRPr sz="2800" i="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240" name="Google Shape;240;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words using what I know about long vowel spelling patterns.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241" name="Google Shape;241;p36"/>
          <p:cNvPicPr preferRelativeResize="0"/>
          <p:nvPr/>
        </p:nvPicPr>
        <p:blipFill>
          <a:blip r:embed="rId3">
            <a:alphaModFix/>
          </a:blip>
          <a:stretch>
            <a:fillRect/>
          </a:stretch>
        </p:blipFill>
        <p:spPr>
          <a:xfrm>
            <a:off x="8288135" y="4282525"/>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graphicFrame>
        <p:nvGraphicFramePr>
          <p:cNvPr id="246" name="Google Shape;246;p37"/>
          <p:cNvGraphicFramePr/>
          <p:nvPr/>
        </p:nvGraphicFramePr>
        <p:xfrm>
          <a:off x="0" y="0"/>
          <a:ext cx="9144000" cy="4206150"/>
        </p:xfrm>
        <a:graphic>
          <a:graphicData uri="http://schemas.openxmlformats.org/drawingml/2006/table">
            <a:tbl>
              <a:tblPr>
                <a:noFill/>
                <a:tableStyleId>{D42317D1-B1BE-4A07-9F97-FE8CC6C560D0}</a:tableStyleId>
              </a:tblPr>
              <a:tblGrid>
                <a:gridCol w="2286000"/>
                <a:gridCol w="2286000"/>
                <a:gridCol w="2286000"/>
                <a:gridCol w="2286000"/>
              </a:tblGrid>
              <a:tr h="381000">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Long “a”</a:t>
                      </a:r>
                      <a:endParaRPr sz="2400" b="1">
                        <a:latin typeface="Century Gothic"/>
                        <a:ea typeface="Century Gothic"/>
                        <a:cs typeface="Century Gothic"/>
                        <a:sym typeface="Century Gothic"/>
                      </a:endParaRPr>
                    </a:p>
                  </a:txBody>
                  <a:tcPr marL="91425" marR="91425" marT="91425" marB="91425">
                    <a:solidFill>
                      <a:schemeClr val="accent4"/>
                    </a:solidFill>
                  </a:tcPr>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Long “e”</a:t>
                      </a:r>
                      <a:endParaRPr b="1">
                        <a:latin typeface="Century Gothic"/>
                        <a:ea typeface="Century Gothic"/>
                        <a:cs typeface="Century Gothic"/>
                        <a:sym typeface="Century Gothic"/>
                      </a:endParaRPr>
                    </a:p>
                  </a:txBody>
                  <a:tcPr marL="91425" marR="91425" marT="91425" marB="91425">
                    <a:solidFill>
                      <a:schemeClr val="accent4"/>
                    </a:solidFill>
                  </a:tcPr>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Long “i”</a:t>
                      </a:r>
                      <a:endParaRPr b="1">
                        <a:latin typeface="Century Gothic"/>
                        <a:ea typeface="Century Gothic"/>
                        <a:cs typeface="Century Gothic"/>
                        <a:sym typeface="Century Gothic"/>
                      </a:endParaRPr>
                    </a:p>
                  </a:txBody>
                  <a:tcPr marL="91425" marR="91425" marT="91425" marB="91425">
                    <a:solidFill>
                      <a:schemeClr val="accent4"/>
                    </a:solidFill>
                  </a:tcPr>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Long “o”</a:t>
                      </a:r>
                      <a:endParaRPr b="1">
                        <a:latin typeface="Century Gothic"/>
                        <a:ea typeface="Century Gothic"/>
                        <a:cs typeface="Century Gothic"/>
                        <a:sym typeface="Century Gothic"/>
                      </a:endParaRPr>
                    </a:p>
                  </a:txBody>
                  <a:tcPr marL="91425" marR="91425" marT="91425" marB="91425">
                    <a:solidFill>
                      <a:schemeClr val="accent4"/>
                    </a:solidFill>
                  </a:tcPr>
                </a:tc>
              </a:tr>
              <a:tr h="381000">
                <a:tc>
                  <a:txBody>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Magic “e”</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make</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u="sng">
                          <a:solidFill>
                            <a:schemeClr val="dk1"/>
                          </a:solidFill>
                          <a:latin typeface="Century Gothic"/>
                          <a:ea typeface="Century Gothic"/>
                          <a:cs typeface="Century Gothic"/>
                          <a:sym typeface="Century Gothic"/>
                        </a:rPr>
                        <a:t>Magic “e”</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Deke</a:t>
                      </a:r>
                      <a:endParaRPr sz="2400" u="sng">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u="sng">
                          <a:solidFill>
                            <a:schemeClr val="dk1"/>
                          </a:solidFill>
                          <a:latin typeface="Century Gothic"/>
                          <a:ea typeface="Century Gothic"/>
                          <a:cs typeface="Century Gothic"/>
                          <a:sym typeface="Century Gothic"/>
                        </a:rPr>
                        <a:t>Magic “e”</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like</a:t>
                      </a:r>
                      <a:endParaRPr sz="2400" u="sng">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u="sng">
                          <a:solidFill>
                            <a:schemeClr val="dk1"/>
                          </a:solidFill>
                          <a:latin typeface="Century Gothic"/>
                          <a:ea typeface="Century Gothic"/>
                          <a:cs typeface="Century Gothic"/>
                          <a:sym typeface="Century Gothic"/>
                        </a:rPr>
                        <a:t>Magic “e”</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note</a:t>
                      </a:r>
                      <a:endParaRPr sz="2400" u="sng">
                        <a:solidFill>
                          <a:schemeClr val="dk1"/>
                        </a:solidFill>
                        <a:latin typeface="Century Gothic"/>
                        <a:ea typeface="Century Gothic"/>
                        <a:cs typeface="Century Gothic"/>
                        <a:sym typeface="Century Gothic"/>
                      </a:endParaRPr>
                    </a:p>
                  </a:txBody>
                  <a:tcPr marL="91425" marR="91425" marT="91425" marB="91425"/>
                </a:tc>
              </a:tr>
              <a:tr h="381000">
                <a:tc>
                  <a:txBody>
                    <a:bodyPr/>
                    <a:lstStyle/>
                    <a:p>
                      <a:pPr marL="0" lvl="0" indent="0" algn="ctr" rtl="0">
                        <a:spcBef>
                          <a:spcPts val="0"/>
                        </a:spcBef>
                        <a:spcAft>
                          <a:spcPts val="0"/>
                        </a:spcAft>
                        <a:buNone/>
                      </a:pPr>
                      <a:r>
                        <a:rPr lang="en" sz="2400" u="sng">
                          <a:solidFill>
                            <a:schemeClr val="dk1"/>
                          </a:solidFill>
                          <a:latin typeface="Century Gothic"/>
                          <a:ea typeface="Century Gothic"/>
                          <a:cs typeface="Century Gothic"/>
                          <a:sym typeface="Century Gothic"/>
                        </a:rPr>
                        <a:t>Vowel Teams</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paid</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play</a:t>
                      </a: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u="sng">
                          <a:solidFill>
                            <a:schemeClr val="dk1"/>
                          </a:solidFill>
                          <a:latin typeface="Century Gothic"/>
                          <a:ea typeface="Century Gothic"/>
                          <a:cs typeface="Century Gothic"/>
                          <a:sym typeface="Century Gothic"/>
                        </a:rPr>
                        <a:t>Vowel Teams</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teach</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need</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happy</a:t>
                      </a: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u="sng">
                          <a:solidFill>
                            <a:schemeClr val="dk1"/>
                          </a:solidFill>
                          <a:latin typeface="Century Gothic"/>
                          <a:ea typeface="Century Gothic"/>
                          <a:cs typeface="Century Gothic"/>
                          <a:sym typeface="Century Gothic"/>
                        </a:rPr>
                        <a:t>Vowel Teams</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night</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Pie</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shy</a:t>
                      </a: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u="sng">
                          <a:solidFill>
                            <a:schemeClr val="dk1"/>
                          </a:solidFill>
                          <a:latin typeface="Century Gothic"/>
                          <a:ea typeface="Century Gothic"/>
                          <a:cs typeface="Century Gothic"/>
                          <a:sym typeface="Century Gothic"/>
                        </a:rPr>
                        <a:t>Vowel Teams</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coat</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snow</a:t>
                      </a:r>
                      <a:endParaRPr sz="2400">
                        <a:solidFill>
                          <a:schemeClr val="dk1"/>
                        </a:solidFill>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entury Gothic"/>
              <a:buNone/>
            </a:pPr>
            <a:r>
              <a:rPr lang="en" sz="3200"/>
              <a:t>Transition Song </a:t>
            </a:r>
            <a:endParaRPr sz="3200"/>
          </a:p>
        </p:txBody>
      </p:sp>
      <p:sp>
        <p:nvSpPr>
          <p:cNvPr id="254" name="Google Shape;254;p38"/>
          <p:cNvSpPr txBox="1">
            <a:spLocks noGrp="1"/>
          </p:cNvSpPr>
          <p:nvPr>
            <p:ph type="body" idx="2"/>
          </p:nvPr>
        </p:nvSpPr>
        <p:spPr>
          <a:xfrm>
            <a:off x="630403" y="1462360"/>
            <a:ext cx="7885500" cy="3225300"/>
          </a:xfrm>
          <a:prstGeom prst="rect">
            <a:avLst/>
          </a:prstGeom>
          <a:noFill/>
          <a:ln>
            <a:noFill/>
          </a:ln>
        </p:spPr>
        <p:txBody>
          <a:bodyPr spcFirstLastPara="1" wrap="square" lIns="68575" tIns="34275" rIns="68575" bIns="34275" anchor="t" anchorCtr="0">
            <a:noAutofit/>
          </a:bodyPr>
          <a:lstStyle/>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latin typeface="Calibri"/>
                <a:ea typeface="Calibri"/>
                <a:cs typeface="Calibri"/>
                <a:sym typeface="Calibri"/>
              </a:rPr>
              <a:t>“</a:t>
            </a:r>
            <a:r>
              <a:rPr lang="en" sz="2700">
                <a:solidFill>
                  <a:srgbClr val="FF0000"/>
                </a:solidFill>
              </a:rPr>
              <a:t>It’s time to spell and read                               to show what we’re learning. </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It’s time to spell and read </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to show what we’ve learned.”</a:t>
            </a:r>
            <a:endParaRPr sz="2700">
              <a:solidFill>
                <a:srgbClr val="FF0000"/>
              </a:solidFill>
            </a:endParaRPr>
          </a:p>
          <a:p>
            <a:pPr marL="177800" marR="0" lvl="0" indent="-38100" algn="l" rtl="0">
              <a:lnSpc>
                <a:spcPct val="90000"/>
              </a:lnSpc>
              <a:spcBef>
                <a:spcPts val="800"/>
              </a:spcBef>
              <a:spcAft>
                <a:spcPts val="0"/>
              </a:spcAft>
              <a:buClr>
                <a:schemeClr val="dk1"/>
              </a:buClr>
              <a:buSzPts val="2100"/>
              <a:buFont typeface="Arial"/>
              <a:buNone/>
            </a:pPr>
            <a:endParaRPr b="1">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E223D4-81E8-4BDF-AB6B-9570D3B26F34}"/>
</file>

<file path=customXml/itemProps2.xml><?xml version="1.0" encoding="utf-8"?>
<ds:datastoreItem xmlns:ds="http://schemas.openxmlformats.org/officeDocument/2006/customXml" ds:itemID="{6B1502F0-77A5-4E9C-9AFB-A091D4B8302B}"/>
</file>

<file path=customXml/itemProps3.xml><?xml version="1.0" encoding="utf-8"?>
<ds:datastoreItem xmlns:ds="http://schemas.openxmlformats.org/officeDocument/2006/customXml" ds:itemID="{B53E8020-FB6B-44B9-8BC0-B60A79B9497E}"/>
</file>

<file path=docProps/app.xml><?xml version="1.0" encoding="utf-8"?>
<Properties xmlns="http://schemas.openxmlformats.org/officeDocument/2006/extended-properties" xmlns:vt="http://schemas.openxmlformats.org/officeDocument/2006/docPropsVTypes">
  <TotalTime>22</TotalTime>
  <Words>3341</Words>
  <Application>Microsoft Office PowerPoint</Application>
  <PresentationFormat>On-screen Show (16:9)</PresentationFormat>
  <Paragraphs>298</Paragraphs>
  <Slides>17</Slides>
  <Notes>17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Calibri</vt:lpstr>
      <vt:lpstr>Century Gothic</vt:lpstr>
      <vt:lpstr>Times New Roman</vt:lpstr>
      <vt:lpstr>Arial</vt:lpstr>
      <vt:lpstr>Office Theme</vt:lpstr>
      <vt:lpstr>Office Theme</vt:lpstr>
      <vt:lpstr>Grade 2: Module 1: Part 2: Cycle 5: Lesson 25 Teacher slide, before teaching.</vt:lpstr>
      <vt:lpstr>Grade 2: Module 1: Part 2: Cycle 5: Lesson: 25 Teacher slide, before teaching. </vt:lpstr>
      <vt:lpstr>Grade 2: Module 1: Part 2: Cycle 5: Lesson 25 Teacher slide, before teaching.</vt:lpstr>
      <vt:lpstr>Grade 2: Module 1: Part 2: Cycle 5: Lesson 25 Teacher slide, before teaching.</vt:lpstr>
      <vt:lpstr>PowerPoint Presentation</vt:lpstr>
      <vt:lpstr>Transition Song</vt:lpstr>
      <vt:lpstr>Opening Learning Targets   </vt:lpstr>
      <vt:lpstr>PowerPoint Presentation</vt:lpstr>
      <vt:lpstr>Transition Song </vt:lpstr>
      <vt:lpstr>Assessment Learning Targets</vt:lpstr>
      <vt:lpstr> Module 1 Cycle 5 Spelling Assessment </vt:lpstr>
      <vt:lpstr>Part 4: Decoding Words in Text and Reading for Fluency  </vt:lpstr>
      <vt:lpstr>Partner or Independent Reading  </vt:lpstr>
      <vt:lpstr>Reflection Time </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5: Lesson 25 Teacher slide, before teaching.</dc:title>
  <dc:creator>nbravo</dc:creator>
  <cp:lastModifiedBy>Nicole Bravo</cp:lastModifiedBy>
  <cp:revision>3</cp:revision>
  <dcterms:modified xsi:type="dcterms:W3CDTF">2018-11-07T15:37:18Z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