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1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20.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3.xml" ContentType="application/vnd.openxmlformats-officedocument.presentationml.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17.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slideMasters/slideMaster1.xml" ContentType="application/vnd.openxmlformats-officedocument.presentationml.slideMaster+xml"/>
  <Override PartName="/ppt/notesSlides/notesSlide14.xml" ContentType="application/vnd.openxmlformats-officedocument.presentationml.notesSlid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2.xml" ContentType="application/vnd.openxmlformats-officedocument.presentationml.slideLayou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slideLayouts/slideLayout11.xml" ContentType="application/vnd.openxmlformats-officedocument.presentationml.slideLayout+xml"/>
  <Override PartName="/ppt/notesSlides/notesSlide6.xml" ContentType="application/vnd.openxmlformats-officedocument.presentationml.notesSlide+xml"/>
  <Override PartName="/ppt/notesSlides/notesSlide4.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5.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2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9144000" cy="5143500" type="screen16x9"/>
  <p:notesSz cx="6858000" cy="9144000"/>
  <p:embeddedFontLst>
    <p:embeddedFont>
      <p:font typeface="Calibri" panose="020F0502020204030204" pitchFamily="34" charset="0"/>
      <p:regular r:id="rId23"/>
      <p:bold r:id="rId24"/>
      <p:italic r:id="rId25"/>
      <p:boldItalic r:id="rId26"/>
    </p:embeddedFont>
    <p:embeddedFont>
      <p:font typeface="Century Gothic" panose="020B0502020202020204" pitchFamily="34" charset="0"/>
      <p:regular r:id="rId27"/>
      <p:bold r:id="rId28"/>
      <p:italic r:id="rId29"/>
      <p:boldItalic r:id="rId3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2C3638F-CD94-4CDA-B05E-FFC470491245}">
  <a:tblStyle styleId="{82C3638F-CD94-4CDA-B05E-FFC470491245}"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inimized">
    <p:restoredLeft sz="15620"/>
    <p:restoredTop sz="27648" autoAdjust="0"/>
  </p:normalViewPr>
  <p:slideViewPr>
    <p:cSldViewPr snapToGrid="0">
      <p:cViewPr varScale="1">
        <p:scale>
          <a:sx n="22" d="100"/>
          <a:sy n="22" d="100"/>
        </p:scale>
        <p:origin x="2682" y="3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openxmlformats.org/officeDocument/2006/relationships/viewProps" Target="viewProps.xml"/><Relationship Id="rId37"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customXml" Target="../customXml/item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79857683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 name="Google Shape;9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Grade 1 curriculum, cycle assessments were administered each cycle.  In Grade 2, assessments will take more time.  Therefore, assessments are not administered every </a:t>
            </a:r>
            <a:r>
              <a:rPr lang="en" sz="1200" dirty="0" smtClean="0">
                <a:solidFill>
                  <a:schemeClr val="dk1"/>
                </a:solidFill>
                <a:latin typeface="Calibri"/>
                <a:ea typeface="Calibri"/>
                <a:cs typeface="Calibri"/>
                <a:sym typeface="Calibri"/>
              </a:rPr>
              <a:t>cycle</a:t>
            </a:r>
            <a:r>
              <a:rPr lang="en" sz="1200" dirty="0">
                <a:solidFill>
                  <a:schemeClr val="dk1"/>
                </a:solidFill>
                <a:latin typeface="Calibri"/>
                <a:ea typeface="Calibri"/>
                <a:cs typeface="Calibri"/>
                <a:sym typeface="Calibri"/>
              </a:rPr>
              <a:t>.  For every cycle without an assessment in Module 1, a review game is introduced. These learning activities are intended to be fun and engaging for students.  Review games in Module 2 will be a combination of games from Module 1 and more new games to review skills will be introduced. In Modules 3 and 4, any of the previously taught review games may be selected.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introduced to a review practice called Question Boxes and work through one or two questions together. This practice is similar to Question Cards, a practice used for review in kindergarten and first grade.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spelling patterns for long “a,” “e,” and “i” (“ay,” “ai,” “ea,” “ee,” “igh,” “ie,” and “-y”</a:t>
            </a:r>
            <a:r>
              <a:rPr lang="en" sz="1200" dirty="0">
                <a:solidFill>
                  <a:schemeClr val="dk1"/>
                </a:solidFill>
                <a:highlight>
                  <a:schemeClr val="lt2"/>
                </a:highlight>
                <a:latin typeface="Calibri"/>
                <a:ea typeface="Calibri"/>
                <a:cs typeface="Calibri"/>
                <a:sym typeface="Calibri"/>
              </a:rPr>
              <a:t>)</a:t>
            </a:r>
            <a:r>
              <a:rPr lang="en" sz="1200" dirty="0">
                <a:solidFill>
                  <a:schemeClr val="dk1"/>
                </a:solidFill>
                <a:latin typeface="Calibri"/>
                <a:ea typeface="Calibri"/>
                <a:cs typeface="Calibri"/>
                <a:sym typeface="Calibri"/>
              </a:rPr>
              <a:t> worked on in Cycles 2, 3, and 4, respectively, are reviewed. Students apply their knowledge of long vowel spelling patterns and syllabication to spell one-syllable words and read two-syllable words with those patterns.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of the words to be decoded are nonsense words, which push students to use what they have learned and not just rely on their memory of the word. In the final lesson of Module 1 (Cycle 5, Lesson 25), students will be assessed on their knowledge of these patterns. If you choose to partner students, an optional Partner Letter is also provided in the supporting materials for this activity. This letter serves as written directions that students can use to guide them during Work Time.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highlight>
                <a:schemeClr val="lt2"/>
              </a:highlight>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highlight>
                <a:schemeClr val="lt2"/>
              </a:highlight>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highlight>
                <a:schemeClr val="lt2"/>
              </a:highlight>
              <a:latin typeface="Calibri"/>
              <a:ea typeface="Calibri"/>
              <a:cs typeface="Calibri"/>
              <a:sym typeface="Calibri"/>
            </a:endParaRPr>
          </a:p>
        </p:txBody>
      </p:sp>
    </p:spTree>
    <p:extLst>
      <p:ext uri="{BB962C8B-B14F-4D97-AF65-F5344CB8AC3E}">
        <p14:creationId xmlns:p14="http://schemas.microsoft.com/office/powerpoint/2010/main" val="16343529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3da28f12b5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3da28f12b5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Refer to transition song.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“Remember the transition song we just sang. Today we are going read questions and write the answers </a:t>
            </a:r>
            <a:r>
              <a:rPr lang="en" sz="1200" i="1" dirty="0" smtClean="0">
                <a:solidFill>
                  <a:schemeClr val="dk1"/>
                </a:solidFill>
                <a:latin typeface="Calibri"/>
                <a:ea typeface="Calibri"/>
                <a:cs typeface="Calibri"/>
                <a:sym typeface="Calibri"/>
              </a:rPr>
              <a:t>using </a:t>
            </a:r>
            <a:r>
              <a:rPr lang="en" sz="1200" i="1" dirty="0">
                <a:solidFill>
                  <a:schemeClr val="dk1"/>
                </a:solidFill>
                <a:latin typeface="Calibri"/>
                <a:ea typeface="Calibri"/>
                <a:cs typeface="Calibri"/>
                <a:sym typeface="Calibri"/>
              </a:rPr>
              <a:t>what we know about spelling patterns and syllable types.” </a:t>
            </a:r>
            <a:r>
              <a:rPr lang="en" sz="1200" dirty="0">
                <a:solidFill>
                  <a:schemeClr val="dk1"/>
                </a:solidFill>
                <a:latin typeface="Calibri"/>
                <a:ea typeface="Calibri"/>
                <a:cs typeface="Calibri"/>
                <a:sym typeface="Calibri"/>
              </a:rPr>
              <a:t> 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24161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446bb29709_0_1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 name="Google Shape;160;g446bb29709_0_1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(This will become independent work later in the year)</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 Workout is a new instructional practice.  Model the practice and guide students until it becomes familiar.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write their answers on </a:t>
            </a:r>
            <a:r>
              <a:rPr lang="en" sz="1200" b="1" dirty="0">
                <a:solidFill>
                  <a:schemeClr val="dk1"/>
                </a:solidFill>
                <a:latin typeface="Calibri"/>
                <a:ea typeface="Calibri"/>
                <a:cs typeface="Calibri"/>
                <a:sym typeface="Calibri"/>
              </a:rPr>
              <a:t>white boards </a:t>
            </a:r>
            <a:r>
              <a:rPr lang="en" sz="1200" dirty="0">
                <a:solidFill>
                  <a:schemeClr val="dk1"/>
                </a:solidFill>
                <a:latin typeface="Calibri"/>
                <a:ea typeface="Calibri"/>
                <a:cs typeface="Calibri"/>
                <a:sym typeface="Calibri"/>
              </a:rPr>
              <a:t>or </a:t>
            </a:r>
            <a:r>
              <a:rPr lang="en" sz="1200" b="1" dirty="0">
                <a:solidFill>
                  <a:schemeClr val="dk1"/>
                </a:solidFill>
                <a:latin typeface="Calibri"/>
                <a:ea typeface="Calibri"/>
                <a:cs typeface="Calibri"/>
                <a:sym typeface="Calibri"/>
              </a:rPr>
              <a:t>paper</a:t>
            </a:r>
            <a:r>
              <a:rPr lang="en" sz="1200" dirty="0">
                <a:solidFill>
                  <a:schemeClr val="dk1"/>
                </a:solidFill>
                <a:latin typeface="Calibri"/>
                <a:ea typeface="Calibri"/>
                <a:cs typeface="Calibri"/>
                <a:sym typeface="Calibri"/>
              </a:rPr>
              <a:t> in lieu of making copies of the Question Boxes.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Nonsense words are included in the Syllable Sleuth Boxes.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Remember when we talked about how we are going to build our own Word Workouts with exercises to be a stronger reader and writer? Today we will learn a new exercise for our Word Workout called Question Boxes.”</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enlarged Question Boxes (or show slide) and invite students to share what they notice. (</a:t>
            </a:r>
            <a:r>
              <a:rPr lang="en" sz="1200" b="1" dirty="0">
                <a:solidFill>
                  <a:schemeClr val="dk1"/>
                </a:solidFill>
                <a:latin typeface="Calibri"/>
                <a:ea typeface="Calibri"/>
                <a:cs typeface="Calibri"/>
                <a:sym typeface="Calibri"/>
              </a:rPr>
              <a:t>columns with vowel sounds, categories Fill in the Blank, What Am I?, and Syllable Sleuth</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this exercise will help students practice reading and writing words with the long vowel patterns “ai,” “ay” for the long “a” vowel sound, “ea,” “ee,” and “-y” (at end of two-syllable words), for the long “e” vowel sound, and “ie,” “igh,” and “-y” (at end of one-syllable words) for the long “i” vowel sound.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they will work with a partner and take turns. Model the instructional practice for students to work in pairs: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a student volunteer.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Question Boxes Partner Letter (optional</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Decide with student volunteer who will go first (unless predetermined and routine established with partner work</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First partner chooses a vowel sound and a question box. Example: “Long ‘a,’ ‘What Am I?’” and reads the directions in the box.</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Second partner writes the answer in the box (or explain to students they will write the answers on their </a:t>
            </a:r>
            <a:r>
              <a:rPr lang="en" sz="1200" b="1" dirty="0" smtClean="0">
                <a:solidFill>
                  <a:schemeClr val="dk1"/>
                </a:solidFill>
                <a:latin typeface="Calibri"/>
                <a:ea typeface="Calibri"/>
                <a:cs typeface="Calibri"/>
                <a:sym typeface="Calibri"/>
              </a:rPr>
              <a:t>whiteboards</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Partners discuss the answer and then switch roles to work through another question box.</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 questions about Question Boxes and how to work with a partner.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materials: </a:t>
            </a:r>
            <a:r>
              <a:rPr lang="en" sz="1200" b="1" dirty="0">
                <a:solidFill>
                  <a:schemeClr val="dk1"/>
                </a:solidFill>
                <a:latin typeface="Calibri"/>
                <a:ea typeface="Calibri"/>
                <a:cs typeface="Calibri"/>
                <a:sym typeface="Calibri"/>
              </a:rPr>
              <a:t>Question Boxes handout </a:t>
            </a:r>
            <a:r>
              <a:rPr lang="en" sz="1200" dirty="0">
                <a:solidFill>
                  <a:schemeClr val="dk1"/>
                </a:solidFill>
                <a:latin typeface="Calibri"/>
                <a:ea typeface="Calibri"/>
                <a:cs typeface="Calibri"/>
                <a:sym typeface="Calibri"/>
              </a:rPr>
              <a:t>or project Question Boxes for students to work from, using </a:t>
            </a:r>
            <a:r>
              <a:rPr lang="en" sz="1200" b="1" dirty="0">
                <a:solidFill>
                  <a:schemeClr val="dk1"/>
                </a:solidFill>
                <a:latin typeface="Calibri"/>
                <a:ea typeface="Calibri"/>
                <a:cs typeface="Calibri"/>
                <a:sym typeface="Calibri"/>
              </a:rPr>
              <a:t>white boards </a:t>
            </a:r>
            <a:r>
              <a:rPr lang="en" sz="1200" dirty="0">
                <a:solidFill>
                  <a:schemeClr val="dk1"/>
                </a:solidFill>
                <a:latin typeface="Calibri"/>
                <a:ea typeface="Calibri"/>
                <a:cs typeface="Calibri"/>
                <a:sym typeface="Calibri"/>
              </a:rPr>
              <a:t>with </a:t>
            </a:r>
            <a:r>
              <a:rPr lang="en" sz="1200" b="1" dirty="0">
                <a:solidFill>
                  <a:schemeClr val="dk1"/>
                </a:solidFill>
                <a:latin typeface="Calibri"/>
                <a:ea typeface="Calibri"/>
                <a:cs typeface="Calibri"/>
                <a:sym typeface="Calibri"/>
              </a:rPr>
              <a:t>markers</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erasers</a:t>
            </a:r>
            <a:r>
              <a:rPr lang="en" sz="1200" dirty="0">
                <a:solidFill>
                  <a:schemeClr val="dk1"/>
                </a:solidFill>
                <a:latin typeface="Calibri"/>
                <a:ea typeface="Calibri"/>
                <a:cs typeface="Calibri"/>
                <a:sym typeface="Calibri"/>
              </a:rPr>
              <a:t> or </a:t>
            </a:r>
            <a:r>
              <a:rPr lang="en" sz="1200" b="1" dirty="0">
                <a:solidFill>
                  <a:schemeClr val="dk1"/>
                </a:solidFill>
                <a:latin typeface="Calibri"/>
                <a:ea typeface="Calibri"/>
                <a:cs typeface="Calibri"/>
                <a:sym typeface="Calibri"/>
              </a:rPr>
              <a:t>paper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pencils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smtClean="0">
                <a:solidFill>
                  <a:schemeClr val="dk1"/>
                </a:solidFill>
                <a:latin typeface="Calibri"/>
                <a:ea typeface="Calibri"/>
                <a:cs typeface="Calibri"/>
                <a:sym typeface="Calibri"/>
              </a:rPr>
              <a:t>Circulate </a:t>
            </a:r>
            <a:r>
              <a:rPr lang="en" sz="1200" dirty="0">
                <a:solidFill>
                  <a:schemeClr val="dk1"/>
                </a:solidFill>
                <a:latin typeface="Calibri"/>
                <a:ea typeface="Calibri"/>
                <a:cs typeface="Calibri"/>
                <a:sym typeface="Calibri"/>
              </a:rPr>
              <a:t>through the room supporting students as they work through the Question Boxes.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5 minutes, teacher invites students to come back together and reviews the answers to the questions in each Question Box (as many as time allows).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choosing for any students to work individually, explain they will choose a Question Box, read it, and answer the question.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that finish the exercise quickly and correctly to create descriptive oral sentences that contain the words from the syllable sleuth question boxes.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of Syllable Sleuth practice as needed: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the vowels and put a dot below each.</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the consonants between the vowels.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Divide the word.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what you know about the syllable type to read each syllable in the word.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Blend the syllables together to read the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Offer student-friendly definitions for any unfamiliar words.  For example: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Exclaim: means to say something in a very excited voice.  When we write sentences that we would read with an exciting voice, we punctuate those sentences with exclamation marks. The fireman exclaimed, “Hurry!  There is a fire!”</a:t>
            </a:r>
            <a:endParaRPr dirty="0"/>
          </a:p>
        </p:txBody>
      </p:sp>
    </p:spTree>
    <p:extLst>
      <p:ext uri="{BB962C8B-B14F-4D97-AF65-F5344CB8AC3E}">
        <p14:creationId xmlns:p14="http://schemas.microsoft.com/office/powerpoint/2010/main" val="20529036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446bb29709_0_3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446bb29709_0_3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chemeClr val="dk1"/>
                </a:solidFill>
                <a:latin typeface="Calibri"/>
                <a:ea typeface="Calibri"/>
                <a:cs typeface="Calibri"/>
                <a:sym typeface="Calibri"/>
              </a:rPr>
              <a:t>Suggested slide pacing: 2 -3  minutes if projected for answer key</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Grouping: Whole Group (This will become independent work later in the year)</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Answer Key for teacher reference.  Slide may be projected for students a time allows and if technology is available.</a:t>
            </a:r>
            <a:endParaRPr sz="1200" u="sng">
              <a:solidFill>
                <a:schemeClr val="dk1"/>
              </a:solidFill>
              <a:highlight>
                <a:schemeClr val="lt1"/>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highlight>
                <a:schemeClr val="lt1"/>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2" indent="0" algn="l" rtl="0">
              <a:spcBef>
                <a:spcPts val="0"/>
              </a:spcBef>
              <a:spcAft>
                <a:spcPts val="0"/>
              </a:spcAft>
              <a:buClr>
                <a:schemeClr val="dk1"/>
              </a:buClr>
              <a:buSzPts val="1200"/>
              <a:buFont typeface="Calibri"/>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Student Supports/Meeting Student Needs: None</a:t>
            </a:r>
            <a:endParaRPr sz="1200">
              <a:solidFill>
                <a:schemeClr val="dk1"/>
              </a:solidFill>
              <a:highlight>
                <a:schemeClr val="lt1"/>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highlight>
                <a:schemeClr val="lt1"/>
              </a:highlight>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Tree>
    <p:extLst>
      <p:ext uri="{BB962C8B-B14F-4D97-AF65-F5344CB8AC3E}">
        <p14:creationId xmlns:p14="http://schemas.microsoft.com/office/powerpoint/2010/main" val="9463028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46bb29709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446bb29709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For Teacher Reference Only. </a:t>
            </a:r>
            <a:endParaRPr sz="1200">
              <a:latin typeface="Calibri"/>
              <a:ea typeface="Calibri"/>
              <a:cs typeface="Calibri"/>
              <a:sym typeface="Calibri"/>
            </a:endParaRPr>
          </a:p>
          <a:p>
            <a:pPr marL="0" lvl="0" indent="0" algn="l" rtl="0">
              <a:spcBef>
                <a:spcPts val="0"/>
              </a:spcBef>
              <a:spcAft>
                <a:spcPts val="0"/>
              </a:spcAft>
              <a:buNone/>
            </a:pPr>
            <a:r>
              <a:rPr lang="en" sz="1200">
                <a:latin typeface="Calibri"/>
                <a:ea typeface="Calibri"/>
                <a:cs typeface="Calibri"/>
                <a:sym typeface="Calibri"/>
              </a:rPr>
              <a:t>Question Boxes Partner Letter (Optional) </a:t>
            </a:r>
            <a:endParaRPr sz="1200">
              <a:latin typeface="Calibri"/>
              <a:ea typeface="Calibri"/>
              <a:cs typeface="Calibri"/>
              <a:sym typeface="Calibri"/>
            </a:endParaRPr>
          </a:p>
          <a:p>
            <a:pPr marL="0" lvl="0" indent="0" algn="l" rtl="0">
              <a:spcBef>
                <a:spcPts val="0"/>
              </a:spcBef>
              <a:spcAft>
                <a:spcPts val="0"/>
              </a:spcAft>
              <a:buNone/>
            </a:pPr>
            <a:r>
              <a:rPr lang="en" sz="1200">
                <a:latin typeface="Calibri"/>
                <a:ea typeface="Calibri"/>
                <a:cs typeface="Calibri"/>
                <a:sym typeface="Calibri"/>
              </a:rPr>
              <a:t>Slide may be projected if letter is used as part of lesson.</a:t>
            </a:r>
            <a:endParaRPr sz="1200">
              <a:latin typeface="Calibri"/>
              <a:ea typeface="Calibri"/>
              <a:cs typeface="Calibri"/>
              <a:sym typeface="Calibri"/>
            </a:endParaRPr>
          </a:p>
        </p:txBody>
      </p:sp>
    </p:spTree>
    <p:extLst>
      <p:ext uri="{BB962C8B-B14F-4D97-AF65-F5344CB8AC3E}">
        <p14:creationId xmlns:p14="http://schemas.microsoft.com/office/powerpoint/2010/main" val="31131082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3cbc6aae4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6" name="Google Shape;176;g3cbc6aae49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2-3</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successful learners keep track of and reflect on their own learning. Point out that they are doing this each time they consider how what they did today helps them to become more proficient readers.</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Understand that these are abstract ideas that will be new to many students and at first there may not be many students who volunteer responses to questions like this, or not as </a:t>
            </a:r>
            <a:r>
              <a:rPr lang="en" sz="1200" dirty="0" smtClean="0">
                <a:solidFill>
                  <a:schemeClr val="dk1"/>
                </a:solidFill>
                <a:latin typeface="Calibri"/>
                <a:ea typeface="Calibri"/>
                <a:cs typeface="Calibri"/>
                <a:sym typeface="Calibri"/>
              </a:rPr>
              <a:t>many </a:t>
            </a:r>
            <a:r>
              <a:rPr lang="en" sz="1200" dirty="0">
                <a:solidFill>
                  <a:schemeClr val="dk1"/>
                </a:solidFill>
                <a:latin typeface="Calibri"/>
                <a:ea typeface="Calibri"/>
                <a:cs typeface="Calibri"/>
                <a:sym typeface="Calibri"/>
              </a:rPr>
              <a:t>as you would like. This is ok and students will </a:t>
            </a:r>
            <a:r>
              <a:rPr lang="en" sz="1200" dirty="0" smtClean="0">
                <a:solidFill>
                  <a:schemeClr val="dk1"/>
                </a:solidFill>
                <a:latin typeface="Calibri"/>
                <a:ea typeface="Calibri"/>
                <a:cs typeface="Calibri"/>
                <a:sym typeface="Calibri"/>
              </a:rPr>
              <a:t>get </a:t>
            </a:r>
            <a:r>
              <a:rPr lang="en" sz="1200" dirty="0">
                <a:solidFill>
                  <a:schemeClr val="dk1"/>
                </a:solidFill>
                <a:latin typeface="Calibri"/>
                <a:ea typeface="Calibri"/>
                <a:cs typeface="Calibri"/>
                <a:sym typeface="Calibri"/>
              </a:rPr>
              <a:t>better at this over time.  This is </a:t>
            </a:r>
            <a:r>
              <a:rPr lang="en" sz="1200" dirty="0" smtClean="0">
                <a:solidFill>
                  <a:schemeClr val="dk1"/>
                </a:solidFill>
                <a:latin typeface="Calibri"/>
                <a:ea typeface="Calibri"/>
                <a:cs typeface="Calibri"/>
                <a:sym typeface="Calibri"/>
              </a:rPr>
              <a:t>what </a:t>
            </a:r>
            <a:r>
              <a:rPr lang="en" sz="1200" dirty="0">
                <a:solidFill>
                  <a:schemeClr val="dk1"/>
                </a:solidFill>
                <a:latin typeface="Calibri"/>
                <a:ea typeface="Calibri"/>
                <a:cs typeface="Calibri"/>
                <a:sym typeface="Calibri"/>
              </a:rPr>
              <a:t>a growth mindset is all about.</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did you do today that is helping you become a more proficient reader?”</a:t>
            </a:r>
            <a:r>
              <a:rPr lang="en" sz="1200" dirty="0">
                <a:latin typeface="Calibri"/>
                <a:ea typeface="Calibri"/>
                <a:cs typeface="Calibri"/>
                <a:sym typeface="Calibri"/>
              </a:rPr>
              <a:t> </a:t>
            </a:r>
            <a:r>
              <a:rPr lang="en" sz="1200" b="1" dirty="0">
                <a:latin typeface="Calibri"/>
                <a:ea typeface="Calibri"/>
                <a:cs typeface="Calibri"/>
                <a:sym typeface="Calibri"/>
              </a:rPr>
              <a:t>(Responses will vary. Example: “I remembered the Syllable Sleuth steps when it was my turn working with the Question Boxes.”)</a:t>
            </a:r>
            <a:endParaRPr sz="1200" b="1"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Appropropriate </a:t>
            </a:r>
            <a:r>
              <a:rPr lang="en" sz="1200" dirty="0" smtClean="0">
                <a:solidFill>
                  <a:schemeClr val="dk1"/>
                </a:solidFill>
                <a:latin typeface="Calibri"/>
                <a:ea typeface="Calibri"/>
                <a:cs typeface="Calibri"/>
                <a:sym typeface="Calibri"/>
              </a:rPr>
              <a:t>responses.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Provide sentence frames. </a:t>
            </a:r>
            <a:endParaRPr sz="1200" dirty="0">
              <a:solidFill>
                <a:schemeClr val="dk1"/>
              </a:solidFill>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Examples: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“During Syllable Sleuth, I ______________.</a:t>
            </a:r>
            <a:endParaRPr sz="1200" dirty="0">
              <a:solidFill>
                <a:schemeClr val="dk1"/>
              </a:solidFill>
              <a:latin typeface="Calibri"/>
              <a:ea typeface="Calibri"/>
              <a:cs typeface="Calibri"/>
              <a:sym typeface="Calibri"/>
            </a:endParaRPr>
          </a:p>
          <a:p>
            <a:pPr marL="444500" marR="0" lvl="0" indent="0" algn="l" rtl="0">
              <a:spcBef>
                <a:spcPts val="0"/>
              </a:spcBef>
              <a:spcAft>
                <a:spcPts val="0"/>
              </a:spcAft>
              <a:buNone/>
            </a:pPr>
            <a:r>
              <a:rPr lang="en" sz="1200" dirty="0">
                <a:solidFill>
                  <a:schemeClr val="dk1"/>
                </a:solidFill>
                <a:latin typeface="Calibri"/>
                <a:ea typeface="Calibri"/>
                <a:cs typeface="Calibri"/>
                <a:sym typeface="Calibri"/>
              </a:rPr>
              <a:t>“During Word Workout, I _________________.</a:t>
            </a:r>
            <a:endParaRPr sz="1200" dirty="0">
              <a:solidFill>
                <a:schemeClr val="dk1"/>
              </a:solidFill>
              <a:latin typeface="Calibri"/>
              <a:ea typeface="Calibri"/>
              <a:cs typeface="Calibri"/>
              <a:sym typeface="Calibri"/>
            </a:endParaRPr>
          </a:p>
        </p:txBody>
      </p:sp>
      <p:sp>
        <p:nvSpPr>
          <p:cNvPr id="177" name="Google Shape;177;g3cbc6aae49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78" name="Google Shape;178;g3cbc6aae49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806374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446bb29709_0_2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 name="Google Shape;185;g446bb29709_0_2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“Farmer in the </a:t>
            </a:r>
            <a:r>
              <a:rPr lang="en" sz="1200" dirty="0" smtClean="0">
                <a:solidFill>
                  <a:schemeClr val="dk1"/>
                </a:solidFill>
                <a:latin typeface="Calibri"/>
                <a:ea typeface="Calibri"/>
                <a:cs typeface="Calibri"/>
                <a:sym typeface="Calibri"/>
              </a:rPr>
              <a:t>Dell.”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Students are about to practice spelling patterns from the cycle during Word Work: Question Boxes. This serves as repeated practice for students to learn the spelling patterns of the week.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403209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446bb29709_0_1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1" name="Google Shape;191;g446bb29709_0_1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a:solidFill>
                  <a:schemeClr val="dk1"/>
                </a:solidFill>
                <a:latin typeface="Calibri"/>
                <a:ea typeface="Calibri"/>
                <a:cs typeface="Calibri"/>
                <a:sym typeface="Calibri"/>
              </a:rPr>
              <a:t>Suggested slide pacing: 2-3 minutes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Briefly introduce the Learning Targets by reminding students of the lyrics they just sang or chanted in the transition. Explain that they are about to practice what they’ve learned. Students will be practicing spelling patterns of long vowel sounds while working with Question Boxes.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students would benefit from continuing or repeating working with Question Boxes from lesson, assign those.  If students completed lesson Question Boxes and would benefit from another set, consider assigning the following set.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following slides include another set of Question Boxes with questions based on the cycle decodable reader and engagement text.  </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sz="1200" b="1">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539824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446bb29709_0_1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 name="Google Shape;198;g446bb29709_0_1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(This will become independent work later in Grade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Materials include </a:t>
            </a:r>
            <a:r>
              <a:rPr lang="en" sz="1200" b="1" dirty="0">
                <a:solidFill>
                  <a:schemeClr val="dk1"/>
                </a:solidFill>
                <a:latin typeface="Calibri"/>
                <a:ea typeface="Calibri"/>
                <a:cs typeface="Calibri"/>
                <a:sym typeface="Calibri"/>
              </a:rPr>
              <a:t>decodable reader</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question boxes </a:t>
            </a:r>
            <a:r>
              <a:rPr lang="en" sz="1200" dirty="0">
                <a:solidFill>
                  <a:schemeClr val="dk1"/>
                </a:solidFill>
                <a:latin typeface="Calibri"/>
                <a:ea typeface="Calibri"/>
                <a:cs typeface="Calibri"/>
                <a:sym typeface="Calibri"/>
              </a:rPr>
              <a:t>(printed and copied or posted/written on board or shown on slides); </a:t>
            </a:r>
            <a:r>
              <a:rPr lang="en" sz="1200" b="1" dirty="0">
                <a:solidFill>
                  <a:schemeClr val="dk1"/>
                </a:solidFill>
                <a:latin typeface="Calibri"/>
                <a:ea typeface="Calibri"/>
                <a:cs typeface="Calibri"/>
                <a:sym typeface="Calibri"/>
              </a:rPr>
              <a:t>whiteboards or paper</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writing utensils</a:t>
            </a:r>
            <a:r>
              <a:rPr lang="en" sz="1200" dirty="0">
                <a:solidFill>
                  <a:schemeClr val="dk1"/>
                </a:solidFill>
                <a:latin typeface="Calibri"/>
                <a:ea typeface="Calibri"/>
                <a:cs typeface="Calibri"/>
                <a:sym typeface="Calibri"/>
              </a:rPr>
              <a:t>, such as</a:t>
            </a:r>
            <a:r>
              <a:rPr lang="en" sz="1200" b="1" dirty="0">
                <a:solidFill>
                  <a:schemeClr val="dk1"/>
                </a:solidFill>
                <a:latin typeface="Calibri"/>
                <a:ea typeface="Calibri"/>
                <a:cs typeface="Calibri"/>
                <a:sym typeface="Calibri"/>
              </a:rPr>
              <a:t> pencils </a:t>
            </a:r>
            <a:r>
              <a:rPr lang="en" sz="1200" dirty="0">
                <a:solidFill>
                  <a:schemeClr val="dk1"/>
                </a:solidFill>
                <a:latin typeface="Calibri"/>
                <a:ea typeface="Calibri"/>
                <a:cs typeface="Calibri"/>
                <a:sym typeface="Calibri"/>
              </a:rPr>
              <a:t>or </a:t>
            </a:r>
            <a:r>
              <a:rPr lang="en" sz="1200" b="1" dirty="0">
                <a:solidFill>
                  <a:schemeClr val="dk1"/>
                </a:solidFill>
                <a:latin typeface="Calibri"/>
                <a:ea typeface="Calibri"/>
                <a:cs typeface="Calibri"/>
                <a:sym typeface="Calibri"/>
              </a:rPr>
              <a:t>whiteboard markers</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erasers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partner assignments.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Syllable Guidance Document </a:t>
            </a:r>
            <a:r>
              <a:rPr lang="en" sz="1200" dirty="0">
                <a:solidFill>
                  <a:schemeClr val="dk1"/>
                </a:solidFill>
                <a:latin typeface="Calibri"/>
                <a:ea typeface="Calibri"/>
                <a:cs typeface="Calibri"/>
                <a:sym typeface="Calibri"/>
              </a:rPr>
              <a:t>(pages 27-29 in Skills Block Resource Manual)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materials according to classroom routine, with students working in pairs.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answer Word Work Question Boxes with this cycle’s decodable story.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Let’s answer some questions and figure out some problems. You will practice reading and writing words with the long vowel spelling patterns “ai,” “ay,” “ea,” “ee,” “igh,” and “-y”</a:t>
            </a:r>
            <a:r>
              <a:rPr lang="en" sz="1200" i="1" u="sng"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while working on answering the question boxes.” </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523247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44fc5a183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 name="Google Shape;205;g44fc5a183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17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(This will become independent work later in Grade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can be directed to number their </a:t>
            </a:r>
            <a:r>
              <a:rPr lang="en" sz="1200" b="1" dirty="0">
                <a:solidFill>
                  <a:schemeClr val="dk1"/>
                </a:solidFill>
                <a:latin typeface="Calibri"/>
                <a:ea typeface="Calibri"/>
                <a:cs typeface="Calibri"/>
                <a:sym typeface="Calibri"/>
              </a:rPr>
              <a:t>paper/white boards </a:t>
            </a:r>
            <a:r>
              <a:rPr lang="en" sz="1200" dirty="0">
                <a:solidFill>
                  <a:schemeClr val="dk1"/>
                </a:solidFill>
                <a:latin typeface="Calibri"/>
                <a:ea typeface="Calibri"/>
                <a:cs typeface="Calibri"/>
                <a:sym typeface="Calibri"/>
              </a:rPr>
              <a:t>from 1 to 9 to write their answers.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working in pairs will take turns reading the question/problem and writing the answers.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The first set of question boxes or questions 1 - 3 are fill in the blank. These are sentences from the story “Stuck Up High.” Reread the pages listed, find the sentence and fill the words in the blanks. Then, reread the sentence to your partner.  The words will have spelling patterns for the vowel sound in that column.”</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The next set of question boxes or questions 4 - 6 are riddles.  Read the riddles.  The answer will have a spelling pattern to match the vowel sound in that column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The last set of questions or question 7 - 9 are Syllable Sleuth problems.  Copy these words, be syllable sleuth detectives to break these words into syllables and then read them.  These words come from the story “Stuck Up High” or from the Engagement Text read to you about the story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Take turns reading the question boxes and answering them. One partner will read the question box and the other partner will write the answer. Remember, you can work together and help each other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Also remember to smile, be nice to each other and have fun!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that finish the exercise quickly and correctly to create descriptive oral sentences that contain the words from the syllable sleuth question boxes.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challenged with any unfamiliar words, direct them to read the page from the </a:t>
            </a:r>
            <a:r>
              <a:rPr lang="en" sz="1200" b="1" dirty="0">
                <a:solidFill>
                  <a:schemeClr val="dk1"/>
                </a:solidFill>
                <a:latin typeface="Calibri"/>
                <a:ea typeface="Calibri"/>
                <a:cs typeface="Calibri"/>
                <a:sym typeface="Calibri"/>
              </a:rPr>
              <a:t>decodable text </a:t>
            </a:r>
            <a:r>
              <a:rPr lang="en" sz="1200" dirty="0">
                <a:solidFill>
                  <a:schemeClr val="dk1"/>
                </a:solidFill>
                <a:latin typeface="Calibri"/>
                <a:ea typeface="Calibri"/>
                <a:cs typeface="Calibri"/>
                <a:sym typeface="Calibri"/>
              </a:rPr>
              <a:t>or read aloud the portion of the </a:t>
            </a:r>
            <a:r>
              <a:rPr lang="en" sz="1200" b="1" dirty="0">
                <a:solidFill>
                  <a:schemeClr val="dk1"/>
                </a:solidFill>
                <a:latin typeface="Calibri"/>
                <a:ea typeface="Calibri"/>
                <a:cs typeface="Calibri"/>
                <a:sym typeface="Calibri"/>
              </a:rPr>
              <a:t>Engagement text </a:t>
            </a:r>
            <a:r>
              <a:rPr lang="en" sz="1200" dirty="0">
                <a:solidFill>
                  <a:schemeClr val="dk1"/>
                </a:solidFill>
                <a:latin typeface="Calibri"/>
                <a:ea typeface="Calibri"/>
                <a:cs typeface="Calibri"/>
                <a:sym typeface="Calibri"/>
              </a:rPr>
              <a:t>where the word(s) is(are) found before offering further assistance with meaning. Reading the words in the context of the passage may remind students of the meaning.  Offer student-friendly definitions in addition to the excerpts read if need.  For example: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Supplies: “</a:t>
            </a:r>
            <a:r>
              <a:rPr lang="en" sz="1200" i="1" dirty="0">
                <a:solidFill>
                  <a:schemeClr val="dk1"/>
                </a:solidFill>
                <a:latin typeface="Calibri"/>
                <a:ea typeface="Calibri"/>
                <a:cs typeface="Calibri"/>
                <a:sym typeface="Calibri"/>
              </a:rPr>
              <a:t>Let’s look at the last page of our decodable. ‘The firefighter brings her supplies to the park</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do you think the word ‘supplies’ means? What kind of supplies did  the firefighter use in the story?</a:t>
            </a:r>
            <a:r>
              <a:rPr lang="en" sz="1200" dirty="0">
                <a:solidFill>
                  <a:schemeClr val="dk1"/>
                </a:solidFill>
                <a:latin typeface="Calibri"/>
                <a:ea typeface="Calibri"/>
                <a:cs typeface="Calibri"/>
                <a:sym typeface="Calibri"/>
              </a:rPr>
              <a:t>”” If </a:t>
            </a:r>
            <a:r>
              <a:rPr lang="en" sz="1200" dirty="0" smtClean="0">
                <a:solidFill>
                  <a:schemeClr val="dk1"/>
                </a:solidFill>
                <a:latin typeface="Calibri"/>
                <a:ea typeface="Calibri"/>
                <a:cs typeface="Calibri"/>
                <a:sym typeface="Calibri"/>
              </a:rPr>
              <a:t>needed: </a:t>
            </a: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Supplies are things we need to get a job done, like tools.  We have school supplies, like paper and pencils and notebooks, that we need to get our school work done.”</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4355027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44fc5a183e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44fc5a183e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2 - 3 minutes if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 (This will become independent work later in the year)</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Answer key for teacher reference and to project for students per teacher discretion.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for students to review </a:t>
            </a:r>
            <a:r>
              <a:rPr lang="en" sz="1200" dirty="0" smtClean="0">
                <a:solidFill>
                  <a:schemeClr val="dk1"/>
                </a:solidFill>
                <a:latin typeface="Calibri"/>
                <a:ea typeface="Calibri"/>
                <a:cs typeface="Calibri"/>
                <a:sym typeface="Calibri"/>
              </a:rPr>
              <a:t>answers.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5709153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 name="Google Shape;9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New Materials to Prepare in Advance: </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Enlarged Long Vowel Chart (in supporting materials; write on chart paper or show slide provided)</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Enlarged copy of Question Boxes (in supporting materials, copy/post on board/chart paper [may need copies posted in a few places in room for students to be large enough for students to copy/work from]  or show slide provided.) </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Copies of Question Boxes (in supporting materials if copies are provided to students individually or in pairs placed in transparent sleeves) </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Copy of Question Boxes Partner Letter or show slide (optional)</a:t>
            </a:r>
            <a:br>
              <a:rPr lang="en" sz="1200">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Materials to Gather from Previous Lessons: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students are working from slide or board and not provided copies of Question Boxes, provide white boards or paper for work</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White board markers and erasers or pencils</a:t>
            </a:r>
            <a:endParaRPr sz="120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Prepare classroom systems for active learning:</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Predetermine if students will be working individually or with partner</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students are working with partners, predetermine partner assignments</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853315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446bb29709_0_1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446bb29709_0_1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For teacher reference only. Copy of Blank Question Boxes Grid </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347906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 name="Google Shape;104;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Review the Syllabication Guidance Document (pages 27-29 in Skills Block Resource Manual)</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847920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4427cc3135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 name="Google Shape;110;g4427cc3135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smtClean="0">
                <a:solidFill>
                  <a:schemeClr val="dk1"/>
                </a:solidFill>
                <a:latin typeface="Calibri"/>
                <a:ea typeface="Calibri"/>
                <a:cs typeface="Calibri"/>
                <a:sym typeface="Calibri"/>
              </a:rPr>
              <a:t>Today’s independent </a:t>
            </a:r>
            <a:r>
              <a:rPr lang="en" sz="1200" dirty="0">
                <a:solidFill>
                  <a:schemeClr val="dk1"/>
                </a:solidFill>
                <a:latin typeface="Calibri"/>
                <a:ea typeface="Calibri"/>
                <a:cs typeface="Calibri"/>
                <a:sym typeface="Calibri"/>
              </a:rPr>
              <a:t>work time involves an activity that is relatively new </a:t>
            </a:r>
            <a:r>
              <a:rPr lang="en" sz="1200" dirty="0" smtClean="0">
                <a:solidFill>
                  <a:schemeClr val="dk1"/>
                </a:solidFill>
                <a:latin typeface="Calibri"/>
                <a:ea typeface="Calibri"/>
                <a:cs typeface="Calibri"/>
                <a:sym typeface="Calibri"/>
              </a:rPr>
              <a:t>to </a:t>
            </a:r>
            <a:r>
              <a:rPr lang="en" sz="1200" dirty="0">
                <a:solidFill>
                  <a:schemeClr val="dk1"/>
                </a:solidFill>
                <a:latin typeface="Calibri"/>
                <a:ea typeface="Calibri"/>
                <a:cs typeface="Calibri"/>
                <a:sym typeface="Calibri"/>
              </a:rPr>
              <a:t>students (introduced in Cycle 2</a:t>
            </a:r>
            <a:r>
              <a:rPr lang="en" sz="1200" dirty="0" smtClean="0">
                <a:solidFill>
                  <a:schemeClr val="dk1"/>
                </a:solidFill>
                <a:latin typeface="Calibri"/>
                <a:ea typeface="Calibri"/>
                <a:cs typeface="Calibri"/>
                <a:sym typeface="Calibri"/>
              </a:rPr>
              <a:t>) and </a:t>
            </a:r>
            <a:r>
              <a:rPr lang="en" sz="1200" dirty="0">
                <a:solidFill>
                  <a:schemeClr val="dk1"/>
                </a:solidFill>
                <a:latin typeface="Calibri"/>
                <a:ea typeface="Calibri"/>
                <a:cs typeface="Calibri"/>
                <a:sym typeface="Calibri"/>
              </a:rPr>
              <a:t>may still require teacher guidance.  Therefore, it is recommended that the whole class participate until it becomes familiar before moving it to a rotation in other cycles.</a:t>
            </a:r>
            <a:endParaRPr sz="1200" dirty="0">
              <a:solidFill>
                <a:schemeClr val="dk1"/>
              </a:solidFill>
              <a:latin typeface="Calibri"/>
              <a:ea typeface="Calibri"/>
              <a:cs typeface="Calibri"/>
              <a:sym typeface="Calibri"/>
            </a:endParaRPr>
          </a:p>
          <a:p>
            <a:pPr marL="469900" lvl="0" indent="-241300" algn="l" rtl="0">
              <a:spcBef>
                <a:spcPts val="0"/>
              </a:spcBef>
              <a:spcAft>
                <a:spcPts val="0"/>
              </a:spcAft>
              <a:buClr>
                <a:schemeClr val="dk1"/>
              </a:buClr>
              <a:buSzPts val="1400"/>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3096443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6" name="Google Shape;116;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Building on Previous Work:</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lesson continues work with open and closed syllables, along with the long vowel spelling patterns learned in Cycles 2, 3, and 4 for the purpose of decoding multisyllabic words and encoding one-syllable words.</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Areas Students May Struggle: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Nonsense words are included, so students will not be able to rely on their memory of a word and will be pushed to use what they know to decode these words.</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Ongoing Assessment(s):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Observe students to determine if they can:</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Identify the spelling patterns they have learned to represent the long vowel sounds for “a,” “e,” and “i”</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Spell words with the long vowel patterns “ai,” “ay,” “ea,” “ee,” “igh,” “ie,” and “-y”</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Segment syllables and identify syllable types to decode words</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Key Vocabulary: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Identify, workout, exercise, segment, syllable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15807104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 name="Google Shape;126;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“name the spelling pattern of the words they read.”</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276913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 name="Google Shape;132;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smtClean="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smtClean="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Remember the transition song we just sang. Today we are going to </a:t>
            </a:r>
            <a:r>
              <a:rPr lang="en" sz="1200" i="1" dirty="0" smtClean="0">
                <a:solidFill>
                  <a:schemeClr val="dk1"/>
                </a:solidFill>
                <a:latin typeface="Calibri"/>
                <a:ea typeface="Calibri"/>
                <a:cs typeface="Calibri"/>
                <a:sym typeface="Calibri"/>
              </a:rPr>
              <a:t>be </a:t>
            </a:r>
            <a:r>
              <a:rPr lang="en" sz="1200" i="1" dirty="0">
                <a:solidFill>
                  <a:schemeClr val="dk1"/>
                </a:solidFill>
                <a:latin typeface="Calibri"/>
                <a:ea typeface="Calibri"/>
                <a:cs typeface="Calibri"/>
                <a:sym typeface="Calibri"/>
              </a:rPr>
              <a:t>naming the spelling patterns of the words we read.”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198184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42f512f3f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42f512f3f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a:t>
            </a:r>
            <a:r>
              <a:rPr lang="en" sz="1200" dirty="0" smtClean="0">
                <a:solidFill>
                  <a:schemeClr val="dk1"/>
                </a:solidFill>
                <a:latin typeface="Calibri"/>
                <a:ea typeface="Calibri"/>
                <a:cs typeface="Calibri"/>
                <a:sym typeface="Calibri"/>
              </a:rPr>
              <a:t>and the</a:t>
            </a:r>
            <a:r>
              <a:rPr lang="en" sz="1200" baseline="0" dirty="0" smtClean="0">
                <a:solidFill>
                  <a:schemeClr val="dk1"/>
                </a:solidFill>
                <a:latin typeface="Calibri"/>
                <a:ea typeface="Calibri"/>
                <a:cs typeface="Calibri"/>
                <a:sym typeface="Calibri"/>
              </a:rPr>
              <a:t> rest of the</a:t>
            </a:r>
            <a:r>
              <a:rPr lang="en" sz="1200" dirty="0" smtClean="0">
                <a:solidFill>
                  <a:schemeClr val="dk1"/>
                </a:solidFill>
                <a:latin typeface="Calibri"/>
                <a:ea typeface="Calibri"/>
                <a:cs typeface="Calibri"/>
                <a:sym typeface="Calibri"/>
              </a:rPr>
              <a:t> slides.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‘a,’ ‘e,’ ‘i,’ ‘o,’ ‘u.’ These are the long vowel sounds that we hear in words like ‘day,’ ‘week,’ ‘night,’ ‘hope,’ and ‘June.’ Over the past several weeks, we’ve been looking closely at some ways to spell the sounds /ā/, /ē/, and /ī/. Let’s see if we can name those spelling patterns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enlarged Long Vowel chart</a:t>
            </a:r>
            <a:r>
              <a:rPr lang="en" sz="1200" dirty="0">
                <a:solidFill>
                  <a:schemeClr val="dk1"/>
                </a:solidFill>
                <a:latin typeface="Calibri"/>
                <a:ea typeface="Calibri"/>
                <a:cs typeface="Calibri"/>
                <a:sym typeface="Calibri"/>
              </a:rPr>
              <a:t> and reads the words in the /ā/ column: “stay, braid.”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the word “stay” and invite students to chorally read the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is the sound /ā/ spelled in this word?”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vowel team “ay”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the word “braid” and invite students to chorally read the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is the sound /ā/ spelled in this word?”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vowel team “ai”</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The vowel teams ‘ay’ and ‘ai’ are two ways we know to spell the long ‘a’ sound. We discovered that ‘ay’ isn’t followed by a consonant, and that ‘ai’ is.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Today our Word Workout will involve practicing reading and writing words that have the long ‘a’ sound spelled in these two way</a:t>
            </a:r>
            <a:r>
              <a:rPr lang="en" sz="1200" dirty="0">
                <a:solidFill>
                  <a:schemeClr val="dk1"/>
                </a:solidFill>
                <a:latin typeface="Calibri"/>
                <a:ea typeface="Calibri"/>
                <a:cs typeface="Calibri"/>
                <a:sym typeface="Calibri"/>
              </a:rPr>
              <a: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with the /ē/ and /ī/ columns.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Before we do some exercising with these spelling patterns, let’s remind ourselves of one other way to make these long vowel sounds that we haven’t looked at in a while.”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the word (or click on slide) “make” in </a:t>
            </a:r>
            <a:r>
              <a:rPr lang="en" sz="1200" dirty="0" smtClean="0">
                <a:solidFill>
                  <a:schemeClr val="dk1"/>
                </a:solidFill>
                <a:latin typeface="Calibri"/>
                <a:ea typeface="Calibri"/>
                <a:cs typeface="Calibri"/>
                <a:sym typeface="Calibri"/>
              </a:rPr>
              <a:t>long </a:t>
            </a:r>
            <a:r>
              <a:rPr lang="en" sz="1200" dirty="0">
                <a:solidFill>
                  <a:schemeClr val="dk1"/>
                </a:solidFill>
                <a:latin typeface="Calibri"/>
                <a:ea typeface="Calibri"/>
                <a:cs typeface="Calibri"/>
                <a:sym typeface="Calibri"/>
              </a:rPr>
              <a:t>“a” column and invite students to read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can tell us how the sound /ā/ spelled in this word?”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magic “e” making the “a” say its name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11 and 12 with words “Deke” and “like</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identifying the spelling patterns for the long vowel sounds for “a,” “e,” and “i.”</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annotating vowel teams by drawing a dot under each vowel and drawing a line to illustrate the vowels work together to make one sound.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annotating </a:t>
            </a:r>
            <a:r>
              <a:rPr lang="en" sz="1200" dirty="0" smtClean="0">
                <a:solidFill>
                  <a:schemeClr val="dk1"/>
                </a:solidFill>
                <a:latin typeface="Calibri"/>
                <a:ea typeface="Calibri"/>
                <a:cs typeface="Calibri"/>
                <a:sym typeface="Calibri"/>
              </a:rPr>
              <a:t>the </a:t>
            </a:r>
            <a:r>
              <a:rPr lang="en" sz="1200" dirty="0">
                <a:solidFill>
                  <a:schemeClr val="dk1"/>
                </a:solidFill>
                <a:latin typeface="Calibri"/>
                <a:ea typeface="Calibri"/>
                <a:cs typeface="Calibri"/>
                <a:sym typeface="Calibri"/>
              </a:rPr>
              <a:t>magic “e” by drawing an arrow from below the magic “e” back to the vowel it gives its voice to. This </a:t>
            </a:r>
            <a:r>
              <a:rPr lang="en" sz="1200" dirty="0" smtClean="0">
                <a:solidFill>
                  <a:schemeClr val="dk1"/>
                </a:solidFill>
                <a:latin typeface="Calibri"/>
                <a:ea typeface="Calibri"/>
                <a:cs typeface="Calibri"/>
                <a:sym typeface="Calibri"/>
              </a:rPr>
              <a:t>reinforces </a:t>
            </a:r>
            <a:r>
              <a:rPr lang="en" sz="1200" dirty="0">
                <a:solidFill>
                  <a:schemeClr val="dk1"/>
                </a:solidFill>
                <a:latin typeface="Calibri"/>
                <a:ea typeface="Calibri"/>
                <a:cs typeface="Calibri"/>
                <a:sym typeface="Calibri"/>
              </a:rPr>
              <a:t>the role of the magic “e” and the fact that even though there are two vowel letters in that syllable, there is just one vowel sound.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the name “Deke” is unfamiliar to students, explain that this word can be a person’s first or last name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dirty="0"/>
          </a:p>
        </p:txBody>
      </p:sp>
    </p:spTree>
    <p:extLst>
      <p:ext uri="{BB962C8B-B14F-4D97-AF65-F5344CB8AC3E}">
        <p14:creationId xmlns:p14="http://schemas.microsoft.com/office/powerpoint/2010/main" val="11440809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“read questions and answer them.”</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 This will be done again while reciting the poem.</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7416398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14"/>
          <p:cNvSpPr txBox="1">
            <a:spLocks noGrp="1"/>
          </p:cNvSpPr>
          <p:nvPr>
            <p:ph type="title"/>
          </p:nvPr>
        </p:nvSpPr>
        <p:spPr>
          <a:xfrm>
            <a:off x="287532" y="326572"/>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1: Part 2: Cycle 4: Lesson 20</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95" name="Google Shape;95;p14"/>
          <p:cNvSpPr txBox="1">
            <a:spLocks noGrp="1"/>
          </p:cNvSpPr>
          <p:nvPr>
            <p:ph type="body" idx="1"/>
          </p:nvPr>
        </p:nvSpPr>
        <p:spPr>
          <a:xfrm>
            <a:off x="287532" y="1133215"/>
            <a:ext cx="8520600" cy="29707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900" dirty="0"/>
              <a:t>This lesson introduces a new instructional review practice, Word Workout: Question Boxes. Students apply their knowledge of long vowel spelling patterns and syllabication to spell one-syllable words and read two-syllable words with those patterns. This practice is similar to Question Cards, a practice used for review in kindergarten and first grade.</a:t>
            </a:r>
            <a:endParaRPr sz="1900" dirty="0"/>
          </a:p>
          <a:p>
            <a:pPr marL="0" lvl="0" indent="0" algn="l" rtl="0">
              <a:spcBef>
                <a:spcPts val="800"/>
              </a:spcBef>
              <a:spcAft>
                <a:spcPts val="0"/>
              </a:spcAft>
              <a:buClr>
                <a:schemeClr val="dk1"/>
              </a:buClr>
              <a:buSzPts val="1100"/>
              <a:buFont typeface="Arial"/>
              <a:buNone/>
            </a:pPr>
            <a:r>
              <a:rPr lang="en" sz="1900" b="1" dirty="0">
                <a:solidFill>
                  <a:schemeClr val="dk1"/>
                </a:solidFill>
              </a:rPr>
              <a:t>Be sure that students pay careful attention to:</a:t>
            </a:r>
            <a:endParaRPr sz="1900" b="1" dirty="0">
              <a:solidFill>
                <a:schemeClr val="dk1"/>
              </a:solidFill>
            </a:endParaRPr>
          </a:p>
          <a:p>
            <a:pPr marL="457200" lvl="0" indent="-355600" algn="l" rtl="0">
              <a:spcBef>
                <a:spcPts val="800"/>
              </a:spcBef>
              <a:spcAft>
                <a:spcPts val="0"/>
              </a:spcAft>
              <a:buSzPts val="2000"/>
              <a:buChar char="●"/>
            </a:pPr>
            <a:r>
              <a:rPr lang="en" sz="1900" dirty="0"/>
              <a:t>Spelling patterns and the graphemes (letter patterns) for the phonemes (sounds) /ā/, /ē/, and /ī/ including “ay,” “ai,” “ea,” “ee,” “igh,” “ie,” and “-y”</a:t>
            </a:r>
            <a:endParaRPr sz="1900" dirty="0"/>
          </a:p>
          <a:p>
            <a:pPr marL="457200" lvl="0" indent="-355600" algn="l" rtl="0">
              <a:spcBef>
                <a:spcPts val="0"/>
              </a:spcBef>
              <a:spcAft>
                <a:spcPts val="0"/>
              </a:spcAft>
              <a:buSzPts val="2000"/>
              <a:buChar char="●"/>
            </a:pPr>
            <a:r>
              <a:rPr lang="en" sz="1900" dirty="0"/>
              <a:t>Syllable types </a:t>
            </a:r>
            <a:endParaRPr sz="19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p2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   </a:t>
            </a:r>
            <a:endParaRPr/>
          </a:p>
        </p:txBody>
      </p:sp>
      <p:sp>
        <p:nvSpPr>
          <p:cNvPr id="156" name="Google Shape;156;p2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Char char="•"/>
            </a:pPr>
            <a:r>
              <a:rPr lang="en" sz="2400"/>
              <a:t>I can read questions and write the answers using what I know about spelling patterns and syllable types.</a:t>
            </a:r>
            <a:endParaRPr sz="2400"/>
          </a:p>
        </p:txBody>
      </p:sp>
      <p:pic>
        <p:nvPicPr>
          <p:cNvPr id="157" name="Google Shape;157;p23"/>
          <p:cNvPicPr preferRelativeResize="0"/>
          <p:nvPr/>
        </p:nvPicPr>
        <p:blipFill>
          <a:blip r:embed="rId3">
            <a:alphaModFix/>
          </a:blip>
          <a:stretch>
            <a:fillRect/>
          </a:stretch>
        </p:blipFill>
        <p:spPr>
          <a:xfrm>
            <a:off x="8320793" y="4315183"/>
            <a:ext cx="708065" cy="5727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graphicFrame>
        <p:nvGraphicFramePr>
          <p:cNvPr id="162" name="Google Shape;162;p24"/>
          <p:cNvGraphicFramePr/>
          <p:nvPr>
            <p:extLst>
              <p:ext uri="{D42A27DB-BD31-4B8C-83A1-F6EECF244321}">
                <p14:modId xmlns:p14="http://schemas.microsoft.com/office/powerpoint/2010/main" val="2087681378"/>
              </p:ext>
            </p:extLst>
          </p:nvPr>
        </p:nvGraphicFramePr>
        <p:xfrm>
          <a:off x="36375" y="-12"/>
          <a:ext cx="9144000" cy="4774630"/>
        </p:xfrm>
        <a:graphic>
          <a:graphicData uri="http://schemas.openxmlformats.org/drawingml/2006/table">
            <a:tbl>
              <a:tblPr>
                <a:noFill/>
                <a:tableStyleId>{82C3638F-CD94-4CDA-B05E-FFC470491245}</a:tableStyleId>
              </a:tblPr>
              <a:tblGrid>
                <a:gridCol w="3048000"/>
                <a:gridCol w="3048000"/>
                <a:gridCol w="3048000"/>
              </a:tblGrid>
              <a:tr h="556600">
                <a:tc>
                  <a:txBody>
                    <a:bodyPr/>
                    <a:lstStyle/>
                    <a:p>
                      <a:pPr marL="0" lvl="0" indent="0" algn="ctr" rtl="0">
                        <a:spcBef>
                          <a:spcPts val="0"/>
                        </a:spcBef>
                        <a:spcAft>
                          <a:spcPts val="0"/>
                        </a:spcAft>
                        <a:buClr>
                          <a:schemeClr val="dk1"/>
                        </a:buClr>
                        <a:buSzPts val="1100"/>
                        <a:buFont typeface="Arial"/>
                        <a:buNone/>
                      </a:pPr>
                      <a:r>
                        <a:rPr lang="en" sz="1800" b="1" u="sng" dirty="0">
                          <a:solidFill>
                            <a:schemeClr val="dk1"/>
                          </a:solidFill>
                          <a:latin typeface="Century Gothic"/>
                          <a:ea typeface="Century Gothic"/>
                          <a:cs typeface="Century Gothic"/>
                          <a:sym typeface="Century Gothic"/>
                        </a:rPr>
                        <a:t>Long “a”</a:t>
                      </a:r>
                      <a:endParaRPr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1800" b="1" u="sng">
                          <a:solidFill>
                            <a:schemeClr val="dk1"/>
                          </a:solidFill>
                          <a:latin typeface="Century Gothic"/>
                          <a:ea typeface="Century Gothic"/>
                          <a:cs typeface="Century Gothic"/>
                          <a:sym typeface="Century Gothic"/>
                        </a:rPr>
                        <a:t>Long “e”</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1800" b="1" u="sng">
                          <a:solidFill>
                            <a:schemeClr val="dk1"/>
                          </a:solidFill>
                          <a:latin typeface="Century Gothic"/>
                          <a:ea typeface="Century Gothic"/>
                          <a:cs typeface="Century Gothic"/>
                          <a:sym typeface="Century Gothic"/>
                        </a:rPr>
                        <a:t>Long “i”</a:t>
                      </a:r>
                      <a:endParaRPr>
                        <a:latin typeface="Century Gothic"/>
                        <a:ea typeface="Century Gothic"/>
                        <a:cs typeface="Century Gothic"/>
                        <a:sym typeface="Century Gothic"/>
                      </a:endParaRPr>
                    </a:p>
                  </a:txBody>
                  <a:tcPr marL="91425" marR="91425" marT="91425" marB="91425"/>
                </a:tc>
              </a:tr>
              <a:tr h="475775">
                <a:tc>
                  <a:txBody>
                    <a:bodyPr/>
                    <a:lstStyle/>
                    <a:p>
                      <a:pPr marL="0" lvl="0" indent="0" algn="ctr"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1. Fill in the Blank.</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2. Fill in the Blank.</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3. Fill in the Blank.</a:t>
                      </a:r>
                      <a:endParaRPr>
                        <a:latin typeface="Century Gothic"/>
                        <a:ea typeface="Century Gothic"/>
                        <a:cs typeface="Century Gothic"/>
                        <a:sym typeface="Century Gothic"/>
                      </a:endParaRPr>
                    </a:p>
                  </a:txBody>
                  <a:tcPr marL="91425" marR="91425" marT="91425" marB="91425"/>
                </a:tc>
              </a:tr>
              <a:tr h="729825">
                <a:tc>
                  <a:txBody>
                    <a:bodyPr/>
                    <a:lstStyle/>
                    <a:p>
                      <a:pPr marL="0" lvl="0" indent="0" algn="l"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I do not want to go, </a:t>
                      </a:r>
                      <a:endParaRPr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I want to __________ here all day!</a:t>
                      </a: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Last night I did not sleep well.</a:t>
                      </a:r>
                      <a:endParaRPr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I had a bad____________.</a:t>
                      </a: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I wish I could be a bird and </a:t>
                      </a:r>
                      <a:endParaRPr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_________ up high in the sky.</a:t>
                      </a:r>
                      <a:endParaRPr>
                        <a:latin typeface="Century Gothic"/>
                        <a:ea typeface="Century Gothic"/>
                        <a:cs typeface="Century Gothic"/>
                        <a:sym typeface="Century Gothic"/>
                      </a:endParaRPr>
                    </a:p>
                  </a:txBody>
                  <a:tcPr marL="91425" marR="91425" marT="91425" marB="91425"/>
                </a:tc>
              </a:tr>
              <a:tr h="475775">
                <a:tc>
                  <a:txBody>
                    <a:bodyPr/>
                    <a:lstStyle/>
                    <a:p>
                      <a:pPr marL="0" lvl="0" indent="0" algn="ctr"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4. What Am I?</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5. What Am I?</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6. What Am I?</a:t>
                      </a:r>
                      <a:endParaRPr>
                        <a:latin typeface="Century Gothic"/>
                        <a:ea typeface="Century Gothic"/>
                        <a:cs typeface="Century Gothic"/>
                        <a:sym typeface="Century Gothic"/>
                      </a:endParaRPr>
                    </a:p>
                  </a:txBody>
                  <a:tcPr marL="91425" marR="91425" marT="91425" marB="91425"/>
                </a:tc>
              </a:tr>
              <a:tr h="983900">
                <a:tc>
                  <a:txBody>
                    <a:bodyPr/>
                    <a:lstStyle/>
                    <a:p>
                      <a:pPr marL="0" lvl="0" indent="0" algn="l"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I am wet.  I fall from the sky.  Plants need me when they are dry.  I am ____________.</a:t>
                      </a: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You put me in the dirt and plants come from me.  I am a ___________.</a:t>
                      </a: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When you go camping, you use me to help see in the dark.  I am a flash__________.</a:t>
                      </a:r>
                      <a:endParaRPr>
                        <a:latin typeface="Century Gothic"/>
                        <a:ea typeface="Century Gothic"/>
                        <a:cs typeface="Century Gothic"/>
                        <a:sym typeface="Century Gothic"/>
                      </a:endParaRPr>
                    </a:p>
                  </a:txBody>
                  <a:tcPr marL="91425" marR="91425" marT="91425" marB="91425"/>
                </a:tc>
              </a:tr>
              <a:tr h="729825">
                <a:tc>
                  <a:txBody>
                    <a:bodyPr/>
                    <a:lstStyle/>
                    <a:p>
                      <a:pPr marL="0" lvl="0" indent="0" algn="l"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7. Syllable Sleuth: Segment these words into 2 parts and read them.</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8. Syllable Sleuth: Segment these words into 2 parts and read them.</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9. Syllable Sleuth: Segment these words into 2 parts and read them.</a:t>
                      </a:r>
                      <a:endParaRPr>
                        <a:latin typeface="Century Gothic"/>
                        <a:ea typeface="Century Gothic"/>
                        <a:cs typeface="Century Gothic"/>
                        <a:sym typeface="Century Gothic"/>
                      </a:endParaRPr>
                    </a:p>
                  </a:txBody>
                  <a:tcPr marL="91425" marR="91425" marT="91425" marB="91425"/>
                </a:tc>
              </a:tr>
              <a:tr h="729825">
                <a:tc>
                  <a:txBody>
                    <a:bodyPr/>
                    <a:lstStyle/>
                    <a:p>
                      <a:pPr marL="0" lvl="0" indent="0" algn="l"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maybe         exclaim      payment raindrop      tainbot</a:t>
                      </a: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b="1">
                          <a:solidFill>
                            <a:schemeClr val="dk1"/>
                          </a:solidFill>
                          <a:latin typeface="Century Gothic"/>
                          <a:ea typeface="Century Gothic"/>
                          <a:cs typeface="Century Gothic"/>
                          <a:sym typeface="Century Gothic"/>
                        </a:rPr>
                        <a:t>weekend    meachunk   repeat</a:t>
                      </a:r>
                      <a:endParaRPr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silly</a:t>
                      </a:r>
                      <a:endParaRPr b="1">
                        <a:solidFill>
                          <a:schemeClr val="dk1"/>
                        </a:solidFill>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Clr>
                          <a:schemeClr val="dk1"/>
                        </a:buClr>
                        <a:buSzPts val="1100"/>
                        <a:buFont typeface="Arial"/>
                        <a:buNone/>
                      </a:pPr>
                      <a:r>
                        <a:rPr lang="en" b="1" dirty="0">
                          <a:solidFill>
                            <a:schemeClr val="dk1"/>
                          </a:solidFill>
                          <a:latin typeface="Century Gothic"/>
                          <a:ea typeface="Century Gothic"/>
                          <a:cs typeface="Century Gothic"/>
                          <a:sym typeface="Century Gothic"/>
                        </a:rPr>
                        <a:t>nighttime    necktie    sunlight</a:t>
                      </a:r>
                      <a:endParaRPr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b="1" dirty="0">
                          <a:solidFill>
                            <a:schemeClr val="dk1"/>
                          </a:solidFill>
                          <a:latin typeface="Century Gothic"/>
                          <a:ea typeface="Century Gothic"/>
                          <a:cs typeface="Century Gothic"/>
                          <a:sym typeface="Century Gothic"/>
                        </a:rPr>
                        <a:t>brighten       tidy</a:t>
                      </a:r>
                      <a:endParaRPr dirty="0">
                        <a:latin typeface="Century Gothic"/>
                        <a:ea typeface="Century Gothic"/>
                        <a:cs typeface="Century Gothic"/>
                        <a:sym typeface="Century Gothic"/>
                      </a:endParaRPr>
                    </a:p>
                  </a:txBody>
                  <a:tcPr marL="91425" marR="91425" marT="91425" marB="91425"/>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graphicFrame>
        <p:nvGraphicFramePr>
          <p:cNvPr id="167" name="Google Shape;167;p25"/>
          <p:cNvGraphicFramePr/>
          <p:nvPr>
            <p:extLst>
              <p:ext uri="{D42A27DB-BD31-4B8C-83A1-F6EECF244321}">
                <p14:modId xmlns:p14="http://schemas.microsoft.com/office/powerpoint/2010/main" val="3729881655"/>
              </p:ext>
            </p:extLst>
          </p:nvPr>
        </p:nvGraphicFramePr>
        <p:xfrm>
          <a:off x="36375" y="-12"/>
          <a:ext cx="9144000" cy="4774630"/>
        </p:xfrm>
        <a:graphic>
          <a:graphicData uri="http://schemas.openxmlformats.org/drawingml/2006/table">
            <a:tbl>
              <a:tblPr>
                <a:noFill/>
                <a:tableStyleId>{82C3638F-CD94-4CDA-B05E-FFC470491245}</a:tableStyleId>
              </a:tblPr>
              <a:tblGrid>
                <a:gridCol w="3048000"/>
                <a:gridCol w="3048000"/>
                <a:gridCol w="3048000"/>
              </a:tblGrid>
              <a:tr h="556600">
                <a:tc>
                  <a:txBody>
                    <a:bodyPr/>
                    <a:lstStyle/>
                    <a:p>
                      <a:pPr marL="0" lvl="0" indent="0" algn="ctr" rtl="0">
                        <a:spcBef>
                          <a:spcPts val="0"/>
                        </a:spcBef>
                        <a:spcAft>
                          <a:spcPts val="0"/>
                        </a:spcAft>
                        <a:buNone/>
                      </a:pPr>
                      <a:r>
                        <a:rPr lang="en" sz="1800" b="1" u="sng" dirty="0">
                          <a:solidFill>
                            <a:schemeClr val="dk1"/>
                          </a:solidFill>
                          <a:latin typeface="Century Gothic"/>
                          <a:ea typeface="Century Gothic"/>
                          <a:cs typeface="Century Gothic"/>
                          <a:sym typeface="Century Gothic"/>
                        </a:rPr>
                        <a:t>Long “a”</a:t>
                      </a:r>
                      <a:endParaRPr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u="sng">
                          <a:solidFill>
                            <a:schemeClr val="dk1"/>
                          </a:solidFill>
                          <a:latin typeface="Century Gothic"/>
                          <a:ea typeface="Century Gothic"/>
                          <a:cs typeface="Century Gothic"/>
                          <a:sym typeface="Century Gothic"/>
                        </a:rPr>
                        <a:t>Long “e”</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u="sng">
                          <a:solidFill>
                            <a:schemeClr val="dk1"/>
                          </a:solidFill>
                          <a:latin typeface="Century Gothic"/>
                          <a:ea typeface="Century Gothic"/>
                          <a:cs typeface="Century Gothic"/>
                          <a:sym typeface="Century Gothic"/>
                        </a:rPr>
                        <a:t>Long “i”</a:t>
                      </a:r>
                      <a:endParaRPr>
                        <a:latin typeface="Century Gothic"/>
                        <a:ea typeface="Century Gothic"/>
                        <a:cs typeface="Century Gothic"/>
                        <a:sym typeface="Century Gothic"/>
                      </a:endParaRPr>
                    </a:p>
                  </a:txBody>
                  <a:tcPr marL="91425" marR="91425" marT="91425" marB="91425"/>
                </a:tc>
              </a:tr>
              <a:tr h="475775">
                <a:tc>
                  <a:txBody>
                    <a:bodyPr/>
                    <a:lstStyle/>
                    <a:p>
                      <a:pPr marL="0" lvl="0" indent="0" algn="ctr" rtl="0">
                        <a:spcBef>
                          <a:spcPts val="0"/>
                        </a:spcBef>
                        <a:spcAft>
                          <a:spcPts val="0"/>
                        </a:spcAft>
                        <a:buNone/>
                      </a:pPr>
                      <a:r>
                        <a:rPr lang="en" b="1">
                          <a:solidFill>
                            <a:schemeClr val="dk1"/>
                          </a:solidFill>
                          <a:latin typeface="Century Gothic"/>
                          <a:ea typeface="Century Gothic"/>
                          <a:cs typeface="Century Gothic"/>
                          <a:sym typeface="Century Gothic"/>
                        </a:rPr>
                        <a:t>1. Fill in the Blank.</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b="1">
                          <a:solidFill>
                            <a:schemeClr val="dk1"/>
                          </a:solidFill>
                          <a:latin typeface="Century Gothic"/>
                          <a:ea typeface="Century Gothic"/>
                          <a:cs typeface="Century Gothic"/>
                          <a:sym typeface="Century Gothic"/>
                        </a:rPr>
                        <a:t>2. Fill in the Blank.</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b="1">
                          <a:solidFill>
                            <a:schemeClr val="dk1"/>
                          </a:solidFill>
                          <a:latin typeface="Century Gothic"/>
                          <a:ea typeface="Century Gothic"/>
                          <a:cs typeface="Century Gothic"/>
                          <a:sym typeface="Century Gothic"/>
                        </a:rPr>
                        <a:t>3. Fill in the Blank.</a:t>
                      </a:r>
                      <a:endParaRPr>
                        <a:latin typeface="Century Gothic"/>
                        <a:ea typeface="Century Gothic"/>
                        <a:cs typeface="Century Gothic"/>
                        <a:sym typeface="Century Gothic"/>
                      </a:endParaRPr>
                    </a:p>
                  </a:txBody>
                  <a:tcPr marL="91425" marR="91425" marT="91425" marB="91425"/>
                </a:tc>
              </a:tr>
              <a:tr h="729825">
                <a:tc>
                  <a:txBody>
                    <a:bodyPr/>
                    <a:lstStyle/>
                    <a:p>
                      <a:pPr marL="0" lvl="0" indent="0" algn="l" rtl="0">
                        <a:spcBef>
                          <a:spcPts val="0"/>
                        </a:spcBef>
                        <a:spcAft>
                          <a:spcPts val="0"/>
                        </a:spcAft>
                        <a:buNone/>
                      </a:pPr>
                      <a:r>
                        <a:rPr lang="en" b="1">
                          <a:solidFill>
                            <a:schemeClr val="dk1"/>
                          </a:solidFill>
                          <a:latin typeface="Century Gothic"/>
                          <a:ea typeface="Century Gothic"/>
                          <a:cs typeface="Century Gothic"/>
                          <a:sym typeface="Century Gothic"/>
                        </a:rPr>
                        <a:t>I do not want to go, </a:t>
                      </a:r>
                      <a:endParaRPr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b="1">
                          <a:solidFill>
                            <a:schemeClr val="dk1"/>
                          </a:solidFill>
                          <a:latin typeface="Century Gothic"/>
                          <a:ea typeface="Century Gothic"/>
                          <a:cs typeface="Century Gothic"/>
                          <a:sym typeface="Century Gothic"/>
                        </a:rPr>
                        <a:t>I want to _</a:t>
                      </a:r>
                      <a:r>
                        <a:rPr lang="en" b="1" u="sng">
                          <a:solidFill>
                            <a:srgbClr val="FF0000"/>
                          </a:solidFill>
                          <a:latin typeface="Century Gothic"/>
                          <a:ea typeface="Century Gothic"/>
                          <a:cs typeface="Century Gothic"/>
                          <a:sym typeface="Century Gothic"/>
                        </a:rPr>
                        <a:t>stay</a:t>
                      </a:r>
                      <a:r>
                        <a:rPr lang="en" b="1">
                          <a:solidFill>
                            <a:schemeClr val="dk1"/>
                          </a:solidFill>
                          <a:latin typeface="Century Gothic"/>
                          <a:ea typeface="Century Gothic"/>
                          <a:cs typeface="Century Gothic"/>
                          <a:sym typeface="Century Gothic"/>
                        </a:rPr>
                        <a:t>_ here all day!</a:t>
                      </a: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b="1">
                          <a:solidFill>
                            <a:schemeClr val="dk1"/>
                          </a:solidFill>
                          <a:latin typeface="Century Gothic"/>
                          <a:ea typeface="Century Gothic"/>
                          <a:cs typeface="Century Gothic"/>
                          <a:sym typeface="Century Gothic"/>
                        </a:rPr>
                        <a:t>Last night I did not sleep well.</a:t>
                      </a:r>
                      <a:endParaRPr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b="1">
                          <a:solidFill>
                            <a:schemeClr val="dk1"/>
                          </a:solidFill>
                          <a:latin typeface="Century Gothic"/>
                          <a:ea typeface="Century Gothic"/>
                          <a:cs typeface="Century Gothic"/>
                          <a:sym typeface="Century Gothic"/>
                        </a:rPr>
                        <a:t>I had a bad___</a:t>
                      </a:r>
                      <a:r>
                        <a:rPr lang="en" b="1" u="sng">
                          <a:solidFill>
                            <a:srgbClr val="FF0000"/>
                          </a:solidFill>
                          <a:latin typeface="Century Gothic"/>
                          <a:ea typeface="Century Gothic"/>
                          <a:cs typeface="Century Gothic"/>
                          <a:sym typeface="Century Gothic"/>
                        </a:rPr>
                        <a:t>dream</a:t>
                      </a:r>
                      <a:r>
                        <a:rPr lang="en" b="1">
                          <a:solidFill>
                            <a:schemeClr val="dk1"/>
                          </a:solidFill>
                          <a:latin typeface="Century Gothic"/>
                          <a:ea typeface="Century Gothic"/>
                          <a:cs typeface="Century Gothic"/>
                          <a:sym typeface="Century Gothic"/>
                        </a:rPr>
                        <a:t>__.</a:t>
                      </a: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b="1">
                          <a:solidFill>
                            <a:schemeClr val="dk1"/>
                          </a:solidFill>
                          <a:latin typeface="Century Gothic"/>
                          <a:ea typeface="Century Gothic"/>
                          <a:cs typeface="Century Gothic"/>
                          <a:sym typeface="Century Gothic"/>
                        </a:rPr>
                        <a:t>I wish I could be a bird and </a:t>
                      </a:r>
                      <a:endParaRPr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b="1">
                          <a:solidFill>
                            <a:schemeClr val="dk1"/>
                          </a:solidFill>
                          <a:latin typeface="Century Gothic"/>
                          <a:ea typeface="Century Gothic"/>
                          <a:cs typeface="Century Gothic"/>
                          <a:sym typeface="Century Gothic"/>
                        </a:rPr>
                        <a:t>__</a:t>
                      </a:r>
                      <a:r>
                        <a:rPr lang="en" b="1" u="sng">
                          <a:solidFill>
                            <a:srgbClr val="FF0000"/>
                          </a:solidFill>
                          <a:latin typeface="Century Gothic"/>
                          <a:ea typeface="Century Gothic"/>
                          <a:cs typeface="Century Gothic"/>
                          <a:sym typeface="Century Gothic"/>
                        </a:rPr>
                        <a:t>fly</a:t>
                      </a:r>
                      <a:r>
                        <a:rPr lang="en" b="1">
                          <a:solidFill>
                            <a:schemeClr val="dk1"/>
                          </a:solidFill>
                          <a:latin typeface="Century Gothic"/>
                          <a:ea typeface="Century Gothic"/>
                          <a:cs typeface="Century Gothic"/>
                          <a:sym typeface="Century Gothic"/>
                        </a:rPr>
                        <a:t>_ up high in the sky.</a:t>
                      </a:r>
                      <a:endParaRPr>
                        <a:latin typeface="Century Gothic"/>
                        <a:ea typeface="Century Gothic"/>
                        <a:cs typeface="Century Gothic"/>
                        <a:sym typeface="Century Gothic"/>
                      </a:endParaRPr>
                    </a:p>
                  </a:txBody>
                  <a:tcPr marL="91425" marR="91425" marT="91425" marB="91425"/>
                </a:tc>
              </a:tr>
              <a:tr h="475775">
                <a:tc>
                  <a:txBody>
                    <a:bodyPr/>
                    <a:lstStyle/>
                    <a:p>
                      <a:pPr marL="0" lvl="0" indent="0" algn="ctr" rtl="0">
                        <a:spcBef>
                          <a:spcPts val="0"/>
                        </a:spcBef>
                        <a:spcAft>
                          <a:spcPts val="0"/>
                        </a:spcAft>
                        <a:buNone/>
                      </a:pPr>
                      <a:r>
                        <a:rPr lang="en" b="1">
                          <a:solidFill>
                            <a:schemeClr val="dk1"/>
                          </a:solidFill>
                          <a:latin typeface="Century Gothic"/>
                          <a:ea typeface="Century Gothic"/>
                          <a:cs typeface="Century Gothic"/>
                          <a:sym typeface="Century Gothic"/>
                        </a:rPr>
                        <a:t>4. What Am I?</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b="1">
                          <a:solidFill>
                            <a:schemeClr val="dk1"/>
                          </a:solidFill>
                          <a:latin typeface="Century Gothic"/>
                          <a:ea typeface="Century Gothic"/>
                          <a:cs typeface="Century Gothic"/>
                          <a:sym typeface="Century Gothic"/>
                        </a:rPr>
                        <a:t>5. What Am I?</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b="1">
                          <a:solidFill>
                            <a:schemeClr val="dk1"/>
                          </a:solidFill>
                          <a:latin typeface="Century Gothic"/>
                          <a:ea typeface="Century Gothic"/>
                          <a:cs typeface="Century Gothic"/>
                          <a:sym typeface="Century Gothic"/>
                        </a:rPr>
                        <a:t>6. What Am I?</a:t>
                      </a:r>
                      <a:endParaRPr>
                        <a:latin typeface="Century Gothic"/>
                        <a:ea typeface="Century Gothic"/>
                        <a:cs typeface="Century Gothic"/>
                        <a:sym typeface="Century Gothic"/>
                      </a:endParaRPr>
                    </a:p>
                  </a:txBody>
                  <a:tcPr marL="91425" marR="91425" marT="91425" marB="91425"/>
                </a:tc>
              </a:tr>
              <a:tr h="983900">
                <a:tc>
                  <a:txBody>
                    <a:bodyPr/>
                    <a:lstStyle/>
                    <a:p>
                      <a:pPr marL="0" lvl="0" indent="0" algn="l" rtl="0">
                        <a:spcBef>
                          <a:spcPts val="0"/>
                        </a:spcBef>
                        <a:spcAft>
                          <a:spcPts val="0"/>
                        </a:spcAft>
                        <a:buNone/>
                      </a:pPr>
                      <a:r>
                        <a:rPr lang="en" b="1">
                          <a:solidFill>
                            <a:schemeClr val="dk1"/>
                          </a:solidFill>
                          <a:latin typeface="Century Gothic"/>
                          <a:ea typeface="Century Gothic"/>
                          <a:cs typeface="Century Gothic"/>
                          <a:sym typeface="Century Gothic"/>
                        </a:rPr>
                        <a:t>I am wet.  I fall from the sky.  Plants need me when they are dry.  I am __</a:t>
                      </a:r>
                      <a:r>
                        <a:rPr lang="en" b="1" u="sng">
                          <a:solidFill>
                            <a:srgbClr val="FF0000"/>
                          </a:solidFill>
                          <a:latin typeface="Century Gothic"/>
                          <a:ea typeface="Century Gothic"/>
                          <a:cs typeface="Century Gothic"/>
                          <a:sym typeface="Century Gothic"/>
                        </a:rPr>
                        <a:t>rain</a:t>
                      </a:r>
                      <a:r>
                        <a:rPr lang="en" b="1">
                          <a:solidFill>
                            <a:schemeClr val="dk1"/>
                          </a:solidFill>
                          <a:latin typeface="Century Gothic"/>
                          <a:ea typeface="Century Gothic"/>
                          <a:cs typeface="Century Gothic"/>
                          <a:sym typeface="Century Gothic"/>
                        </a:rPr>
                        <a:t>_.</a:t>
                      </a: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b="1">
                          <a:solidFill>
                            <a:schemeClr val="dk1"/>
                          </a:solidFill>
                          <a:latin typeface="Century Gothic"/>
                          <a:ea typeface="Century Gothic"/>
                          <a:cs typeface="Century Gothic"/>
                          <a:sym typeface="Century Gothic"/>
                        </a:rPr>
                        <a:t>You put me in the dirt and plants come from me.  I am a __</a:t>
                      </a:r>
                      <a:r>
                        <a:rPr lang="en" b="1" u="sng">
                          <a:solidFill>
                            <a:srgbClr val="FF0000"/>
                          </a:solidFill>
                          <a:latin typeface="Century Gothic"/>
                          <a:ea typeface="Century Gothic"/>
                          <a:cs typeface="Century Gothic"/>
                          <a:sym typeface="Century Gothic"/>
                        </a:rPr>
                        <a:t>seed_</a:t>
                      </a:r>
                      <a:r>
                        <a:rPr lang="en" b="1">
                          <a:solidFill>
                            <a:schemeClr val="dk1"/>
                          </a:solidFill>
                          <a:latin typeface="Century Gothic"/>
                          <a:ea typeface="Century Gothic"/>
                          <a:cs typeface="Century Gothic"/>
                          <a:sym typeface="Century Gothic"/>
                        </a:rPr>
                        <a:t>__.</a:t>
                      </a: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b="1">
                          <a:solidFill>
                            <a:schemeClr val="dk1"/>
                          </a:solidFill>
                          <a:latin typeface="Century Gothic"/>
                          <a:ea typeface="Century Gothic"/>
                          <a:cs typeface="Century Gothic"/>
                          <a:sym typeface="Century Gothic"/>
                        </a:rPr>
                        <a:t>When you go camping, you use me to help see in the dark.  I am a flash</a:t>
                      </a:r>
                      <a:r>
                        <a:rPr lang="en" b="1">
                          <a:solidFill>
                            <a:srgbClr val="FF0000"/>
                          </a:solidFill>
                          <a:latin typeface="Century Gothic"/>
                          <a:ea typeface="Century Gothic"/>
                          <a:cs typeface="Century Gothic"/>
                          <a:sym typeface="Century Gothic"/>
                        </a:rPr>
                        <a:t>l</a:t>
                      </a:r>
                      <a:r>
                        <a:rPr lang="en" b="1" u="sng">
                          <a:solidFill>
                            <a:srgbClr val="FF0000"/>
                          </a:solidFill>
                          <a:latin typeface="Century Gothic"/>
                          <a:ea typeface="Century Gothic"/>
                          <a:cs typeface="Century Gothic"/>
                          <a:sym typeface="Century Gothic"/>
                        </a:rPr>
                        <a:t>ight</a:t>
                      </a:r>
                      <a:r>
                        <a:rPr lang="en" b="1">
                          <a:solidFill>
                            <a:schemeClr val="dk1"/>
                          </a:solidFill>
                          <a:latin typeface="Century Gothic"/>
                          <a:ea typeface="Century Gothic"/>
                          <a:cs typeface="Century Gothic"/>
                          <a:sym typeface="Century Gothic"/>
                        </a:rPr>
                        <a:t>_.</a:t>
                      </a:r>
                      <a:endParaRPr>
                        <a:latin typeface="Century Gothic"/>
                        <a:ea typeface="Century Gothic"/>
                        <a:cs typeface="Century Gothic"/>
                        <a:sym typeface="Century Gothic"/>
                      </a:endParaRPr>
                    </a:p>
                  </a:txBody>
                  <a:tcPr marL="91425" marR="91425" marT="91425" marB="91425"/>
                </a:tc>
              </a:tr>
              <a:tr h="729825">
                <a:tc>
                  <a:txBody>
                    <a:bodyPr/>
                    <a:lstStyle/>
                    <a:p>
                      <a:pPr marL="0" lvl="0" indent="0" algn="l" rtl="0">
                        <a:spcBef>
                          <a:spcPts val="0"/>
                        </a:spcBef>
                        <a:spcAft>
                          <a:spcPts val="0"/>
                        </a:spcAft>
                        <a:buNone/>
                      </a:pPr>
                      <a:r>
                        <a:rPr lang="en" b="1">
                          <a:solidFill>
                            <a:schemeClr val="dk1"/>
                          </a:solidFill>
                          <a:latin typeface="Century Gothic"/>
                          <a:ea typeface="Century Gothic"/>
                          <a:cs typeface="Century Gothic"/>
                          <a:sym typeface="Century Gothic"/>
                        </a:rPr>
                        <a:t>7. Syllable Sleuth: Segment these words into 2 parts and read them.</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b="1">
                          <a:solidFill>
                            <a:schemeClr val="dk1"/>
                          </a:solidFill>
                          <a:latin typeface="Century Gothic"/>
                          <a:ea typeface="Century Gothic"/>
                          <a:cs typeface="Century Gothic"/>
                          <a:sym typeface="Century Gothic"/>
                        </a:rPr>
                        <a:t>8. Syllable Sleuth: Segment these words into 2 parts and read them.</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b="1">
                          <a:solidFill>
                            <a:schemeClr val="dk1"/>
                          </a:solidFill>
                          <a:latin typeface="Century Gothic"/>
                          <a:ea typeface="Century Gothic"/>
                          <a:cs typeface="Century Gothic"/>
                          <a:sym typeface="Century Gothic"/>
                        </a:rPr>
                        <a:t>9. Syllable Sleuth: Segment these words into 2 parts and read them.</a:t>
                      </a:r>
                      <a:endParaRPr>
                        <a:latin typeface="Century Gothic"/>
                        <a:ea typeface="Century Gothic"/>
                        <a:cs typeface="Century Gothic"/>
                        <a:sym typeface="Century Gothic"/>
                      </a:endParaRPr>
                    </a:p>
                  </a:txBody>
                  <a:tcPr marL="91425" marR="91425" marT="91425" marB="91425"/>
                </a:tc>
              </a:tr>
              <a:tr h="729825">
                <a:tc>
                  <a:txBody>
                    <a:bodyPr/>
                    <a:lstStyle/>
                    <a:p>
                      <a:pPr marL="0" lvl="0" indent="0" algn="l" rtl="0">
                        <a:spcBef>
                          <a:spcPts val="0"/>
                        </a:spcBef>
                        <a:spcAft>
                          <a:spcPts val="0"/>
                        </a:spcAft>
                        <a:buNone/>
                      </a:pPr>
                      <a:r>
                        <a:rPr lang="en" b="1" dirty="0">
                          <a:solidFill>
                            <a:srgbClr val="FF0000"/>
                          </a:solidFill>
                          <a:latin typeface="Century Gothic"/>
                          <a:ea typeface="Century Gothic"/>
                          <a:cs typeface="Century Gothic"/>
                          <a:sym typeface="Century Gothic"/>
                        </a:rPr>
                        <a:t>may be      </a:t>
                      </a:r>
                      <a:r>
                        <a:rPr lang="en" b="1" dirty="0" smtClean="0">
                          <a:solidFill>
                            <a:srgbClr val="FF0000"/>
                          </a:solidFill>
                          <a:latin typeface="Century Gothic"/>
                          <a:ea typeface="Century Gothic"/>
                          <a:cs typeface="Century Gothic"/>
                          <a:sym typeface="Century Gothic"/>
                        </a:rPr>
                        <a:t>ex </a:t>
                      </a:r>
                      <a:r>
                        <a:rPr lang="en" b="1" dirty="0">
                          <a:solidFill>
                            <a:srgbClr val="FF0000"/>
                          </a:solidFill>
                          <a:latin typeface="Century Gothic"/>
                          <a:ea typeface="Century Gothic"/>
                          <a:cs typeface="Century Gothic"/>
                          <a:sym typeface="Century Gothic"/>
                        </a:rPr>
                        <a:t>claim      pay ment rain drop      tain bot</a:t>
                      </a:r>
                      <a:endParaRPr dirty="0">
                        <a:solidFill>
                          <a:srgbClr val="FF0000"/>
                        </a:solidFill>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b="1">
                          <a:solidFill>
                            <a:srgbClr val="FF0000"/>
                          </a:solidFill>
                          <a:latin typeface="Century Gothic"/>
                          <a:ea typeface="Century Gothic"/>
                          <a:cs typeface="Century Gothic"/>
                          <a:sym typeface="Century Gothic"/>
                        </a:rPr>
                        <a:t>week end    mea chunk   re peat</a:t>
                      </a:r>
                      <a:endParaRPr b="1">
                        <a:solidFill>
                          <a:srgbClr val="FF0000"/>
                        </a:solidFill>
                        <a:latin typeface="Century Gothic"/>
                        <a:ea typeface="Century Gothic"/>
                        <a:cs typeface="Century Gothic"/>
                        <a:sym typeface="Century Gothic"/>
                      </a:endParaRPr>
                    </a:p>
                    <a:p>
                      <a:pPr marL="0" lvl="0" indent="0" algn="l" rtl="0">
                        <a:spcBef>
                          <a:spcPts val="0"/>
                        </a:spcBef>
                        <a:spcAft>
                          <a:spcPts val="0"/>
                        </a:spcAft>
                        <a:buNone/>
                      </a:pPr>
                      <a:r>
                        <a:rPr lang="en" b="1">
                          <a:solidFill>
                            <a:srgbClr val="FF0000"/>
                          </a:solidFill>
                          <a:latin typeface="Century Gothic"/>
                          <a:ea typeface="Century Gothic"/>
                          <a:cs typeface="Century Gothic"/>
                          <a:sym typeface="Century Gothic"/>
                        </a:rPr>
                        <a:t>sill y</a:t>
                      </a:r>
                      <a:endParaRPr b="1">
                        <a:solidFill>
                          <a:srgbClr val="FF0000"/>
                        </a:solidFill>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b="1" dirty="0">
                          <a:solidFill>
                            <a:srgbClr val="FF0000"/>
                          </a:solidFill>
                          <a:latin typeface="Century Gothic"/>
                          <a:ea typeface="Century Gothic"/>
                          <a:cs typeface="Century Gothic"/>
                          <a:sym typeface="Century Gothic"/>
                        </a:rPr>
                        <a:t>night time    neck tie    sun light</a:t>
                      </a:r>
                      <a:endParaRPr b="1" dirty="0">
                        <a:solidFill>
                          <a:srgbClr val="FF0000"/>
                        </a:solidFill>
                        <a:latin typeface="Century Gothic"/>
                        <a:ea typeface="Century Gothic"/>
                        <a:cs typeface="Century Gothic"/>
                        <a:sym typeface="Century Gothic"/>
                      </a:endParaRPr>
                    </a:p>
                    <a:p>
                      <a:pPr marL="0" lvl="0" indent="0" algn="l" rtl="0">
                        <a:spcBef>
                          <a:spcPts val="0"/>
                        </a:spcBef>
                        <a:spcAft>
                          <a:spcPts val="0"/>
                        </a:spcAft>
                        <a:buNone/>
                      </a:pPr>
                      <a:r>
                        <a:rPr lang="en" b="1" dirty="0">
                          <a:solidFill>
                            <a:srgbClr val="FF0000"/>
                          </a:solidFill>
                          <a:latin typeface="Century Gothic"/>
                          <a:ea typeface="Century Gothic"/>
                          <a:cs typeface="Century Gothic"/>
                          <a:sym typeface="Century Gothic"/>
                        </a:rPr>
                        <a:t>bright en       ti dy</a:t>
                      </a:r>
                      <a:endParaRPr dirty="0">
                        <a:solidFill>
                          <a:srgbClr val="FF0000"/>
                        </a:solidFill>
                        <a:latin typeface="Century Gothic"/>
                        <a:ea typeface="Century Gothic"/>
                        <a:cs typeface="Century Gothic"/>
                        <a:sym typeface="Century Gothic"/>
                      </a:endParaRPr>
                    </a:p>
                  </a:txBody>
                  <a:tcPr marL="91425" marR="91425" marT="91425" marB="91425"/>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pic>
        <p:nvPicPr>
          <p:cNvPr id="172" name="Google Shape;172;p26"/>
          <p:cNvPicPr preferRelativeResize="0"/>
          <p:nvPr/>
        </p:nvPicPr>
        <p:blipFill>
          <a:blip r:embed="rId3">
            <a:alphaModFix/>
          </a:blip>
          <a:stretch>
            <a:fillRect/>
          </a:stretch>
        </p:blipFill>
        <p:spPr>
          <a:xfrm>
            <a:off x="0" y="0"/>
            <a:ext cx="5143500" cy="2046800"/>
          </a:xfrm>
          <a:prstGeom prst="rect">
            <a:avLst/>
          </a:prstGeom>
          <a:noFill/>
          <a:ln>
            <a:noFill/>
          </a:ln>
        </p:spPr>
      </p:pic>
      <p:pic>
        <p:nvPicPr>
          <p:cNvPr id="173" name="Google Shape;173;p26"/>
          <p:cNvPicPr preferRelativeResize="0"/>
          <p:nvPr/>
        </p:nvPicPr>
        <p:blipFill>
          <a:blip r:embed="rId4">
            <a:alphaModFix/>
          </a:blip>
          <a:stretch>
            <a:fillRect/>
          </a:stretch>
        </p:blipFill>
        <p:spPr>
          <a:xfrm>
            <a:off x="4572000" y="347775"/>
            <a:ext cx="4519475" cy="38928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27"/>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b="0" i="0" u="none" strike="noStrike" cap="none">
                <a:solidFill>
                  <a:schemeClr val="dk1"/>
                </a:solidFill>
                <a:latin typeface="Century Gothic"/>
                <a:ea typeface="Century Gothic"/>
                <a:cs typeface="Century Gothic"/>
                <a:sym typeface="Century Gothic"/>
              </a:rPr>
              <a:t>Reflection Time </a:t>
            </a:r>
            <a:endParaRPr sz="2800"/>
          </a:p>
        </p:txBody>
      </p:sp>
      <p:sp>
        <p:nvSpPr>
          <p:cNvPr id="181" name="Google Shape;181;p27"/>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did you do today that is helping you become a more proficient reader?”</a:t>
            </a:r>
            <a:endParaRPr>
              <a:latin typeface="Century Gothic"/>
              <a:ea typeface="Century Gothic"/>
              <a:cs typeface="Century Gothic"/>
              <a:sym typeface="Century Gothic"/>
            </a:endParaRPr>
          </a:p>
        </p:txBody>
      </p:sp>
      <p:pic>
        <p:nvPicPr>
          <p:cNvPr id="182" name="Google Shape;182;p27"/>
          <p:cNvPicPr preferRelativeResize="0"/>
          <p:nvPr/>
        </p:nvPicPr>
        <p:blipFill>
          <a:blip r:embed="rId3">
            <a:alphaModFix/>
          </a:blip>
          <a:stretch>
            <a:fillRect/>
          </a:stretch>
        </p:blipFill>
        <p:spPr>
          <a:xfrm>
            <a:off x="1099237" y="1566637"/>
            <a:ext cx="2010225" cy="20102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88" name="Google Shape;188;p28"/>
          <p:cNvSpPr txBox="1">
            <a:spLocks noGrp="1"/>
          </p:cNvSpPr>
          <p:nvPr>
            <p:ph type="body" idx="1"/>
          </p:nvPr>
        </p:nvSpPr>
        <p:spPr>
          <a:xfrm>
            <a:off x="311700" y="1000075"/>
            <a:ext cx="8520600" cy="34164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3000" dirty="0">
                <a:solidFill>
                  <a:schemeClr val="dk1"/>
                </a:solidFill>
              </a:rPr>
              <a:t>It’s Time to Go to Work</a:t>
            </a:r>
            <a:endParaRPr dirty="0">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dirty="0" smtClean="0">
                <a:solidFill>
                  <a:srgbClr val="FF0000"/>
                </a:solidFill>
              </a:rPr>
              <a:t>"It’s </a:t>
            </a:r>
            <a:r>
              <a:rPr lang="en" sz="3000" dirty="0">
                <a:solidFill>
                  <a:srgbClr val="FF0000"/>
                </a:solidFill>
              </a:rPr>
              <a:t>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practice what we learned.</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r>
              <a:rPr lang="en" sz="3000" dirty="0" smtClean="0">
                <a:solidFill>
                  <a:srgbClr val="FF0000"/>
                </a:solidFill>
              </a:rPr>
              <a:t>.”</a:t>
            </a:r>
            <a:endParaRPr sz="3600" i="1" dirty="0">
              <a:solidFill>
                <a:srgbClr val="FF000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2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Independent Work Learning Targets</a:t>
            </a:r>
            <a:endParaRPr/>
          </a:p>
        </p:txBody>
      </p:sp>
      <p:sp>
        <p:nvSpPr>
          <p:cNvPr id="194" name="Google Shape;194;p29"/>
          <p:cNvSpPr txBox="1">
            <a:spLocks noGrp="1"/>
          </p:cNvSpPr>
          <p:nvPr>
            <p:ph type="body" idx="1"/>
          </p:nvPr>
        </p:nvSpPr>
        <p:spPr>
          <a:xfrm>
            <a:off x="311700" y="664150"/>
            <a:ext cx="8520600" cy="2506500"/>
          </a:xfrm>
          <a:prstGeom prst="rect">
            <a:avLst/>
          </a:prstGeom>
        </p:spPr>
        <p:txBody>
          <a:bodyPr spcFirstLastPara="1" wrap="square" lIns="68575" tIns="34275" rIns="68575" bIns="34275" anchor="t" anchorCtr="0">
            <a:noAutofit/>
          </a:bodyPr>
          <a:lstStyle/>
          <a:p>
            <a:pPr marL="0" lvl="0" indent="0" algn="l" rtl="0">
              <a:lnSpc>
                <a:spcPct val="150000"/>
              </a:lnSpc>
              <a:spcBef>
                <a:spcPts val="800"/>
              </a:spcBef>
              <a:spcAft>
                <a:spcPts val="0"/>
              </a:spcAft>
              <a:buNone/>
            </a:pPr>
            <a:endParaRPr sz="2400" dirty="0">
              <a:solidFill>
                <a:schemeClr val="dk1"/>
              </a:solidFill>
            </a:endParaRPr>
          </a:p>
          <a:p>
            <a:pPr marL="241300" lvl="0" indent="-254000" algn="l" rtl="0">
              <a:lnSpc>
                <a:spcPct val="150000"/>
              </a:lnSpc>
              <a:spcBef>
                <a:spcPts val="1700"/>
              </a:spcBef>
              <a:spcAft>
                <a:spcPts val="0"/>
              </a:spcAft>
              <a:buClr>
                <a:schemeClr val="dk1"/>
              </a:buClr>
              <a:buSzPts val="2400"/>
              <a:buChar char="•"/>
            </a:pPr>
            <a:r>
              <a:rPr lang="en" sz="2400" dirty="0"/>
              <a:t>I can read questions and write the answers using what I know about spelling patterns and syllable types.</a:t>
            </a:r>
            <a:endParaRPr sz="2400" dirty="0">
              <a:solidFill>
                <a:schemeClr val="dk1"/>
              </a:solidFill>
            </a:endParaRPr>
          </a:p>
          <a:p>
            <a:pPr marL="457200" lvl="0" indent="0" algn="l" rtl="0">
              <a:lnSpc>
                <a:spcPct val="150000"/>
              </a:lnSpc>
              <a:spcBef>
                <a:spcPts val="1700"/>
              </a:spcBef>
              <a:spcAft>
                <a:spcPts val="0"/>
              </a:spcAft>
              <a:buNone/>
            </a:pPr>
            <a:endParaRPr sz="2400" dirty="0">
              <a:solidFill>
                <a:schemeClr val="dk1"/>
              </a:solidFill>
            </a:endParaRPr>
          </a:p>
          <a:p>
            <a:pPr marL="457200" lvl="0" indent="0" algn="l" rtl="0">
              <a:lnSpc>
                <a:spcPct val="150000"/>
              </a:lnSpc>
              <a:spcBef>
                <a:spcPts val="1700"/>
              </a:spcBef>
              <a:spcAft>
                <a:spcPts val="0"/>
              </a:spcAft>
              <a:buNone/>
            </a:pPr>
            <a:endParaRPr sz="2400" dirty="0">
              <a:solidFill>
                <a:schemeClr val="dk1"/>
              </a:solidFill>
            </a:endParaRPr>
          </a:p>
        </p:txBody>
      </p:sp>
      <p:pic>
        <p:nvPicPr>
          <p:cNvPr id="195" name="Google Shape;195;p29"/>
          <p:cNvPicPr preferRelativeResize="0"/>
          <p:nvPr/>
        </p:nvPicPr>
        <p:blipFill>
          <a:blip r:embed="rId3">
            <a:alphaModFix/>
          </a:blip>
          <a:stretch>
            <a:fillRect/>
          </a:stretch>
        </p:blipFill>
        <p:spPr>
          <a:xfrm>
            <a:off x="8338457" y="4343401"/>
            <a:ext cx="666743" cy="534546"/>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30"/>
          <p:cNvSpPr txBox="1">
            <a:spLocks noGrp="1"/>
          </p:cNvSpPr>
          <p:nvPr>
            <p:ph type="title"/>
          </p:nvPr>
        </p:nvSpPr>
        <p:spPr>
          <a:xfrm>
            <a:off x="152400" y="30480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solidFill>
                  <a:srgbClr val="434343"/>
                </a:solidFill>
              </a:rPr>
              <a:t>Word Work: Question Boxes</a:t>
            </a:r>
            <a:endParaRPr sz="3000" dirty="0">
              <a:solidFill>
                <a:srgbClr val="434343"/>
              </a:solidFill>
            </a:endParaRPr>
          </a:p>
        </p:txBody>
      </p:sp>
      <p:sp>
        <p:nvSpPr>
          <p:cNvPr id="201" name="Google Shape;201;p30"/>
          <p:cNvSpPr txBox="1">
            <a:spLocks noGrp="1"/>
          </p:cNvSpPr>
          <p:nvPr>
            <p:ph type="body" idx="1"/>
          </p:nvPr>
        </p:nvSpPr>
        <p:spPr>
          <a:xfrm>
            <a:off x="400236" y="1547540"/>
            <a:ext cx="4353000" cy="3318375"/>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400" b="1" dirty="0"/>
              <a:t>Let’s practice reading and writing words using what we know about the spelling patterns “ai,” “ay,” “ea,” “ee,” “igh,” and “-y” for long vowel sounds.</a:t>
            </a:r>
            <a:endParaRPr sz="2400" b="1" dirty="0"/>
          </a:p>
        </p:txBody>
      </p:sp>
      <p:pic>
        <p:nvPicPr>
          <p:cNvPr id="202" name="Google Shape;202;p30"/>
          <p:cNvPicPr preferRelativeResize="0"/>
          <p:nvPr/>
        </p:nvPicPr>
        <p:blipFill rotWithShape="1">
          <a:blip r:embed="rId3">
            <a:alphaModFix/>
          </a:blip>
          <a:srcRect l="7997"/>
          <a:stretch/>
        </p:blipFill>
        <p:spPr>
          <a:xfrm>
            <a:off x="5399314" y="326450"/>
            <a:ext cx="3744686" cy="48170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graphicFrame>
        <p:nvGraphicFramePr>
          <p:cNvPr id="207" name="Google Shape;207;p31"/>
          <p:cNvGraphicFramePr/>
          <p:nvPr>
            <p:extLst>
              <p:ext uri="{D42A27DB-BD31-4B8C-83A1-F6EECF244321}">
                <p14:modId xmlns:p14="http://schemas.microsoft.com/office/powerpoint/2010/main" val="3174259307"/>
              </p:ext>
            </p:extLst>
          </p:nvPr>
        </p:nvGraphicFramePr>
        <p:xfrm>
          <a:off x="36375" y="-12"/>
          <a:ext cx="9144000" cy="4867735"/>
        </p:xfrm>
        <a:graphic>
          <a:graphicData uri="http://schemas.openxmlformats.org/drawingml/2006/table">
            <a:tbl>
              <a:tblPr>
                <a:noFill/>
                <a:tableStyleId>{82C3638F-CD94-4CDA-B05E-FFC470491245}</a:tableStyleId>
              </a:tblPr>
              <a:tblGrid>
                <a:gridCol w="3048000"/>
                <a:gridCol w="3048000"/>
                <a:gridCol w="3048000"/>
              </a:tblGrid>
              <a:tr h="556600">
                <a:tc>
                  <a:txBody>
                    <a:bodyPr/>
                    <a:lstStyle/>
                    <a:p>
                      <a:pPr marL="0" lvl="0" indent="0" algn="ctr" rtl="0">
                        <a:spcBef>
                          <a:spcPts val="0"/>
                        </a:spcBef>
                        <a:spcAft>
                          <a:spcPts val="0"/>
                        </a:spcAft>
                        <a:buClr>
                          <a:schemeClr val="dk1"/>
                        </a:buClr>
                        <a:buSzPts val="1100"/>
                        <a:buFont typeface="Arial"/>
                        <a:buNone/>
                      </a:pPr>
                      <a:r>
                        <a:rPr lang="en" sz="1800" b="1" u="sng" dirty="0">
                          <a:solidFill>
                            <a:schemeClr val="dk1"/>
                          </a:solidFill>
                          <a:latin typeface="Century Gothic"/>
                          <a:ea typeface="Century Gothic"/>
                          <a:cs typeface="Century Gothic"/>
                          <a:sym typeface="Century Gothic"/>
                        </a:rPr>
                        <a:t>Long “a”</a:t>
                      </a:r>
                      <a:endParaRPr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1800" b="1" u="sng">
                          <a:solidFill>
                            <a:schemeClr val="dk1"/>
                          </a:solidFill>
                          <a:latin typeface="Century Gothic"/>
                          <a:ea typeface="Century Gothic"/>
                          <a:cs typeface="Century Gothic"/>
                          <a:sym typeface="Century Gothic"/>
                        </a:rPr>
                        <a:t>Long “e”</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1800" b="1" u="sng">
                          <a:solidFill>
                            <a:schemeClr val="dk1"/>
                          </a:solidFill>
                          <a:latin typeface="Century Gothic"/>
                          <a:ea typeface="Century Gothic"/>
                          <a:cs typeface="Century Gothic"/>
                          <a:sym typeface="Century Gothic"/>
                        </a:rPr>
                        <a:t>Long “i”</a:t>
                      </a:r>
                      <a:endParaRPr>
                        <a:latin typeface="Century Gothic"/>
                        <a:ea typeface="Century Gothic"/>
                        <a:cs typeface="Century Gothic"/>
                        <a:sym typeface="Century Gothic"/>
                      </a:endParaRPr>
                    </a:p>
                  </a:txBody>
                  <a:tcPr marL="91425" marR="91425" marT="91425" marB="91425"/>
                </a:tc>
              </a:tr>
              <a:tr h="475775">
                <a:tc>
                  <a:txBody>
                    <a:bodyPr/>
                    <a:lstStyle/>
                    <a:p>
                      <a:pPr marL="0" lvl="0" indent="0" algn="ctr"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1. Fill in the Blank.</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2. Fill in the Blank.</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3. Fill in the Blank.</a:t>
                      </a:r>
                      <a:endParaRPr>
                        <a:latin typeface="Century Gothic"/>
                        <a:ea typeface="Century Gothic"/>
                        <a:cs typeface="Century Gothic"/>
                        <a:sym typeface="Century Gothic"/>
                      </a:endParaRPr>
                    </a:p>
                  </a:txBody>
                  <a:tcPr marL="91425" marR="91425" marT="91425" marB="91425"/>
                </a:tc>
              </a:tr>
              <a:tr h="729825">
                <a:tc>
                  <a:txBody>
                    <a:bodyPr/>
                    <a:lstStyle/>
                    <a:p>
                      <a:pPr marL="0" lvl="0" indent="0" algn="l"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He ______ all night. (pg. 7)</a:t>
                      </a:r>
                      <a:endParaRPr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The next  ____, he hears a boy in the park. (pg. 8)</a:t>
                      </a:r>
                      <a:endParaRPr b="1">
                        <a:solidFill>
                          <a:schemeClr val="dk1"/>
                        </a:solidFill>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He thinks it will be  ______ to see once he is at the top of a tall ______. (pg. 3)</a:t>
                      </a:r>
                      <a:endParaRPr b="1">
                        <a:solidFill>
                          <a:schemeClr val="dk1"/>
                        </a:solidFill>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Then something ______ in the night ____ shoots by! (pg.6)</a:t>
                      </a:r>
                      <a:endParaRPr b="1">
                        <a:solidFill>
                          <a:schemeClr val="dk1"/>
                        </a:solidFill>
                        <a:latin typeface="Century Gothic"/>
                        <a:ea typeface="Century Gothic"/>
                        <a:cs typeface="Century Gothic"/>
                        <a:sym typeface="Century Gothic"/>
                      </a:endParaRPr>
                    </a:p>
                  </a:txBody>
                  <a:tcPr marL="91425" marR="91425" marT="91425" marB="91425"/>
                </a:tc>
              </a:tr>
              <a:tr h="475775">
                <a:tc>
                  <a:txBody>
                    <a:bodyPr/>
                    <a:lstStyle/>
                    <a:p>
                      <a:pPr marL="0" lvl="0" indent="0" algn="ctr"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4. What Am I?</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5. What Am I?</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6. What Am I?</a:t>
                      </a:r>
                      <a:endParaRPr>
                        <a:latin typeface="Century Gothic"/>
                        <a:ea typeface="Century Gothic"/>
                        <a:cs typeface="Century Gothic"/>
                        <a:sym typeface="Century Gothic"/>
                      </a:endParaRPr>
                    </a:p>
                  </a:txBody>
                  <a:tcPr marL="91425" marR="91425" marT="91425" marB="91425"/>
                </a:tc>
              </a:tr>
              <a:tr h="983900">
                <a:tc>
                  <a:txBody>
                    <a:bodyPr/>
                    <a:lstStyle/>
                    <a:p>
                      <a:pPr marL="0" lvl="0" indent="0" algn="l"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There are 7 of me in a week.  I am not the night. What am I?</a:t>
                      </a:r>
                      <a:endParaRPr b="1">
                        <a:solidFill>
                          <a:schemeClr val="dk1"/>
                        </a:solidFill>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I give shade. I have leaves, branches and a trunk. What am I?</a:t>
                      </a:r>
                      <a:endParaRPr b="1">
                        <a:solidFill>
                          <a:schemeClr val="dk1"/>
                        </a:solidFill>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The moonlight is shining during my time, not the sun.  What am I?</a:t>
                      </a:r>
                      <a:endParaRPr b="1">
                        <a:solidFill>
                          <a:schemeClr val="dk1"/>
                        </a:solidFill>
                        <a:latin typeface="Century Gothic"/>
                        <a:ea typeface="Century Gothic"/>
                        <a:cs typeface="Century Gothic"/>
                        <a:sym typeface="Century Gothic"/>
                      </a:endParaRPr>
                    </a:p>
                  </a:txBody>
                  <a:tcPr marL="91425" marR="91425" marT="91425" marB="91425"/>
                </a:tc>
              </a:tr>
              <a:tr h="729825">
                <a:tc>
                  <a:txBody>
                    <a:bodyPr/>
                    <a:lstStyle/>
                    <a:p>
                      <a:pPr marL="0" lvl="0" indent="0" algn="l"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7. Syllable Sleuth: Segment this word into 2 parts and read them.</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8. Syllable Sleuth: Segment these words into 2 parts and read them.</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9. Syllable Sleuth: Segment these words into 2 parts and read them.</a:t>
                      </a:r>
                      <a:endParaRPr>
                        <a:latin typeface="Century Gothic"/>
                        <a:ea typeface="Century Gothic"/>
                        <a:cs typeface="Century Gothic"/>
                        <a:sym typeface="Century Gothic"/>
                      </a:endParaRPr>
                    </a:p>
                  </a:txBody>
                  <a:tcPr marL="91425" marR="91425" marT="91425" marB="91425"/>
                </a:tc>
              </a:tr>
              <a:tr h="729825">
                <a:tc>
                  <a:txBody>
                    <a:bodyPr/>
                    <a:lstStyle/>
                    <a:p>
                      <a:pPr marL="0" lvl="0" indent="0" algn="l"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yesterday</a:t>
                      </a:r>
                      <a:endParaRPr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b="1">
                        <a:solidFill>
                          <a:schemeClr val="dk1"/>
                        </a:solidFill>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easy</a:t>
                      </a:r>
                      <a:endParaRPr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city</a:t>
                      </a:r>
                      <a:endParaRPr b="1">
                        <a:solidFill>
                          <a:schemeClr val="dk1"/>
                        </a:solidFill>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Clr>
                          <a:schemeClr val="dk1"/>
                        </a:buClr>
                        <a:buSzPts val="1100"/>
                        <a:buFont typeface="Arial"/>
                        <a:buNone/>
                      </a:pPr>
                      <a:r>
                        <a:rPr lang="en" b="1" dirty="0">
                          <a:solidFill>
                            <a:schemeClr val="dk1"/>
                          </a:solidFill>
                          <a:latin typeface="Century Gothic"/>
                          <a:ea typeface="Century Gothic"/>
                          <a:cs typeface="Century Gothic"/>
                          <a:sym typeface="Century Gothic"/>
                        </a:rPr>
                        <a:t>moonlight</a:t>
                      </a:r>
                      <a:endParaRPr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b="1" dirty="0">
                          <a:solidFill>
                            <a:schemeClr val="dk1"/>
                          </a:solidFill>
                          <a:latin typeface="Century Gothic"/>
                          <a:ea typeface="Century Gothic"/>
                          <a:cs typeface="Century Gothic"/>
                          <a:sym typeface="Century Gothic"/>
                        </a:rPr>
                        <a:t>supplies</a:t>
                      </a:r>
                      <a:endParaRPr b="1" dirty="0">
                        <a:solidFill>
                          <a:schemeClr val="dk1"/>
                        </a:solidFill>
                        <a:latin typeface="Century Gothic"/>
                        <a:ea typeface="Century Gothic"/>
                        <a:cs typeface="Century Gothic"/>
                        <a:sym typeface="Century Gothic"/>
                      </a:endParaRPr>
                    </a:p>
                  </a:txBody>
                  <a:tcPr marL="91425" marR="91425" marT="91425" marB="91425"/>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graphicFrame>
        <p:nvGraphicFramePr>
          <p:cNvPr id="212" name="Google Shape;212;p32"/>
          <p:cNvGraphicFramePr/>
          <p:nvPr>
            <p:extLst>
              <p:ext uri="{D42A27DB-BD31-4B8C-83A1-F6EECF244321}">
                <p14:modId xmlns:p14="http://schemas.microsoft.com/office/powerpoint/2010/main" val="1533869798"/>
              </p:ext>
            </p:extLst>
          </p:nvPr>
        </p:nvGraphicFramePr>
        <p:xfrm>
          <a:off x="36375" y="-12"/>
          <a:ext cx="9144000" cy="4867735"/>
        </p:xfrm>
        <a:graphic>
          <a:graphicData uri="http://schemas.openxmlformats.org/drawingml/2006/table">
            <a:tbl>
              <a:tblPr>
                <a:noFill/>
                <a:tableStyleId>{82C3638F-CD94-4CDA-B05E-FFC470491245}</a:tableStyleId>
              </a:tblPr>
              <a:tblGrid>
                <a:gridCol w="3048000"/>
                <a:gridCol w="3048000"/>
                <a:gridCol w="3048000"/>
              </a:tblGrid>
              <a:tr h="556600">
                <a:tc>
                  <a:txBody>
                    <a:bodyPr/>
                    <a:lstStyle/>
                    <a:p>
                      <a:pPr marL="0" lvl="0" indent="0" algn="ctr" rtl="0">
                        <a:spcBef>
                          <a:spcPts val="0"/>
                        </a:spcBef>
                        <a:spcAft>
                          <a:spcPts val="0"/>
                        </a:spcAft>
                        <a:buClr>
                          <a:schemeClr val="dk1"/>
                        </a:buClr>
                        <a:buSzPts val="1100"/>
                        <a:buFont typeface="Arial"/>
                        <a:buNone/>
                      </a:pPr>
                      <a:r>
                        <a:rPr lang="en" sz="1800" b="1" u="sng" dirty="0">
                          <a:solidFill>
                            <a:schemeClr val="dk1"/>
                          </a:solidFill>
                          <a:latin typeface="Century Gothic"/>
                          <a:ea typeface="Century Gothic"/>
                          <a:cs typeface="Century Gothic"/>
                          <a:sym typeface="Century Gothic"/>
                        </a:rPr>
                        <a:t>Long “a”</a:t>
                      </a:r>
                      <a:endParaRPr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1800" b="1" u="sng">
                          <a:solidFill>
                            <a:schemeClr val="dk1"/>
                          </a:solidFill>
                          <a:latin typeface="Century Gothic"/>
                          <a:ea typeface="Century Gothic"/>
                          <a:cs typeface="Century Gothic"/>
                          <a:sym typeface="Century Gothic"/>
                        </a:rPr>
                        <a:t>Long “e”</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1800" b="1" u="sng">
                          <a:solidFill>
                            <a:schemeClr val="dk1"/>
                          </a:solidFill>
                          <a:latin typeface="Century Gothic"/>
                          <a:ea typeface="Century Gothic"/>
                          <a:cs typeface="Century Gothic"/>
                          <a:sym typeface="Century Gothic"/>
                        </a:rPr>
                        <a:t>Long “i”</a:t>
                      </a:r>
                      <a:endParaRPr>
                        <a:latin typeface="Century Gothic"/>
                        <a:ea typeface="Century Gothic"/>
                        <a:cs typeface="Century Gothic"/>
                        <a:sym typeface="Century Gothic"/>
                      </a:endParaRPr>
                    </a:p>
                  </a:txBody>
                  <a:tcPr marL="91425" marR="91425" marT="91425" marB="91425"/>
                </a:tc>
              </a:tr>
              <a:tr h="475775">
                <a:tc>
                  <a:txBody>
                    <a:bodyPr/>
                    <a:lstStyle/>
                    <a:p>
                      <a:pPr marL="0" lvl="0" indent="0" algn="ctr"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1. Fill in the Blank.</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2. Fill in the Blank.</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3. Fill in the Blank.</a:t>
                      </a:r>
                      <a:endParaRPr>
                        <a:latin typeface="Century Gothic"/>
                        <a:ea typeface="Century Gothic"/>
                        <a:cs typeface="Century Gothic"/>
                        <a:sym typeface="Century Gothic"/>
                      </a:endParaRPr>
                    </a:p>
                  </a:txBody>
                  <a:tcPr marL="91425" marR="91425" marT="91425" marB="91425"/>
                </a:tc>
              </a:tr>
              <a:tr h="729825">
                <a:tc>
                  <a:txBody>
                    <a:bodyPr/>
                    <a:lstStyle/>
                    <a:p>
                      <a:pPr marL="0" lvl="0" indent="0" algn="l"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He </a:t>
                      </a:r>
                      <a:r>
                        <a:rPr lang="en" b="1" u="sng">
                          <a:solidFill>
                            <a:srgbClr val="FF0000"/>
                          </a:solidFill>
                          <a:latin typeface="Century Gothic"/>
                          <a:ea typeface="Century Gothic"/>
                          <a:cs typeface="Century Gothic"/>
                          <a:sym typeface="Century Gothic"/>
                        </a:rPr>
                        <a:t>stayed </a:t>
                      </a:r>
                      <a:r>
                        <a:rPr lang="en" b="1">
                          <a:solidFill>
                            <a:schemeClr val="dk1"/>
                          </a:solidFill>
                          <a:latin typeface="Century Gothic"/>
                          <a:ea typeface="Century Gothic"/>
                          <a:cs typeface="Century Gothic"/>
                          <a:sym typeface="Century Gothic"/>
                        </a:rPr>
                        <a:t>all night. (pg. 7)</a:t>
                      </a:r>
                      <a:endParaRPr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The next  </a:t>
                      </a:r>
                      <a:r>
                        <a:rPr lang="en" b="1" u="sng">
                          <a:solidFill>
                            <a:srgbClr val="FF0000"/>
                          </a:solidFill>
                          <a:latin typeface="Century Gothic"/>
                          <a:ea typeface="Century Gothic"/>
                          <a:cs typeface="Century Gothic"/>
                          <a:sym typeface="Century Gothic"/>
                        </a:rPr>
                        <a:t>day</a:t>
                      </a:r>
                      <a:r>
                        <a:rPr lang="en" b="1" u="sng">
                          <a:solidFill>
                            <a:schemeClr val="dk1"/>
                          </a:solidFill>
                          <a:latin typeface="Century Gothic"/>
                          <a:ea typeface="Century Gothic"/>
                          <a:cs typeface="Century Gothic"/>
                          <a:sym typeface="Century Gothic"/>
                        </a:rPr>
                        <a:t>,</a:t>
                      </a:r>
                      <a:r>
                        <a:rPr lang="en" b="1">
                          <a:solidFill>
                            <a:schemeClr val="dk1"/>
                          </a:solidFill>
                          <a:latin typeface="Century Gothic"/>
                          <a:ea typeface="Century Gothic"/>
                          <a:cs typeface="Century Gothic"/>
                          <a:sym typeface="Century Gothic"/>
                        </a:rPr>
                        <a:t> he hears a boy in the park. (pg. 8)</a:t>
                      </a:r>
                      <a:endParaRPr b="1">
                        <a:solidFill>
                          <a:schemeClr val="dk1"/>
                        </a:solidFill>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He thinks it will be  ______ to see once he is at the top of a tall ______. (pg. 3)</a:t>
                      </a:r>
                      <a:endParaRPr b="1">
                        <a:solidFill>
                          <a:schemeClr val="dk1"/>
                        </a:solidFill>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Then something </a:t>
                      </a:r>
                      <a:r>
                        <a:rPr lang="en" b="1" u="sng">
                          <a:solidFill>
                            <a:srgbClr val="FF0000"/>
                          </a:solidFill>
                          <a:latin typeface="Century Gothic"/>
                          <a:ea typeface="Century Gothic"/>
                          <a:cs typeface="Century Gothic"/>
                          <a:sym typeface="Century Gothic"/>
                        </a:rPr>
                        <a:t>bright</a:t>
                      </a:r>
                      <a:r>
                        <a:rPr lang="en" b="1">
                          <a:solidFill>
                            <a:schemeClr val="dk1"/>
                          </a:solidFill>
                          <a:latin typeface="Century Gothic"/>
                          <a:ea typeface="Century Gothic"/>
                          <a:cs typeface="Century Gothic"/>
                          <a:sym typeface="Century Gothic"/>
                        </a:rPr>
                        <a:t> in the night </a:t>
                      </a:r>
                      <a:r>
                        <a:rPr lang="en" b="1" u="sng">
                          <a:solidFill>
                            <a:srgbClr val="FF0000"/>
                          </a:solidFill>
                          <a:latin typeface="Century Gothic"/>
                          <a:ea typeface="Century Gothic"/>
                          <a:cs typeface="Century Gothic"/>
                          <a:sym typeface="Century Gothic"/>
                        </a:rPr>
                        <a:t>sky</a:t>
                      </a:r>
                      <a:r>
                        <a:rPr lang="en" b="1">
                          <a:solidFill>
                            <a:schemeClr val="dk1"/>
                          </a:solidFill>
                          <a:latin typeface="Century Gothic"/>
                          <a:ea typeface="Century Gothic"/>
                          <a:cs typeface="Century Gothic"/>
                          <a:sym typeface="Century Gothic"/>
                        </a:rPr>
                        <a:t> shoots by! (pg.6)</a:t>
                      </a:r>
                      <a:endParaRPr b="1">
                        <a:solidFill>
                          <a:schemeClr val="dk1"/>
                        </a:solidFill>
                        <a:latin typeface="Century Gothic"/>
                        <a:ea typeface="Century Gothic"/>
                        <a:cs typeface="Century Gothic"/>
                        <a:sym typeface="Century Gothic"/>
                      </a:endParaRPr>
                    </a:p>
                  </a:txBody>
                  <a:tcPr marL="91425" marR="91425" marT="91425" marB="91425"/>
                </a:tc>
              </a:tr>
              <a:tr h="475775">
                <a:tc>
                  <a:txBody>
                    <a:bodyPr/>
                    <a:lstStyle/>
                    <a:p>
                      <a:pPr marL="0" lvl="0" indent="0" algn="ctr"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4. What Am I?</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5. What Am I?</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6. What Am I?</a:t>
                      </a:r>
                      <a:endParaRPr>
                        <a:latin typeface="Century Gothic"/>
                        <a:ea typeface="Century Gothic"/>
                        <a:cs typeface="Century Gothic"/>
                        <a:sym typeface="Century Gothic"/>
                      </a:endParaRPr>
                    </a:p>
                  </a:txBody>
                  <a:tcPr marL="91425" marR="91425" marT="91425" marB="91425"/>
                </a:tc>
              </a:tr>
              <a:tr h="983900">
                <a:tc>
                  <a:txBody>
                    <a:bodyPr/>
                    <a:lstStyle/>
                    <a:p>
                      <a:pPr marL="0" lvl="0" indent="0" algn="l"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There are 7 of me in a week.  I am not the night. What am I?               </a:t>
                      </a:r>
                      <a:r>
                        <a:rPr lang="en" b="1" u="sng">
                          <a:solidFill>
                            <a:srgbClr val="FF0000"/>
                          </a:solidFill>
                          <a:latin typeface="Century Gothic"/>
                          <a:ea typeface="Century Gothic"/>
                          <a:cs typeface="Century Gothic"/>
                          <a:sym typeface="Century Gothic"/>
                        </a:rPr>
                        <a:t>I am a day.</a:t>
                      </a:r>
                      <a:endParaRPr b="1" u="sng">
                        <a:solidFill>
                          <a:srgbClr val="FF0000"/>
                        </a:solidFill>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I give shade. I have leaves, branches and a trunk. What am I? </a:t>
                      </a:r>
                      <a:r>
                        <a:rPr lang="en" b="1" u="sng">
                          <a:solidFill>
                            <a:srgbClr val="FF0000"/>
                          </a:solidFill>
                          <a:latin typeface="Century Gothic"/>
                          <a:ea typeface="Century Gothic"/>
                          <a:cs typeface="Century Gothic"/>
                          <a:sym typeface="Century Gothic"/>
                        </a:rPr>
                        <a:t>I am a tree.</a:t>
                      </a:r>
                      <a:endParaRPr b="1" u="sng">
                        <a:solidFill>
                          <a:srgbClr val="FF0000"/>
                        </a:solidFill>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The moonlight is shining during my time, not the sun.  What am I? </a:t>
                      </a:r>
                      <a:r>
                        <a:rPr lang="en" b="1" u="sng">
                          <a:solidFill>
                            <a:srgbClr val="FF0000"/>
                          </a:solidFill>
                          <a:latin typeface="Century Gothic"/>
                          <a:ea typeface="Century Gothic"/>
                          <a:cs typeface="Century Gothic"/>
                          <a:sym typeface="Century Gothic"/>
                        </a:rPr>
                        <a:t>I am the night.</a:t>
                      </a:r>
                      <a:endParaRPr b="1" u="sng">
                        <a:solidFill>
                          <a:srgbClr val="FF0000"/>
                        </a:solidFill>
                        <a:latin typeface="Century Gothic"/>
                        <a:ea typeface="Century Gothic"/>
                        <a:cs typeface="Century Gothic"/>
                        <a:sym typeface="Century Gothic"/>
                      </a:endParaRPr>
                    </a:p>
                  </a:txBody>
                  <a:tcPr marL="91425" marR="91425" marT="91425" marB="91425"/>
                </a:tc>
              </a:tr>
              <a:tr h="729825">
                <a:tc>
                  <a:txBody>
                    <a:bodyPr/>
                    <a:lstStyle/>
                    <a:p>
                      <a:pPr marL="0" lvl="0" indent="0" algn="l"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7. Syllable Sleuth: Segment this word into 3 parts and read it.</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8. Syllable Sleuth: Segment these words into 2 parts and read them.</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9. Syllable Sleuth: Segment these words into 2 parts and read them.</a:t>
                      </a:r>
                      <a:endParaRPr>
                        <a:latin typeface="Century Gothic"/>
                        <a:ea typeface="Century Gothic"/>
                        <a:cs typeface="Century Gothic"/>
                        <a:sym typeface="Century Gothic"/>
                      </a:endParaRPr>
                    </a:p>
                  </a:txBody>
                  <a:tcPr marL="91425" marR="91425" marT="91425" marB="91425"/>
                </a:tc>
              </a:tr>
              <a:tr h="729825">
                <a:tc>
                  <a:txBody>
                    <a:bodyPr/>
                    <a:lstStyle/>
                    <a:p>
                      <a:pPr marL="0" lvl="0" indent="0" algn="l" rtl="0">
                        <a:spcBef>
                          <a:spcPts val="0"/>
                        </a:spcBef>
                        <a:spcAft>
                          <a:spcPts val="0"/>
                        </a:spcAft>
                        <a:buClr>
                          <a:schemeClr val="dk1"/>
                        </a:buClr>
                        <a:buSzPts val="1100"/>
                        <a:buFont typeface="Arial"/>
                        <a:buNone/>
                      </a:pPr>
                      <a:r>
                        <a:rPr lang="en" b="1" u="none" dirty="0">
                          <a:solidFill>
                            <a:srgbClr val="FF0000"/>
                          </a:solidFill>
                          <a:latin typeface="Century Gothic"/>
                          <a:ea typeface="Century Gothic"/>
                          <a:cs typeface="Century Gothic"/>
                          <a:sym typeface="Century Gothic"/>
                        </a:rPr>
                        <a:t>yes ter day</a:t>
                      </a:r>
                      <a:endParaRPr b="1" u="none" dirty="0">
                        <a:solidFill>
                          <a:srgbClr val="FF0000"/>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b="1" dirty="0">
                        <a:solidFill>
                          <a:schemeClr val="dk1"/>
                        </a:solidFill>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Clr>
                          <a:schemeClr val="dk1"/>
                        </a:buClr>
                        <a:buSzPts val="1100"/>
                        <a:buFont typeface="Arial"/>
                        <a:buNone/>
                      </a:pPr>
                      <a:r>
                        <a:rPr lang="en" b="1" u="none" dirty="0">
                          <a:solidFill>
                            <a:srgbClr val="FF0000"/>
                          </a:solidFill>
                          <a:latin typeface="Century Gothic"/>
                          <a:ea typeface="Century Gothic"/>
                          <a:cs typeface="Century Gothic"/>
                          <a:sym typeface="Century Gothic"/>
                        </a:rPr>
                        <a:t>ea sy</a:t>
                      </a:r>
                      <a:endParaRPr b="1" u="none" dirty="0">
                        <a:solidFill>
                          <a:srgbClr val="FF0000"/>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b="1" u="none" dirty="0">
                          <a:solidFill>
                            <a:srgbClr val="FF0000"/>
                          </a:solidFill>
                          <a:latin typeface="Century Gothic"/>
                          <a:ea typeface="Century Gothic"/>
                          <a:cs typeface="Century Gothic"/>
                          <a:sym typeface="Century Gothic"/>
                        </a:rPr>
                        <a:t>cit y</a:t>
                      </a:r>
                      <a:endParaRPr b="1" u="none" dirty="0">
                        <a:solidFill>
                          <a:srgbClr val="FF0000"/>
                        </a:solidFill>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Clr>
                          <a:schemeClr val="dk1"/>
                        </a:buClr>
                        <a:buSzPts val="1100"/>
                        <a:buFont typeface="Arial"/>
                        <a:buNone/>
                      </a:pPr>
                      <a:r>
                        <a:rPr lang="en" b="1" u="none" dirty="0">
                          <a:solidFill>
                            <a:srgbClr val="FF0000"/>
                          </a:solidFill>
                          <a:latin typeface="Century Gothic"/>
                          <a:ea typeface="Century Gothic"/>
                          <a:cs typeface="Century Gothic"/>
                          <a:sym typeface="Century Gothic"/>
                        </a:rPr>
                        <a:t>moon light</a:t>
                      </a:r>
                      <a:endParaRPr b="1" u="none" dirty="0">
                        <a:solidFill>
                          <a:srgbClr val="FF0000"/>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b="1" u="none" dirty="0">
                          <a:solidFill>
                            <a:srgbClr val="FF0000"/>
                          </a:solidFill>
                          <a:latin typeface="Century Gothic"/>
                          <a:ea typeface="Century Gothic"/>
                          <a:cs typeface="Century Gothic"/>
                          <a:sym typeface="Century Gothic"/>
                        </a:rPr>
                        <a:t>sup plies</a:t>
                      </a:r>
                      <a:endParaRPr b="1" u="none" dirty="0">
                        <a:solidFill>
                          <a:srgbClr val="FF0000"/>
                        </a:solidFill>
                        <a:latin typeface="Century Gothic"/>
                        <a:ea typeface="Century Gothic"/>
                        <a:cs typeface="Century Gothic"/>
                        <a:sym typeface="Century Gothic"/>
                      </a:endParaRPr>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15"/>
          <p:cNvSpPr txBox="1">
            <a:spLocks noGrp="1"/>
          </p:cNvSpPr>
          <p:nvPr>
            <p:ph type="body" idx="1"/>
          </p:nvPr>
        </p:nvSpPr>
        <p:spPr>
          <a:xfrm>
            <a:off x="311700" y="906875"/>
            <a:ext cx="8520600" cy="34164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r>
              <a:rPr lang="en" sz="1800" b="1"/>
              <a:t>Preparing for Lesson #: </a:t>
            </a:r>
            <a:r>
              <a:rPr lang="en" sz="1800"/>
              <a:t>20</a:t>
            </a:r>
            <a:endParaRPr sz="1800"/>
          </a:p>
          <a:p>
            <a:pPr marL="0" lvl="0" indent="0" algn="l" rtl="0">
              <a:spcBef>
                <a:spcPts val="0"/>
              </a:spcBef>
              <a:spcAft>
                <a:spcPts val="0"/>
              </a:spcAft>
              <a:buNone/>
            </a:pPr>
            <a:endParaRPr sz="1800"/>
          </a:p>
          <a:p>
            <a:pPr marL="0" lvl="0" indent="0" algn="l" rtl="0">
              <a:spcBef>
                <a:spcPts val="0"/>
              </a:spcBef>
              <a:spcAft>
                <a:spcPts val="0"/>
              </a:spcAft>
              <a:buNone/>
            </a:pPr>
            <a:r>
              <a:rPr lang="en" sz="1800" b="1"/>
              <a:t>New Materials to Prepare in Advance: </a:t>
            </a:r>
            <a:endParaRPr sz="1800"/>
          </a:p>
          <a:p>
            <a:pPr marL="457200" lvl="0" indent="-342900" algn="l" rtl="0">
              <a:spcBef>
                <a:spcPts val="0"/>
              </a:spcBef>
              <a:spcAft>
                <a:spcPts val="0"/>
              </a:spcAft>
              <a:buSzPts val="1800"/>
              <a:buChar char="●"/>
            </a:pPr>
            <a:r>
              <a:rPr lang="en" sz="1800"/>
              <a:t>Enlarged Long Vowel Chart (see notes)</a:t>
            </a:r>
            <a:endParaRPr sz="1800"/>
          </a:p>
          <a:p>
            <a:pPr marL="457200" lvl="0" indent="-342900" algn="l" rtl="0">
              <a:spcBef>
                <a:spcPts val="1000"/>
              </a:spcBef>
              <a:spcAft>
                <a:spcPts val="0"/>
              </a:spcAft>
              <a:buSzPts val="1800"/>
              <a:buChar char="●"/>
            </a:pPr>
            <a:r>
              <a:rPr lang="en" sz="1800"/>
              <a:t>Word Workout: Question Boxes (see notes)</a:t>
            </a:r>
            <a:endParaRPr sz="1800"/>
          </a:p>
          <a:p>
            <a:pPr marL="457200" lvl="0" indent="-342900" algn="l" rtl="0">
              <a:spcBef>
                <a:spcPts val="1000"/>
              </a:spcBef>
              <a:spcAft>
                <a:spcPts val="0"/>
              </a:spcAft>
              <a:buSzPts val="1800"/>
              <a:buChar char="●"/>
            </a:pPr>
            <a:r>
              <a:rPr lang="en" sz="1800"/>
              <a:t>Question Boxes Partner Letter (optional)</a:t>
            </a:r>
            <a:endParaRPr sz="1800"/>
          </a:p>
          <a:p>
            <a:pPr marL="0" lvl="0" indent="0" algn="l" rtl="0">
              <a:spcBef>
                <a:spcPts val="1000"/>
              </a:spcBef>
              <a:spcAft>
                <a:spcPts val="0"/>
              </a:spcAft>
              <a:buNone/>
            </a:pPr>
            <a:r>
              <a:rPr lang="en" sz="1800" b="1"/>
              <a:t>Materials to Gather from Previous Lessons:</a:t>
            </a:r>
            <a:endParaRPr sz="1800" b="1"/>
          </a:p>
          <a:p>
            <a:pPr marL="457200" lvl="0" indent="-342900" algn="l" rtl="0">
              <a:spcBef>
                <a:spcPts val="0"/>
              </a:spcBef>
              <a:spcAft>
                <a:spcPts val="0"/>
              </a:spcAft>
              <a:buSzPts val="1800"/>
              <a:buChar char="●"/>
            </a:pPr>
            <a:r>
              <a:rPr lang="en" sz="1800"/>
              <a:t>White boards or paper, white board markers and erasers or pencils  (see notes)</a:t>
            </a:r>
            <a:endParaRPr sz="1800" b="1"/>
          </a:p>
          <a:p>
            <a:pPr marL="177800" lvl="0" indent="0" algn="l" rtl="0">
              <a:lnSpc>
                <a:spcPct val="115000"/>
              </a:lnSpc>
              <a:spcBef>
                <a:spcPts val="800"/>
              </a:spcBef>
              <a:spcAft>
                <a:spcPts val="0"/>
              </a:spcAft>
              <a:buNone/>
            </a:pPr>
            <a:endParaRPr sz="1800">
              <a:solidFill>
                <a:schemeClr val="dk1"/>
              </a:solidFill>
            </a:endParaRPr>
          </a:p>
          <a:p>
            <a:pPr marL="457200" lvl="0" indent="0" algn="l" rtl="0">
              <a:lnSpc>
                <a:spcPct val="119953"/>
              </a:lnSpc>
              <a:spcBef>
                <a:spcPts val="800"/>
              </a:spcBef>
              <a:spcAft>
                <a:spcPts val="0"/>
              </a:spcAft>
              <a:buNone/>
            </a:pPr>
            <a:endParaRPr sz="1800">
              <a:solidFill>
                <a:schemeClr val="dk1"/>
              </a:solidFill>
              <a:latin typeface="Times New Roman"/>
              <a:ea typeface="Times New Roman"/>
              <a:cs typeface="Times New Roman"/>
              <a:sym typeface="Times New Roman"/>
            </a:endParaRPr>
          </a:p>
          <a:p>
            <a:pPr marL="0" lvl="0" indent="0" algn="l" rtl="0">
              <a:lnSpc>
                <a:spcPct val="115000"/>
              </a:lnSpc>
              <a:spcBef>
                <a:spcPts val="1000"/>
              </a:spcBef>
              <a:spcAft>
                <a:spcPts val="0"/>
              </a:spcAft>
              <a:buNone/>
            </a:pPr>
            <a:endParaRPr sz="1800">
              <a:solidFill>
                <a:schemeClr val="dk1"/>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1800">
              <a:solidFill>
                <a:schemeClr val="dk1"/>
              </a:solidFill>
            </a:endParaRPr>
          </a:p>
          <a:p>
            <a:pPr marL="0" lvl="0" indent="0" algn="l" rtl="0">
              <a:spcBef>
                <a:spcPts val="800"/>
              </a:spcBef>
              <a:spcAft>
                <a:spcPts val="0"/>
              </a:spcAft>
              <a:buNone/>
            </a:pPr>
            <a:endParaRPr sz="1800" b="1">
              <a:solidFill>
                <a:schemeClr val="dk1"/>
              </a:solidFill>
            </a:endParaRPr>
          </a:p>
          <a:p>
            <a:pPr marL="0" lvl="0" indent="0" algn="l" rtl="0">
              <a:spcBef>
                <a:spcPts val="800"/>
              </a:spcBef>
              <a:spcAft>
                <a:spcPts val="0"/>
              </a:spcAft>
              <a:buNone/>
            </a:pPr>
            <a:endParaRPr sz="1800" b="1">
              <a:solidFill>
                <a:schemeClr val="dk1"/>
              </a:solidFill>
            </a:endParaRPr>
          </a:p>
          <a:p>
            <a:pPr marL="457200" lvl="0" indent="0" algn="l" rtl="0">
              <a:spcBef>
                <a:spcPts val="800"/>
              </a:spcBef>
              <a:spcAft>
                <a:spcPts val="1000"/>
              </a:spcAft>
              <a:buNone/>
            </a:pPr>
            <a:endParaRPr sz="1800">
              <a:solidFill>
                <a:schemeClr val="dk1"/>
              </a:solidFill>
            </a:endParaRPr>
          </a:p>
        </p:txBody>
      </p:sp>
      <p:sp>
        <p:nvSpPr>
          <p:cNvPr id="5" name="Google Shape;94;p14"/>
          <p:cNvSpPr txBox="1">
            <a:spLocks noGrp="1"/>
          </p:cNvSpPr>
          <p:nvPr>
            <p:ph type="title"/>
          </p:nvPr>
        </p:nvSpPr>
        <p:spPr>
          <a:xfrm>
            <a:off x="287532" y="326572"/>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1: Part 2: Cycle 4: Lesson 20</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pic>
        <p:nvPicPr>
          <p:cNvPr id="217" name="Google Shape;217;p33"/>
          <p:cNvPicPr preferRelativeResize="0"/>
          <p:nvPr/>
        </p:nvPicPr>
        <p:blipFill>
          <a:blip r:embed="rId3">
            <a:alphaModFix/>
          </a:blip>
          <a:stretch>
            <a:fillRect/>
          </a:stretch>
        </p:blipFill>
        <p:spPr>
          <a:xfrm>
            <a:off x="2242050" y="0"/>
            <a:ext cx="4630600" cy="48035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1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a:solidFill>
                  <a:schemeClr val="dk1"/>
                </a:solidFill>
              </a:rPr>
              <a:t>Preparing for Lesson </a:t>
            </a:r>
            <a:r>
              <a:rPr lang="en" b="1"/>
              <a:t>20</a:t>
            </a:r>
            <a:r>
              <a:rPr lang="en" b="1">
                <a:solidFill>
                  <a:schemeClr val="dk1"/>
                </a:solidFill>
              </a:rPr>
              <a:t>:</a:t>
            </a:r>
            <a:endParaRPr i="1">
              <a:solidFill>
                <a:schemeClr val="dk1"/>
              </a:solidFill>
            </a:endParaRPr>
          </a:p>
          <a:p>
            <a:pPr marL="0" lvl="0" indent="0" algn="l" rtl="0">
              <a:lnSpc>
                <a:spcPct val="90000"/>
              </a:lnSpc>
              <a:spcBef>
                <a:spcPts val="1000"/>
              </a:spcBef>
              <a:spcAft>
                <a:spcPts val="0"/>
              </a:spcAft>
              <a:buNone/>
            </a:pPr>
            <a:r>
              <a:rPr lang="en">
                <a:solidFill>
                  <a:schemeClr val="dk1"/>
                </a:solidFill>
              </a:rPr>
              <a:t>Reading and protocols to read in preparation:</a:t>
            </a:r>
            <a:endParaRPr>
              <a:solidFill>
                <a:schemeClr val="dk1"/>
              </a:solidFill>
            </a:endParaRPr>
          </a:p>
          <a:p>
            <a:pPr marL="457200" lvl="0" indent="-361950" algn="l" rtl="0">
              <a:spcBef>
                <a:spcPts val="800"/>
              </a:spcBef>
              <a:spcAft>
                <a:spcPts val="0"/>
              </a:spcAft>
              <a:buSzPts val="2100"/>
              <a:buChar char="•"/>
            </a:pPr>
            <a:r>
              <a:rPr lang="en"/>
              <a:t>Review the Syllabication Guidance Document (pages 27-29 in Skills Block Resource Manual)</a:t>
            </a:r>
            <a:endParaRPr/>
          </a:p>
          <a:p>
            <a:pPr marL="0" lvl="0" indent="0" algn="l" rtl="0">
              <a:lnSpc>
                <a:spcPct val="115000"/>
              </a:lnSpc>
              <a:spcBef>
                <a:spcPts val="800"/>
              </a:spcBef>
              <a:spcAft>
                <a:spcPts val="0"/>
              </a:spcAft>
              <a:buNone/>
            </a:pPr>
            <a:endParaRPr>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a:solidFill>
                <a:schemeClr val="dk1"/>
              </a:solidFill>
            </a:endParaRPr>
          </a:p>
        </p:txBody>
      </p:sp>
      <p:sp>
        <p:nvSpPr>
          <p:cNvPr id="5" name="Google Shape;94;p14"/>
          <p:cNvSpPr txBox="1">
            <a:spLocks noGrp="1"/>
          </p:cNvSpPr>
          <p:nvPr>
            <p:ph type="title"/>
          </p:nvPr>
        </p:nvSpPr>
        <p:spPr>
          <a:xfrm>
            <a:off x="287532" y="326572"/>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1: Part 2: Cycle 4: Lesson 20</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17"/>
          <p:cNvSpPr txBox="1"/>
          <p:nvPr/>
        </p:nvSpPr>
        <p:spPr>
          <a:xfrm>
            <a:off x="287532" y="1171475"/>
            <a:ext cx="8590168" cy="3148200"/>
          </a:xfrm>
          <a:prstGeom prst="rect">
            <a:avLst/>
          </a:prstGeom>
          <a:noFill/>
          <a:ln>
            <a:noFill/>
          </a:ln>
        </p:spPr>
        <p:txBody>
          <a:bodyPr spcFirstLastPara="1" wrap="square" lIns="91425" tIns="91425" rIns="91425" bIns="91425" anchor="t" anchorCtr="0">
            <a:noAutofit/>
          </a:bodyPr>
          <a:lstStyle/>
          <a:p>
            <a:pPr marL="177800" lvl="0" indent="0" algn="l" rtl="0">
              <a:spcBef>
                <a:spcPts val="80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Essential Revision to Independent Work Time</a:t>
            </a:r>
            <a:r>
              <a:rPr lang="en" sz="1800" dirty="0">
                <a:solidFill>
                  <a:schemeClr val="dk1"/>
                </a:solidFill>
                <a:latin typeface="Century Gothic"/>
                <a:ea typeface="Century Gothic"/>
                <a:cs typeface="Century Gothic"/>
                <a:sym typeface="Century Gothic"/>
              </a:rPr>
              <a:t>: This lesson introduces a </a:t>
            </a:r>
            <a:r>
              <a:rPr lang="en" sz="1800" b="1" dirty="0">
                <a:solidFill>
                  <a:schemeClr val="dk1"/>
                </a:solidFill>
                <a:latin typeface="Century Gothic"/>
                <a:ea typeface="Century Gothic"/>
                <a:cs typeface="Century Gothic"/>
                <a:sym typeface="Century Gothic"/>
              </a:rPr>
              <a:t>new</a:t>
            </a:r>
            <a:r>
              <a:rPr lang="en" sz="1800" dirty="0">
                <a:solidFill>
                  <a:schemeClr val="dk1"/>
                </a:solidFill>
                <a:latin typeface="Century Gothic"/>
                <a:ea typeface="Century Gothic"/>
                <a:cs typeface="Century Gothic"/>
                <a:sym typeface="Century Gothic"/>
              </a:rPr>
              <a:t> activity during Independent Work Time. The lesson is written for whole group instruction to guide students through activity together. </a:t>
            </a:r>
            <a:endParaRPr sz="1800" dirty="0">
              <a:solidFill>
                <a:schemeClr val="dk1"/>
              </a:solidFill>
              <a:latin typeface="Century Gothic"/>
              <a:ea typeface="Century Gothic"/>
              <a:cs typeface="Century Gothic"/>
              <a:sym typeface="Century Gothic"/>
            </a:endParaRPr>
          </a:p>
          <a:p>
            <a:pPr marL="177800" lvl="0" indent="0" algn="l" rtl="0">
              <a:spcBef>
                <a:spcPts val="800"/>
              </a:spcBef>
              <a:spcAft>
                <a:spcPts val="0"/>
              </a:spcAft>
              <a:buClr>
                <a:schemeClr val="dk1"/>
              </a:buClr>
              <a:buSzPts val="1100"/>
              <a:buFont typeface="Arial"/>
              <a:buNone/>
            </a:pPr>
            <a:r>
              <a:rPr lang="en" sz="1800" dirty="0">
                <a:solidFill>
                  <a:schemeClr val="dk1"/>
                </a:solidFill>
                <a:latin typeface="Century Gothic"/>
                <a:ea typeface="Century Gothic"/>
                <a:cs typeface="Century Gothic"/>
                <a:sym typeface="Century Gothic"/>
              </a:rPr>
              <a:t>Once students understand what to do during Independent Work Time, it is possible to pull small groups or conference with students to give direct instruction in later cycles. </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dirty="0"/>
          </a:p>
        </p:txBody>
      </p:sp>
      <p:sp>
        <p:nvSpPr>
          <p:cNvPr id="4" name="Google Shape;94;p14"/>
          <p:cNvSpPr txBox="1">
            <a:spLocks noGrp="1"/>
          </p:cNvSpPr>
          <p:nvPr>
            <p:ph type="title"/>
          </p:nvPr>
        </p:nvSpPr>
        <p:spPr>
          <a:xfrm>
            <a:off x="423746" y="326572"/>
            <a:ext cx="8384386"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1: Part 2: Cycle 4: Lesson 20</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Google Shape;118;p18"/>
          <p:cNvSpPr txBox="1"/>
          <p:nvPr/>
        </p:nvSpPr>
        <p:spPr>
          <a:xfrm>
            <a:off x="1084650" y="1133675"/>
            <a:ext cx="6974700" cy="24675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endParaRPr sz="4000" b="1">
              <a:latin typeface="Century Gothic"/>
              <a:ea typeface="Century Gothic"/>
              <a:cs typeface="Century Gothic"/>
              <a:sym typeface="Century Gothic"/>
            </a:endParaRPr>
          </a:p>
        </p:txBody>
      </p:sp>
      <p:pic>
        <p:nvPicPr>
          <p:cNvPr id="119" name="Google Shape;119;p1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20" name="Google Shape;120;p1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121" name="Google Shape;121;p18"/>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1: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4: Lesson 20</a:t>
            </a:r>
            <a:endParaRPr sz="3200" b="1">
              <a:solidFill>
                <a:srgbClr val="404040"/>
              </a:solidFill>
              <a:latin typeface="Century Gothic"/>
              <a:ea typeface="Century Gothic"/>
              <a:cs typeface="Century Gothic"/>
              <a:sym typeface="Century Gothic"/>
            </a:endParaRPr>
          </a:p>
        </p:txBody>
      </p:sp>
      <p:pic>
        <p:nvPicPr>
          <p:cNvPr id="122" name="Google Shape;122;p1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23" name="Google Shape;123;p1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29" name="Google Shape;129;p19"/>
          <p:cNvSpPr txBox="1">
            <a:spLocks noGrp="1"/>
          </p:cNvSpPr>
          <p:nvPr>
            <p:ph type="body" idx="1"/>
          </p:nvPr>
        </p:nvSpPr>
        <p:spPr>
          <a:xfrm>
            <a:off x="311700" y="906875"/>
            <a:ext cx="8520600" cy="3662100"/>
          </a:xfrm>
          <a:prstGeom prst="rect">
            <a:avLst/>
          </a:prstGeom>
        </p:spPr>
        <p:txBody>
          <a:bodyPr spcFirstLastPara="1" wrap="square" lIns="68575" tIns="34275" rIns="68575" bIns="34275" anchor="t" anchorCtr="0">
            <a:noAutofit/>
          </a:bodyPr>
          <a:lstStyle/>
          <a:p>
            <a:pPr marL="0" lvl="0" indent="0" algn="ctr" rtl="0">
              <a:lnSpc>
                <a:spcPct val="100000"/>
              </a:lnSpc>
              <a:spcBef>
                <a:spcPts val="800"/>
              </a:spcBef>
              <a:spcAft>
                <a:spcPts val="0"/>
              </a:spcAft>
              <a:buNone/>
            </a:pPr>
            <a:r>
              <a:rPr lang="en" sz="2400" b="1">
                <a:solidFill>
                  <a:srgbClr val="FF0000"/>
                </a:solidFill>
              </a:rPr>
              <a:t>Teacher</a:t>
            </a:r>
            <a:r>
              <a:rPr lang="en" sz="2400">
                <a:solidFill>
                  <a:srgbClr val="FF0000"/>
                </a:solidFill>
              </a:rPr>
              <a:t>:</a:t>
            </a:r>
            <a:r>
              <a:rPr lang="en" sz="2400" i="1">
                <a:solidFill>
                  <a:srgbClr val="FF0000"/>
                </a:solidFill>
              </a:rPr>
              <a:t> “Can you name the spelling pattern,                        the spelling pattern, the spelling pattern?                              Can you name the spelling pattern of the words you read?”</a:t>
            </a:r>
            <a:endParaRPr sz="2400" i="1">
              <a:solidFill>
                <a:srgbClr val="FF0000"/>
              </a:solidFill>
            </a:endParaRPr>
          </a:p>
          <a:p>
            <a:pPr marL="0" lvl="0" indent="0" algn="ctr" rtl="0">
              <a:lnSpc>
                <a:spcPct val="100000"/>
              </a:lnSpc>
              <a:spcBef>
                <a:spcPts val="1000"/>
              </a:spcBef>
              <a:spcAft>
                <a:spcPts val="1000"/>
              </a:spcAft>
              <a:buNone/>
            </a:pPr>
            <a:r>
              <a:rPr lang="en" sz="2400" i="1">
                <a:solidFill>
                  <a:srgbClr val="FF0000"/>
                </a:solidFill>
              </a:rPr>
              <a:t/>
            </a:r>
            <a:br>
              <a:rPr lang="en" sz="2400" i="1">
                <a:solidFill>
                  <a:srgbClr val="FF0000"/>
                </a:solidFill>
              </a:rPr>
            </a:br>
            <a:r>
              <a:rPr lang="en" sz="2400" b="1">
                <a:solidFill>
                  <a:srgbClr val="FF0000"/>
                </a:solidFill>
              </a:rPr>
              <a:t>Students</a:t>
            </a:r>
            <a:r>
              <a:rPr lang="en" sz="2400" i="1">
                <a:solidFill>
                  <a:srgbClr val="FF0000"/>
                </a:solidFill>
              </a:rPr>
              <a:t>: “Yes, we’ll name the spelling pattern,                     the spelling pattern, the spelling pattern. Yes, we’ll name the spelling pattern of the words we read.”</a:t>
            </a:r>
            <a:endParaRPr sz="2400" i="1">
              <a:solidFill>
                <a:srgbClr val="FF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2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   </a:t>
            </a:r>
            <a:endParaRPr/>
          </a:p>
        </p:txBody>
      </p:sp>
      <p:sp>
        <p:nvSpPr>
          <p:cNvPr id="135" name="Google Shape;135;p2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Char char="•"/>
            </a:pPr>
            <a:r>
              <a:rPr lang="en" sz="2400"/>
              <a:t>I can read words using what I know about long vowel spelling patterns.</a:t>
            </a: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p:txBody>
      </p:sp>
      <p:pic>
        <p:nvPicPr>
          <p:cNvPr id="136" name="Google Shape;136;p20"/>
          <p:cNvPicPr preferRelativeResize="0"/>
          <p:nvPr/>
        </p:nvPicPr>
        <p:blipFill>
          <a:blip r:embed="rId3">
            <a:alphaModFix/>
          </a:blip>
          <a:stretch>
            <a:fillRect/>
          </a:stretch>
        </p:blipFill>
        <p:spPr>
          <a:xfrm>
            <a:off x="8331679" y="4304297"/>
            <a:ext cx="708065" cy="5727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graphicFrame>
        <p:nvGraphicFramePr>
          <p:cNvPr id="141" name="Google Shape;141;p21"/>
          <p:cNvGraphicFramePr/>
          <p:nvPr>
            <p:extLst>
              <p:ext uri="{D42A27DB-BD31-4B8C-83A1-F6EECF244321}">
                <p14:modId xmlns:p14="http://schemas.microsoft.com/office/powerpoint/2010/main" val="3424300235"/>
              </p:ext>
            </p:extLst>
          </p:nvPr>
        </p:nvGraphicFramePr>
        <p:xfrm>
          <a:off x="865600" y="350750"/>
          <a:ext cx="7239000" cy="2804010"/>
        </p:xfrm>
        <a:graphic>
          <a:graphicData uri="http://schemas.openxmlformats.org/drawingml/2006/table">
            <a:tbl>
              <a:tblPr>
                <a:noFill/>
                <a:tableStyleId>{82C3638F-CD94-4CDA-B05E-FFC470491245}</a:tableStyleId>
              </a:tblPr>
              <a:tblGrid>
                <a:gridCol w="2413000"/>
                <a:gridCol w="2413000"/>
                <a:gridCol w="2413000"/>
              </a:tblGrid>
              <a:tr h="381000">
                <a:tc>
                  <a:txBody>
                    <a:bodyPr/>
                    <a:lstStyle/>
                    <a:p>
                      <a:pPr marL="0" lvl="0" indent="0" algn="ctr" rtl="0">
                        <a:spcBef>
                          <a:spcPts val="0"/>
                        </a:spcBef>
                        <a:spcAft>
                          <a:spcPts val="0"/>
                        </a:spcAft>
                        <a:buNone/>
                      </a:pPr>
                      <a:r>
                        <a:rPr lang="en" sz="2400" b="1" dirty="0">
                          <a:latin typeface="Century Gothic" panose="020B0502020202020204" pitchFamily="34" charset="0"/>
                        </a:rPr>
                        <a:t>Long “a”</a:t>
                      </a:r>
                      <a:endParaRPr sz="2400" b="1" dirty="0">
                        <a:latin typeface="Century Gothic" panose="020B0502020202020204" pitchFamily="34" charset="0"/>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400" b="1" dirty="0">
                          <a:solidFill>
                            <a:schemeClr val="dk1"/>
                          </a:solidFill>
                          <a:latin typeface="Century Gothic" panose="020B0502020202020204" pitchFamily="34" charset="0"/>
                        </a:rPr>
                        <a:t>Long “e”</a:t>
                      </a:r>
                      <a:endParaRPr b="1" dirty="0">
                        <a:latin typeface="Century Gothic" panose="020B0502020202020204" pitchFamily="34" charset="0"/>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400" b="1" dirty="0">
                          <a:solidFill>
                            <a:schemeClr val="dk1"/>
                          </a:solidFill>
                          <a:latin typeface="Century Gothic" panose="020B0502020202020204" pitchFamily="34" charset="0"/>
                        </a:rPr>
                        <a:t>Long “i”</a:t>
                      </a:r>
                      <a:endParaRPr b="1" dirty="0">
                        <a:latin typeface="Century Gothic" panose="020B0502020202020204" pitchFamily="34" charset="0"/>
                      </a:endParaRPr>
                    </a:p>
                  </a:txBody>
                  <a:tcPr marL="91425" marR="91425" marT="91425" marB="91425"/>
                </a:tc>
              </a:tr>
              <a:tr h="381000">
                <a:tc>
                  <a:txBody>
                    <a:bodyPr/>
                    <a:lstStyle/>
                    <a:p>
                      <a:pPr marL="0" lvl="0" indent="0" algn="ctr" rtl="0">
                        <a:spcBef>
                          <a:spcPts val="0"/>
                        </a:spcBef>
                        <a:spcAft>
                          <a:spcPts val="0"/>
                        </a:spcAft>
                        <a:buClr>
                          <a:schemeClr val="dk1"/>
                        </a:buClr>
                        <a:buSzPts val="1100"/>
                        <a:buFont typeface="Arial"/>
                        <a:buNone/>
                      </a:pPr>
                      <a:r>
                        <a:rPr lang="en" sz="2400">
                          <a:solidFill>
                            <a:schemeClr val="dk1"/>
                          </a:solidFill>
                          <a:latin typeface="Century Gothic" panose="020B0502020202020204" pitchFamily="34" charset="0"/>
                        </a:rPr>
                        <a:t>stay</a:t>
                      </a:r>
                      <a:endParaRPr>
                        <a:latin typeface="Century Gothic" panose="020B0502020202020204" pitchFamily="34" charset="0"/>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400" dirty="0">
                          <a:solidFill>
                            <a:schemeClr val="dk1"/>
                          </a:solidFill>
                          <a:latin typeface="Century Gothic" panose="020B0502020202020204" pitchFamily="34" charset="0"/>
                        </a:rPr>
                        <a:t>teach</a:t>
                      </a:r>
                      <a:endParaRPr dirty="0">
                        <a:latin typeface="Century Gothic" panose="020B0502020202020204" pitchFamily="34" charset="0"/>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400" dirty="0">
                          <a:solidFill>
                            <a:schemeClr val="dk1"/>
                          </a:solidFill>
                          <a:latin typeface="Century Gothic" panose="020B0502020202020204" pitchFamily="34" charset="0"/>
                        </a:rPr>
                        <a:t>night</a:t>
                      </a:r>
                      <a:endParaRPr dirty="0">
                        <a:latin typeface="Century Gothic" panose="020B0502020202020204" pitchFamily="34" charset="0"/>
                      </a:endParaRPr>
                    </a:p>
                  </a:txBody>
                  <a:tcPr marL="91425" marR="91425" marT="91425" marB="91425"/>
                </a:tc>
              </a:tr>
              <a:tr h="381000">
                <a:tc>
                  <a:txBody>
                    <a:bodyPr/>
                    <a:lstStyle/>
                    <a:p>
                      <a:pPr marL="0" lvl="0" indent="0" algn="ctr" rtl="0">
                        <a:spcBef>
                          <a:spcPts val="0"/>
                        </a:spcBef>
                        <a:spcAft>
                          <a:spcPts val="0"/>
                        </a:spcAft>
                        <a:buClr>
                          <a:schemeClr val="dk1"/>
                        </a:buClr>
                        <a:buSzPts val="1100"/>
                        <a:buFont typeface="Arial"/>
                        <a:buNone/>
                      </a:pPr>
                      <a:r>
                        <a:rPr lang="en" sz="2400">
                          <a:solidFill>
                            <a:schemeClr val="dk1"/>
                          </a:solidFill>
                          <a:latin typeface="Century Gothic" panose="020B0502020202020204" pitchFamily="34" charset="0"/>
                        </a:rPr>
                        <a:t>braid</a:t>
                      </a:r>
                      <a:endParaRPr>
                        <a:latin typeface="Century Gothic" panose="020B0502020202020204" pitchFamily="34" charset="0"/>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400">
                          <a:solidFill>
                            <a:schemeClr val="dk1"/>
                          </a:solidFill>
                          <a:latin typeface="Century Gothic" panose="020B0502020202020204" pitchFamily="34" charset="0"/>
                        </a:rPr>
                        <a:t>tree</a:t>
                      </a:r>
                      <a:endParaRPr>
                        <a:latin typeface="Century Gothic" panose="020B0502020202020204" pitchFamily="34" charset="0"/>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400" dirty="0">
                          <a:solidFill>
                            <a:schemeClr val="dk1"/>
                          </a:solidFill>
                          <a:latin typeface="Century Gothic" panose="020B0502020202020204" pitchFamily="34" charset="0"/>
                        </a:rPr>
                        <a:t>tried</a:t>
                      </a:r>
                      <a:endParaRPr dirty="0">
                        <a:latin typeface="Century Gothic" panose="020B0502020202020204" pitchFamily="34" charset="0"/>
                      </a:endParaRPr>
                    </a:p>
                  </a:txBody>
                  <a:tcPr marL="91425" marR="91425" marT="91425" marB="91425"/>
                </a:tc>
              </a:tr>
              <a:tr h="381000">
                <a:tc>
                  <a:txBody>
                    <a:bodyPr/>
                    <a:lstStyle/>
                    <a:p>
                      <a:pPr marL="0" lvl="0" indent="0" algn="l" rtl="0">
                        <a:spcBef>
                          <a:spcPts val="0"/>
                        </a:spcBef>
                        <a:spcAft>
                          <a:spcPts val="0"/>
                        </a:spcAft>
                        <a:buNone/>
                      </a:pPr>
                      <a:endParaRPr>
                        <a:latin typeface="Century Gothic" panose="020B0502020202020204" pitchFamily="34" charset="0"/>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400">
                          <a:solidFill>
                            <a:schemeClr val="dk1"/>
                          </a:solidFill>
                          <a:latin typeface="Century Gothic" panose="020B0502020202020204" pitchFamily="34" charset="0"/>
                        </a:rPr>
                        <a:t>happy</a:t>
                      </a:r>
                      <a:endParaRPr>
                        <a:latin typeface="Century Gothic" panose="020B0502020202020204" pitchFamily="34" charset="0"/>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400" dirty="0">
                          <a:solidFill>
                            <a:schemeClr val="dk1"/>
                          </a:solidFill>
                          <a:latin typeface="Century Gothic" panose="020B0502020202020204" pitchFamily="34" charset="0"/>
                        </a:rPr>
                        <a:t>shy</a:t>
                      </a:r>
                      <a:endParaRPr dirty="0">
                        <a:latin typeface="Century Gothic" panose="020B0502020202020204" pitchFamily="34" charset="0"/>
                      </a:endParaRPr>
                    </a:p>
                  </a:txBody>
                  <a:tcPr marL="91425" marR="91425" marT="91425" marB="91425"/>
                </a:tc>
              </a:tr>
              <a:tr h="381000">
                <a:tc>
                  <a:txBody>
                    <a:bodyPr/>
                    <a:lstStyle/>
                    <a:p>
                      <a:pPr marL="0" lvl="0" indent="0" algn="l" rtl="0">
                        <a:spcBef>
                          <a:spcPts val="0"/>
                        </a:spcBef>
                        <a:spcAft>
                          <a:spcPts val="0"/>
                        </a:spcAft>
                        <a:buNone/>
                      </a:pPr>
                      <a:endParaRPr>
                        <a:latin typeface="Century Gothic" panose="020B0502020202020204" pitchFamily="34" charset="0"/>
                      </a:endParaRPr>
                    </a:p>
                    <a:p>
                      <a:pPr marL="0" lvl="0" indent="0" algn="l" rtl="0">
                        <a:spcBef>
                          <a:spcPts val="0"/>
                        </a:spcBef>
                        <a:spcAft>
                          <a:spcPts val="0"/>
                        </a:spcAft>
                        <a:buNone/>
                      </a:pPr>
                      <a:endParaRPr>
                        <a:latin typeface="Century Gothic" panose="020B0502020202020204" pitchFamily="34" charset="0"/>
                      </a:endParaRPr>
                    </a:p>
                  </a:txBody>
                  <a:tcPr marL="91425" marR="91425" marT="91425" marB="91425"/>
                </a:tc>
                <a:tc>
                  <a:txBody>
                    <a:bodyPr/>
                    <a:lstStyle/>
                    <a:p>
                      <a:pPr marL="0" lvl="0" indent="0" algn="ctr" rtl="0">
                        <a:spcBef>
                          <a:spcPts val="0"/>
                        </a:spcBef>
                        <a:spcAft>
                          <a:spcPts val="0"/>
                        </a:spcAft>
                        <a:buNone/>
                      </a:pPr>
                      <a:endParaRPr>
                        <a:latin typeface="Century Gothic" panose="020B0502020202020204" pitchFamily="34" charset="0"/>
                      </a:endParaRPr>
                    </a:p>
                    <a:p>
                      <a:pPr marL="0" lvl="0" indent="0" algn="l" rtl="0">
                        <a:spcBef>
                          <a:spcPts val="0"/>
                        </a:spcBef>
                        <a:spcAft>
                          <a:spcPts val="0"/>
                        </a:spcAft>
                        <a:buNone/>
                      </a:pPr>
                      <a:endParaRPr>
                        <a:latin typeface="Century Gothic" panose="020B0502020202020204" pitchFamily="34" charset="0"/>
                      </a:endParaRPr>
                    </a:p>
                  </a:txBody>
                  <a:tcPr marL="91425" marR="91425" marT="91425" marB="91425"/>
                </a:tc>
                <a:tc>
                  <a:txBody>
                    <a:bodyPr/>
                    <a:lstStyle/>
                    <a:p>
                      <a:pPr marL="0" lvl="0" indent="0" algn="l" rtl="0">
                        <a:spcBef>
                          <a:spcPts val="0"/>
                        </a:spcBef>
                        <a:spcAft>
                          <a:spcPts val="0"/>
                        </a:spcAft>
                        <a:buNone/>
                      </a:pPr>
                      <a:endParaRPr dirty="0">
                        <a:latin typeface="Century Gothic" panose="020B0502020202020204" pitchFamily="34" charset="0"/>
                      </a:endParaRPr>
                    </a:p>
                  </a:txBody>
                  <a:tcPr marL="91425" marR="91425" marT="91425" marB="91425"/>
                </a:tc>
              </a:tr>
            </a:tbl>
          </a:graphicData>
        </a:graphic>
      </p:graphicFrame>
      <p:sp>
        <p:nvSpPr>
          <p:cNvPr id="142" name="Google Shape;142;p21"/>
          <p:cNvSpPr txBox="1"/>
          <p:nvPr/>
        </p:nvSpPr>
        <p:spPr>
          <a:xfrm>
            <a:off x="1424900" y="2081725"/>
            <a:ext cx="1476900" cy="489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400">
                <a:solidFill>
                  <a:schemeClr val="dk1"/>
                </a:solidFill>
              </a:rPr>
              <a:t>make</a:t>
            </a:r>
            <a:endParaRPr/>
          </a:p>
        </p:txBody>
      </p:sp>
      <p:sp>
        <p:nvSpPr>
          <p:cNvPr id="143" name="Google Shape;143;p21"/>
          <p:cNvSpPr txBox="1"/>
          <p:nvPr/>
        </p:nvSpPr>
        <p:spPr>
          <a:xfrm>
            <a:off x="3666475" y="2655150"/>
            <a:ext cx="1598700" cy="489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solidFill>
                  <a:schemeClr val="dk1"/>
                </a:solidFill>
              </a:rPr>
              <a:t>Deke</a:t>
            </a:r>
            <a:endParaRPr/>
          </a:p>
          <a:p>
            <a:pPr marL="0" lvl="0" indent="0" algn="l" rtl="0">
              <a:spcBef>
                <a:spcPts val="0"/>
              </a:spcBef>
              <a:spcAft>
                <a:spcPts val="0"/>
              </a:spcAft>
              <a:buNone/>
            </a:pPr>
            <a:endParaRPr/>
          </a:p>
        </p:txBody>
      </p:sp>
      <p:sp>
        <p:nvSpPr>
          <p:cNvPr id="144" name="Google Shape;144;p21"/>
          <p:cNvSpPr txBox="1"/>
          <p:nvPr/>
        </p:nvSpPr>
        <p:spPr>
          <a:xfrm>
            <a:off x="6099225" y="2637775"/>
            <a:ext cx="1893900" cy="489900"/>
          </a:xfrm>
          <a:prstGeom prst="rect">
            <a:avLst/>
          </a:prstGeom>
          <a:noFill/>
          <a:ln>
            <a:noFill/>
          </a:ln>
        </p:spPr>
        <p:txBody>
          <a:bodyPr spcFirstLastPara="1" wrap="square" lIns="91425" tIns="91425" rIns="91425" bIns="91425" anchor="t" anchorCtr="0">
            <a:noAutofit/>
          </a:bodyPr>
          <a:lstStyle/>
          <a:p>
            <a:pPr marL="0" lvl="0" indent="457200" algn="l" rtl="0">
              <a:spcBef>
                <a:spcPts val="0"/>
              </a:spcBef>
              <a:spcAft>
                <a:spcPts val="0"/>
              </a:spcAft>
              <a:buNone/>
            </a:pPr>
            <a:r>
              <a:rPr lang="en" sz="2400">
                <a:solidFill>
                  <a:schemeClr val="dk1"/>
                </a:solidFill>
              </a:rPr>
              <a:t>like</a:t>
            </a:r>
            <a:endParaRPr/>
          </a:p>
          <a:p>
            <a:pPr marL="0" lvl="0" indent="0" algn="l" rtl="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2"/>
                                        </p:tgtEl>
                                        <p:attrNameLst>
                                          <p:attrName>style.visibility</p:attrName>
                                        </p:attrNameLst>
                                      </p:cBhvr>
                                      <p:to>
                                        <p:strVal val="visible"/>
                                      </p:to>
                                    </p:set>
                                    <p:animEffect transition="in" filter="fade">
                                      <p:cBhvr>
                                        <p:cTn id="7" dur="1000"/>
                                        <p:tgtEl>
                                          <p:spTgt spid="1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3"/>
                                        </p:tgtEl>
                                        <p:attrNameLst>
                                          <p:attrName>style.visibility</p:attrName>
                                        </p:attrNameLst>
                                      </p:cBhvr>
                                      <p:to>
                                        <p:strVal val="visible"/>
                                      </p:to>
                                    </p:set>
                                    <p:animEffect transition="in" filter="fade">
                                      <p:cBhvr>
                                        <p:cTn id="12" dur="1000"/>
                                        <p:tgtEl>
                                          <p:spTgt spid="14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4"/>
                                        </p:tgtEl>
                                        <p:attrNameLst>
                                          <p:attrName>style.visibility</p:attrName>
                                        </p:attrNameLst>
                                      </p:cBhvr>
                                      <p:to>
                                        <p:strVal val="visible"/>
                                      </p:to>
                                    </p:set>
                                    <p:animEffect transition="in" filter="fade">
                                      <p:cBhvr>
                                        <p:cTn id="17" dur="1000"/>
                                        <p:tgtEl>
                                          <p:spTgt spid="1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2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50" name="Google Shape;150;p2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00000"/>
              </a:lnSpc>
              <a:spcBef>
                <a:spcPts val="0"/>
              </a:spcBef>
              <a:spcAft>
                <a:spcPts val="0"/>
              </a:spcAft>
              <a:buClr>
                <a:schemeClr val="dk1"/>
              </a:buClr>
              <a:buSzPts val="1100"/>
              <a:buFont typeface="Arial"/>
              <a:buNone/>
            </a:pPr>
            <a:r>
              <a:rPr lang="en" sz="2400" b="1">
                <a:solidFill>
                  <a:srgbClr val="FF0000"/>
                </a:solidFill>
              </a:rPr>
              <a:t>Teacher:</a:t>
            </a:r>
            <a:r>
              <a:rPr lang="en" sz="2400" i="1">
                <a:solidFill>
                  <a:srgbClr val="FF0000"/>
                </a:solidFill>
              </a:rPr>
              <a:t> “Can you read the questions, the questions   the questions? Can you read</a:t>
            </a:r>
            <a:endParaRPr sz="2400" i="1">
              <a:solidFill>
                <a:srgbClr val="FF0000"/>
              </a:solidFill>
            </a:endParaRPr>
          </a:p>
          <a:p>
            <a:pPr marL="0" lvl="0" indent="0" algn="ctr" rtl="0">
              <a:lnSpc>
                <a:spcPct val="100000"/>
              </a:lnSpc>
              <a:spcBef>
                <a:spcPts val="0"/>
              </a:spcBef>
              <a:spcAft>
                <a:spcPts val="0"/>
              </a:spcAft>
              <a:buNone/>
            </a:pPr>
            <a:r>
              <a:rPr lang="en" sz="2400" i="1">
                <a:solidFill>
                  <a:srgbClr val="FF0000"/>
                </a:solidFill>
              </a:rPr>
              <a:t>the questions and answer them today?”</a:t>
            </a:r>
            <a:endParaRPr sz="2400" i="1">
              <a:solidFill>
                <a:srgbClr val="FF0000"/>
              </a:solidFill>
            </a:endParaRPr>
          </a:p>
          <a:p>
            <a:pPr marL="0" lvl="0" indent="0" algn="ctr" rtl="0">
              <a:lnSpc>
                <a:spcPct val="100000"/>
              </a:lnSpc>
              <a:spcBef>
                <a:spcPts val="0"/>
              </a:spcBef>
              <a:spcAft>
                <a:spcPts val="0"/>
              </a:spcAft>
              <a:buClr>
                <a:schemeClr val="dk1"/>
              </a:buClr>
              <a:buSzPts val="1100"/>
              <a:buFont typeface="Arial"/>
              <a:buNone/>
            </a:pPr>
            <a:endParaRPr sz="2400" i="1">
              <a:solidFill>
                <a:srgbClr val="FF0000"/>
              </a:solidFill>
            </a:endParaRPr>
          </a:p>
          <a:p>
            <a:pPr marL="0" lvl="0" indent="0" algn="ctr" rtl="0">
              <a:lnSpc>
                <a:spcPct val="100000"/>
              </a:lnSpc>
              <a:spcBef>
                <a:spcPts val="0"/>
              </a:spcBef>
              <a:spcAft>
                <a:spcPts val="0"/>
              </a:spcAft>
              <a:buClr>
                <a:schemeClr val="dk1"/>
              </a:buClr>
              <a:buSzPts val="1100"/>
              <a:buFont typeface="Arial"/>
              <a:buNone/>
            </a:pPr>
            <a:r>
              <a:rPr lang="en" sz="2400" b="1">
                <a:solidFill>
                  <a:srgbClr val="FF0000"/>
                </a:solidFill>
              </a:rPr>
              <a:t>Students:</a:t>
            </a:r>
            <a:r>
              <a:rPr lang="en" sz="2400" i="1">
                <a:solidFill>
                  <a:srgbClr val="FF0000"/>
                </a:solidFill>
              </a:rPr>
              <a:t> “Yes, we’ll read the questions, the questions, the questions. Yes we’ll read</a:t>
            </a:r>
            <a:endParaRPr sz="2400" i="1">
              <a:solidFill>
                <a:srgbClr val="FF0000"/>
              </a:solidFill>
            </a:endParaRPr>
          </a:p>
          <a:p>
            <a:pPr marL="0" lvl="0" indent="0" algn="ctr" rtl="0">
              <a:lnSpc>
                <a:spcPct val="100000"/>
              </a:lnSpc>
              <a:spcBef>
                <a:spcPts val="0"/>
              </a:spcBef>
              <a:spcAft>
                <a:spcPts val="0"/>
              </a:spcAft>
              <a:buClr>
                <a:schemeClr val="dk1"/>
              </a:buClr>
              <a:buSzPts val="1100"/>
              <a:buFont typeface="Arial"/>
              <a:buNone/>
            </a:pPr>
            <a:r>
              <a:rPr lang="en" sz="2400" i="1">
                <a:solidFill>
                  <a:srgbClr val="FF0000"/>
                </a:solidFill>
              </a:rPr>
              <a:t>the questions and answer them today.”</a:t>
            </a:r>
            <a:endParaRPr sz="2400" i="1">
              <a:solidFill>
                <a:srgbClr val="FF0000"/>
              </a:solidFill>
            </a:endParaRPr>
          </a:p>
          <a:p>
            <a:pPr marL="0" lvl="0" indent="0" algn="ctr" rtl="0">
              <a:lnSpc>
                <a:spcPct val="100000"/>
              </a:lnSpc>
              <a:spcBef>
                <a:spcPts val="800"/>
              </a:spcBef>
              <a:spcAft>
                <a:spcPts val="1000"/>
              </a:spcAft>
              <a:buNone/>
            </a:pPr>
            <a:endParaRPr sz="2400" i="1">
              <a:solidFill>
                <a:srgbClr val="FF0000"/>
              </a:solidFil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FAF1C13-06C1-4B3F-9AAD-DA613C8B2F3D}"/>
</file>

<file path=customXml/itemProps2.xml><?xml version="1.0" encoding="utf-8"?>
<ds:datastoreItem xmlns:ds="http://schemas.openxmlformats.org/officeDocument/2006/customXml" ds:itemID="{D685D1F2-C137-4345-8D0A-744AC29E068B}"/>
</file>

<file path=customXml/itemProps3.xml><?xml version="1.0" encoding="utf-8"?>
<ds:datastoreItem xmlns:ds="http://schemas.openxmlformats.org/officeDocument/2006/customXml" ds:itemID="{757B1A89-7EEC-48A3-B3B1-1A80B1B8C65C}"/>
</file>

<file path=docProps/app.xml><?xml version="1.0" encoding="utf-8"?>
<Properties xmlns="http://schemas.openxmlformats.org/officeDocument/2006/extended-properties" xmlns:vt="http://schemas.openxmlformats.org/officeDocument/2006/docPropsVTypes">
  <TotalTime>17</TotalTime>
  <Words>5179</Words>
  <Application>Microsoft Office PowerPoint</Application>
  <PresentationFormat>On-screen Show (16:9)</PresentationFormat>
  <Paragraphs>445</Paragraphs>
  <Slides>20</Slides>
  <Notes>20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Calibri</vt:lpstr>
      <vt:lpstr>Century Gothic</vt:lpstr>
      <vt:lpstr>Times New Roman</vt:lpstr>
      <vt:lpstr>Arial</vt:lpstr>
      <vt:lpstr>Office Theme</vt:lpstr>
      <vt:lpstr>Grade 2: Module 1: Part 2: Cycle 4: Lesson 20 Teacher slide, before teaching.</vt:lpstr>
      <vt:lpstr>Grade 2: Module 1: Part 2: Cycle 4: Lesson 20 Teacher slide, before teaching.</vt:lpstr>
      <vt:lpstr>Grade 2: Module 1: Part 2: Cycle 4: Lesson 20 Teacher slide, before teaching.</vt:lpstr>
      <vt:lpstr>Grade 2: Module 1: Part 2: Cycle 4: Lesson 20 Teacher slide, before teaching.</vt:lpstr>
      <vt:lpstr>PowerPoint Presentation</vt:lpstr>
      <vt:lpstr>Transition Song</vt:lpstr>
      <vt:lpstr>Opening Learning Targets   </vt:lpstr>
      <vt:lpstr>PowerPoint Presentation</vt:lpstr>
      <vt:lpstr>Transition Song</vt:lpstr>
      <vt:lpstr>Work Time Learning Targets   </vt:lpstr>
      <vt:lpstr>PowerPoint Presentation</vt:lpstr>
      <vt:lpstr>PowerPoint Presentation</vt:lpstr>
      <vt:lpstr>PowerPoint Presentation</vt:lpstr>
      <vt:lpstr>Reflection Time </vt:lpstr>
      <vt:lpstr>Transition Song</vt:lpstr>
      <vt:lpstr>Independent Work Learning Targets</vt:lpstr>
      <vt:lpstr>Word Work: Question Boxes</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1: Part 2: Cycle 4: Lesson 20 Teacher slide, before teaching.</dc:title>
  <dc:creator>nbravo</dc:creator>
  <cp:lastModifiedBy>Nicole Bravo</cp:lastModifiedBy>
  <cp:revision>3</cp:revision>
  <dcterms:modified xsi:type="dcterms:W3CDTF">2018-11-07T12:58:47Z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