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33.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11.xml" ContentType="application/vnd.openxmlformats-officedocument.presentationml.notesSlid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6" r:id="rId1"/>
    <p:sldMasterId id="2147483687" r:id="rId2"/>
    <p:sldMasterId id="2147483688" r:id="rId3"/>
  </p:sldMasterIdLst>
  <p:notesMasterIdLst>
    <p:notesMasterId r:id="rId2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FA47DDC-8F58-4712-9898-FEF4588D78E2}">
  <a:tblStyle styleId="{EFA47DDC-8F58-4712-9898-FEF4588D78E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742" autoAdjust="0"/>
  </p:normalViewPr>
  <p:slideViewPr>
    <p:cSldViewPr snapToGrid="0">
      <p:cViewPr varScale="1">
        <p:scale>
          <a:sx n="72" d="100"/>
          <a:sy n="72" d="100"/>
        </p:scale>
        <p:origin x="965" y="58"/>
      </p:cViewPr>
      <p:guideLst>
        <p:guide orient="horz" pos="1620"/>
        <p:guide pos="2880"/>
      </p:guideLst>
    </p:cSldViewPr>
  </p:slideViewPr>
  <p:notesTextViewPr>
    <p:cViewPr>
      <p:scale>
        <a:sx n="1" d="1"/>
        <a:sy n="1" d="1"/>
      </p:scale>
      <p:origin x="0" y="-13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3.fntdata"/><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2.fntdata"/><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1.fntdata"/><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8.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62507067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Workout instructional practice serves as a cycle review. Students are introduced to a new “exercise,” or learning activity, in each Word Workout. These exercises allow students to apply skills learned throughout the cycle in a fun, engaging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learn a new version of a familiar exercise: Word Stars. In this exercise, students apply their knowledge of syllable types to read and spell words with the “-ed” suffix correctly.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first practice the exercise: Word Stars. As time allows, students may practice an exercise from a previous cycle. Students build their workout by practicing these exercises as a review of skills taught thus far.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Grade 1 curriculum, a cycle assessment is administered for each cycle. In Grade 2, the assessments become more time-consuming. As a result, assessments are only administered at mid-</a:t>
            </a:r>
            <a:r>
              <a:rPr lang="en-US" sz="1200" dirty="0">
                <a:solidFill>
                  <a:schemeClr val="dk1"/>
                </a:solidFill>
                <a:latin typeface="Calibri"/>
                <a:ea typeface="Calibri"/>
                <a:cs typeface="Calibri"/>
                <a:sym typeface="Calibri"/>
              </a:rPr>
              <a:t>module</a:t>
            </a:r>
            <a:r>
              <a:rPr lang="en" sz="1200" dirty="0">
                <a:solidFill>
                  <a:schemeClr val="dk1"/>
                </a:solidFill>
                <a:latin typeface="Calibri"/>
                <a:ea typeface="Calibri"/>
                <a:cs typeface="Calibri"/>
                <a:sym typeface="Calibri"/>
              </a:rPr>
              <a:t> and end of module. For each cycle without an assessment in Modules 1 and 2, a new review exercise is introduced. In Modules 3 and 4, the teacher may choose from any of the taught review exercises.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3042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More We Get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“write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This will be done again while reciting the poem.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97678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write words with the suffix ‘-ed.’”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72922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46e23b4392_0_2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 name="Google Shape;316;g46e23b4392_0_2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work with this page or have them use paper/pencil and draw and label 4 columns.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you will practice with a partner. You and your partner will each have a Word List. You will take turns reading and writing the words. Your partner will read a word, and you will decide if it goes in the /id/, /d/, or /t/ star. If it does, then you choose which star to write it on. You will write the words on the lines of the Word Star just as I did with ‘sailed,’ ‘cooked,’ and ‘added.’ Your goal is to get all Word Stars completely filled. When you are finished with all the words, you will take turns reading the words on each Word Star.”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Word Lists and Word Stars to partners and observe as students practice the exercise.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able to correctly identify the sound “-ed” makes at the end of a word?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For students who may quickly complete the exercise practice, consider inviting them to create descriptive oral sentences that contain the words from their Word Stars.</a:t>
            </a:r>
            <a:endParaRPr sz="1200" dirty="0">
              <a:latin typeface="Calibri"/>
              <a:ea typeface="Calibri"/>
              <a:cs typeface="Calibri"/>
              <a:sym typeface="Calibri"/>
            </a:endParaRPr>
          </a:p>
        </p:txBody>
      </p:sp>
    </p:spTree>
    <p:extLst>
      <p:ext uri="{BB962C8B-B14F-4D97-AF65-F5344CB8AC3E}">
        <p14:creationId xmlns:p14="http://schemas.microsoft.com/office/powerpoint/2010/main" val="819182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46e23b4392_0_4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46e23b4392_0_4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12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slide for students to check their answers. Tell students to </a:t>
            </a:r>
            <a:r>
              <a:rPr lang="en" dirty="0">
                <a:solidFill>
                  <a:schemeClr val="dk1"/>
                </a:solidFill>
              </a:rPr>
              <a:t>reference grey and blue charts (Gray: Partner A words and Blue: Partner B words). </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check their work.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checking their work, saying words aloud to themselves.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75900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1" name="Google Shape;331;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3-5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t>
            </a:r>
            <a:r>
              <a:rPr lang="en-US" sz="1200" dirty="0">
                <a:solidFill>
                  <a:schemeClr val="dk1"/>
                </a:solidFill>
                <a:latin typeface="Calibri"/>
                <a:ea typeface="Calibri"/>
                <a:cs typeface="Calibri"/>
                <a:sym typeface="Calibri"/>
              </a:rPr>
              <a:t>ay,</a:t>
            </a:r>
            <a:r>
              <a:rPr lang="en" sz="1200" dirty="0">
                <a:solidFill>
                  <a:schemeClr val="dk1"/>
                </a:solidFill>
                <a:latin typeface="Calibri"/>
                <a:ea typeface="Calibri"/>
                <a:cs typeface="Calibri"/>
                <a:sym typeface="Calibri"/>
              </a:rPr>
              <a:t> and students will get better at this over time. This is what a 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0" dirty="0">
                <a:latin typeface="Calibri"/>
                <a:ea typeface="Calibri"/>
                <a:cs typeface="Calibri"/>
                <a:sym typeface="Calibri"/>
              </a:rPr>
              <a:t>(Responses will vary: “My goal is to think about the syllable type of the base word when I add the ‘-ed’ ending. I am going to work toward that goal in small group time.”)</a:t>
            </a:r>
            <a:endParaRPr sz="1200" b="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a:t>
            </a:r>
            <a:endParaRPr sz="1200" dirty="0">
              <a:solidFill>
                <a:schemeClr val="dk1"/>
              </a:solidFill>
              <a:latin typeface="Calibri"/>
              <a:ea typeface="Calibri"/>
              <a:cs typeface="Calibri"/>
              <a:sym typeface="Calibri"/>
            </a:endParaRPr>
          </a:p>
          <a:p>
            <a:pPr marL="901700" marR="0" lvl="0" indent="12700" algn="l" rtl="0">
              <a:spcBef>
                <a:spcPts val="0"/>
              </a:spcBef>
              <a:spcAft>
                <a:spcPts val="0"/>
              </a:spcAft>
              <a:buNone/>
            </a:pPr>
            <a:r>
              <a:rPr lang="en" sz="1200" dirty="0">
                <a:solidFill>
                  <a:schemeClr val="dk1"/>
                </a:solidFill>
                <a:latin typeface="Calibri"/>
                <a:ea typeface="Calibri"/>
                <a:cs typeface="Calibri"/>
                <a:sym typeface="Calibri"/>
              </a:rPr>
              <a:t>— “My goal is to _____.”</a:t>
            </a:r>
            <a:endParaRPr sz="1200" dirty="0">
              <a:solidFill>
                <a:schemeClr val="dk1"/>
              </a:solidFill>
              <a:latin typeface="Calibri"/>
              <a:ea typeface="Calibri"/>
              <a:cs typeface="Calibri"/>
              <a:sym typeface="Calibri"/>
            </a:endParaRPr>
          </a:p>
          <a:p>
            <a:pPr marL="457200" marR="0" lvl="0" indent="457200" algn="l" rtl="0">
              <a:spcBef>
                <a:spcPts val="0"/>
              </a:spcBef>
              <a:spcAft>
                <a:spcPts val="0"/>
              </a:spcAft>
              <a:buNone/>
            </a:pPr>
            <a:r>
              <a:rPr lang="en" sz="1200" dirty="0">
                <a:solidFill>
                  <a:schemeClr val="dk1"/>
                </a:solidFill>
                <a:latin typeface="Calibri"/>
                <a:ea typeface="Calibri"/>
                <a:cs typeface="Calibri"/>
                <a:sym typeface="Calibri"/>
              </a:rPr>
              <a:t>— “When I work toward my goal during small group time, I will _____.”</a:t>
            </a:r>
            <a:endParaRPr sz="1200" dirty="0">
              <a:solidFill>
                <a:schemeClr val="dk1"/>
              </a:solidFill>
              <a:latin typeface="Calibri"/>
              <a:ea typeface="Calibri"/>
              <a:cs typeface="Calibri"/>
              <a:sym typeface="Calibri"/>
            </a:endParaRPr>
          </a:p>
        </p:txBody>
      </p:sp>
      <p:sp>
        <p:nvSpPr>
          <p:cNvPr id="332" name="Google Shape;332;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33" name="Google Shape;333;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57255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segment words by their syllables.</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69454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46e23b4392_0_5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46e23b4392_0_5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breaking words apart into syllables during ”Syllable Slice.” This can be brief as the lesson goes into more detail.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06318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46e23b4392_0_6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46e23b4392_0_6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See 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partner and independent student work. The activity directions vary, depending on assigned grouping, as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partners or individual students with their assignment. For example, the slide may be printed and copied and the activity directions cut apart.</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or project syllable slice word list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and markers and erasers OR pencil and paper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 teacher group may share writing on chart paper, if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or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Syllable Sleuth steps (if not already posted)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14694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46e23b4392_0_7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46e23b4392_0_7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per teacher assignment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Pre-arrange student partnerships before teaching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whiteboards, markers and erasers. Post word list or show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partner to write words on their whiteboards and slice words by their syllable.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write each word and put a slice (slash) between the syllables. Next, they will count the amount to syllables in each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will read each other's whiteboards and check each other's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how to be detectives and find the syllables if they are challenged by a word (syllable sleuth steps).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for unfamiliar words, after students have analyzed the word for syllables.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34533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46e23b4392_0_7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 name="Google Shape;367;g46e23b4392_0_7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17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p>
          <a:p>
            <a:pPr marL="171450" lvl="0" indent="-171450" algn="l" rtl="0">
              <a:spcBef>
                <a:spcPts val="0"/>
              </a:spcBef>
              <a:spcAft>
                <a:spcPts val="0"/>
              </a:spcAft>
            </a:pPr>
            <a:r>
              <a:rPr lang="en" sz="1200" dirty="0">
                <a:latin typeface="Calibri"/>
                <a:ea typeface="Calibri"/>
                <a:cs typeface="Calibri"/>
                <a:sym typeface="Calibri"/>
              </a:rPr>
              <a:t>For teacher reference only. Use steps to guide students through Syllable Sleuth.</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 </a:t>
            </a: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0953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Word Stars for /t/, /d/, and /id/ (for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List (one set per pair)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Stars (one set per partnership)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grouping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8593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002875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5a827c8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45a827c8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consider changing the difficulty of words based on the ability of the student.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8082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continues work with open and closed syllables for the purpose of decoding multisyllabic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a:t>
            </a:r>
            <a:r>
              <a:rPr lang="en-US" sz="120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 practice decoding two-syllable words with combinations of the five syllable types (written patterns representing a vowel sound) they learned in the Grade 1 curriculum (closed, CVC; open, CV; magic “e”, CVCe; r-controlled, and vowel teams, CVVC/CVV).</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to remind students that when decoding multisyllabic words every syllable has one vowel sound as opposed to one vowel letter.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still grapple with syllable types.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whether they can explain the three sounds “-ed” makes when added to CVC, VCC, VCC, and CVCe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whether they are able to spell CVC, VCC, VVC, and CVCe words correctly when adding the “-ed” suffix.</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exercise, identify, modify, workout</a:t>
            </a:r>
            <a:endParaRPr sz="1200" dirty="0">
              <a:latin typeface="Calibri"/>
              <a:ea typeface="Calibri"/>
              <a:cs typeface="Calibri"/>
              <a:sym typeface="Calibri"/>
            </a:endParaRPr>
          </a:p>
        </p:txBody>
      </p:sp>
    </p:spTree>
    <p:extLst>
      <p:ext uri="{BB962C8B-B14F-4D97-AF65-F5344CB8AC3E}">
        <p14:creationId xmlns:p14="http://schemas.microsoft.com/office/powerpoint/2010/main" val="2611266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46e23b4392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46e23b4392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write words with the suffix “-ed.”</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56618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46e23b4392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46e23b4392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identify spelling patterns.”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30474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the following slides.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begins with some group practice, then proceeds to students working in partnerships to complete. (Slides 7-11)</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have been working on adding the suffix ‘-ed’ to many types of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tell me the types of words we’ve been working with?”</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syllables that end in magic “e,” syllables with a vowel team, closed syllables with one ending consonant and closed syllables with two ending consonants)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Today you are going to practice an exercise you already know from your Word Workout called Word Stars. Today, though, we will modify the exercise as we work with the three different sounds ‘-ed’ makes. You will work with a partner to practice reading and spelling words with ‘-ed’ endings that sound like /t/, /d/, and /id/ to complete a Word Star. I’ll show you with these /id/ Word Stars.”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 enlarged Word Star for /id/ on the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“These Word Stars have the ‘-ed’ endings that sound like /id/ in the centers. Only words that make the /id/ sound when you add ‘-ed’ go in these words. You will take turns reading words that may or may not follow this rule. If it is a word that follows the rule, you will add it to one of the Word Stars with the ending. For example, if the word is ‘add,’ first I need to check if it makes the /id/ sound when ‘-ed’ is added to the end.”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“Does ‘added’ make the /id/ sound?”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(Yes. The base word ends in the double consonant “dd.”)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“added” on one of the lines of the /id/ Word Star (see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 /t/ Word Star on the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“These Word Stars have the ‘-ed’ endings that sound like /t/ in the centers. Only words that make the /t/ sound when you add ‘-ed’ go in these words. You will take turns reading words that may or may not follow this rule. If it is a word that follows the rule, you will add it to one of the Word Stars with the ending. For example, if the word is ‘cook,’ first I need to check if it makes the /t/ sound when ‘-ed’ is added to the end.”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“Does ‘cooked’ make the /t/ sound?”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(Yes. The base word ends in “k.”)</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“cooked” on one of the lines of the /t/ Word Star (see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 /d/ Word Star on the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“These Word Stars have the ‘-ed’ endings that sound like /d/ in the centers. Only words that make the /d/ sound when you add ‘-ed’ go in these words. You will take turns reading words that may or may not follow this rule. If it is a word that follows the rule, you will add it to one of the Word Stars with the ending. For example, if the word is ‘sail,’ first I need to check if it makes the /d/ sound when ‘-ed’  is added to the end.”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“Does ‘sailed’ make the /d/ sound?”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Yes. It ends in the single consonant “l.”)</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“sailed” on one of the lines of the /t/ Word Star (see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You and your partner will each have a Word List. You will take turns reading and writing the words. Your partner will read a word, and you will decide if the ‘-ed’ suffix makes a /id/, /d/, or /t/ sound and write it on the correct star. Your goal is to get all Word Stars completely filled. When you are finished with all the words, you will take turns reading the words on each Word Star.”</a:t>
            </a:r>
            <a:endParaRPr sz="1200" i="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able to correctly identify the sound “-ed” makes at the end of a word?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Consider providing support as students make connections between spelling patterns and syllable types with sentence frames.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Example: “I notice when ‘-ed’ is added to a closed syllable with a double consonant, all I need to do is add ‘-ed.’”</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Students may be unfamiliar with the word “modify,” so consider providing a definition and example for this unfamiliar word.</a:t>
            </a:r>
            <a:endParaRPr sz="1200" dirty="0">
              <a:latin typeface="Calibri"/>
              <a:ea typeface="Calibri"/>
              <a:cs typeface="Calibri"/>
              <a:sym typeface="Calibri"/>
            </a:endParaRPr>
          </a:p>
        </p:txBody>
      </p:sp>
    </p:spTree>
    <p:extLst>
      <p:ext uri="{BB962C8B-B14F-4D97-AF65-F5344CB8AC3E}">
        <p14:creationId xmlns:p14="http://schemas.microsoft.com/office/powerpoint/2010/main" val="2356235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46e23b4392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 name="Google Shape;297;g46e23b4392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Refer to slide 8</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working with partners. This is the list for Student A and Student B.</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030863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9"/>
        <p:cNvGrpSpPr/>
        <p:nvPr/>
      </p:nvGrpSpPr>
      <p:grpSpPr>
        <a:xfrm>
          <a:off x="0" y="0"/>
          <a:ext cx="0" cy="0"/>
          <a:chOff x="0" y="0"/>
          <a:chExt cx="0" cy="0"/>
        </a:xfrm>
      </p:grpSpPr>
      <p:sp>
        <p:nvSpPr>
          <p:cNvPr id="200" name="Google Shape;200;p3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01" name="Google Shape;201;p3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02" name="Google Shape;202;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3"/>
        <p:cNvGrpSpPr/>
        <p:nvPr/>
      </p:nvGrpSpPr>
      <p:grpSpPr>
        <a:xfrm>
          <a:off x="0" y="0"/>
          <a:ext cx="0" cy="0"/>
          <a:chOff x="0" y="0"/>
          <a:chExt cx="0" cy="0"/>
        </a:xfrm>
      </p:grpSpPr>
      <p:sp>
        <p:nvSpPr>
          <p:cNvPr id="204" name="Google Shape;204;p32"/>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5" name="Google Shape;205;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6"/>
        <p:cNvGrpSpPr/>
        <p:nvPr/>
      </p:nvGrpSpPr>
      <p:grpSpPr>
        <a:xfrm>
          <a:off x="0" y="0"/>
          <a:ext cx="0" cy="0"/>
          <a:chOff x="0" y="0"/>
          <a:chExt cx="0" cy="0"/>
        </a:xfrm>
      </p:grpSpPr>
      <p:sp>
        <p:nvSpPr>
          <p:cNvPr id="207" name="Google Shape;207;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8" name="Google Shape;208;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209" name="Google Shape;209;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0"/>
        <p:cNvGrpSpPr/>
        <p:nvPr/>
      </p:nvGrpSpPr>
      <p:grpSpPr>
        <a:xfrm>
          <a:off x="0" y="0"/>
          <a:ext cx="0" cy="0"/>
          <a:chOff x="0" y="0"/>
          <a:chExt cx="0" cy="0"/>
        </a:xfrm>
      </p:grpSpPr>
      <p:sp>
        <p:nvSpPr>
          <p:cNvPr id="211" name="Google Shape;211;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2" name="Google Shape;212;p34"/>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3" name="Google Shape;213;p34"/>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4" name="Google Shape;21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5"/>
        <p:cNvGrpSpPr/>
        <p:nvPr/>
      </p:nvGrpSpPr>
      <p:grpSpPr>
        <a:xfrm>
          <a:off x="0" y="0"/>
          <a:ext cx="0" cy="0"/>
          <a:chOff x="0" y="0"/>
          <a:chExt cx="0" cy="0"/>
        </a:xfrm>
      </p:grpSpPr>
      <p:sp>
        <p:nvSpPr>
          <p:cNvPr id="216" name="Google Shape;216;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7" name="Google Shape;217;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18"/>
        <p:cNvGrpSpPr/>
        <p:nvPr/>
      </p:nvGrpSpPr>
      <p:grpSpPr>
        <a:xfrm>
          <a:off x="0" y="0"/>
          <a:ext cx="0" cy="0"/>
          <a:chOff x="0" y="0"/>
          <a:chExt cx="0" cy="0"/>
        </a:xfrm>
      </p:grpSpPr>
      <p:sp>
        <p:nvSpPr>
          <p:cNvPr id="219" name="Google Shape;219;p36"/>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20" name="Google Shape;220;p36"/>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21" name="Google Shape;221;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22"/>
        <p:cNvGrpSpPr/>
        <p:nvPr/>
      </p:nvGrpSpPr>
      <p:grpSpPr>
        <a:xfrm>
          <a:off x="0" y="0"/>
          <a:ext cx="0" cy="0"/>
          <a:chOff x="0" y="0"/>
          <a:chExt cx="0" cy="0"/>
        </a:xfrm>
      </p:grpSpPr>
      <p:sp>
        <p:nvSpPr>
          <p:cNvPr id="223" name="Google Shape;223;p37"/>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24" name="Google Shape;224;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25"/>
        <p:cNvGrpSpPr/>
        <p:nvPr/>
      </p:nvGrpSpPr>
      <p:grpSpPr>
        <a:xfrm>
          <a:off x="0" y="0"/>
          <a:ext cx="0" cy="0"/>
          <a:chOff x="0" y="0"/>
          <a:chExt cx="0" cy="0"/>
        </a:xfrm>
      </p:grpSpPr>
      <p:sp>
        <p:nvSpPr>
          <p:cNvPr id="226" name="Google Shape;226;p3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8"/>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28" name="Google Shape;228;p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29" name="Google Shape;229;p38"/>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30" name="Google Shape;230;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31"/>
        <p:cNvGrpSpPr/>
        <p:nvPr/>
      </p:nvGrpSpPr>
      <p:grpSpPr>
        <a:xfrm>
          <a:off x="0" y="0"/>
          <a:ext cx="0" cy="0"/>
          <a:chOff x="0" y="0"/>
          <a:chExt cx="0" cy="0"/>
        </a:xfrm>
      </p:grpSpPr>
      <p:sp>
        <p:nvSpPr>
          <p:cNvPr id="232" name="Google Shape;232;p39"/>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33" name="Google Shape;233;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34"/>
        <p:cNvGrpSpPr/>
        <p:nvPr/>
      </p:nvGrpSpPr>
      <p:grpSpPr>
        <a:xfrm>
          <a:off x="0" y="0"/>
          <a:ext cx="0" cy="0"/>
          <a:chOff x="0" y="0"/>
          <a:chExt cx="0" cy="0"/>
        </a:xfrm>
      </p:grpSpPr>
      <p:sp>
        <p:nvSpPr>
          <p:cNvPr id="235" name="Google Shape;235;p40"/>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36" name="Google Shape;236;p40"/>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37" name="Google Shape;237;p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8"/>
        <p:cNvGrpSpPr/>
        <p:nvPr/>
      </p:nvGrpSpPr>
      <p:grpSpPr>
        <a:xfrm>
          <a:off x="0" y="0"/>
          <a:ext cx="0" cy="0"/>
          <a:chOff x="0" y="0"/>
          <a:chExt cx="0" cy="0"/>
        </a:xfrm>
      </p:grpSpPr>
      <p:sp>
        <p:nvSpPr>
          <p:cNvPr id="239" name="Google Shape;239;p4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97" name="Google Shape;197;p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198" name="Google Shape;198;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10: Lesson 50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45" name="Google Shape;245;p42"/>
          <p:cNvSpPr txBox="1">
            <a:spLocks noGrp="1"/>
          </p:cNvSpPr>
          <p:nvPr>
            <p:ph type="body" idx="1"/>
          </p:nvPr>
        </p:nvSpPr>
        <p:spPr>
          <a:xfrm>
            <a:off x="311700" y="1152475"/>
            <a:ext cx="8520600" cy="3606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1800" dirty="0"/>
              <a:t>This lesson serves as a cycle review. Students are introduced to a new “exercise,” or learning activity, in each Word Workout. These exercises allow students to apply skills learned throughout the cycle in a fun, engaging activity. Students will learn a new version of a familiar exercise: Word Stars. In this exercise, students apply their knowledge of syllable types to read and spell words with the “-ed” suffix correctly.</a:t>
            </a:r>
            <a:endParaRPr sz="1800" i="1" dirty="0">
              <a:solidFill>
                <a:schemeClr val="dk1"/>
              </a:solidFill>
            </a:endParaRPr>
          </a:p>
          <a:p>
            <a:pPr marL="0" lvl="0" indent="0" algn="l" rtl="0">
              <a:lnSpc>
                <a:spcPct val="70000"/>
              </a:lnSpc>
              <a:spcBef>
                <a:spcPts val="800"/>
              </a:spcBef>
              <a:spcAft>
                <a:spcPts val="0"/>
              </a:spcAft>
              <a:buClr>
                <a:schemeClr val="dk1"/>
              </a:buClr>
              <a:buSzPts val="1100"/>
              <a:buFont typeface="Arial"/>
              <a:buNone/>
            </a:pPr>
            <a:r>
              <a:rPr lang="en" sz="1800" b="1" dirty="0">
                <a:solidFill>
                  <a:schemeClr val="dk1"/>
                </a:solidFill>
              </a:rPr>
              <a:t>Be sure that students pay careful attention to:</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dirty="0"/>
              <a:t>Syllable types</a:t>
            </a:r>
            <a:endParaRPr sz="1800" dirty="0"/>
          </a:p>
          <a:p>
            <a:pPr marL="457200" lvl="0" indent="-342900" algn="l" rtl="0">
              <a:spcBef>
                <a:spcPts val="800"/>
              </a:spcBef>
              <a:spcAft>
                <a:spcPts val="0"/>
              </a:spcAft>
              <a:buClr>
                <a:schemeClr val="dk1"/>
              </a:buClr>
              <a:buSzPts val="1800"/>
              <a:buChar char="•"/>
            </a:pPr>
            <a:r>
              <a:rPr lang="en" sz="1800" dirty="0"/>
              <a:t>The sound of “-ed” when adding it to the end of a CVC, VVC, VCC,</a:t>
            </a:r>
            <a:br>
              <a:rPr lang="en" sz="1800" dirty="0"/>
            </a:br>
            <a:r>
              <a:rPr lang="en" sz="1800" dirty="0"/>
              <a:t>and CVCe base word.</a:t>
            </a:r>
            <a:endParaRPr sz="1800" dirty="0"/>
          </a:p>
          <a:p>
            <a:pPr marL="457200" lvl="0" indent="-342900" algn="l" rtl="0">
              <a:spcBef>
                <a:spcPts val="800"/>
              </a:spcBef>
              <a:spcAft>
                <a:spcPts val="0"/>
              </a:spcAft>
              <a:buClr>
                <a:schemeClr val="dk1"/>
              </a:buClr>
              <a:buSzPts val="1800"/>
              <a:buChar char="•"/>
            </a:pPr>
            <a:r>
              <a:rPr lang="en" sz="1800" dirty="0"/>
              <a:t>Spelling patterns for words when adding the suffix “-ed”</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06" name="Google Shape;306;p5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800" dirty="0">
                <a:solidFill>
                  <a:srgbClr val="FF0000"/>
                </a:solidFill>
              </a:rPr>
              <a:t>“Do you know the words we’ll write, the words we’ll write, the words we’ll write? Do you know the words we’ll write with each other today?”</a:t>
            </a:r>
            <a:endParaRPr sz="2800"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5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312" name="Google Shape;312;p5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and spell words with suffix “-ed.”</a:t>
            </a:r>
            <a:endParaRPr sz="2400"/>
          </a:p>
        </p:txBody>
      </p:sp>
      <p:pic>
        <p:nvPicPr>
          <p:cNvPr id="313" name="Google Shape;313;p52"/>
          <p:cNvPicPr preferRelativeResize="0"/>
          <p:nvPr/>
        </p:nvPicPr>
        <p:blipFill>
          <a:blip r:embed="rId3">
            <a:alphaModFix/>
          </a:blip>
          <a:stretch>
            <a:fillRect/>
          </a:stretch>
        </p:blipFill>
        <p:spPr>
          <a:xfrm>
            <a:off x="8353451" y="4326069"/>
            <a:ext cx="708065" cy="57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Word Workout: Word Stars</a:t>
            </a:r>
            <a:endParaRPr/>
          </a:p>
        </p:txBody>
      </p:sp>
      <p:sp>
        <p:nvSpPr>
          <p:cNvPr id="319" name="Google Shape;319;p5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57200" algn="ctr" rtl="0">
              <a:spcBef>
                <a:spcPts val="800"/>
              </a:spcBef>
              <a:spcAft>
                <a:spcPts val="0"/>
              </a:spcAft>
              <a:buNone/>
            </a:pPr>
            <a:r>
              <a:rPr lang="en" sz="6000"/>
              <a:t>    </a:t>
            </a:r>
            <a:r>
              <a:rPr lang="en" sz="6000">
                <a:solidFill>
                  <a:schemeClr val="dk1"/>
                </a:solidFill>
              </a:rPr>
              <a:t>						</a:t>
            </a:r>
            <a:endParaRPr sz="6000">
              <a:solidFill>
                <a:schemeClr val="dk1"/>
              </a:solidFill>
            </a:endParaRPr>
          </a:p>
          <a:p>
            <a:pPr marL="0" lvl="0" indent="0" algn="ctr" rtl="0">
              <a:spcBef>
                <a:spcPts val="800"/>
              </a:spcBef>
              <a:spcAft>
                <a:spcPts val="0"/>
              </a:spcAft>
              <a:buNone/>
            </a:pPr>
            <a:endParaRPr sz="7200"/>
          </a:p>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l" rtl="0">
              <a:spcBef>
                <a:spcPts val="800"/>
              </a:spcBef>
              <a:spcAft>
                <a:spcPts val="0"/>
              </a:spcAft>
              <a:buNone/>
            </a:pPr>
            <a:r>
              <a:rPr lang="en" sz="3000"/>
              <a:t>			</a:t>
            </a:r>
            <a:endParaRPr sz="3000"/>
          </a:p>
        </p:txBody>
      </p:sp>
      <p:pic>
        <p:nvPicPr>
          <p:cNvPr id="320" name="Google Shape;320;p53"/>
          <p:cNvPicPr preferRelativeResize="0"/>
          <p:nvPr/>
        </p:nvPicPr>
        <p:blipFill rotWithShape="1">
          <a:blip r:embed="rId3">
            <a:alphaModFix/>
          </a:blip>
          <a:srcRect l="37656" t="26343" r="37866" b="31794"/>
          <a:stretch/>
        </p:blipFill>
        <p:spPr>
          <a:xfrm>
            <a:off x="210600" y="1408700"/>
            <a:ext cx="3020124" cy="2903950"/>
          </a:xfrm>
          <a:prstGeom prst="rect">
            <a:avLst/>
          </a:prstGeom>
          <a:noFill/>
          <a:ln>
            <a:noFill/>
          </a:ln>
        </p:spPr>
      </p:pic>
      <p:pic>
        <p:nvPicPr>
          <p:cNvPr id="321" name="Google Shape;321;p53"/>
          <p:cNvPicPr preferRelativeResize="0"/>
          <p:nvPr/>
        </p:nvPicPr>
        <p:blipFill rotWithShape="1">
          <a:blip r:embed="rId4">
            <a:alphaModFix/>
          </a:blip>
          <a:srcRect l="14349" t="28729" r="37979" b="28434"/>
          <a:stretch/>
        </p:blipFill>
        <p:spPr>
          <a:xfrm>
            <a:off x="3137375" y="1374025"/>
            <a:ext cx="5885500" cy="29733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9">
                                            <p:txEl>
                                              <p:pRg st="0" end="0"/>
                                            </p:txEl>
                                          </p:spTgt>
                                        </p:tgtEl>
                                        <p:attrNameLst>
                                          <p:attrName>style.visibility</p:attrName>
                                        </p:attrNameLst>
                                      </p:cBhvr>
                                      <p:to>
                                        <p:strVal val="visible"/>
                                      </p:to>
                                    </p:set>
                                    <p:animEffect transition="in" filter="fade">
                                      <p:cBhvr>
                                        <p:cTn id="7" dur="2500"/>
                                        <p:tgtEl>
                                          <p:spTgt spid="3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9">
                                            <p:txEl>
                                              <p:pRg st="1" end="1"/>
                                            </p:txEl>
                                          </p:spTgt>
                                        </p:tgtEl>
                                        <p:attrNameLst>
                                          <p:attrName>style.visibility</p:attrName>
                                        </p:attrNameLst>
                                      </p:cBhvr>
                                      <p:to>
                                        <p:strVal val="visible"/>
                                      </p:to>
                                    </p:set>
                                    <p:animEffect transition="in" filter="fade">
                                      <p:cBhvr>
                                        <p:cTn id="12" dur="2500"/>
                                        <p:tgtEl>
                                          <p:spTgt spid="3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9">
                                            <p:txEl>
                                              <p:pRg st="2" end="2"/>
                                            </p:txEl>
                                          </p:spTgt>
                                        </p:tgtEl>
                                        <p:attrNameLst>
                                          <p:attrName>style.visibility</p:attrName>
                                        </p:attrNameLst>
                                      </p:cBhvr>
                                      <p:to>
                                        <p:strVal val="visible"/>
                                      </p:to>
                                    </p:set>
                                    <p:animEffect transition="in" filter="fade">
                                      <p:cBhvr>
                                        <p:cTn id="17" dur="2500"/>
                                        <p:tgtEl>
                                          <p:spTgt spid="3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19">
                                            <p:txEl>
                                              <p:pRg st="3" end="3"/>
                                            </p:txEl>
                                          </p:spTgt>
                                        </p:tgtEl>
                                        <p:attrNameLst>
                                          <p:attrName>style.visibility</p:attrName>
                                        </p:attrNameLst>
                                      </p:cBhvr>
                                      <p:to>
                                        <p:strVal val="visible"/>
                                      </p:to>
                                    </p:set>
                                    <p:animEffect transition="in" filter="fade">
                                      <p:cBhvr>
                                        <p:cTn id="22" dur="2500"/>
                                        <p:tgtEl>
                                          <p:spTgt spid="3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19">
                                            <p:txEl>
                                              <p:pRg st="4" end="4"/>
                                            </p:txEl>
                                          </p:spTgt>
                                        </p:tgtEl>
                                        <p:attrNameLst>
                                          <p:attrName>style.visibility</p:attrName>
                                        </p:attrNameLst>
                                      </p:cBhvr>
                                      <p:to>
                                        <p:strVal val="visible"/>
                                      </p:to>
                                    </p:set>
                                    <p:animEffect transition="in" filter="fade">
                                      <p:cBhvr>
                                        <p:cTn id="27" dur="2500"/>
                                        <p:tgtEl>
                                          <p:spTgt spid="31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19">
                                            <p:txEl>
                                              <p:pRg st="0" end="0"/>
                                            </p:txEl>
                                          </p:spTgt>
                                        </p:tgtEl>
                                        <p:attrNameLst>
                                          <p:attrName>style.visibility</p:attrName>
                                        </p:attrNameLst>
                                      </p:cBhvr>
                                      <p:to>
                                        <p:strVal val="visible"/>
                                      </p:to>
                                    </p:set>
                                    <p:animEffect transition="in" filter="fade">
                                      <p:cBhvr>
                                        <p:cTn id="32" dur="2500"/>
                                        <p:tgtEl>
                                          <p:spTgt spid="31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19">
                                            <p:txEl>
                                              <p:pRg st="1" end="1"/>
                                            </p:txEl>
                                          </p:spTgt>
                                        </p:tgtEl>
                                        <p:attrNameLst>
                                          <p:attrName>style.visibility</p:attrName>
                                        </p:attrNameLst>
                                      </p:cBhvr>
                                      <p:to>
                                        <p:strVal val="visible"/>
                                      </p:to>
                                    </p:set>
                                    <p:animEffect transition="in" filter="fade">
                                      <p:cBhvr>
                                        <p:cTn id="37" dur="2500"/>
                                        <p:tgtEl>
                                          <p:spTgt spid="319">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19">
                                            <p:txEl>
                                              <p:pRg st="2" end="2"/>
                                            </p:txEl>
                                          </p:spTgt>
                                        </p:tgtEl>
                                        <p:attrNameLst>
                                          <p:attrName>style.visibility</p:attrName>
                                        </p:attrNameLst>
                                      </p:cBhvr>
                                      <p:to>
                                        <p:strVal val="visible"/>
                                      </p:to>
                                    </p:set>
                                    <p:animEffect transition="in" filter="fade">
                                      <p:cBhvr>
                                        <p:cTn id="42" dur="2500"/>
                                        <p:tgtEl>
                                          <p:spTgt spid="319">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9">
                                            <p:txEl>
                                              <p:pRg st="3" end="3"/>
                                            </p:txEl>
                                          </p:spTgt>
                                        </p:tgtEl>
                                        <p:attrNameLst>
                                          <p:attrName>style.visibility</p:attrName>
                                        </p:attrNameLst>
                                      </p:cBhvr>
                                      <p:to>
                                        <p:strVal val="visible"/>
                                      </p:to>
                                    </p:set>
                                    <p:animEffect transition="in" filter="fade">
                                      <p:cBhvr>
                                        <p:cTn id="47" dur="2500"/>
                                        <p:tgtEl>
                                          <p:spTgt spid="319">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19">
                                            <p:txEl>
                                              <p:pRg st="4" end="4"/>
                                            </p:txEl>
                                          </p:spTgt>
                                        </p:tgtEl>
                                        <p:attrNameLst>
                                          <p:attrName>style.visibility</p:attrName>
                                        </p:attrNameLst>
                                      </p:cBhvr>
                                      <p:to>
                                        <p:strVal val="visible"/>
                                      </p:to>
                                    </p:set>
                                    <p:animEffect transition="in" filter="fade">
                                      <p:cBhvr>
                                        <p:cTn id="52" dur="2500"/>
                                        <p:tgtEl>
                                          <p:spTgt spid="3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54"/>
          <p:cNvSpPr txBox="1">
            <a:spLocks noGrp="1"/>
          </p:cNvSpPr>
          <p:nvPr>
            <p:ph type="title"/>
          </p:nvPr>
        </p:nvSpPr>
        <p:spPr>
          <a:xfrm>
            <a:off x="749250" y="124872"/>
            <a:ext cx="7886700" cy="550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Check Your Work</a:t>
            </a:r>
            <a:endParaRPr/>
          </a:p>
        </p:txBody>
      </p:sp>
      <p:graphicFrame>
        <p:nvGraphicFramePr>
          <p:cNvPr id="327" name="Google Shape;327;p54"/>
          <p:cNvGraphicFramePr/>
          <p:nvPr>
            <p:extLst>
              <p:ext uri="{D42A27DB-BD31-4B8C-83A1-F6EECF244321}">
                <p14:modId xmlns:p14="http://schemas.microsoft.com/office/powerpoint/2010/main" val="1416682001"/>
              </p:ext>
            </p:extLst>
          </p:nvPr>
        </p:nvGraphicFramePr>
        <p:xfrm>
          <a:off x="174275" y="675675"/>
          <a:ext cx="4249725" cy="3962100"/>
        </p:xfrm>
        <a:graphic>
          <a:graphicData uri="http://schemas.openxmlformats.org/drawingml/2006/table">
            <a:tbl>
              <a:tblPr>
                <a:noFill/>
                <a:tableStyleId>{EFA47DDC-8F58-4712-9898-FEF4588D78E2}</a:tableStyleId>
              </a:tblPr>
              <a:tblGrid>
                <a:gridCol w="1416575">
                  <a:extLst>
                    <a:ext uri="{9D8B030D-6E8A-4147-A177-3AD203B41FA5}">
                      <a16:colId xmlns:a16="http://schemas.microsoft.com/office/drawing/2014/main" val="20000"/>
                    </a:ext>
                  </a:extLst>
                </a:gridCol>
                <a:gridCol w="1416575">
                  <a:extLst>
                    <a:ext uri="{9D8B030D-6E8A-4147-A177-3AD203B41FA5}">
                      <a16:colId xmlns:a16="http://schemas.microsoft.com/office/drawing/2014/main" val="20001"/>
                    </a:ext>
                  </a:extLst>
                </a:gridCol>
                <a:gridCol w="1416575">
                  <a:extLst>
                    <a:ext uri="{9D8B030D-6E8A-4147-A177-3AD203B41FA5}">
                      <a16:colId xmlns:a16="http://schemas.microsoft.com/office/drawing/2014/main" val="20002"/>
                    </a:ext>
                  </a:extLst>
                </a:gridCol>
              </a:tblGrid>
              <a:tr h="356675">
                <a:tc>
                  <a:txBody>
                    <a:bodyPr/>
                    <a:lstStyle/>
                    <a:p>
                      <a:pPr marL="0" lvl="0" indent="0" algn="ctr" rtl="0">
                        <a:spcBef>
                          <a:spcPts val="0"/>
                        </a:spcBef>
                        <a:spcAft>
                          <a:spcPts val="0"/>
                        </a:spcAft>
                        <a:buNone/>
                      </a:pPr>
                      <a:r>
                        <a:rPr lang="en" b="1" dirty="0">
                          <a:latin typeface="Century Gothic" panose="020B0502020202020204" pitchFamily="34" charset="0"/>
                        </a:rPr>
                        <a:t>/id/</a:t>
                      </a:r>
                      <a:endParaRPr b="1" dirty="0">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b="1" dirty="0">
                          <a:latin typeface="Century Gothic" panose="020B0502020202020204" pitchFamily="34" charset="0"/>
                        </a:rPr>
                        <a:t>/t/</a:t>
                      </a:r>
                      <a:endParaRPr b="1" dirty="0">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b="1">
                          <a:latin typeface="Century Gothic" panose="020B0502020202020204" pitchFamily="34" charset="0"/>
                        </a:rPr>
                        <a:t>/d/</a:t>
                      </a:r>
                      <a:endParaRPr b="1">
                        <a:latin typeface="Century Gothic" panose="020B0502020202020204" pitchFamily="34" charset="0"/>
                      </a:endParaRPr>
                    </a:p>
                  </a:txBody>
                  <a:tcPr marL="91425" marR="91425" marT="91425" marB="91425">
                    <a:solidFill>
                      <a:srgbClr val="D9D9D9"/>
                    </a:solidFill>
                  </a:tcPr>
                </a:tc>
                <a:extLst>
                  <a:ext uri="{0D108BD9-81ED-4DB2-BD59-A6C34878D82A}">
                    <a16:rowId xmlns:a16="http://schemas.microsoft.com/office/drawing/2014/main" val="10000"/>
                  </a:ext>
                </a:extLst>
              </a:tr>
              <a:tr h="328300">
                <a:tc>
                  <a:txBody>
                    <a:bodyPr/>
                    <a:lstStyle/>
                    <a:p>
                      <a:pPr marL="0" lvl="0" indent="0" algn="ctr" rtl="0">
                        <a:spcBef>
                          <a:spcPts val="0"/>
                        </a:spcBef>
                        <a:spcAft>
                          <a:spcPts val="0"/>
                        </a:spcAft>
                        <a:buNone/>
                      </a:pPr>
                      <a:r>
                        <a:rPr lang="en">
                          <a:latin typeface="Century Gothic" panose="020B0502020202020204" pitchFamily="34" charset="0"/>
                        </a:rPr>
                        <a:t>needed</a:t>
                      </a: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dirty="0">
                          <a:latin typeface="Century Gothic" panose="020B0502020202020204" pitchFamily="34" charset="0"/>
                        </a:rPr>
                        <a:t>looked</a:t>
                      </a:r>
                      <a:endParaRPr dirty="0">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dirty="0">
                          <a:latin typeface="Century Gothic" panose="020B0502020202020204" pitchFamily="34" charset="0"/>
                        </a:rPr>
                        <a:t>joined</a:t>
                      </a:r>
                      <a:endParaRPr dirty="0">
                        <a:latin typeface="Century Gothic" panose="020B0502020202020204" pitchFamily="34" charset="0"/>
                      </a:endParaRPr>
                    </a:p>
                  </a:txBody>
                  <a:tcPr marL="91425" marR="91425" marT="91425" marB="91425">
                    <a:solidFill>
                      <a:srgbClr val="D9D9D9"/>
                    </a:solidFill>
                  </a:tcPr>
                </a:tc>
                <a:extLst>
                  <a:ext uri="{0D108BD9-81ED-4DB2-BD59-A6C34878D82A}">
                    <a16:rowId xmlns:a16="http://schemas.microsoft.com/office/drawing/2014/main" val="10001"/>
                  </a:ext>
                </a:extLst>
              </a:tr>
              <a:tr h="299925">
                <a:tc>
                  <a:txBody>
                    <a:bodyPr/>
                    <a:lstStyle/>
                    <a:p>
                      <a:pPr marL="0" lvl="0" indent="0" algn="ctr" rtl="0">
                        <a:spcBef>
                          <a:spcPts val="0"/>
                        </a:spcBef>
                        <a:spcAft>
                          <a:spcPts val="0"/>
                        </a:spcAft>
                        <a:buNone/>
                      </a:pPr>
                      <a:r>
                        <a:rPr lang="en">
                          <a:latin typeface="Century Gothic" panose="020B0502020202020204" pitchFamily="34" charset="0"/>
                        </a:rPr>
                        <a:t>shouted</a:t>
                      </a: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panose="020B0502020202020204" pitchFamily="34" charset="0"/>
                        </a:rPr>
                        <a:t>banked</a:t>
                      </a: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dirty="0">
                          <a:latin typeface="Century Gothic" panose="020B0502020202020204" pitchFamily="34" charset="0"/>
                        </a:rPr>
                        <a:t>saved</a:t>
                      </a:r>
                      <a:endParaRPr dirty="0">
                        <a:latin typeface="Century Gothic" panose="020B0502020202020204" pitchFamily="34" charset="0"/>
                      </a:endParaRPr>
                    </a:p>
                  </a:txBody>
                  <a:tcPr marL="91425" marR="91425" marT="91425" marB="91425">
                    <a:solidFill>
                      <a:srgbClr val="D9D9D9"/>
                    </a:solidFill>
                  </a:tcPr>
                </a:tc>
                <a:extLst>
                  <a:ext uri="{0D108BD9-81ED-4DB2-BD59-A6C34878D82A}">
                    <a16:rowId xmlns:a16="http://schemas.microsoft.com/office/drawing/2014/main" val="10002"/>
                  </a:ext>
                </a:extLst>
              </a:tr>
              <a:tr h="300175">
                <a:tc>
                  <a:txBody>
                    <a:bodyPr/>
                    <a:lstStyle/>
                    <a:p>
                      <a:pPr marL="0" lvl="0" indent="0" algn="ctr" rtl="0">
                        <a:spcBef>
                          <a:spcPts val="0"/>
                        </a:spcBef>
                        <a:spcAft>
                          <a:spcPts val="0"/>
                        </a:spcAft>
                        <a:buNone/>
                      </a:pPr>
                      <a:r>
                        <a:rPr lang="en">
                          <a:latin typeface="Century Gothic" panose="020B0502020202020204" pitchFamily="34" charset="0"/>
                        </a:rPr>
                        <a:t>coded</a:t>
                      </a: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panose="020B0502020202020204" pitchFamily="34" charset="0"/>
                        </a:rPr>
                        <a:t>brushed</a:t>
                      </a: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dirty="0">
                          <a:latin typeface="Century Gothic" panose="020B0502020202020204" pitchFamily="34" charset="0"/>
                        </a:rPr>
                        <a:t>lobbed</a:t>
                      </a:r>
                      <a:endParaRPr dirty="0">
                        <a:latin typeface="Century Gothic" panose="020B0502020202020204" pitchFamily="34" charset="0"/>
                      </a:endParaRPr>
                    </a:p>
                  </a:txBody>
                  <a:tcPr marL="91425" marR="91425" marT="91425" marB="91425">
                    <a:solidFill>
                      <a:srgbClr val="D9D9D9"/>
                    </a:solidFill>
                  </a:tcPr>
                </a:tc>
                <a:extLst>
                  <a:ext uri="{0D108BD9-81ED-4DB2-BD59-A6C34878D82A}">
                    <a16:rowId xmlns:a16="http://schemas.microsoft.com/office/drawing/2014/main" val="10003"/>
                  </a:ext>
                </a:extLst>
              </a:tr>
              <a:tr h="314100">
                <a:tc>
                  <a:txBody>
                    <a:bodyPr/>
                    <a:lstStyle/>
                    <a:p>
                      <a:pPr marL="0" lvl="0" indent="0" algn="ctr" rtl="0">
                        <a:spcBef>
                          <a:spcPts val="0"/>
                        </a:spcBef>
                        <a:spcAft>
                          <a:spcPts val="0"/>
                        </a:spcAft>
                        <a:buNone/>
                      </a:pPr>
                      <a:r>
                        <a:rPr lang="en">
                          <a:latin typeface="Century Gothic" panose="020B0502020202020204" pitchFamily="34" charset="0"/>
                        </a:rPr>
                        <a:t>dusted</a:t>
                      </a: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panose="020B0502020202020204" pitchFamily="34" charset="0"/>
                        </a:rPr>
                        <a:t>hopped</a:t>
                      </a: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dirty="0">
                          <a:latin typeface="Century Gothic" panose="020B0502020202020204" pitchFamily="34" charset="0"/>
                        </a:rPr>
                        <a:t>screamed</a:t>
                      </a:r>
                      <a:endParaRPr dirty="0">
                        <a:latin typeface="Century Gothic" panose="020B0502020202020204" pitchFamily="34" charset="0"/>
                      </a:endParaRPr>
                    </a:p>
                  </a:txBody>
                  <a:tcPr marL="91425" marR="91425" marT="91425" marB="91425">
                    <a:solidFill>
                      <a:srgbClr val="D9D9D9"/>
                    </a:solidFill>
                  </a:tcPr>
                </a:tc>
                <a:extLst>
                  <a:ext uri="{0D108BD9-81ED-4DB2-BD59-A6C34878D82A}">
                    <a16:rowId xmlns:a16="http://schemas.microsoft.com/office/drawing/2014/main" val="10004"/>
                  </a:ext>
                </a:extLst>
              </a:tr>
              <a:tr h="300150">
                <a:tc>
                  <a:txBody>
                    <a:bodyPr/>
                    <a:lstStyle/>
                    <a:p>
                      <a:pPr marL="0" lvl="0" indent="0" algn="ctr" rtl="0">
                        <a:spcBef>
                          <a:spcPts val="0"/>
                        </a:spcBef>
                        <a:spcAft>
                          <a:spcPts val="0"/>
                        </a:spcAft>
                        <a:buNone/>
                      </a:pP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panose="020B0502020202020204" pitchFamily="34" charset="0"/>
                        </a:rPr>
                        <a:t>stuffed</a:t>
                      </a: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dirty="0">
                          <a:latin typeface="Century Gothic" panose="020B0502020202020204" pitchFamily="34" charset="0"/>
                        </a:rPr>
                        <a:t>burned</a:t>
                      </a:r>
                      <a:endParaRPr dirty="0">
                        <a:latin typeface="Century Gothic" panose="020B0502020202020204" pitchFamily="34" charset="0"/>
                      </a:endParaRPr>
                    </a:p>
                  </a:txBody>
                  <a:tcPr marL="91425" marR="91425" marT="91425" marB="91425">
                    <a:solidFill>
                      <a:srgbClr val="D9D9D9"/>
                    </a:solidFill>
                  </a:tcPr>
                </a:tc>
                <a:extLst>
                  <a:ext uri="{0D108BD9-81ED-4DB2-BD59-A6C34878D82A}">
                    <a16:rowId xmlns:a16="http://schemas.microsoft.com/office/drawing/2014/main" val="10005"/>
                  </a:ext>
                </a:extLst>
              </a:tr>
              <a:tr h="311175">
                <a:tc>
                  <a:txBody>
                    <a:bodyPr/>
                    <a:lstStyle/>
                    <a:p>
                      <a:pPr marL="0" lvl="0" indent="0" algn="ctr" rtl="0">
                        <a:spcBef>
                          <a:spcPts val="0"/>
                        </a:spcBef>
                        <a:spcAft>
                          <a:spcPts val="0"/>
                        </a:spcAft>
                        <a:buNone/>
                      </a:pP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panose="020B0502020202020204" pitchFamily="34" charset="0"/>
                        </a:rPr>
                        <a:t>helped</a:t>
                      </a: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dirty="0">
                          <a:latin typeface="Century Gothic" panose="020B0502020202020204" pitchFamily="34" charset="0"/>
                        </a:rPr>
                        <a:t>allowed</a:t>
                      </a:r>
                      <a:endParaRPr dirty="0">
                        <a:latin typeface="Century Gothic" panose="020B0502020202020204" pitchFamily="34" charset="0"/>
                      </a:endParaRPr>
                    </a:p>
                  </a:txBody>
                  <a:tcPr marL="91425" marR="91425" marT="91425" marB="91425">
                    <a:solidFill>
                      <a:srgbClr val="D9D9D9"/>
                    </a:solidFill>
                  </a:tcPr>
                </a:tc>
                <a:extLst>
                  <a:ext uri="{0D108BD9-81ED-4DB2-BD59-A6C34878D82A}">
                    <a16:rowId xmlns:a16="http://schemas.microsoft.com/office/drawing/2014/main" val="10006"/>
                  </a:ext>
                </a:extLst>
              </a:tr>
              <a:tr h="314375">
                <a:tc>
                  <a:txBody>
                    <a:bodyPr/>
                    <a:lstStyle/>
                    <a:p>
                      <a:pPr marL="0" lvl="0" indent="0" algn="ctr" rtl="0">
                        <a:spcBef>
                          <a:spcPts val="0"/>
                        </a:spcBef>
                        <a:spcAft>
                          <a:spcPts val="0"/>
                        </a:spcAft>
                        <a:buNone/>
                      </a:pP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panose="020B0502020202020204" pitchFamily="34" charset="0"/>
                        </a:rPr>
                        <a:t>dropped</a:t>
                      </a: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dirty="0">
                          <a:latin typeface="Century Gothic" panose="020B0502020202020204" pitchFamily="34" charset="0"/>
                        </a:rPr>
                        <a:t>stirred</a:t>
                      </a:r>
                      <a:endParaRPr dirty="0">
                        <a:latin typeface="Century Gothic" panose="020B0502020202020204" pitchFamily="34" charset="0"/>
                      </a:endParaRPr>
                    </a:p>
                  </a:txBody>
                  <a:tcPr marL="91425" marR="91425" marT="91425" marB="91425">
                    <a:solidFill>
                      <a:srgbClr val="D9D9D9"/>
                    </a:solidFill>
                  </a:tcPr>
                </a:tc>
                <a:extLst>
                  <a:ext uri="{0D108BD9-81ED-4DB2-BD59-A6C34878D82A}">
                    <a16:rowId xmlns:a16="http://schemas.microsoft.com/office/drawing/2014/main" val="10007"/>
                  </a:ext>
                </a:extLst>
              </a:tr>
              <a:tr h="311200">
                <a:tc>
                  <a:txBody>
                    <a:bodyPr/>
                    <a:lstStyle/>
                    <a:p>
                      <a:pPr marL="0" lvl="0" indent="0" algn="ctr" rtl="0">
                        <a:spcBef>
                          <a:spcPts val="0"/>
                        </a:spcBef>
                        <a:spcAft>
                          <a:spcPts val="0"/>
                        </a:spcAft>
                        <a:buNone/>
                      </a:pP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panose="020B0502020202020204" pitchFamily="34" charset="0"/>
                        </a:rPr>
                        <a:t>hoped</a:t>
                      </a: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dirty="0">
                          <a:latin typeface="Century Gothic" panose="020B0502020202020204" pitchFamily="34" charset="0"/>
                        </a:rPr>
                        <a:t>grabbed</a:t>
                      </a:r>
                      <a:endParaRPr dirty="0">
                        <a:latin typeface="Century Gothic" panose="020B0502020202020204" pitchFamily="34" charset="0"/>
                      </a:endParaRPr>
                    </a:p>
                  </a:txBody>
                  <a:tcPr marL="91425" marR="91425" marT="91425" marB="91425">
                    <a:solidFill>
                      <a:srgbClr val="D9D9D9"/>
                    </a:solidFill>
                  </a:tcPr>
                </a:tc>
                <a:extLst>
                  <a:ext uri="{0D108BD9-81ED-4DB2-BD59-A6C34878D82A}">
                    <a16:rowId xmlns:a16="http://schemas.microsoft.com/office/drawing/2014/main" val="10008"/>
                  </a:ext>
                </a:extLst>
              </a:tr>
              <a:tr h="396200">
                <a:tc>
                  <a:txBody>
                    <a:bodyPr/>
                    <a:lstStyle/>
                    <a:p>
                      <a:pPr marL="0" lvl="0" indent="0" algn="ctr" rtl="0">
                        <a:spcBef>
                          <a:spcPts val="0"/>
                        </a:spcBef>
                        <a:spcAft>
                          <a:spcPts val="0"/>
                        </a:spcAft>
                        <a:buNone/>
                      </a:pP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r>
                        <a:rPr lang="en">
                          <a:latin typeface="Century Gothic" panose="020B0502020202020204" pitchFamily="34" charset="0"/>
                        </a:rPr>
                        <a:t>hissed</a:t>
                      </a:r>
                      <a:endParaRPr>
                        <a:latin typeface="Century Gothic" panose="020B0502020202020204" pitchFamily="34" charset="0"/>
                      </a:endParaRPr>
                    </a:p>
                  </a:txBody>
                  <a:tcPr marL="91425" marR="91425" marT="91425" marB="91425">
                    <a:solidFill>
                      <a:srgbClr val="D9D9D9"/>
                    </a:solidFill>
                  </a:tcPr>
                </a:tc>
                <a:tc>
                  <a:txBody>
                    <a:bodyPr/>
                    <a:lstStyle/>
                    <a:p>
                      <a:pPr marL="0" lvl="0" indent="0" algn="ctr" rtl="0">
                        <a:spcBef>
                          <a:spcPts val="0"/>
                        </a:spcBef>
                        <a:spcAft>
                          <a:spcPts val="0"/>
                        </a:spcAft>
                        <a:buNone/>
                      </a:pPr>
                      <a:endParaRPr dirty="0">
                        <a:latin typeface="Century Gothic" panose="020B0502020202020204" pitchFamily="34" charset="0"/>
                      </a:endParaRPr>
                    </a:p>
                  </a:txBody>
                  <a:tcPr marL="91425" marR="91425" marT="91425" marB="91425">
                    <a:solidFill>
                      <a:srgbClr val="D9D9D9"/>
                    </a:solidFill>
                  </a:tcPr>
                </a:tc>
                <a:extLst>
                  <a:ext uri="{0D108BD9-81ED-4DB2-BD59-A6C34878D82A}">
                    <a16:rowId xmlns:a16="http://schemas.microsoft.com/office/drawing/2014/main" val="10009"/>
                  </a:ext>
                </a:extLst>
              </a:tr>
            </a:tbl>
          </a:graphicData>
        </a:graphic>
      </p:graphicFrame>
      <p:graphicFrame>
        <p:nvGraphicFramePr>
          <p:cNvPr id="328" name="Google Shape;328;p54"/>
          <p:cNvGraphicFramePr/>
          <p:nvPr>
            <p:extLst>
              <p:ext uri="{D42A27DB-BD31-4B8C-83A1-F6EECF244321}">
                <p14:modId xmlns:p14="http://schemas.microsoft.com/office/powerpoint/2010/main" val="3620314613"/>
              </p:ext>
            </p:extLst>
          </p:nvPr>
        </p:nvGraphicFramePr>
        <p:xfrm>
          <a:off x="4647225" y="675675"/>
          <a:ext cx="4249725" cy="3962100"/>
        </p:xfrm>
        <a:graphic>
          <a:graphicData uri="http://schemas.openxmlformats.org/drawingml/2006/table">
            <a:tbl>
              <a:tblPr>
                <a:noFill/>
                <a:tableStyleId>{EFA47DDC-8F58-4712-9898-FEF4588D78E2}</a:tableStyleId>
              </a:tblPr>
              <a:tblGrid>
                <a:gridCol w="1416575">
                  <a:extLst>
                    <a:ext uri="{9D8B030D-6E8A-4147-A177-3AD203B41FA5}">
                      <a16:colId xmlns:a16="http://schemas.microsoft.com/office/drawing/2014/main" val="20000"/>
                    </a:ext>
                  </a:extLst>
                </a:gridCol>
                <a:gridCol w="1416575">
                  <a:extLst>
                    <a:ext uri="{9D8B030D-6E8A-4147-A177-3AD203B41FA5}">
                      <a16:colId xmlns:a16="http://schemas.microsoft.com/office/drawing/2014/main" val="20001"/>
                    </a:ext>
                  </a:extLst>
                </a:gridCol>
                <a:gridCol w="1416575">
                  <a:extLst>
                    <a:ext uri="{9D8B030D-6E8A-4147-A177-3AD203B41FA5}">
                      <a16:colId xmlns:a16="http://schemas.microsoft.com/office/drawing/2014/main" val="20002"/>
                    </a:ext>
                  </a:extLst>
                </a:gridCol>
              </a:tblGrid>
              <a:tr h="356675">
                <a:tc>
                  <a:txBody>
                    <a:bodyPr/>
                    <a:lstStyle/>
                    <a:p>
                      <a:pPr marL="0" lvl="0" indent="0" algn="ctr" rtl="0">
                        <a:spcBef>
                          <a:spcPts val="0"/>
                        </a:spcBef>
                        <a:spcAft>
                          <a:spcPts val="0"/>
                        </a:spcAft>
                        <a:buNone/>
                      </a:pPr>
                      <a:r>
                        <a:rPr lang="en" b="1" dirty="0">
                          <a:latin typeface="Century Gothic" panose="020B0502020202020204" pitchFamily="34" charset="0"/>
                        </a:rPr>
                        <a:t>/id/</a:t>
                      </a:r>
                      <a:endParaRPr b="1" dirty="0">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b="1">
                          <a:latin typeface="Century Gothic" panose="020B0502020202020204" pitchFamily="34" charset="0"/>
                        </a:rPr>
                        <a:t>/t/</a:t>
                      </a:r>
                      <a:endParaRPr b="1">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b="1">
                          <a:latin typeface="Century Gothic" panose="020B0502020202020204" pitchFamily="34" charset="0"/>
                        </a:rPr>
                        <a:t>/d/</a:t>
                      </a:r>
                      <a:endParaRPr b="1">
                        <a:latin typeface="Century Gothic" panose="020B0502020202020204" pitchFamily="34" charset="0"/>
                      </a:endParaRPr>
                    </a:p>
                  </a:txBody>
                  <a:tcPr marL="91425" marR="91425" marT="91425" marB="91425">
                    <a:solidFill>
                      <a:srgbClr val="C9DAF8"/>
                    </a:solidFill>
                  </a:tcPr>
                </a:tc>
                <a:extLst>
                  <a:ext uri="{0D108BD9-81ED-4DB2-BD59-A6C34878D82A}">
                    <a16:rowId xmlns:a16="http://schemas.microsoft.com/office/drawing/2014/main" val="10000"/>
                  </a:ext>
                </a:extLst>
              </a:tr>
              <a:tr h="328300">
                <a:tc>
                  <a:txBody>
                    <a:bodyPr/>
                    <a:lstStyle/>
                    <a:p>
                      <a:pPr marL="0" lvl="0" indent="0" algn="ctr" rtl="0">
                        <a:spcBef>
                          <a:spcPts val="0"/>
                        </a:spcBef>
                        <a:spcAft>
                          <a:spcPts val="0"/>
                        </a:spcAft>
                        <a:buNone/>
                      </a:pPr>
                      <a:r>
                        <a:rPr lang="en" dirty="0">
                          <a:latin typeface="Century Gothic" panose="020B0502020202020204" pitchFamily="34" charset="0"/>
                        </a:rPr>
                        <a:t>chatted</a:t>
                      </a:r>
                      <a:endParaRPr dirty="0">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dirty="0">
                          <a:latin typeface="Century Gothic" panose="020B0502020202020204" pitchFamily="34" charset="0"/>
                        </a:rPr>
                        <a:t>peeked</a:t>
                      </a:r>
                      <a:endParaRPr dirty="0">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panose="020B0502020202020204" pitchFamily="34" charset="0"/>
                        </a:rPr>
                        <a:t>dreamed</a:t>
                      </a:r>
                      <a:endParaRPr>
                        <a:latin typeface="Century Gothic" panose="020B0502020202020204" pitchFamily="34" charset="0"/>
                      </a:endParaRPr>
                    </a:p>
                  </a:txBody>
                  <a:tcPr marL="91425" marR="91425" marT="91425" marB="91425">
                    <a:solidFill>
                      <a:srgbClr val="C9DAF8"/>
                    </a:solidFill>
                  </a:tcPr>
                </a:tc>
                <a:extLst>
                  <a:ext uri="{0D108BD9-81ED-4DB2-BD59-A6C34878D82A}">
                    <a16:rowId xmlns:a16="http://schemas.microsoft.com/office/drawing/2014/main" val="10001"/>
                  </a:ext>
                </a:extLst>
              </a:tr>
              <a:tr h="299925">
                <a:tc>
                  <a:txBody>
                    <a:bodyPr/>
                    <a:lstStyle/>
                    <a:p>
                      <a:pPr marL="0" lvl="0" indent="0" algn="ctr" rtl="0">
                        <a:spcBef>
                          <a:spcPts val="0"/>
                        </a:spcBef>
                        <a:spcAft>
                          <a:spcPts val="0"/>
                        </a:spcAft>
                        <a:buNone/>
                      </a:pPr>
                      <a:r>
                        <a:rPr lang="en">
                          <a:latin typeface="Century Gothic" panose="020B0502020202020204" pitchFamily="34" charset="0"/>
                        </a:rPr>
                        <a:t>nodded</a:t>
                      </a:r>
                      <a:endParaRPr>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dirty="0">
                          <a:latin typeface="Century Gothic" panose="020B0502020202020204" pitchFamily="34" charset="0"/>
                        </a:rPr>
                        <a:t>jumped</a:t>
                      </a:r>
                      <a:endParaRPr dirty="0">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dirty="0">
                          <a:latin typeface="Century Gothic" panose="020B0502020202020204" pitchFamily="34" charset="0"/>
                        </a:rPr>
                        <a:t>curled</a:t>
                      </a:r>
                      <a:endParaRPr dirty="0">
                        <a:latin typeface="Century Gothic" panose="020B0502020202020204" pitchFamily="34" charset="0"/>
                      </a:endParaRPr>
                    </a:p>
                  </a:txBody>
                  <a:tcPr marL="91425" marR="91425" marT="91425" marB="91425">
                    <a:solidFill>
                      <a:srgbClr val="C9DAF8"/>
                    </a:solidFill>
                  </a:tcPr>
                </a:tc>
                <a:extLst>
                  <a:ext uri="{0D108BD9-81ED-4DB2-BD59-A6C34878D82A}">
                    <a16:rowId xmlns:a16="http://schemas.microsoft.com/office/drawing/2014/main" val="10002"/>
                  </a:ext>
                </a:extLst>
              </a:tr>
              <a:tr h="300175">
                <a:tc>
                  <a:txBody>
                    <a:bodyPr/>
                    <a:lstStyle/>
                    <a:p>
                      <a:pPr marL="0" lvl="0" indent="0" algn="ctr" rtl="0">
                        <a:spcBef>
                          <a:spcPts val="0"/>
                        </a:spcBef>
                        <a:spcAft>
                          <a:spcPts val="0"/>
                        </a:spcAft>
                        <a:buNone/>
                      </a:pPr>
                      <a:r>
                        <a:rPr lang="en">
                          <a:latin typeface="Century Gothic" panose="020B0502020202020204" pitchFamily="34" charset="0"/>
                        </a:rPr>
                        <a:t>noted</a:t>
                      </a:r>
                      <a:endParaRPr>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panose="020B0502020202020204" pitchFamily="34" charset="0"/>
                        </a:rPr>
                        <a:t>shaped</a:t>
                      </a:r>
                      <a:endParaRPr>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dirty="0">
                          <a:latin typeface="Century Gothic" panose="020B0502020202020204" pitchFamily="34" charset="0"/>
                        </a:rPr>
                        <a:t>scored</a:t>
                      </a:r>
                      <a:endParaRPr dirty="0">
                        <a:latin typeface="Century Gothic" panose="020B0502020202020204" pitchFamily="34" charset="0"/>
                      </a:endParaRPr>
                    </a:p>
                  </a:txBody>
                  <a:tcPr marL="91425" marR="91425" marT="91425" marB="91425">
                    <a:solidFill>
                      <a:srgbClr val="C9DAF8"/>
                    </a:solidFill>
                  </a:tcPr>
                </a:tc>
                <a:extLst>
                  <a:ext uri="{0D108BD9-81ED-4DB2-BD59-A6C34878D82A}">
                    <a16:rowId xmlns:a16="http://schemas.microsoft.com/office/drawing/2014/main" val="10003"/>
                  </a:ext>
                </a:extLst>
              </a:tr>
              <a:tr h="314100">
                <a:tc>
                  <a:txBody>
                    <a:bodyPr/>
                    <a:lstStyle/>
                    <a:p>
                      <a:pPr marL="0" lvl="0" indent="0" algn="ctr" rtl="0">
                        <a:spcBef>
                          <a:spcPts val="0"/>
                        </a:spcBef>
                        <a:spcAft>
                          <a:spcPts val="0"/>
                        </a:spcAft>
                        <a:buNone/>
                      </a:pPr>
                      <a:r>
                        <a:rPr lang="en">
                          <a:latin typeface="Century Gothic" panose="020B0502020202020204" pitchFamily="34" charset="0"/>
                        </a:rPr>
                        <a:t>banded</a:t>
                      </a:r>
                      <a:endParaRPr>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panose="020B0502020202020204" pitchFamily="34" charset="0"/>
                        </a:rPr>
                        <a:t>laughed</a:t>
                      </a:r>
                      <a:endParaRPr>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dirty="0">
                          <a:latin typeface="Century Gothic" panose="020B0502020202020204" pitchFamily="34" charset="0"/>
                        </a:rPr>
                        <a:t>planned</a:t>
                      </a:r>
                      <a:endParaRPr dirty="0">
                        <a:latin typeface="Century Gothic" panose="020B0502020202020204" pitchFamily="34" charset="0"/>
                      </a:endParaRPr>
                    </a:p>
                  </a:txBody>
                  <a:tcPr marL="91425" marR="91425" marT="91425" marB="91425">
                    <a:solidFill>
                      <a:srgbClr val="C9DAF8"/>
                    </a:solidFill>
                  </a:tcPr>
                </a:tc>
                <a:extLst>
                  <a:ext uri="{0D108BD9-81ED-4DB2-BD59-A6C34878D82A}">
                    <a16:rowId xmlns:a16="http://schemas.microsoft.com/office/drawing/2014/main" val="10004"/>
                  </a:ext>
                </a:extLst>
              </a:tr>
              <a:tr h="300150">
                <a:tc>
                  <a:txBody>
                    <a:bodyPr/>
                    <a:lstStyle/>
                    <a:p>
                      <a:pPr marL="0" lvl="0" indent="0" algn="ctr" rtl="0">
                        <a:spcBef>
                          <a:spcPts val="0"/>
                        </a:spcBef>
                        <a:spcAft>
                          <a:spcPts val="0"/>
                        </a:spcAft>
                        <a:buNone/>
                      </a:pPr>
                      <a:r>
                        <a:rPr lang="en">
                          <a:latin typeface="Century Gothic" panose="020B0502020202020204" pitchFamily="34" charset="0"/>
                        </a:rPr>
                        <a:t>counted</a:t>
                      </a:r>
                      <a:endParaRPr>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panose="020B0502020202020204" pitchFamily="34" charset="0"/>
                        </a:rPr>
                        <a:t>wished</a:t>
                      </a:r>
                      <a:endParaRPr>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dirty="0">
                          <a:latin typeface="Century Gothic" panose="020B0502020202020204" pitchFamily="34" charset="0"/>
                        </a:rPr>
                        <a:t>robbed</a:t>
                      </a:r>
                      <a:endParaRPr dirty="0">
                        <a:latin typeface="Century Gothic" panose="020B0502020202020204" pitchFamily="34" charset="0"/>
                      </a:endParaRPr>
                    </a:p>
                  </a:txBody>
                  <a:tcPr marL="91425" marR="91425" marT="91425" marB="91425">
                    <a:solidFill>
                      <a:srgbClr val="C9DAF8"/>
                    </a:solidFill>
                  </a:tcPr>
                </a:tc>
                <a:extLst>
                  <a:ext uri="{0D108BD9-81ED-4DB2-BD59-A6C34878D82A}">
                    <a16:rowId xmlns:a16="http://schemas.microsoft.com/office/drawing/2014/main" val="10005"/>
                  </a:ext>
                </a:extLst>
              </a:tr>
              <a:tr h="311175">
                <a:tc>
                  <a:txBody>
                    <a:bodyPr/>
                    <a:lstStyle/>
                    <a:p>
                      <a:pPr marL="0" lvl="0" indent="0" algn="ctr" rtl="0">
                        <a:spcBef>
                          <a:spcPts val="0"/>
                        </a:spcBef>
                        <a:spcAft>
                          <a:spcPts val="0"/>
                        </a:spcAft>
                        <a:buNone/>
                      </a:pPr>
                      <a:endParaRPr>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panose="020B0502020202020204" pitchFamily="34" charset="0"/>
                        </a:rPr>
                        <a:t>stepped</a:t>
                      </a:r>
                      <a:endParaRPr>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dirty="0">
                          <a:latin typeface="Century Gothic" panose="020B0502020202020204" pitchFamily="34" charset="0"/>
                        </a:rPr>
                        <a:t>called</a:t>
                      </a:r>
                      <a:endParaRPr dirty="0">
                        <a:latin typeface="Century Gothic" panose="020B0502020202020204" pitchFamily="34" charset="0"/>
                      </a:endParaRPr>
                    </a:p>
                  </a:txBody>
                  <a:tcPr marL="91425" marR="91425" marT="91425" marB="91425">
                    <a:solidFill>
                      <a:srgbClr val="C9DAF8"/>
                    </a:solidFill>
                  </a:tcPr>
                </a:tc>
                <a:extLst>
                  <a:ext uri="{0D108BD9-81ED-4DB2-BD59-A6C34878D82A}">
                    <a16:rowId xmlns:a16="http://schemas.microsoft.com/office/drawing/2014/main" val="10006"/>
                  </a:ext>
                </a:extLst>
              </a:tr>
              <a:tr h="314375">
                <a:tc>
                  <a:txBody>
                    <a:bodyPr/>
                    <a:lstStyle/>
                    <a:p>
                      <a:pPr marL="0" lvl="0" indent="0" algn="ctr" rtl="0">
                        <a:spcBef>
                          <a:spcPts val="0"/>
                        </a:spcBef>
                        <a:spcAft>
                          <a:spcPts val="0"/>
                        </a:spcAft>
                        <a:buNone/>
                      </a:pPr>
                      <a:endParaRPr>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panose="020B0502020202020204" pitchFamily="34" charset="0"/>
                        </a:rPr>
                        <a:t>washed</a:t>
                      </a:r>
                      <a:endParaRPr>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dirty="0">
                          <a:latin typeface="Century Gothic" panose="020B0502020202020204" pitchFamily="34" charset="0"/>
                        </a:rPr>
                        <a:t>dragged</a:t>
                      </a:r>
                      <a:endParaRPr dirty="0">
                        <a:latin typeface="Century Gothic" panose="020B0502020202020204" pitchFamily="34" charset="0"/>
                      </a:endParaRPr>
                    </a:p>
                  </a:txBody>
                  <a:tcPr marL="91425" marR="91425" marT="91425" marB="91425">
                    <a:solidFill>
                      <a:srgbClr val="C9DAF8"/>
                    </a:solidFill>
                  </a:tcPr>
                </a:tc>
                <a:extLst>
                  <a:ext uri="{0D108BD9-81ED-4DB2-BD59-A6C34878D82A}">
                    <a16:rowId xmlns:a16="http://schemas.microsoft.com/office/drawing/2014/main" val="10007"/>
                  </a:ext>
                </a:extLst>
              </a:tr>
              <a:tr h="311200">
                <a:tc>
                  <a:txBody>
                    <a:bodyPr/>
                    <a:lstStyle/>
                    <a:p>
                      <a:pPr marL="0" lvl="0" indent="0" algn="ctr" rtl="0">
                        <a:spcBef>
                          <a:spcPts val="0"/>
                        </a:spcBef>
                        <a:spcAft>
                          <a:spcPts val="0"/>
                        </a:spcAft>
                        <a:buNone/>
                      </a:pPr>
                      <a:endParaRPr>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a:latin typeface="Century Gothic" panose="020B0502020202020204" pitchFamily="34" charset="0"/>
                        </a:rPr>
                        <a:t>ripped</a:t>
                      </a:r>
                      <a:endParaRPr>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r>
                        <a:rPr lang="en" dirty="0">
                          <a:latin typeface="Century Gothic" panose="020B0502020202020204" pitchFamily="34" charset="0"/>
                        </a:rPr>
                        <a:t>lived</a:t>
                      </a:r>
                      <a:endParaRPr dirty="0">
                        <a:latin typeface="Century Gothic" panose="020B0502020202020204" pitchFamily="34" charset="0"/>
                      </a:endParaRPr>
                    </a:p>
                  </a:txBody>
                  <a:tcPr marL="91425" marR="91425" marT="91425" marB="91425">
                    <a:solidFill>
                      <a:srgbClr val="C9DAF8"/>
                    </a:solidFill>
                  </a:tcPr>
                </a:tc>
                <a:extLst>
                  <a:ext uri="{0D108BD9-81ED-4DB2-BD59-A6C34878D82A}">
                    <a16:rowId xmlns:a16="http://schemas.microsoft.com/office/drawing/2014/main" val="10008"/>
                  </a:ext>
                </a:extLst>
              </a:tr>
              <a:tr h="396200">
                <a:tc>
                  <a:txBody>
                    <a:bodyPr/>
                    <a:lstStyle/>
                    <a:p>
                      <a:pPr marL="0" lvl="0" indent="0" algn="ctr" rtl="0">
                        <a:spcBef>
                          <a:spcPts val="0"/>
                        </a:spcBef>
                        <a:spcAft>
                          <a:spcPts val="0"/>
                        </a:spcAft>
                        <a:buNone/>
                      </a:pPr>
                      <a:endParaRPr>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endParaRPr>
                        <a:latin typeface="Century Gothic" panose="020B0502020202020204" pitchFamily="34" charset="0"/>
                      </a:endParaRPr>
                    </a:p>
                  </a:txBody>
                  <a:tcPr marL="91425" marR="91425" marT="91425" marB="91425">
                    <a:solidFill>
                      <a:srgbClr val="C9DAF8"/>
                    </a:solidFill>
                  </a:tcPr>
                </a:tc>
                <a:tc>
                  <a:txBody>
                    <a:bodyPr/>
                    <a:lstStyle/>
                    <a:p>
                      <a:pPr marL="0" lvl="0" indent="0" algn="ctr" rtl="0">
                        <a:spcBef>
                          <a:spcPts val="0"/>
                        </a:spcBef>
                        <a:spcAft>
                          <a:spcPts val="0"/>
                        </a:spcAft>
                        <a:buNone/>
                      </a:pPr>
                      <a:endParaRPr dirty="0">
                        <a:latin typeface="Century Gothic" panose="020B0502020202020204" pitchFamily="34" charset="0"/>
                      </a:endParaRPr>
                    </a:p>
                  </a:txBody>
                  <a:tcPr marL="91425" marR="91425" marT="91425" marB="91425">
                    <a:solidFill>
                      <a:srgbClr val="C9DAF8"/>
                    </a:solid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5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336" name="Google Shape;336;p5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a:latin typeface="Century Gothic"/>
              <a:ea typeface="Century Gothic"/>
              <a:cs typeface="Century Gothic"/>
              <a:sym typeface="Century Gothic"/>
            </a:endParaRPr>
          </a:p>
        </p:txBody>
      </p:sp>
      <p:pic>
        <p:nvPicPr>
          <p:cNvPr id="337" name="Google Shape;337;p55"/>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5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43" name="Google Shape;343;p5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57"/>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lnSpc>
                <a:spcPct val="120000"/>
              </a:lnSpc>
              <a:spcBef>
                <a:spcPts val="0"/>
              </a:spcBef>
              <a:spcAft>
                <a:spcPts val="0"/>
              </a:spcAft>
              <a:buNone/>
            </a:pPr>
            <a:endParaRPr/>
          </a:p>
          <a:p>
            <a:pPr marL="0" lvl="0" indent="0" algn="l" rtl="0">
              <a:lnSpc>
                <a:spcPct val="120000"/>
              </a:lnSpc>
              <a:spcBef>
                <a:spcPts val="0"/>
              </a:spcBef>
              <a:spcAft>
                <a:spcPts val="0"/>
              </a:spcAft>
              <a:buClr>
                <a:schemeClr val="dk1"/>
              </a:buClr>
              <a:buSzPts val="1100"/>
              <a:buFont typeface="Arial"/>
              <a:buNone/>
            </a:pPr>
            <a:r>
              <a:rPr lang="en"/>
              <a:t>Independent Work Learning Targets</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349" name="Google Shape;349;p57"/>
          <p:cNvSpPr txBox="1">
            <a:spLocks noGrp="1"/>
          </p:cNvSpPr>
          <p:nvPr>
            <p:ph type="body" idx="1"/>
          </p:nvPr>
        </p:nvSpPr>
        <p:spPr>
          <a:xfrm>
            <a:off x="515125" y="1099644"/>
            <a:ext cx="7886700" cy="3263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a:t>I can segment words by their syllables.</a:t>
            </a:r>
            <a:endParaRPr sz="2600"/>
          </a:p>
        </p:txBody>
      </p:sp>
      <p:pic>
        <p:nvPicPr>
          <p:cNvPr id="350" name="Google Shape;350;p57"/>
          <p:cNvPicPr preferRelativeResize="0"/>
          <p:nvPr/>
        </p:nvPicPr>
        <p:blipFill>
          <a:blip r:embed="rId3">
            <a:alphaModFix/>
          </a:blip>
          <a:stretch>
            <a:fillRect/>
          </a:stretch>
        </p:blipFill>
        <p:spPr>
          <a:xfrm>
            <a:off x="8294915" y="4278086"/>
            <a:ext cx="786957" cy="64480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graphicFrame>
        <p:nvGraphicFramePr>
          <p:cNvPr id="356" name="Google Shape;356;p58"/>
          <p:cNvGraphicFramePr/>
          <p:nvPr>
            <p:extLst>
              <p:ext uri="{D42A27DB-BD31-4B8C-83A1-F6EECF244321}">
                <p14:modId xmlns:p14="http://schemas.microsoft.com/office/powerpoint/2010/main" val="102584958"/>
              </p:ext>
            </p:extLst>
          </p:nvPr>
        </p:nvGraphicFramePr>
        <p:xfrm>
          <a:off x="0" y="0"/>
          <a:ext cx="9144000" cy="5924700"/>
        </p:xfrm>
        <a:graphic>
          <a:graphicData uri="http://schemas.openxmlformats.org/drawingml/2006/table">
            <a:tbl>
              <a:tblPr>
                <a:noFill/>
                <a:tableStyleId>{EFA47DDC-8F58-4712-9898-FEF4588D78E2}</a:tableStyleId>
              </a:tblPr>
              <a:tblGrid>
                <a:gridCol w="3112750">
                  <a:extLst>
                    <a:ext uri="{9D8B030D-6E8A-4147-A177-3AD203B41FA5}">
                      <a16:colId xmlns:a16="http://schemas.microsoft.com/office/drawing/2014/main" val="20000"/>
                    </a:ext>
                  </a:extLst>
                </a:gridCol>
                <a:gridCol w="3196625">
                  <a:extLst>
                    <a:ext uri="{9D8B030D-6E8A-4147-A177-3AD203B41FA5}">
                      <a16:colId xmlns:a16="http://schemas.microsoft.com/office/drawing/2014/main" val="20001"/>
                    </a:ext>
                  </a:extLst>
                </a:gridCol>
                <a:gridCol w="2834625">
                  <a:extLst>
                    <a:ext uri="{9D8B030D-6E8A-4147-A177-3AD203B41FA5}">
                      <a16:colId xmlns:a16="http://schemas.microsoft.com/office/drawing/2014/main" val="20002"/>
                    </a:ext>
                  </a:extLst>
                </a:gridCol>
              </a:tblGrid>
              <a:tr h="712650">
                <a:tc>
                  <a:txBody>
                    <a:bodyPr/>
                    <a:lstStyle/>
                    <a:p>
                      <a:pPr marL="0" lvl="0" indent="0" algn="ctr"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Teacher Group </a:t>
                      </a:r>
                      <a:endParaRPr sz="16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Syllable Slice</a:t>
                      </a:r>
                      <a:endParaRPr sz="16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600" b="1">
                          <a:solidFill>
                            <a:schemeClr val="dk1"/>
                          </a:solidFill>
                          <a:latin typeface="Century Gothic"/>
                          <a:ea typeface="Century Gothic"/>
                          <a:cs typeface="Century Gothic"/>
                          <a:sym typeface="Century Gothic"/>
                        </a:rPr>
                        <a:t> Partner Work      </a:t>
                      </a:r>
                      <a:endParaRPr sz="1600" b="1">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600" b="1">
                          <a:solidFill>
                            <a:schemeClr val="dk1"/>
                          </a:solidFill>
                          <a:latin typeface="Century Gothic"/>
                          <a:ea typeface="Century Gothic"/>
                          <a:cs typeface="Century Gothic"/>
                          <a:sym typeface="Century Gothic"/>
                        </a:rPr>
                        <a:t>Syllable Slice </a:t>
                      </a:r>
                      <a:endParaRPr sz="16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600" b="1">
                          <a:solidFill>
                            <a:schemeClr val="dk1"/>
                          </a:solidFill>
                          <a:latin typeface="Century Gothic"/>
                          <a:ea typeface="Century Gothic"/>
                          <a:cs typeface="Century Gothic"/>
                          <a:sym typeface="Century Gothic"/>
                        </a:rPr>
                        <a:t>Independent </a:t>
                      </a:r>
                      <a:endParaRPr sz="1600" b="1">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600" b="1">
                          <a:solidFill>
                            <a:schemeClr val="dk1"/>
                          </a:solidFill>
                          <a:latin typeface="Century Gothic"/>
                          <a:ea typeface="Century Gothic"/>
                          <a:cs typeface="Century Gothic"/>
                          <a:sym typeface="Century Gothic"/>
                        </a:rPr>
                        <a:t>Syllable Slice</a:t>
                      </a:r>
                      <a:endParaRPr sz="16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58725">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We are going to work together to find and count the syllables. We will share the pen and work together.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Let’s be Syllable Sleuths! That will help us break apart the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Let’s segment the 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Let’s write the total number of syllables for each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If we have time, we will create sentences with our words.</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highlight>
                          <a:srgbClr val="FFFF00"/>
                        </a:highlight>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Decide who will go first.</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When it is your turn, write the word from the list on your whiteboard or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Be Syllable Sleuths to break apart the words and find the syllables, and read the words.</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Segment 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the total number of syllables after you “slice” the syllables in the word.</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highlight>
                          <a:srgbClr val="FFFF00"/>
                        </a:highlight>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the words on your whiteboard or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Segment 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the total number of syllables after you “slice” the syllables in the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a silly sentence using as many words from the list that you can.</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another independent worker. Check each other’s work and read your silly sentence to each other.</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highlight>
                          <a:srgbClr val="FFFF00"/>
                        </a:highlight>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highlight>
                          <a:srgbClr val="FFFF00"/>
                        </a:highlight>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59"/>
          <p:cNvSpPr txBox="1">
            <a:spLocks noGrp="1"/>
          </p:cNvSpPr>
          <p:nvPr>
            <p:ph type="title"/>
          </p:nvPr>
        </p:nvSpPr>
        <p:spPr>
          <a:xfrm>
            <a:off x="993950" y="-16150"/>
            <a:ext cx="2862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t>Syllable Slice</a:t>
            </a:r>
            <a:r>
              <a:rPr lang="en"/>
              <a:t> </a:t>
            </a:r>
            <a:endParaRPr/>
          </a:p>
        </p:txBody>
      </p:sp>
      <p:sp>
        <p:nvSpPr>
          <p:cNvPr id="362" name="Google Shape;362;p59"/>
          <p:cNvSpPr txBox="1">
            <a:spLocks noGrp="1"/>
          </p:cNvSpPr>
          <p:nvPr>
            <p:ph type="body" idx="1"/>
          </p:nvPr>
        </p:nvSpPr>
        <p:spPr>
          <a:xfrm>
            <a:off x="4753800" y="135664"/>
            <a:ext cx="4390200" cy="5287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dirty="0"/>
              <a:t>	</a:t>
            </a:r>
            <a:r>
              <a:rPr lang="en" sz="2200" b="1" dirty="0"/>
              <a:t>napkin</a:t>
            </a:r>
            <a:r>
              <a:rPr lang="en" sz="2200" dirty="0"/>
              <a:t> </a:t>
            </a:r>
            <a:r>
              <a:rPr lang="en" sz="2200" b="1" dirty="0"/>
              <a:t>nap/kin: 2 </a:t>
            </a:r>
            <a:endParaRPr sz="2200" b="1" dirty="0"/>
          </a:p>
          <a:p>
            <a:pPr marL="0" lvl="0" indent="0" algn="l" rtl="0">
              <a:spcBef>
                <a:spcPts val="0"/>
              </a:spcBef>
              <a:spcAft>
                <a:spcPts val="0"/>
              </a:spcAft>
              <a:buNone/>
            </a:pPr>
            <a:endParaRPr sz="2200" b="1" dirty="0"/>
          </a:p>
          <a:p>
            <a:pPr marL="0" lvl="0" indent="0" algn="l" rtl="0">
              <a:spcBef>
                <a:spcPts val="0"/>
              </a:spcBef>
              <a:spcAft>
                <a:spcPts val="0"/>
              </a:spcAft>
              <a:buNone/>
            </a:pPr>
            <a:r>
              <a:rPr lang="en" sz="2200" b="1" dirty="0"/>
              <a:t>            entertain</a:t>
            </a:r>
            <a:endParaRPr sz="2200" b="1" dirty="0"/>
          </a:p>
          <a:p>
            <a:pPr marL="0" lvl="0" indent="0" algn="l" rtl="0">
              <a:spcBef>
                <a:spcPts val="0"/>
              </a:spcBef>
              <a:spcAft>
                <a:spcPts val="0"/>
              </a:spcAft>
              <a:buNone/>
            </a:pPr>
            <a:r>
              <a:rPr lang="en" sz="2200" b="1" dirty="0"/>
              <a:t>	lighten</a:t>
            </a:r>
            <a:endParaRPr sz="2200" b="1" dirty="0"/>
          </a:p>
          <a:p>
            <a:pPr marL="0" lvl="0" indent="0" algn="l" rtl="0">
              <a:spcBef>
                <a:spcPts val="0"/>
              </a:spcBef>
              <a:spcAft>
                <a:spcPts val="0"/>
              </a:spcAft>
              <a:buNone/>
            </a:pPr>
            <a:r>
              <a:rPr lang="en" sz="2200" b="1" dirty="0"/>
              <a:t>	absolute</a:t>
            </a:r>
            <a:endParaRPr sz="2200" b="1" dirty="0"/>
          </a:p>
          <a:p>
            <a:pPr marL="0" lvl="0" indent="0" algn="l" rtl="0">
              <a:spcBef>
                <a:spcPts val="0"/>
              </a:spcBef>
              <a:spcAft>
                <a:spcPts val="0"/>
              </a:spcAft>
              <a:buNone/>
            </a:pPr>
            <a:r>
              <a:rPr lang="en" sz="2200" b="1" dirty="0"/>
              <a:t>	fasten</a:t>
            </a:r>
            <a:endParaRPr sz="2200" b="1" dirty="0"/>
          </a:p>
          <a:p>
            <a:pPr marL="0" lvl="0" indent="0" algn="l" rtl="0">
              <a:spcBef>
                <a:spcPts val="0"/>
              </a:spcBef>
              <a:spcAft>
                <a:spcPts val="0"/>
              </a:spcAft>
              <a:buNone/>
            </a:pPr>
            <a:r>
              <a:rPr lang="en" sz="2200" b="1" dirty="0"/>
              <a:t>	incomplete</a:t>
            </a:r>
            <a:endParaRPr sz="2200" b="1" dirty="0"/>
          </a:p>
          <a:p>
            <a:pPr marL="0" lvl="0" indent="0" algn="l" rtl="0">
              <a:spcBef>
                <a:spcPts val="0"/>
              </a:spcBef>
              <a:spcAft>
                <a:spcPts val="0"/>
              </a:spcAft>
              <a:buNone/>
            </a:pPr>
            <a:r>
              <a:rPr lang="en" sz="2200" b="1" dirty="0"/>
              <a:t>	magnetic</a:t>
            </a:r>
            <a:endParaRPr sz="2200" b="1" dirty="0"/>
          </a:p>
          <a:p>
            <a:pPr marL="0" lvl="0" indent="0" algn="l" rtl="0">
              <a:spcBef>
                <a:spcPts val="0"/>
              </a:spcBef>
              <a:spcAft>
                <a:spcPts val="0"/>
              </a:spcAft>
              <a:buNone/>
            </a:pPr>
            <a:r>
              <a:rPr lang="en" sz="2200" b="1" dirty="0"/>
              <a:t>	disinfect</a:t>
            </a:r>
            <a:endParaRPr sz="2200" b="1" dirty="0"/>
          </a:p>
          <a:p>
            <a:pPr marL="0" lvl="0" indent="0" algn="l" rtl="0">
              <a:spcBef>
                <a:spcPts val="0"/>
              </a:spcBef>
              <a:spcAft>
                <a:spcPts val="0"/>
              </a:spcAft>
              <a:buNone/>
            </a:pPr>
            <a:r>
              <a:rPr lang="en" sz="2200" b="1" dirty="0"/>
              <a:t>	construct</a:t>
            </a:r>
            <a:endParaRPr sz="2200" b="1" dirty="0"/>
          </a:p>
          <a:p>
            <a:pPr marL="0" lvl="0" indent="0" algn="l" rtl="0">
              <a:spcBef>
                <a:spcPts val="0"/>
              </a:spcBef>
              <a:spcAft>
                <a:spcPts val="0"/>
              </a:spcAft>
              <a:buNone/>
            </a:pPr>
            <a:r>
              <a:rPr lang="en" sz="2200" b="1" dirty="0"/>
              <a:t>	prefer</a:t>
            </a:r>
            <a:endParaRPr sz="2200" b="1" dirty="0"/>
          </a:p>
          <a:p>
            <a:pPr marL="0" lvl="0" indent="0" algn="l" rtl="0">
              <a:spcBef>
                <a:spcPts val="0"/>
              </a:spcBef>
              <a:spcAft>
                <a:spcPts val="0"/>
              </a:spcAft>
              <a:buNone/>
            </a:pPr>
            <a:r>
              <a:rPr lang="en" sz="2200" b="1" dirty="0"/>
              <a:t>	farther</a:t>
            </a:r>
            <a:endParaRPr sz="2200" b="1" dirty="0"/>
          </a:p>
          <a:p>
            <a:pPr marL="0" lvl="0" indent="0" algn="l" rtl="0">
              <a:spcBef>
                <a:spcPts val="0"/>
              </a:spcBef>
              <a:spcAft>
                <a:spcPts val="0"/>
              </a:spcAft>
              <a:buNone/>
            </a:pPr>
            <a:r>
              <a:rPr lang="en" sz="2200" b="1" dirty="0"/>
              <a:t>	sharpen</a:t>
            </a:r>
            <a:endParaRPr sz="2200" b="1" dirty="0"/>
          </a:p>
          <a:p>
            <a:pPr marL="0" lvl="0" indent="0" algn="l" rtl="0">
              <a:spcBef>
                <a:spcPts val="0"/>
              </a:spcBef>
              <a:spcAft>
                <a:spcPts val="0"/>
              </a:spcAft>
              <a:buNone/>
            </a:pPr>
            <a:r>
              <a:rPr lang="en" sz="2200" b="1" dirty="0"/>
              <a:t>	create</a:t>
            </a:r>
            <a:endParaRPr sz="2200" b="1" dirty="0"/>
          </a:p>
        </p:txBody>
      </p:sp>
      <p:sp>
        <p:nvSpPr>
          <p:cNvPr id="363" name="Google Shape;363;p59"/>
          <p:cNvSpPr txBox="1"/>
          <p:nvPr/>
        </p:nvSpPr>
        <p:spPr>
          <a:xfrm>
            <a:off x="372800" y="663475"/>
            <a:ext cx="4104900" cy="447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100" dirty="0">
                <a:solidFill>
                  <a:schemeClr val="dk1"/>
                </a:solidFill>
                <a:latin typeface="Century Gothic"/>
                <a:ea typeface="Century Gothic"/>
                <a:cs typeface="Century Gothic"/>
                <a:sym typeface="Century Gothic"/>
              </a:rPr>
              <a:t>Group </a:t>
            </a:r>
            <a:r>
              <a:rPr lang="en-US" sz="2100" dirty="0">
                <a:solidFill>
                  <a:schemeClr val="dk1"/>
                </a:solidFill>
                <a:latin typeface="Century Gothic"/>
                <a:ea typeface="Century Gothic"/>
                <a:cs typeface="Century Gothic"/>
                <a:sym typeface="Century Gothic"/>
              </a:rPr>
              <a:t>and</a:t>
            </a:r>
            <a:r>
              <a:rPr lang="en" sz="2100" dirty="0">
                <a:solidFill>
                  <a:schemeClr val="dk1"/>
                </a:solidFill>
                <a:latin typeface="Century Gothic"/>
                <a:ea typeface="Century Gothic"/>
                <a:cs typeface="Century Gothic"/>
                <a:sym typeface="Century Gothic"/>
              </a:rPr>
              <a:t> Partners will begin with Syllable Sleuth. This is an optional step for independent workers.</a:t>
            </a:r>
            <a:endParaRPr sz="21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1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100" dirty="0">
                <a:solidFill>
                  <a:schemeClr val="dk1"/>
                </a:solidFill>
                <a:latin typeface="Century Gothic"/>
                <a:ea typeface="Century Gothic"/>
                <a:cs typeface="Century Gothic"/>
                <a:sym typeface="Century Gothic"/>
              </a:rPr>
              <a:t>Segment syllables in each word with a slice (/). </a:t>
            </a:r>
            <a:endParaRPr sz="21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1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100" dirty="0">
                <a:solidFill>
                  <a:schemeClr val="dk1"/>
                </a:solidFill>
                <a:latin typeface="Century Gothic"/>
                <a:ea typeface="Century Gothic"/>
                <a:cs typeface="Century Gothic"/>
                <a:sym typeface="Century Gothic"/>
              </a:rPr>
              <a:t>Write the total number of syllables after you “slice.”</a:t>
            </a:r>
            <a:endParaRPr sz="21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1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100" dirty="0">
                <a:solidFill>
                  <a:schemeClr val="dk1"/>
                </a:solidFill>
                <a:latin typeface="Century Gothic"/>
                <a:ea typeface="Century Gothic"/>
                <a:cs typeface="Century Gothic"/>
                <a:sym typeface="Century Gothic"/>
              </a:rPr>
              <a:t>If you have time, create sentences with the words.</a:t>
            </a:r>
            <a:endParaRPr sz="21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200" dirty="0"/>
          </a:p>
        </p:txBody>
      </p:sp>
      <p:pic>
        <p:nvPicPr>
          <p:cNvPr id="364" name="Google Shape;364;p59"/>
          <p:cNvPicPr preferRelativeResize="0"/>
          <p:nvPr/>
        </p:nvPicPr>
        <p:blipFill>
          <a:blip r:embed="rId3">
            <a:alphaModFix/>
          </a:blip>
          <a:stretch>
            <a:fillRect/>
          </a:stretch>
        </p:blipFill>
        <p:spPr>
          <a:xfrm rot="951041" flipH="1">
            <a:off x="283796" y="-16150"/>
            <a:ext cx="862654" cy="57270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6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Syllable Sleuth Steps</a:t>
            </a:r>
            <a:endParaRPr/>
          </a:p>
        </p:txBody>
      </p:sp>
      <p:sp>
        <p:nvSpPr>
          <p:cNvPr id="370" name="Google Shape;370;p60"/>
          <p:cNvSpPr txBox="1">
            <a:spLocks noGrp="1"/>
          </p:cNvSpPr>
          <p:nvPr>
            <p:ph type="body" idx="1"/>
          </p:nvPr>
        </p:nvSpPr>
        <p:spPr>
          <a:xfrm>
            <a:off x="311700" y="801475"/>
            <a:ext cx="8520600" cy="408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solidFill>
                <a:schemeClr val="dk1"/>
              </a:solidFill>
            </a:endParaRPr>
          </a:p>
          <a:p>
            <a:pPr marL="457200" lvl="0" indent="-387350" algn="l" rtl="0">
              <a:spcBef>
                <a:spcPts val="0"/>
              </a:spcBef>
              <a:spcAft>
                <a:spcPts val="0"/>
              </a:spcAft>
              <a:buClr>
                <a:schemeClr val="dk1"/>
              </a:buClr>
              <a:buSzPts val="2500"/>
              <a:buAutoNum type="arabicPeriod"/>
            </a:pPr>
            <a:r>
              <a:rPr lang="en" sz="2500">
                <a:solidFill>
                  <a:schemeClr val="dk1"/>
                </a:solidFill>
              </a:rPr>
              <a:t>Find the vowels and put a dot below them. </a:t>
            </a:r>
            <a:endParaRPr sz="2500">
              <a:solidFill>
                <a:schemeClr val="dk1"/>
              </a:solidFill>
            </a:endParaRPr>
          </a:p>
          <a:p>
            <a:pPr marL="457200" lvl="0" indent="-387350" algn="l" rtl="0">
              <a:spcBef>
                <a:spcPts val="0"/>
              </a:spcBef>
              <a:spcAft>
                <a:spcPts val="0"/>
              </a:spcAft>
              <a:buClr>
                <a:schemeClr val="dk1"/>
              </a:buClr>
              <a:buSzPts val="2500"/>
              <a:buAutoNum type="arabicPeriod"/>
            </a:pPr>
            <a:r>
              <a:rPr lang="en" sz="2500">
                <a:solidFill>
                  <a:schemeClr val="dk1"/>
                </a:solidFill>
              </a:rPr>
              <a:t>Look for consonants between the vowels.</a:t>
            </a:r>
            <a:endParaRPr sz="2500">
              <a:solidFill>
                <a:schemeClr val="dk1"/>
              </a:solidFill>
            </a:endParaRPr>
          </a:p>
          <a:p>
            <a:pPr marL="457200" lvl="0" indent="-387350" algn="l" rtl="0">
              <a:spcBef>
                <a:spcPts val="0"/>
              </a:spcBef>
              <a:spcAft>
                <a:spcPts val="0"/>
              </a:spcAft>
              <a:buClr>
                <a:schemeClr val="dk1"/>
              </a:buClr>
              <a:buSzPts val="2500"/>
              <a:buAutoNum type="arabicPeriod"/>
            </a:pPr>
            <a:r>
              <a:rPr lang="en" sz="2500">
                <a:solidFill>
                  <a:schemeClr val="dk1"/>
                </a:solidFill>
              </a:rPr>
              <a:t>Break the words into syllables.</a:t>
            </a:r>
            <a:endParaRPr sz="2500">
              <a:solidFill>
                <a:schemeClr val="dk1"/>
              </a:solidFill>
            </a:endParaRPr>
          </a:p>
          <a:p>
            <a:pPr marL="457200" lvl="0" indent="-387350" algn="l" rtl="0">
              <a:spcBef>
                <a:spcPts val="0"/>
              </a:spcBef>
              <a:spcAft>
                <a:spcPts val="0"/>
              </a:spcAft>
              <a:buClr>
                <a:schemeClr val="dk1"/>
              </a:buClr>
              <a:buSzPts val="2500"/>
              <a:buAutoNum type="arabicPeriod"/>
            </a:pPr>
            <a:r>
              <a:rPr lang="en" sz="2500">
                <a:solidFill>
                  <a:schemeClr val="dk1"/>
                </a:solidFill>
              </a:rPr>
              <a:t>Read each syllable using the spelling pattern.</a:t>
            </a:r>
            <a:endParaRPr sz="2500">
              <a:solidFill>
                <a:schemeClr val="dk1"/>
              </a:solidFill>
            </a:endParaRPr>
          </a:p>
          <a:p>
            <a:pPr marL="914400" lvl="1" indent="-374650" algn="l" rtl="0">
              <a:spcBef>
                <a:spcPts val="0"/>
              </a:spcBef>
              <a:spcAft>
                <a:spcPts val="0"/>
              </a:spcAft>
              <a:buClr>
                <a:schemeClr val="dk1"/>
              </a:buClr>
              <a:buSzPts val="2300"/>
              <a:buAutoNum type="alphaLcPeriod"/>
            </a:pPr>
            <a:r>
              <a:rPr lang="en" sz="2300">
                <a:solidFill>
                  <a:schemeClr val="dk1"/>
                </a:solidFill>
              </a:rPr>
              <a:t>Closed</a:t>
            </a:r>
            <a:endParaRPr sz="2300">
              <a:solidFill>
                <a:schemeClr val="dk1"/>
              </a:solidFill>
            </a:endParaRPr>
          </a:p>
          <a:p>
            <a:pPr marL="914400" lvl="1" indent="-374650" algn="l" rtl="0">
              <a:spcBef>
                <a:spcPts val="0"/>
              </a:spcBef>
              <a:spcAft>
                <a:spcPts val="0"/>
              </a:spcAft>
              <a:buClr>
                <a:schemeClr val="dk1"/>
              </a:buClr>
              <a:buSzPts val="2300"/>
              <a:buAutoNum type="alphaLcPeriod"/>
            </a:pPr>
            <a:r>
              <a:rPr lang="en" sz="2300">
                <a:solidFill>
                  <a:schemeClr val="dk1"/>
                </a:solidFill>
              </a:rPr>
              <a:t>Open</a:t>
            </a:r>
            <a:endParaRPr sz="2300">
              <a:solidFill>
                <a:schemeClr val="dk1"/>
              </a:solidFill>
            </a:endParaRPr>
          </a:p>
          <a:p>
            <a:pPr marL="914400" lvl="1" indent="-374650" algn="l" rtl="0">
              <a:spcBef>
                <a:spcPts val="0"/>
              </a:spcBef>
              <a:spcAft>
                <a:spcPts val="0"/>
              </a:spcAft>
              <a:buClr>
                <a:schemeClr val="dk1"/>
              </a:buClr>
              <a:buSzPts val="2300"/>
              <a:buAutoNum type="alphaLcPeriod"/>
            </a:pPr>
            <a:r>
              <a:rPr lang="en" sz="2300">
                <a:solidFill>
                  <a:schemeClr val="dk1"/>
                </a:solidFill>
              </a:rPr>
              <a:t>Magic “e”</a:t>
            </a:r>
            <a:endParaRPr sz="2300">
              <a:solidFill>
                <a:schemeClr val="dk1"/>
              </a:solidFill>
            </a:endParaRPr>
          </a:p>
          <a:p>
            <a:pPr marL="914400" lvl="1" indent="-374650" algn="l" rtl="0">
              <a:spcBef>
                <a:spcPts val="0"/>
              </a:spcBef>
              <a:spcAft>
                <a:spcPts val="0"/>
              </a:spcAft>
              <a:buClr>
                <a:schemeClr val="dk1"/>
              </a:buClr>
              <a:buSzPts val="2300"/>
              <a:buAutoNum type="alphaLcPeriod"/>
            </a:pPr>
            <a:r>
              <a:rPr lang="en" sz="2300">
                <a:solidFill>
                  <a:schemeClr val="dk1"/>
                </a:solidFill>
              </a:rPr>
              <a:t>R-controlled</a:t>
            </a:r>
            <a:endParaRPr sz="2300">
              <a:solidFill>
                <a:schemeClr val="dk1"/>
              </a:solidFill>
            </a:endParaRPr>
          </a:p>
          <a:p>
            <a:pPr marL="914400" lvl="1" indent="-387350" algn="l" rtl="0">
              <a:spcBef>
                <a:spcPts val="0"/>
              </a:spcBef>
              <a:spcAft>
                <a:spcPts val="0"/>
              </a:spcAft>
              <a:buClr>
                <a:schemeClr val="dk1"/>
              </a:buClr>
              <a:buSzPts val="2500"/>
              <a:buAutoNum type="alphaLcPeriod"/>
            </a:pPr>
            <a:r>
              <a:rPr lang="en" sz="2300">
                <a:solidFill>
                  <a:schemeClr val="dk1"/>
                </a:solidFill>
              </a:rPr>
              <a:t>Vowel team</a:t>
            </a:r>
            <a:r>
              <a:rPr lang="en" sz="2500">
                <a:solidFill>
                  <a:schemeClr val="dk1"/>
                </a:solidFill>
              </a:rPr>
              <a:t> </a:t>
            </a:r>
            <a:endParaRPr sz="2500">
              <a:solidFill>
                <a:schemeClr val="dk1"/>
              </a:solidFill>
              <a:latin typeface="Arial"/>
              <a:ea typeface="Arial"/>
              <a:cs typeface="Arial"/>
              <a:sym typeface="Arial"/>
            </a:endParaRPr>
          </a:p>
          <a:p>
            <a:pPr marL="0" lvl="0" indent="0" algn="l" rtl="0">
              <a:spcBef>
                <a:spcPts val="0"/>
              </a:spcBef>
              <a:spcAft>
                <a:spcPts val="0"/>
              </a:spcAft>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dirty="0">
                <a:solidFill>
                  <a:schemeClr val="dk1"/>
                </a:solidFill>
              </a:rPr>
              <a:t>Materials to prepare in advance: </a:t>
            </a:r>
            <a:endParaRPr dirty="0">
              <a:solidFill>
                <a:schemeClr val="dk1"/>
              </a:solidFill>
            </a:endParaRPr>
          </a:p>
          <a:p>
            <a:pPr marL="914400" lvl="1" indent="-330200" algn="l" rtl="0">
              <a:lnSpc>
                <a:spcPct val="115000"/>
              </a:lnSpc>
              <a:spcBef>
                <a:spcPts val="0"/>
              </a:spcBef>
              <a:spcAft>
                <a:spcPts val="0"/>
              </a:spcAft>
              <a:buClr>
                <a:schemeClr val="dk1"/>
              </a:buClr>
              <a:buSzPts val="1600"/>
              <a:buChar char="•"/>
            </a:pPr>
            <a:r>
              <a:rPr lang="en" sz="1600" dirty="0"/>
              <a:t>Enlarged Word Stars for /t/, /d/, and /id/ (for display)</a:t>
            </a:r>
            <a:endParaRPr sz="1600" dirty="0"/>
          </a:p>
          <a:p>
            <a:pPr marL="914400" lvl="1" indent="-330200" algn="l" rtl="0">
              <a:lnSpc>
                <a:spcPct val="115000"/>
              </a:lnSpc>
              <a:spcBef>
                <a:spcPts val="0"/>
              </a:spcBef>
              <a:spcAft>
                <a:spcPts val="0"/>
              </a:spcAft>
              <a:buClr>
                <a:schemeClr val="dk1"/>
              </a:buClr>
              <a:buSzPts val="1600"/>
              <a:buChar char="•"/>
            </a:pPr>
            <a:r>
              <a:rPr lang="en" sz="1600" dirty="0"/>
              <a:t>Word List (one set per pair)</a:t>
            </a:r>
            <a:endParaRPr sz="1600" dirty="0"/>
          </a:p>
          <a:p>
            <a:pPr marL="914400" lvl="1" indent="-330200" algn="l" rtl="0">
              <a:lnSpc>
                <a:spcPct val="115000"/>
              </a:lnSpc>
              <a:spcBef>
                <a:spcPts val="0"/>
              </a:spcBef>
              <a:spcAft>
                <a:spcPts val="0"/>
              </a:spcAft>
              <a:buClr>
                <a:schemeClr val="dk1"/>
              </a:buClr>
              <a:buSzPts val="1600"/>
              <a:buChar char="•"/>
            </a:pPr>
            <a:r>
              <a:rPr lang="en" sz="1600" dirty="0"/>
              <a:t>Word Stars (one set per partnership)</a:t>
            </a:r>
            <a:endParaRPr sz="1600" dirty="0">
              <a:solidFill>
                <a:schemeClr val="dk1"/>
              </a:solidFill>
            </a:endParaRPr>
          </a:p>
          <a:p>
            <a:pPr marL="914400" lvl="0" indent="0" algn="l" rtl="0">
              <a:lnSpc>
                <a:spcPct val="115000"/>
              </a:lnSpc>
              <a:spcBef>
                <a:spcPts val="800"/>
              </a:spcBef>
              <a:spcAft>
                <a:spcPts val="0"/>
              </a:spcAft>
              <a:buNone/>
            </a:pPr>
            <a:endParaRPr sz="1600" dirty="0">
              <a:solidFill>
                <a:schemeClr val="dk1"/>
              </a:solidFill>
            </a:endParaRPr>
          </a:p>
          <a:p>
            <a:pPr marL="0" lvl="0" indent="0" algn="l" rtl="0">
              <a:lnSpc>
                <a:spcPct val="120000"/>
              </a:lnSpc>
              <a:spcBef>
                <a:spcPts val="800"/>
              </a:spcBef>
              <a:spcAft>
                <a:spcPts val="0"/>
              </a:spcAft>
              <a:buNone/>
            </a:pPr>
            <a:r>
              <a:rPr lang="en" dirty="0">
                <a:solidFill>
                  <a:schemeClr val="dk1"/>
                </a:solidFill>
              </a:rPr>
              <a:t>Materials to Gather from Previous Lessons: </a:t>
            </a:r>
            <a:r>
              <a:rPr lang="en-US" dirty="0">
                <a:solidFill>
                  <a:schemeClr val="dk1"/>
                </a:solidFill>
              </a:rPr>
              <a:t>None.</a:t>
            </a:r>
            <a:endParaRPr sz="1600" dirty="0">
              <a:solidFill>
                <a:schemeClr val="dk1"/>
              </a:solidFill>
            </a:endParaRPr>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251" name="Google Shape;25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2: Part 2: Cycle 10: Lesson 50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50</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latin typeface="Times New Roman"/>
              <a:ea typeface="Times New Roman"/>
              <a:cs typeface="Times New Roman"/>
              <a:sym typeface="Times New Roman"/>
            </a:endParaRPr>
          </a:p>
          <a:p>
            <a:pPr marL="457200" lvl="0" indent="-361950" algn="l" rtl="0">
              <a:spcBef>
                <a:spcPts val="800"/>
              </a:spcBef>
              <a:spcAft>
                <a:spcPts val="0"/>
              </a:spcAft>
              <a:buSzPts val="2100"/>
              <a:buChar char="•"/>
            </a:pPr>
            <a:r>
              <a:rPr lang="en"/>
              <a:t>Review the Syllabication Guidance Document (pages 27-29 in Skills Block Resource Manual)</a:t>
            </a:r>
            <a:endParaRPr>
              <a:solidFill>
                <a:schemeClr val="dk1"/>
              </a:solidFill>
            </a:endParaRPr>
          </a:p>
        </p:txBody>
      </p:sp>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2: Part 2: Cycle 10: Lesson 50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2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263" name="Google Shape;263;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2: Part 2: Cycle 10: Lesson 50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6"/>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269" name="Google Shape;269;p46"/>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70" name="Google Shape;270;p46"/>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71" name="Google Shape;271;p46"/>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2: Cycle 10: Lesson 50</a:t>
            </a:r>
            <a:endParaRPr sz="3200" b="1">
              <a:solidFill>
                <a:srgbClr val="404040"/>
              </a:solidFill>
              <a:latin typeface="Century Gothic"/>
              <a:ea typeface="Century Gothic"/>
              <a:cs typeface="Century Gothic"/>
              <a:sym typeface="Century Gothic"/>
            </a:endParaRPr>
          </a:p>
        </p:txBody>
      </p:sp>
      <p:pic>
        <p:nvPicPr>
          <p:cNvPr id="272" name="Google Shape;272;p46"/>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73" name="Google Shape;273;p46"/>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79" name="Google Shape;279;p47"/>
          <p:cNvSpPr txBox="1">
            <a:spLocks noGrp="1"/>
          </p:cNvSpPr>
          <p:nvPr>
            <p:ph type="body" idx="1"/>
          </p:nvPr>
        </p:nvSpPr>
        <p:spPr>
          <a:xfrm>
            <a:off x="311700" y="9068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None/>
            </a:pPr>
            <a:r>
              <a:rPr lang="en" sz="2800" i="1">
                <a:solidFill>
                  <a:srgbClr val="FF0000"/>
                </a:solidFill>
              </a:rPr>
              <a:t>“Do you know the words we’ll write, </a:t>
            </a:r>
            <a:endParaRPr sz="2800" i="1">
              <a:solidFill>
                <a:srgbClr val="FF0000"/>
              </a:solidFill>
            </a:endParaRPr>
          </a:p>
          <a:p>
            <a:pPr marL="0" lvl="0" indent="0" algn="ctr" rtl="0">
              <a:lnSpc>
                <a:spcPct val="100000"/>
              </a:lnSpc>
              <a:spcBef>
                <a:spcPts val="1000"/>
              </a:spcBef>
              <a:spcAft>
                <a:spcPts val="0"/>
              </a:spcAft>
              <a:buNone/>
            </a:pPr>
            <a:r>
              <a:rPr lang="en" sz="2800" i="1">
                <a:solidFill>
                  <a:srgbClr val="FF0000"/>
                </a:solidFill>
              </a:rPr>
              <a:t>the words we’ll write, </a:t>
            </a:r>
            <a:endParaRPr sz="2800" i="1">
              <a:solidFill>
                <a:srgbClr val="FF0000"/>
              </a:solidFill>
            </a:endParaRPr>
          </a:p>
          <a:p>
            <a:pPr marL="0" lvl="0" indent="0" algn="ctr" rtl="0">
              <a:lnSpc>
                <a:spcPct val="100000"/>
              </a:lnSpc>
              <a:spcBef>
                <a:spcPts val="1000"/>
              </a:spcBef>
              <a:spcAft>
                <a:spcPts val="0"/>
              </a:spcAft>
              <a:buNone/>
            </a:pPr>
            <a:r>
              <a:rPr lang="en" sz="2800" i="1">
                <a:solidFill>
                  <a:srgbClr val="FF0000"/>
                </a:solidFill>
              </a:rPr>
              <a:t>the words we’ll write? </a:t>
            </a:r>
            <a:endParaRPr sz="2800" i="1">
              <a:solidFill>
                <a:srgbClr val="FF0000"/>
              </a:solidFill>
            </a:endParaRPr>
          </a:p>
          <a:p>
            <a:pPr marL="0" lvl="0" indent="0" algn="ctr" rtl="0">
              <a:lnSpc>
                <a:spcPct val="100000"/>
              </a:lnSpc>
              <a:spcBef>
                <a:spcPts val="1000"/>
              </a:spcBef>
              <a:spcAft>
                <a:spcPts val="1000"/>
              </a:spcAft>
              <a:buNone/>
            </a:pPr>
            <a:r>
              <a:rPr lang="en" sz="2800" i="1">
                <a:solidFill>
                  <a:srgbClr val="FF0000"/>
                </a:solidFill>
              </a:rPr>
              <a:t> Do you know the words we’ll write in our stars today?  </a:t>
            </a:r>
            <a:endParaRPr sz="2800" i="1">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285" name="Google Shape;285;p4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identify the sound and spelling patterns of “-ed” when adding it to the end of base words.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286" name="Google Shape;286;p48"/>
          <p:cNvPicPr preferRelativeResize="0"/>
          <p:nvPr/>
        </p:nvPicPr>
        <p:blipFill>
          <a:blip r:embed="rId3">
            <a:alphaModFix/>
          </a:blip>
          <a:stretch>
            <a:fillRect/>
          </a:stretch>
        </p:blipFill>
        <p:spPr>
          <a:xfrm>
            <a:off x="8353450" y="4336955"/>
            <a:ext cx="708065"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Word Workout: Word Stars</a:t>
            </a:r>
            <a:endParaRPr/>
          </a:p>
        </p:txBody>
      </p:sp>
      <p:sp>
        <p:nvSpPr>
          <p:cNvPr id="292" name="Google Shape;292;p4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57200" algn="ctr" rtl="0">
              <a:spcBef>
                <a:spcPts val="800"/>
              </a:spcBef>
              <a:spcAft>
                <a:spcPts val="0"/>
              </a:spcAft>
              <a:buNone/>
            </a:pPr>
            <a:r>
              <a:rPr lang="en" sz="6000"/>
              <a:t>    </a:t>
            </a:r>
            <a:r>
              <a:rPr lang="en" sz="6000">
                <a:solidFill>
                  <a:schemeClr val="dk1"/>
                </a:solidFill>
              </a:rPr>
              <a:t>						</a:t>
            </a:r>
            <a:endParaRPr sz="6000">
              <a:solidFill>
                <a:schemeClr val="dk1"/>
              </a:solidFill>
            </a:endParaRPr>
          </a:p>
          <a:p>
            <a:pPr marL="0" lvl="0" indent="0" algn="ctr" rtl="0">
              <a:spcBef>
                <a:spcPts val="800"/>
              </a:spcBef>
              <a:spcAft>
                <a:spcPts val="0"/>
              </a:spcAft>
              <a:buNone/>
            </a:pPr>
            <a:endParaRPr sz="7200"/>
          </a:p>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l" rtl="0">
              <a:spcBef>
                <a:spcPts val="800"/>
              </a:spcBef>
              <a:spcAft>
                <a:spcPts val="0"/>
              </a:spcAft>
              <a:buNone/>
            </a:pPr>
            <a:r>
              <a:rPr lang="en" sz="3000"/>
              <a:t>			</a:t>
            </a:r>
            <a:endParaRPr sz="3000"/>
          </a:p>
        </p:txBody>
      </p:sp>
      <p:pic>
        <p:nvPicPr>
          <p:cNvPr id="293" name="Google Shape;293;p49"/>
          <p:cNvPicPr preferRelativeResize="0"/>
          <p:nvPr/>
        </p:nvPicPr>
        <p:blipFill rotWithShape="1">
          <a:blip r:embed="rId3">
            <a:alphaModFix/>
          </a:blip>
          <a:srcRect l="37656" t="26343" r="37866" b="31794"/>
          <a:stretch/>
        </p:blipFill>
        <p:spPr>
          <a:xfrm>
            <a:off x="210600" y="1408700"/>
            <a:ext cx="3020124" cy="2903950"/>
          </a:xfrm>
          <a:prstGeom prst="rect">
            <a:avLst/>
          </a:prstGeom>
          <a:noFill/>
          <a:ln>
            <a:noFill/>
          </a:ln>
        </p:spPr>
      </p:pic>
      <p:pic>
        <p:nvPicPr>
          <p:cNvPr id="294" name="Google Shape;294;p49"/>
          <p:cNvPicPr preferRelativeResize="0"/>
          <p:nvPr/>
        </p:nvPicPr>
        <p:blipFill rotWithShape="1">
          <a:blip r:embed="rId4">
            <a:alphaModFix/>
          </a:blip>
          <a:srcRect l="14349" t="28729" r="37979" b="28434"/>
          <a:stretch/>
        </p:blipFill>
        <p:spPr>
          <a:xfrm>
            <a:off x="3137375" y="1374025"/>
            <a:ext cx="5885500" cy="29733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2">
                                            <p:txEl>
                                              <p:pRg st="0" end="0"/>
                                            </p:txEl>
                                          </p:spTgt>
                                        </p:tgtEl>
                                        <p:attrNameLst>
                                          <p:attrName>style.visibility</p:attrName>
                                        </p:attrNameLst>
                                      </p:cBhvr>
                                      <p:to>
                                        <p:strVal val="visible"/>
                                      </p:to>
                                    </p:set>
                                    <p:animEffect transition="in" filter="fade">
                                      <p:cBhvr>
                                        <p:cTn id="7" dur="2500"/>
                                        <p:tgtEl>
                                          <p:spTgt spid="29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2">
                                            <p:txEl>
                                              <p:pRg st="1" end="1"/>
                                            </p:txEl>
                                          </p:spTgt>
                                        </p:tgtEl>
                                        <p:attrNameLst>
                                          <p:attrName>style.visibility</p:attrName>
                                        </p:attrNameLst>
                                      </p:cBhvr>
                                      <p:to>
                                        <p:strVal val="visible"/>
                                      </p:to>
                                    </p:set>
                                    <p:animEffect transition="in" filter="fade">
                                      <p:cBhvr>
                                        <p:cTn id="12" dur="2500"/>
                                        <p:tgtEl>
                                          <p:spTgt spid="29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2">
                                            <p:txEl>
                                              <p:pRg st="2" end="2"/>
                                            </p:txEl>
                                          </p:spTgt>
                                        </p:tgtEl>
                                        <p:attrNameLst>
                                          <p:attrName>style.visibility</p:attrName>
                                        </p:attrNameLst>
                                      </p:cBhvr>
                                      <p:to>
                                        <p:strVal val="visible"/>
                                      </p:to>
                                    </p:set>
                                    <p:animEffect transition="in" filter="fade">
                                      <p:cBhvr>
                                        <p:cTn id="17" dur="2500"/>
                                        <p:tgtEl>
                                          <p:spTgt spid="29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2">
                                            <p:txEl>
                                              <p:pRg st="3" end="3"/>
                                            </p:txEl>
                                          </p:spTgt>
                                        </p:tgtEl>
                                        <p:attrNameLst>
                                          <p:attrName>style.visibility</p:attrName>
                                        </p:attrNameLst>
                                      </p:cBhvr>
                                      <p:to>
                                        <p:strVal val="visible"/>
                                      </p:to>
                                    </p:set>
                                    <p:animEffect transition="in" filter="fade">
                                      <p:cBhvr>
                                        <p:cTn id="22" dur="2500"/>
                                        <p:tgtEl>
                                          <p:spTgt spid="29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92">
                                            <p:txEl>
                                              <p:pRg st="4" end="4"/>
                                            </p:txEl>
                                          </p:spTgt>
                                        </p:tgtEl>
                                        <p:attrNameLst>
                                          <p:attrName>style.visibility</p:attrName>
                                        </p:attrNameLst>
                                      </p:cBhvr>
                                      <p:to>
                                        <p:strVal val="visible"/>
                                      </p:to>
                                    </p:set>
                                    <p:animEffect transition="in" filter="fade">
                                      <p:cBhvr>
                                        <p:cTn id="27" dur="2500"/>
                                        <p:tgtEl>
                                          <p:spTgt spid="29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92">
                                            <p:txEl>
                                              <p:pRg st="0" end="0"/>
                                            </p:txEl>
                                          </p:spTgt>
                                        </p:tgtEl>
                                        <p:attrNameLst>
                                          <p:attrName>style.visibility</p:attrName>
                                        </p:attrNameLst>
                                      </p:cBhvr>
                                      <p:to>
                                        <p:strVal val="visible"/>
                                      </p:to>
                                    </p:set>
                                    <p:animEffect transition="in" filter="fade">
                                      <p:cBhvr>
                                        <p:cTn id="32" dur="2500"/>
                                        <p:tgtEl>
                                          <p:spTgt spid="29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92">
                                            <p:txEl>
                                              <p:pRg st="1" end="1"/>
                                            </p:txEl>
                                          </p:spTgt>
                                        </p:tgtEl>
                                        <p:attrNameLst>
                                          <p:attrName>style.visibility</p:attrName>
                                        </p:attrNameLst>
                                      </p:cBhvr>
                                      <p:to>
                                        <p:strVal val="visible"/>
                                      </p:to>
                                    </p:set>
                                    <p:animEffect transition="in" filter="fade">
                                      <p:cBhvr>
                                        <p:cTn id="37" dur="2500"/>
                                        <p:tgtEl>
                                          <p:spTgt spid="292">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92">
                                            <p:txEl>
                                              <p:pRg st="2" end="2"/>
                                            </p:txEl>
                                          </p:spTgt>
                                        </p:tgtEl>
                                        <p:attrNameLst>
                                          <p:attrName>style.visibility</p:attrName>
                                        </p:attrNameLst>
                                      </p:cBhvr>
                                      <p:to>
                                        <p:strVal val="visible"/>
                                      </p:to>
                                    </p:set>
                                    <p:animEffect transition="in" filter="fade">
                                      <p:cBhvr>
                                        <p:cTn id="42" dur="2500"/>
                                        <p:tgtEl>
                                          <p:spTgt spid="292">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92">
                                            <p:txEl>
                                              <p:pRg st="3" end="3"/>
                                            </p:txEl>
                                          </p:spTgt>
                                        </p:tgtEl>
                                        <p:attrNameLst>
                                          <p:attrName>style.visibility</p:attrName>
                                        </p:attrNameLst>
                                      </p:cBhvr>
                                      <p:to>
                                        <p:strVal val="visible"/>
                                      </p:to>
                                    </p:set>
                                    <p:animEffect transition="in" filter="fade">
                                      <p:cBhvr>
                                        <p:cTn id="47" dur="2500"/>
                                        <p:tgtEl>
                                          <p:spTgt spid="292">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92">
                                            <p:txEl>
                                              <p:pRg st="4" end="4"/>
                                            </p:txEl>
                                          </p:spTgt>
                                        </p:tgtEl>
                                        <p:attrNameLst>
                                          <p:attrName>style.visibility</p:attrName>
                                        </p:attrNameLst>
                                      </p:cBhvr>
                                      <p:to>
                                        <p:strVal val="visible"/>
                                      </p:to>
                                    </p:set>
                                    <p:animEffect transition="in" filter="fade">
                                      <p:cBhvr>
                                        <p:cTn id="52" dur="2500"/>
                                        <p:tgtEl>
                                          <p:spTgt spid="29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pic>
        <p:nvPicPr>
          <p:cNvPr id="299" name="Google Shape;299;p50"/>
          <p:cNvPicPr preferRelativeResize="0"/>
          <p:nvPr/>
        </p:nvPicPr>
        <p:blipFill rotWithShape="1">
          <a:blip r:embed="rId3">
            <a:alphaModFix/>
          </a:blip>
          <a:srcRect l="19851" t="31190" r="37420" b="9444"/>
          <a:stretch/>
        </p:blipFill>
        <p:spPr>
          <a:xfrm rot="5400000">
            <a:off x="4531488" y="690911"/>
            <a:ext cx="4631099" cy="3617576"/>
          </a:xfrm>
          <a:prstGeom prst="rect">
            <a:avLst/>
          </a:prstGeom>
          <a:noFill/>
          <a:ln>
            <a:noFill/>
          </a:ln>
        </p:spPr>
      </p:pic>
      <p:pic>
        <p:nvPicPr>
          <p:cNvPr id="300" name="Google Shape;300;p50"/>
          <p:cNvPicPr preferRelativeResize="0"/>
          <p:nvPr/>
        </p:nvPicPr>
        <p:blipFill rotWithShape="1">
          <a:blip r:embed="rId4">
            <a:alphaModFix/>
          </a:blip>
          <a:srcRect l="19118" t="27725" r="37171" b="7570"/>
          <a:stretch/>
        </p:blipFill>
        <p:spPr>
          <a:xfrm rot="5400000">
            <a:off x="210901" y="503800"/>
            <a:ext cx="4623049" cy="3847749"/>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6FA2E46-89DD-4431-9EEE-6910710E8908}"/>
</file>

<file path=customXml/itemProps2.xml><?xml version="1.0" encoding="utf-8"?>
<ds:datastoreItem xmlns:ds="http://schemas.openxmlformats.org/officeDocument/2006/customXml" ds:itemID="{3CDCFDB7-C992-4F0B-9AFC-4A7092E39464}"/>
</file>

<file path=customXml/itemProps3.xml><?xml version="1.0" encoding="utf-8"?>
<ds:datastoreItem xmlns:ds="http://schemas.openxmlformats.org/officeDocument/2006/customXml" ds:itemID="{2F1042A2-2A58-490F-BB60-5B9B651EFB47}"/>
</file>

<file path=docProps/app.xml><?xml version="1.0" encoding="utf-8"?>
<Properties xmlns="http://schemas.openxmlformats.org/officeDocument/2006/extended-properties" xmlns:vt="http://schemas.openxmlformats.org/officeDocument/2006/docPropsVTypes">
  <TotalTime>90</TotalTime>
  <Words>4456</Words>
  <Application>Microsoft Office PowerPoint</Application>
  <PresentationFormat>On-screen Show (16:9)</PresentationFormat>
  <Paragraphs>430</Paragraphs>
  <Slides>19</Slides>
  <Notes>19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19</vt:i4>
      </vt:variant>
    </vt:vector>
  </HeadingPairs>
  <TitlesOfParts>
    <vt:vector size="26" baseType="lpstr">
      <vt:lpstr>Century Gothic</vt:lpstr>
      <vt:lpstr>Arial</vt:lpstr>
      <vt:lpstr>Calibri</vt:lpstr>
      <vt:lpstr>Times New Roman</vt:lpstr>
      <vt:lpstr>Office Theme</vt:lpstr>
      <vt:lpstr>Office Theme</vt:lpstr>
      <vt:lpstr>Simple Light</vt:lpstr>
      <vt:lpstr>Grade 2: Module 2: Part 2: Cycle 10: Lesson 50 Teacher slide, before teaching.</vt:lpstr>
      <vt:lpstr>Grade 2: Module 2: Part 2: Cycle 10: Lesson 50 Teacher slide, before teaching.</vt:lpstr>
      <vt:lpstr>Grade 2: Module 2: Part 2: Cycle 10: Lesson 50 Teacher slide, before teaching.</vt:lpstr>
      <vt:lpstr>Grade 2: Module 2: Part 2: Cycle 10: Lesson 50 Teacher slide, before teaching.</vt:lpstr>
      <vt:lpstr>PowerPoint Presentation</vt:lpstr>
      <vt:lpstr>Transition Song</vt:lpstr>
      <vt:lpstr>Opening Learning Targets   </vt:lpstr>
      <vt:lpstr>Word Workout: Word Stars</vt:lpstr>
      <vt:lpstr>PowerPoint Presentation</vt:lpstr>
      <vt:lpstr>Transition Song</vt:lpstr>
      <vt:lpstr>Work Time Learning Targets   </vt:lpstr>
      <vt:lpstr>Word Workout: Word Stars</vt:lpstr>
      <vt:lpstr>Check Your Work</vt:lpstr>
      <vt:lpstr>Reflection Time </vt:lpstr>
      <vt:lpstr>Transition Song</vt:lpstr>
      <vt:lpstr> Independent Work Learning Targets  </vt:lpstr>
      <vt:lpstr>PowerPoint Presentation</vt:lpstr>
      <vt:lpstr>Syllable Slice </vt:lpstr>
      <vt:lpstr>Syllable Sleuth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10: Lesson 50 Teacher slide, before teaching.</dc:title>
  <dc:creator>nbravo</dc:creator>
  <cp:lastModifiedBy>me@briannadasilva.com</cp:lastModifiedBy>
  <cp:revision>7</cp:revision>
  <dcterms:modified xsi:type="dcterms:W3CDTF">2018-12-13T22:46:42Z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