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5.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3DC9148-A2AC-46BF-97DB-65E0C331B8FB}">
  <a:tblStyle styleId="{63DC9148-A2AC-46BF-97DB-65E0C331B8F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749" autoAdjust="0"/>
  </p:normalViewPr>
  <p:slideViewPr>
    <p:cSldViewPr snapToGrid="0">
      <p:cViewPr varScale="1">
        <p:scale>
          <a:sx n="58" d="100"/>
          <a:sy n="58" d="100"/>
        </p:scale>
        <p:origin x="1373" y="5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4874356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three instructional practices: Engagement Text Read-aloud, Irregular Word Snap or Trap, and Decodable Reader: Partner Search and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Engagement Text uses a different format than Grade 1, a local newspaper, “Sunnyside Gazette”.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457200" lvl="0" indent="0" algn="l" rtl="0">
              <a:lnSpc>
                <a:spcPct val="100000"/>
              </a:lnSpc>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813724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2993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6379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659da18b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4659da18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a:t>
            </a:r>
            <a:r>
              <a:rPr lang="en" sz="1200" dirty="0">
                <a:latin typeface="Calibri"/>
                <a:ea typeface="Calibri"/>
                <a:cs typeface="Calibri"/>
                <a:sym typeface="Calibri"/>
              </a:rPr>
              <a:t>n </a:t>
            </a:r>
            <a:r>
              <a:rPr lang="en" sz="1200" dirty="0">
                <a:solidFill>
                  <a:schemeClr val="dk1"/>
                </a:solidFill>
                <a:latin typeface="Calibri"/>
                <a:ea typeface="Calibri"/>
                <a:cs typeface="Calibri"/>
                <a:sym typeface="Calibri"/>
              </a:rPr>
              <a:t>instructional practice </a:t>
            </a:r>
            <a:r>
              <a:rPr lang="en" sz="1200" dirty="0">
                <a:latin typeface="Calibri"/>
                <a:ea typeface="Calibri"/>
                <a:cs typeface="Calibri"/>
                <a:sym typeface="Calibri"/>
              </a:rPr>
              <a:t>introduced in Lesson 7</a:t>
            </a:r>
            <a:r>
              <a:rPr lang="en" sz="1200" dirty="0">
                <a:solidFill>
                  <a:schemeClr val="dk1"/>
                </a:solidFill>
                <a:latin typeface="Calibri"/>
                <a:ea typeface="Calibri"/>
                <a:cs typeface="Calibri"/>
                <a:sym typeface="Calibri"/>
              </a:rPr>
              <a:t>. Be prepared to model and guide students </a:t>
            </a:r>
            <a:r>
              <a:rPr lang="en" sz="1200" dirty="0">
                <a:latin typeface="Calibri"/>
                <a:ea typeface="Calibri"/>
                <a:cs typeface="Calibri"/>
                <a:sym typeface="Calibri"/>
              </a:rPr>
              <a:t>as needed</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Students focus on the “trap” words in this lesson.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snapping fingers after saying “snap” and pretending to “trap” a word with hands cupped and clapped together when a word is a “trap.”</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place these words in the Trap column:</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“colors” because the first ‘o’ makes the /u/ or schwa sound rather than the long /o/ sound.</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“orange” because the ‘a’ has a short /i/ sound (or no sound at all depending on dialect) rather than a long /a/ sound despite the final e.</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“great” because the “ea” spelling makes the long a sound rather than long 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a:t>
            </a:r>
            <a:r>
              <a:rPr lang="en" sz="1200" dirty="0">
                <a:latin typeface="Calibri"/>
                <a:ea typeface="Calibri"/>
                <a:cs typeface="Calibri"/>
                <a:sym typeface="Calibri"/>
              </a:rPr>
              <a:t>yellow</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orange</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colors</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great</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turns</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sing</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that</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start</a:t>
            </a:r>
            <a:r>
              <a:rPr lang="en" sz="1200" dirty="0">
                <a:solidFill>
                  <a:schemeClr val="dk1"/>
                </a:solidFill>
                <a:latin typeface="Calibri"/>
                <a:ea typeface="Calibri"/>
                <a:cs typeface="Calibri"/>
                <a:sym typeface="Calibri"/>
              </a:rPr>
              <a:t>,” and a Snap or Trap T-chart).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We know some words are used frequently in reading a writing.”</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‘frequently’ mean</a:t>
            </a:r>
            <a:r>
              <a:rPr lang="en" sz="1200" dirty="0">
                <a:latin typeface="Calibri"/>
                <a:ea typeface="Calibri"/>
                <a:cs typeface="Calibri"/>
                <a:sym typeface="Calibri"/>
              </a:rPr>
              <a:t>?” (</a:t>
            </a:r>
            <a:r>
              <a:rPr lang="en" sz="1200" b="0" dirty="0">
                <a:latin typeface="Calibri"/>
                <a:ea typeface="Calibri"/>
                <a:cs typeface="Calibri"/>
                <a:sym typeface="Calibri"/>
              </a:rPr>
              <a:t>a lot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“High-frequency words need to be recognized ‘in a snap’ or instantly to support reading all kinds of texts.”</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How does knowing a word ‘in a snap’ support reading all kinds of texts?</a:t>
            </a:r>
            <a:r>
              <a:rPr lang="en" sz="1200" dirty="0">
                <a:latin typeface="Calibri"/>
                <a:ea typeface="Calibri"/>
                <a:cs typeface="Calibri"/>
                <a:sym typeface="Calibri"/>
              </a:rPr>
              <a:t>” (</a:t>
            </a:r>
            <a:r>
              <a:rPr lang="en" sz="1200" b="0" dirty="0">
                <a:latin typeface="Calibri"/>
                <a:ea typeface="Calibri"/>
                <a:cs typeface="Calibri"/>
                <a:sym typeface="Calibri"/>
              </a:rPr>
              <a:t>frees our brains to figure out new words; more fluent because we don’t have to keep stopping to figure out words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“Some of the words on the list are snap words and some are trap words. Today we are going to identify the high-frequency words that are trap words.”</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a ‘trap’ word</a:t>
            </a:r>
            <a:r>
              <a:rPr lang="en" sz="1200" dirty="0">
                <a:latin typeface="Calibri"/>
                <a:ea typeface="Calibri"/>
                <a:cs typeface="Calibri"/>
                <a:sym typeface="Calibri"/>
              </a:rPr>
              <a:t>?” (</a:t>
            </a:r>
            <a:r>
              <a:rPr lang="en" sz="1200" b="0" dirty="0">
                <a:latin typeface="Calibri"/>
                <a:ea typeface="Calibri"/>
                <a:cs typeface="Calibri"/>
                <a:sym typeface="Calibri"/>
              </a:rPr>
              <a:t>Trap words are irregularly spelled. They don’t make regular sounds. They trap us. Trap words don’t ‘play fair.’ They don’t follow the rules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a:t>
            </a:r>
            <a:r>
              <a:rPr lang="en" sz="1200" i="0" dirty="0">
                <a:latin typeface="Calibri"/>
                <a:ea typeface="Calibri"/>
                <a:cs typeface="Calibri"/>
                <a:sym typeface="Calibri"/>
              </a:rPr>
              <a:t>: “Yes! Your job is to find the words that are high-frequency but not snap words. We will call them trap words because they don’t play fair. They don’t sound like they are spelled!”</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all the words listed.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a:t>
            </a:r>
            <a:r>
              <a:rPr lang="en" sz="1200" i="0" dirty="0">
                <a:latin typeface="Calibri"/>
                <a:ea typeface="Calibri"/>
                <a:cs typeface="Calibri"/>
                <a:sym typeface="Calibri"/>
              </a:rPr>
              <a:t>colors</a:t>
            </a:r>
            <a:r>
              <a:rPr lang="en" sz="1200" dirty="0">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I notice we hear two different vowel sounds in the word. The vowel sound in the first syllable is kind of hard to hear. When I say it, I hear /u/, but I see an ’o’. I would have expected this to say /k/ /o/ /l/ in the first syllable, but instead the vowel makes an /u/ sound. This is called a ‘schwa’ sound. The vowel sound in the second syllable is r-controlled or a bossy ‘r’. So this word has some spelling patterns that don’t play fair. The word ‘colors’ goes in the Trap category.”</a:t>
            </a:r>
            <a:r>
              <a:rPr lang="en" sz="1200" i="1" dirty="0">
                <a:latin typeface="Calibri"/>
                <a:ea typeface="Calibri"/>
                <a:cs typeface="Calibri"/>
                <a:sym typeface="Calibri"/>
              </a:rPr>
              <a:t>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word “</a:t>
            </a:r>
            <a:r>
              <a:rPr lang="en" sz="1200" dirty="0">
                <a:latin typeface="Calibri"/>
                <a:ea typeface="Calibri"/>
                <a:cs typeface="Calibri"/>
                <a:sym typeface="Calibri"/>
              </a:rPr>
              <a:t>colors</a:t>
            </a:r>
            <a:r>
              <a:rPr lang="en" sz="1200" dirty="0">
                <a:solidFill>
                  <a:schemeClr val="dk1"/>
                </a:solidFill>
                <a:latin typeface="Calibri"/>
                <a:ea typeface="Calibri"/>
                <a:cs typeface="Calibri"/>
                <a:sym typeface="Calibri"/>
              </a:rPr>
              <a:t>” in the “</a:t>
            </a:r>
            <a:r>
              <a:rPr lang="en" sz="1200" dirty="0">
                <a:latin typeface="Calibri"/>
                <a:ea typeface="Calibri"/>
                <a:cs typeface="Calibri"/>
                <a:sym typeface="Calibri"/>
              </a:rPr>
              <a:t>Trap</a:t>
            </a:r>
            <a:r>
              <a:rPr lang="en" sz="1200" dirty="0">
                <a:solidFill>
                  <a:schemeClr val="dk1"/>
                </a:solidFill>
                <a:latin typeface="Calibri"/>
                <a:ea typeface="Calibri"/>
                <a:cs typeface="Calibri"/>
                <a:sym typeface="Calibri"/>
              </a:rPr>
              <a:t>”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a:t>
            </a:r>
            <a:r>
              <a:rPr lang="en" sz="1200" i="1" dirty="0">
                <a:latin typeface="Calibri"/>
                <a:ea typeface="Calibri"/>
                <a:cs typeface="Calibri"/>
                <a:sym typeface="Calibri"/>
              </a:rPr>
              <a:t>‘Trap’</a:t>
            </a:r>
            <a:r>
              <a:rPr lang="en" sz="1200" i="1" dirty="0">
                <a:solidFill>
                  <a:schemeClr val="dk1"/>
                </a:solidFill>
                <a:latin typeface="Calibri"/>
                <a:ea typeface="Calibri"/>
                <a:cs typeface="Calibri"/>
                <a:sym typeface="Calibri"/>
              </a:rPr>
              <a:t> words? </a:t>
            </a:r>
            <a:r>
              <a:rPr lang="en" sz="1200" i="1" dirty="0">
                <a:latin typeface="Calibri"/>
                <a:ea typeface="Calibri"/>
                <a:cs typeface="Calibri"/>
                <a:sym typeface="Calibri"/>
              </a:rPr>
              <a:t>Even if you are not sure, grapple with it until you come up with a possible answer.</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example</a:t>
            </a:r>
            <a:r>
              <a:rPr lang="en" sz="1200" dirty="0">
                <a:latin typeface="Calibri"/>
                <a:ea typeface="Calibri"/>
                <a:cs typeface="Calibri"/>
                <a:sym typeface="Calibri"/>
              </a:rPr>
              <a:t>, ‘orange’’ is a trap word)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Yes!” </a:t>
            </a:r>
            <a:r>
              <a:rPr lang="en" sz="1200" dirty="0">
                <a:latin typeface="Calibri"/>
                <a:ea typeface="Calibri"/>
                <a:cs typeface="Calibri"/>
                <a:sym typeface="Calibri"/>
              </a:rPr>
              <a:t>and Ask: “</a:t>
            </a:r>
            <a:r>
              <a:rPr lang="en" sz="1200" i="1" dirty="0">
                <a:latin typeface="Calibri"/>
                <a:ea typeface="Calibri"/>
                <a:cs typeface="Calibri"/>
                <a:sym typeface="Calibri"/>
              </a:rPr>
              <a:t>Why do you think ‘orange’ is a trap word</a:t>
            </a:r>
            <a:r>
              <a:rPr lang="en" sz="1200" dirty="0">
                <a:latin typeface="Calibri"/>
                <a:ea typeface="Calibri"/>
                <a:cs typeface="Calibri"/>
                <a:sym typeface="Calibri"/>
              </a:rPr>
              <a:t>?” (</a:t>
            </a:r>
            <a:r>
              <a:rPr lang="en" sz="1200" b="0" dirty="0">
                <a:latin typeface="Calibri"/>
                <a:ea typeface="Calibri"/>
                <a:cs typeface="Calibri"/>
                <a:sym typeface="Calibri"/>
              </a:rPr>
              <a:t>example: because the ‘a’ doesn’t have a long or a short sound, even though that syllable has a final e.)</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“Yes! ‘</a:t>
            </a:r>
            <a:r>
              <a:rPr lang="en-US" sz="1200" i="0" dirty="0">
                <a:latin typeface="Calibri"/>
                <a:ea typeface="Calibri"/>
                <a:cs typeface="Calibri"/>
                <a:sym typeface="Calibri"/>
              </a:rPr>
              <a:t>O</a:t>
            </a:r>
            <a:r>
              <a:rPr lang="en" sz="1200" i="0" dirty="0">
                <a:latin typeface="Calibri"/>
                <a:ea typeface="Calibri"/>
                <a:cs typeface="Calibri"/>
                <a:sym typeface="Calibri"/>
              </a:rPr>
              <a:t>range’ is a trap word because it doesn’t follow the rules. It doesn’t play fair. The word ‘orange’ belongs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Add traps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Guide students to repeat the process with as many of the remaining words as time allows.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grappling/working with effort </a:t>
            </a:r>
            <a:r>
              <a:rPr lang="en" sz="1200" dirty="0">
                <a:latin typeface="Calibri"/>
                <a:ea typeface="Calibri"/>
                <a:cs typeface="Calibri"/>
                <a:sym typeface="Calibri"/>
              </a:rPr>
              <a:t>while </a:t>
            </a:r>
            <a:r>
              <a:rPr lang="en" sz="1200" dirty="0">
                <a:solidFill>
                  <a:schemeClr val="dk1"/>
                </a:solidFill>
                <a:latin typeface="Calibri"/>
                <a:ea typeface="Calibri"/>
                <a:cs typeface="Calibri"/>
                <a:sym typeface="Calibri"/>
              </a:rPr>
              <a:t>reading the high-frequency words</a:t>
            </a:r>
            <a:r>
              <a:rPr lang="en" sz="1200" dirty="0">
                <a:latin typeface="Calibri"/>
                <a:ea typeface="Calibri"/>
                <a:cs typeface="Calibri"/>
                <a:sym typeface="Calibri"/>
              </a:rPr>
              <a:t> and explaining how words that don’t sound like they are spelled are “trap”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words as whole words and analyze the words after reading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Use the phrases from Grade 1: “play fair” for “snap” words and “don’t play fair” for “trap” words if needed to clarify task.</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Offer student-friendly definitions as needed. For example: “Grapple” means to wrestle with something, to keep trying and keep working even </a:t>
            </a:r>
            <a:r>
              <a:rPr lang="en-US" sz="1200" dirty="0">
                <a:latin typeface="Calibri"/>
                <a:ea typeface="Calibri"/>
                <a:cs typeface="Calibri"/>
                <a:sym typeface="Calibri"/>
              </a:rPr>
              <a:t>when</a:t>
            </a:r>
            <a:r>
              <a:rPr lang="en" sz="1200" dirty="0">
                <a:latin typeface="Calibri"/>
                <a:ea typeface="Calibri"/>
                <a:cs typeface="Calibri"/>
                <a:sym typeface="Calibri"/>
              </a:rPr>
              <a:t> a problem is not easy to figure out.  </a:t>
            </a:r>
            <a:endParaRPr sz="1200" dirty="0">
              <a:latin typeface="Calibri"/>
              <a:ea typeface="Calibri"/>
              <a:cs typeface="Calibri"/>
              <a:sym typeface="Calibri"/>
            </a:endParaRPr>
          </a:p>
        </p:txBody>
      </p:sp>
    </p:spTree>
    <p:extLst>
      <p:ext uri="{BB962C8B-B14F-4D97-AF65-F5344CB8AC3E}">
        <p14:creationId xmlns:p14="http://schemas.microsoft.com/office/powerpoint/2010/main" val="2811348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724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a:t>
            </a:r>
            <a:r>
              <a:rPr lang="en" sz="1200" i="0" u="none" dirty="0">
                <a:solidFill>
                  <a:schemeClr val="dk1"/>
                </a:solidFill>
                <a:latin typeface="Calibri"/>
                <a:ea typeface="Calibri"/>
                <a:cs typeface="Calibri"/>
                <a:sym typeface="Calibri"/>
              </a:rPr>
              <a:t>Fall Fest at the Park</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5004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69802a43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469802a43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“Fall Fest at the Park.”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book is based on the Engagement Text: ‘Sunnyside Gazette: Fall Fest in Sunnyside Park.’ But this book is filled with words that YOU can read! There are decodable words, and there are some words that don’t play fair, like ‘great’ and ‘colors.’”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Fall Fest at the Park” and highlighters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“Fall Fest at the Park” together and highlight in their own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sounds that you have learned. So, you just need to say the sounds that go with each of the patterns and then blend them together to read the word. There are some two-syllable words in the story, so remember you can be syllable sleuths, too!”</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2301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068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p>
        </p:txBody>
      </p:sp>
    </p:spTree>
    <p:extLst>
      <p:ext uri="{BB962C8B-B14F-4D97-AF65-F5344CB8AC3E}">
        <p14:creationId xmlns:p14="http://schemas.microsoft.com/office/powerpoint/2010/main" val="40525412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563864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69802a43e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69802a43e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5565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a:t>
            </a:r>
            <a:r>
              <a:rPr lang="en" sz="1200" u="none" dirty="0">
                <a:solidFill>
                  <a:schemeClr val="dk1"/>
                </a:solidFill>
                <a:latin typeface="Calibri"/>
                <a:ea typeface="Calibri"/>
                <a:cs typeface="Calibri"/>
                <a:sym typeface="Calibri"/>
              </a:rPr>
              <a:t>Fall Fest at the Park” </a:t>
            </a:r>
            <a:r>
              <a:rPr lang="en" sz="1200" dirty="0">
                <a:solidFill>
                  <a:schemeClr val="dk1"/>
                </a:solidFill>
                <a:latin typeface="Calibri"/>
                <a:ea typeface="Calibri"/>
                <a:cs typeface="Calibri"/>
                <a:sym typeface="Calibri"/>
              </a:rPr>
              <a:t>(Provided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a:t>
            </a:r>
            <a:r>
              <a:rPr lang="en" sz="1200" u="none" dirty="0">
                <a:solidFill>
                  <a:schemeClr val="dk1"/>
                </a:solidFill>
                <a:latin typeface="Calibri"/>
                <a:ea typeface="Calibri"/>
                <a:cs typeface="Calibri"/>
                <a:sym typeface="Calibri"/>
              </a:rPr>
              <a:t>Fall Fest in Sunnyside Park</a:t>
            </a:r>
            <a:r>
              <a:rPr lang="en" sz="1200" dirty="0">
                <a:solidFill>
                  <a:schemeClr val="dk1"/>
                </a:solidFill>
                <a:latin typeface="Calibri"/>
                <a:ea typeface="Calibri"/>
                <a:cs typeface="Calibri"/>
                <a:sym typeface="Calibri"/>
              </a:rPr>
              <a:t>”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 Teacher Guide</a:t>
            </a:r>
            <a:r>
              <a:rPr lang="en" sz="1200" dirty="0">
                <a:solidFill>
                  <a:schemeClr val="dk1"/>
                </a:solidFill>
                <a:latin typeface="Calibri"/>
                <a:ea typeface="Calibri"/>
                <a:cs typeface="Calibri"/>
                <a:sym typeface="Calibri"/>
              </a:rPr>
              <a:t>, or can be written on index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a:t>
            </a:r>
            <a:r>
              <a:rPr lang="en" sz="1200" b="1" dirty="0">
                <a:solidFill>
                  <a:schemeClr val="dk1"/>
                </a:solidFill>
                <a:latin typeface="Calibri"/>
                <a:ea typeface="Calibri"/>
                <a:cs typeface="Calibri"/>
                <a:sym typeface="Calibri"/>
              </a:rPr>
              <a:t>Supporting Materials - Teacher Guide</a:t>
            </a:r>
            <a:r>
              <a:rPr lang="en" sz="1200" b="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or display slide 12 where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 Teacher Guide</a:t>
            </a:r>
            <a:r>
              <a:rPr lang="en" sz="1200" dirty="0">
                <a:solidFill>
                  <a:schemeClr val="dk1"/>
                </a:solidFill>
                <a:latin typeface="Calibri"/>
                <a:ea typeface="Calibri"/>
                <a:cs typeface="Calibri"/>
                <a:sym typeface="Calibri"/>
              </a:rPr>
              <a:t>, optional;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9197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69802a43e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69802a43e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474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69802a43e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69802a43e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7465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3828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69802a43e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69802a43e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8646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10 of 10 of Decodable Reader </a:t>
            </a:r>
            <a:endParaRPr lang="en"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this page in the text as differentiation for pairs of students who need a challenge.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6314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0" dirty="0">
                <a:solidFill>
                  <a:schemeClr val="dk1"/>
                </a:solidFill>
                <a:latin typeface="Calibri"/>
                <a:ea typeface="Calibri"/>
                <a:cs typeface="Calibri"/>
                <a:sym typeface="Calibri"/>
              </a:rPr>
              <a:t>“I matched sounds to letters to blend sounds together to make a word.”)</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heard a word, I knew it was a ________.”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see an ‘s’ on the end of the word, I know ____________.”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my partner ________, I ______.”</a:t>
            </a:r>
            <a:endParaRPr sz="1200" dirty="0">
              <a:solidFill>
                <a:schemeClr val="dk1"/>
              </a:solidFill>
              <a:latin typeface="Calibri"/>
              <a:ea typeface="Calibri"/>
              <a:cs typeface="Calibri"/>
              <a:sym typeface="Calibri"/>
            </a:endParaRPr>
          </a:p>
        </p:txBody>
      </p:sp>
      <p:sp>
        <p:nvSpPr>
          <p:cNvPr id="267" name="Google Shape;267;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8" name="Google Shape;268;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520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4695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text is one in which students will learn to find the patterns and skills they have learned in reading and be able to read the text on their own after considerable practice. The goal is that by using the decodable text each day to practice skills they have learned, they will be able to read the text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9900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69802a43e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469802a43e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per activity </a:t>
            </a: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a:t>
            </a:r>
            <a:r>
              <a:rPr lang="en-US" sz="1200" b="1" dirty="0">
                <a:solidFill>
                  <a:schemeClr val="dk1"/>
                </a:solidFill>
                <a:latin typeface="Calibri"/>
                <a:ea typeface="Calibri"/>
                <a:cs typeface="Calibri"/>
                <a:sym typeface="Calibri"/>
              </a:rPr>
              <a:t>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“Fall Fest at the Park” Decodable Text.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 Rules of Fluency cards, anchor chart, etc. for student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871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“Fall Fest in Sunnyside Park.”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5612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spelling patterns from the previous cycles to decode words with r-controlled vowels, vowel teams, multisyllabic words, and irregularly spelled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 decode two-syllable words, words with vowel teams, r-controlled vowels, and irregularly spelled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tell why irregularly spelled words are irregular.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schwa, evidence, 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residents, variety, farmers market, Harvest Festival (T)</a:t>
            </a:r>
            <a:endParaRPr sz="1200" dirty="0">
              <a:latin typeface="Calibri"/>
              <a:ea typeface="Calibri"/>
              <a:cs typeface="Calibri"/>
              <a:sym typeface="Calibri"/>
            </a:endParaRPr>
          </a:p>
        </p:txBody>
      </p:sp>
    </p:spTree>
    <p:extLst>
      <p:ext uri="{BB962C8B-B14F-4D97-AF65-F5344CB8AC3E}">
        <p14:creationId xmlns:p14="http://schemas.microsoft.com/office/powerpoint/2010/main" val="92583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7221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Briefly introduce the Learning Targets by reminding students of the lyrics they just sang or chanted in the transition. Explain they will be listening to a story and say back what they heard. Keep it brief as the lesson goes into this in more detail.</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Take the time to emphasize the words “retell” and “evidence” in the Learning Targets.</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highlight>
                  <a:srgbClr val="FFFFFF"/>
                </a:highlight>
                <a:latin typeface="Calibri"/>
                <a:ea typeface="Calibri"/>
                <a:cs typeface="Calibri"/>
                <a:sym typeface="Calibri"/>
              </a:rPr>
              <a:t>Say: </a:t>
            </a:r>
            <a:r>
              <a:rPr lang="en" sz="1200" i="1" dirty="0">
                <a:solidFill>
                  <a:srgbClr val="333333"/>
                </a:solidFill>
                <a:highlight>
                  <a:srgbClr val="FFFFFF"/>
                </a:highlight>
                <a:latin typeface="Calibri"/>
                <a:ea typeface="Calibri"/>
                <a:cs typeface="Calibri"/>
                <a:sym typeface="Calibri"/>
              </a:rPr>
              <a:t>“Does anyone know the meaning of “evidence?” </a:t>
            </a:r>
            <a:r>
              <a:rPr lang="en" sz="1200" dirty="0">
                <a:solidFill>
                  <a:srgbClr val="333333"/>
                </a:solidFill>
                <a:highlight>
                  <a:srgbClr val="FFFFFF"/>
                </a:highlight>
                <a:latin typeface="Calibri"/>
                <a:ea typeface="Calibri"/>
                <a:cs typeface="Calibri"/>
                <a:sym typeface="Calibri"/>
              </a:rPr>
              <a:t>After a few responses be sure to explain that “evidence” means that you can show that something is true. </a:t>
            </a:r>
            <a:r>
              <a:rPr lang="en" sz="1200" i="0" dirty="0">
                <a:solidFill>
                  <a:srgbClr val="333333"/>
                </a:solidFill>
                <a:highlight>
                  <a:srgbClr val="FFFFFF"/>
                </a:highlight>
                <a:latin typeface="Calibri"/>
                <a:ea typeface="Calibri"/>
                <a:cs typeface="Calibri"/>
                <a:sym typeface="Calibri"/>
              </a:rPr>
              <a:t>“I have evidence that he ate his dinner, because there are only a few crumbs left on his plate.”</a:t>
            </a:r>
            <a:endParaRPr sz="1200" i="0" dirty="0">
              <a:solidFill>
                <a:srgbClr val="333333"/>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rgbClr val="333333"/>
                </a:solidFill>
                <a:highlight>
                  <a:srgbClr val="FFFFFF"/>
                </a:highlight>
                <a:latin typeface="Calibri"/>
                <a:ea typeface="Calibri"/>
                <a:cs typeface="Calibri"/>
                <a:sym typeface="Calibri"/>
              </a:rPr>
              <a:t>For retell, you can connect it to the "say back what they heard." You can ask students to identify the part of the word that is familiar ("tell") and explain what the "re" does to that word.</a:t>
            </a: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15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5-10 minutes for uninterrupted first read and 10-15 minutes for the second read with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Engagement Text “</a:t>
            </a:r>
            <a:r>
              <a:rPr lang="en" sz="1200" u="none" dirty="0">
                <a:solidFill>
                  <a:schemeClr val="dk1"/>
                </a:solidFill>
                <a:latin typeface="Calibri"/>
                <a:ea typeface="Calibri"/>
                <a:cs typeface="Calibri"/>
                <a:sym typeface="Calibri"/>
              </a:rPr>
              <a:t>Fall Fest in Sunnyside Park</a:t>
            </a:r>
            <a:r>
              <a:rPr lang="en" sz="1200" dirty="0">
                <a:solidFill>
                  <a:schemeClr val="dk1"/>
                </a:solidFill>
                <a:latin typeface="Calibri"/>
                <a:ea typeface="Calibri"/>
                <a:cs typeface="Calibri"/>
                <a:sym typeface="Calibri"/>
              </a:rPr>
              <a:t>”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story, ‘</a:t>
            </a:r>
            <a:r>
              <a:rPr lang="en" sz="1200" i="0" u="none" dirty="0">
                <a:solidFill>
                  <a:schemeClr val="dk1"/>
                </a:solidFill>
                <a:latin typeface="Calibri"/>
                <a:ea typeface="Calibri"/>
                <a:cs typeface="Calibri"/>
                <a:sym typeface="Calibri"/>
              </a:rPr>
              <a:t>Fall Fest in Sunnyside Park</a:t>
            </a:r>
            <a:r>
              <a:rPr lang="en" sz="1200" i="0" dirty="0">
                <a:solidFill>
                  <a:schemeClr val="dk1"/>
                </a:solidFill>
                <a:latin typeface="Calibri"/>
                <a:ea typeface="Calibri"/>
                <a:cs typeface="Calibri"/>
                <a:sym typeface="Calibri"/>
              </a:rPr>
              <a:t>.’ You will hear words in the story that we learned in our last lesson.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US" sz="1200" dirty="0">
                <a:solidFill>
                  <a:schemeClr val="dk1"/>
                </a:solidFill>
                <a:latin typeface="Calibri"/>
                <a:ea typeface="Calibri"/>
                <a:cs typeface="Calibri"/>
                <a:sym typeface="Calibri"/>
              </a:rPr>
              <a:t>the</a:t>
            </a:r>
            <a:r>
              <a:rPr lang="en" sz="1200" dirty="0">
                <a:solidFill>
                  <a:schemeClr val="dk1"/>
                </a:solidFill>
                <a:latin typeface="Calibri"/>
                <a:ea typeface="Calibri"/>
                <a:cs typeface="Calibri"/>
                <a:sym typeface="Calibri"/>
              </a:rPr>
              <a:t> story aloud once uninterrupted with fluency and expression. Read the story a second time and stop for vocabulary or any other language/syntax opportunities to lift up. For example, you could explain/demonstrate what “harvest” means (the process or time for gathering food or crops).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t>
            </a:r>
            <a:r>
              <a:rPr lang="en" sz="1200" dirty="0">
                <a:latin typeface="Calibri" panose="020F0502020204030204" pitchFamily="34" charset="0"/>
                <a:sym typeface="Calibri"/>
              </a:rPr>
              <a:t>reading Engagement Text for the second time, tell students to turn to a partner and retell the story in their own words. Next, cold call a student for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a:t>
            </a:r>
            <a:r>
              <a:rPr lang="en-US" sz="1200" dirty="0">
                <a:latin typeface="Calibri" panose="020F0502020204030204" pitchFamily="34" charset="0"/>
                <a:sym typeface="Calibri"/>
              </a:rPr>
              <a:t>the </a:t>
            </a:r>
            <a:r>
              <a:rPr lang="en" sz="1200" dirty="0">
                <a:latin typeface="Calibri" panose="020F0502020204030204" pitchFamily="34" charset="0"/>
                <a:sym typeface="Calibri"/>
              </a:rPr>
              <a:t>story.</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students with a copy of the Decodable Reader. The illustrations in the reader will show the sequence of the story, and students can simply retell the details based on what they see in the illustrations.</a:t>
            </a:r>
            <a:endParaRPr dirty="0"/>
          </a:p>
        </p:txBody>
      </p:sp>
    </p:spTree>
    <p:extLst>
      <p:ext uri="{BB962C8B-B14F-4D97-AF65-F5344CB8AC3E}">
        <p14:creationId xmlns:p14="http://schemas.microsoft.com/office/powerpoint/2010/main" val="3810712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comprehension questions for the text “Fall Fest in Sunnyside Park”: </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Recall:</a:t>
            </a:r>
            <a:r>
              <a:rPr lang="en" sz="1200" b="1" dirty="0">
                <a:latin typeface="Calibri"/>
                <a:ea typeface="Calibri"/>
                <a:cs typeface="Calibri"/>
                <a:sym typeface="Calibri"/>
              </a:rPr>
              <a:t> </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startAt="2"/>
            </a:pPr>
            <a:r>
              <a:rPr lang="en" sz="1200" i="1" dirty="0">
                <a:latin typeface="Calibri"/>
                <a:ea typeface="Calibri"/>
                <a:cs typeface="Calibri"/>
                <a:sym typeface="Calibri"/>
              </a:rPr>
              <a:t>"What will be in Sunnyside City Park this weekend?” </a:t>
            </a:r>
            <a:r>
              <a:rPr lang="en" sz="1200" b="0" dirty="0">
                <a:latin typeface="Calibri"/>
                <a:ea typeface="Calibri"/>
                <a:cs typeface="Calibri"/>
                <a:sym typeface="Calibri"/>
              </a:rPr>
              <a:t>(the Harvest Fest)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startAt="2"/>
            </a:pPr>
            <a:r>
              <a:rPr lang="en" sz="1200" i="1" dirty="0">
                <a:latin typeface="Calibri"/>
                <a:ea typeface="Calibri"/>
                <a:cs typeface="Calibri"/>
                <a:sym typeface="Calibri"/>
              </a:rPr>
              <a:t>"What will be in the ‘Fields of Fall Fun’ section?”</a:t>
            </a:r>
            <a:r>
              <a:rPr lang="en" sz="1200" dirty="0">
                <a:latin typeface="Calibri"/>
                <a:ea typeface="Calibri"/>
                <a:cs typeface="Calibri"/>
                <a:sym typeface="Calibri"/>
              </a:rPr>
              <a:t> </a:t>
            </a:r>
            <a:r>
              <a:rPr lang="en" sz="1200" b="0" dirty="0">
                <a:latin typeface="Calibri"/>
                <a:ea typeface="Calibri"/>
                <a:cs typeface="Calibri"/>
                <a:sym typeface="Calibri"/>
              </a:rPr>
              <a:t>(tractor for climbing, play barn, small petting zoo, and free apple cider)</a:t>
            </a:r>
            <a:endParaRPr sz="1200" b="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Digging Deeper: Extension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startAt="4"/>
            </a:pPr>
            <a:r>
              <a:rPr lang="en" sz="1200" i="1" dirty="0">
                <a:latin typeface="Calibri"/>
                <a:ea typeface="Calibri"/>
                <a:cs typeface="Calibri"/>
                <a:sym typeface="Calibri"/>
              </a:rPr>
              <a:t>"Why are those foods sold at the ‘Harvest Fest’ in the fall?” </a:t>
            </a:r>
            <a:r>
              <a:rPr lang="en" sz="1200" b="0" dirty="0">
                <a:latin typeface="Calibri"/>
                <a:ea typeface="Calibri"/>
                <a:cs typeface="Calibri"/>
                <a:sym typeface="Calibri"/>
              </a:rPr>
              <a:t>(answers will vary)</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startAt="4"/>
            </a:pPr>
            <a:r>
              <a:rPr lang="en" sz="1200" i="1" dirty="0">
                <a:latin typeface="Calibri"/>
                <a:ea typeface="Calibri"/>
                <a:cs typeface="Calibri"/>
                <a:sym typeface="Calibri"/>
              </a:rPr>
              <a:t>"How might the foods change in the spring and summer?” </a:t>
            </a:r>
            <a:r>
              <a:rPr lang="en" sz="1200" b="0" dirty="0">
                <a:latin typeface="Calibri"/>
                <a:ea typeface="Calibri"/>
                <a:cs typeface="Calibri"/>
                <a:sym typeface="Calibri"/>
              </a:rPr>
              <a:t>(answers will vary, but may include: Farmers grow different food depending on the season, or In spring and summer, you’d find foods that grow in spring and summer like strawberries and watermelon.)</a:t>
            </a:r>
            <a:endParaRPr sz="1200" b="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portions of the text with the evidence/answers as needed.</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2967938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urn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alk to discuss the word meanings and what in the text makes them think so with a partner before they answer the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Ask students vocabulary and Language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‘residents’ mean?” </a:t>
            </a:r>
            <a:r>
              <a:rPr lang="en" sz="1200" b="0" dirty="0">
                <a:solidFill>
                  <a:schemeClr val="dk1"/>
                </a:solidFill>
                <a:latin typeface="Calibri"/>
                <a:ea typeface="Calibri"/>
                <a:cs typeface="Calibri"/>
                <a:sym typeface="Calibri"/>
              </a:rPr>
              <a:t>(people who live in Sunnyside)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“If there will be a ‘variety’ of flowers and plants, what does ‘variety’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(many types of flowers and plants)</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attempt to answer the questions based on the context in which they are used.</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sentences or parts of text that contain the answers or information to support students in figuring out the meanings.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478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27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uses three instructional </a:t>
            </a:r>
            <a:r>
              <a:rPr lang="en" sz="1600" dirty="0"/>
              <a:t>practices: Engagement </a:t>
            </a:r>
            <a:r>
              <a:rPr lang="en-US" sz="1600" dirty="0"/>
              <a:t>T</a:t>
            </a:r>
            <a:r>
              <a:rPr lang="en" sz="1600" dirty="0"/>
              <a:t>ext Read-aloud, Irregular Word Snap and Trap, and Decodable Reader. The lesson opening </a:t>
            </a:r>
            <a:r>
              <a:rPr lang="en" sz="1600" dirty="0">
                <a:solidFill>
                  <a:schemeClr val="dk1"/>
                </a:solidFill>
              </a:rPr>
              <a:t>introduces the Engagement Text:</a:t>
            </a:r>
            <a:r>
              <a:rPr lang="en" sz="1600" i="1" dirty="0">
                <a:solidFill>
                  <a:schemeClr val="dk1"/>
                </a:solidFill>
              </a:rPr>
              <a:t> “</a:t>
            </a:r>
            <a:r>
              <a:rPr lang="en" sz="1600" dirty="0"/>
              <a:t>Fall Fest in Sunnyside Park,”</a:t>
            </a:r>
            <a:r>
              <a:rPr lang="en" sz="1600" i="1" dirty="0"/>
              <a:t> </a:t>
            </a:r>
            <a:r>
              <a:rPr lang="en" sz="1600" dirty="0"/>
              <a:t>and students analyze irregularly spelled words using Snap and Trap routines. During Work Time, students read the Decodable Text:</a:t>
            </a:r>
            <a:r>
              <a:rPr lang="en" sz="1600" i="1" dirty="0"/>
              <a:t> “</a:t>
            </a:r>
            <a:r>
              <a:rPr lang="en" sz="1600" dirty="0"/>
              <a:t>Fall Fest at the Park” to practice decoding words with r-controlled vowels and newly introduced high frequency words.</a:t>
            </a:r>
            <a:endParaRPr sz="1600" dirty="0">
              <a:solidFill>
                <a:schemeClr val="dk1"/>
              </a:solidFill>
            </a:endParaRPr>
          </a:p>
          <a:p>
            <a:pPr marL="0" lvl="0" indent="0" algn="l" rtl="0">
              <a:lnSpc>
                <a:spcPct val="90000"/>
              </a:lnSpc>
              <a:spcBef>
                <a:spcPts val="800"/>
              </a:spcBef>
              <a:spcAft>
                <a:spcPts val="0"/>
              </a:spcAft>
              <a:buClr>
                <a:srgbClr val="000000"/>
              </a:buClr>
              <a:buSzPts val="1100"/>
              <a:buFont typeface="Arial"/>
              <a:buNone/>
            </a:pP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a:t>
            </a:r>
            <a:r>
              <a:rPr lang="en-US" sz="1600" dirty="0">
                <a:solidFill>
                  <a:schemeClr val="dk1"/>
                </a:solidFill>
              </a:rPr>
              <a:t>cycle </a:t>
            </a:r>
            <a:r>
              <a:rPr lang="en" sz="1600" dirty="0">
                <a:solidFill>
                  <a:schemeClr val="dk1"/>
                </a:solidFill>
              </a:rPr>
              <a:t>and in prior 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58" name="Google Shape;158;p2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64" name="Google Shape;164;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read high-frequency words that “don’t play fair.”</a:t>
            </a: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65" name="Google Shape;165;p25"/>
          <p:cNvPicPr preferRelativeResize="0"/>
          <p:nvPr/>
        </p:nvPicPr>
        <p:blipFill>
          <a:blip r:embed="rId3">
            <a:alphaModFix/>
          </a:blip>
          <a:stretch>
            <a:fillRect/>
          </a:stretch>
        </p:blipFill>
        <p:spPr>
          <a:xfrm>
            <a:off x="8371114" y="4345526"/>
            <a:ext cx="700671" cy="5773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6"/>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171" name="Google Shape;171;p26"/>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172" name="Google Shape;172;p26"/>
          <p:cNvSpPr txBox="1">
            <a:spLocks noGrp="1"/>
          </p:cNvSpPr>
          <p:nvPr>
            <p:ph type="body" idx="1"/>
          </p:nvPr>
        </p:nvSpPr>
        <p:spPr>
          <a:xfrm>
            <a:off x="192994" y="768319"/>
            <a:ext cx="3951900" cy="4109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700"/>
              <a:t>yellow		that</a:t>
            </a:r>
            <a:endParaRPr sz="2700"/>
          </a:p>
          <a:p>
            <a:pPr marL="0" lvl="0" indent="0" algn="l" rtl="0">
              <a:spcBef>
                <a:spcPts val="800"/>
              </a:spcBef>
              <a:spcAft>
                <a:spcPts val="0"/>
              </a:spcAft>
              <a:buNone/>
            </a:pPr>
            <a:r>
              <a:rPr lang="en" sz="2700"/>
              <a:t>orange		start</a:t>
            </a:r>
            <a:endParaRPr sz="2700"/>
          </a:p>
          <a:p>
            <a:pPr marL="0" lvl="0" indent="0" algn="l" rtl="0">
              <a:spcBef>
                <a:spcPts val="800"/>
              </a:spcBef>
              <a:spcAft>
                <a:spcPts val="0"/>
              </a:spcAft>
              <a:buNone/>
            </a:pPr>
            <a:r>
              <a:rPr lang="en" sz="2700"/>
              <a:t>colors</a:t>
            </a:r>
            <a:endParaRPr sz="2700"/>
          </a:p>
          <a:p>
            <a:pPr marL="0" lvl="0" indent="0" algn="l" rtl="0">
              <a:spcBef>
                <a:spcPts val="800"/>
              </a:spcBef>
              <a:spcAft>
                <a:spcPts val="0"/>
              </a:spcAft>
              <a:buNone/>
            </a:pPr>
            <a:r>
              <a:rPr lang="en" sz="2700"/>
              <a:t>great</a:t>
            </a:r>
            <a:endParaRPr sz="2700"/>
          </a:p>
          <a:p>
            <a:pPr marL="0" lvl="0" indent="0" algn="l" rtl="0">
              <a:spcBef>
                <a:spcPts val="800"/>
              </a:spcBef>
              <a:spcAft>
                <a:spcPts val="0"/>
              </a:spcAft>
              <a:buNone/>
            </a:pPr>
            <a:r>
              <a:rPr lang="en" sz="2700"/>
              <a:t>turns</a:t>
            </a:r>
            <a:endParaRPr sz="2700"/>
          </a:p>
          <a:p>
            <a:pPr marL="0" lvl="0" indent="0" algn="l" rtl="0">
              <a:spcBef>
                <a:spcPts val="800"/>
              </a:spcBef>
              <a:spcAft>
                <a:spcPts val="0"/>
              </a:spcAft>
              <a:buNone/>
            </a:pPr>
            <a:r>
              <a:rPr lang="en" sz="2700"/>
              <a:t>sing</a:t>
            </a:r>
            <a:endParaRPr sz="2700"/>
          </a:p>
          <a:p>
            <a:pPr marL="0" lvl="0" indent="0" algn="l" rtl="0">
              <a:spcBef>
                <a:spcPts val="800"/>
              </a:spcBef>
              <a:spcAft>
                <a:spcPts val="0"/>
              </a:spcAft>
              <a:buNone/>
            </a:pPr>
            <a:endParaRPr sz="2700"/>
          </a:p>
          <a:p>
            <a:pPr marL="0" lvl="0" indent="0" algn="l" rtl="0">
              <a:spcBef>
                <a:spcPts val="800"/>
              </a:spcBef>
              <a:spcAft>
                <a:spcPts val="0"/>
              </a:spcAft>
              <a:buNone/>
            </a:pPr>
            <a:r>
              <a:rPr lang="en" sz="2700"/>
              <a:t>			</a:t>
            </a:r>
            <a:endParaRPr sz="2700"/>
          </a:p>
          <a:p>
            <a:pPr marL="914400" lvl="0" indent="0" algn="l" rtl="0">
              <a:spcBef>
                <a:spcPts val="800"/>
              </a:spcBef>
              <a:spcAft>
                <a:spcPts val="0"/>
              </a:spcAft>
              <a:buNone/>
            </a:pPr>
            <a:r>
              <a:rPr lang="en" sz="2400"/>
              <a:t>                                        </a:t>
            </a:r>
            <a:endParaRPr sz="2400"/>
          </a:p>
        </p:txBody>
      </p:sp>
      <p:graphicFrame>
        <p:nvGraphicFramePr>
          <p:cNvPr id="173" name="Google Shape;173;p26"/>
          <p:cNvGraphicFramePr/>
          <p:nvPr/>
        </p:nvGraphicFramePr>
        <p:xfrm>
          <a:off x="4600031" y="598950"/>
          <a:ext cx="4232200" cy="3924944"/>
        </p:xfrm>
        <a:graphic>
          <a:graphicData uri="http://schemas.openxmlformats.org/drawingml/2006/table">
            <a:tbl>
              <a:tblPr>
                <a:noFill/>
                <a:tableStyleId>{63DC9148-A2AC-46BF-97DB-65E0C331B8FB}</a:tableStyleId>
              </a:tblPr>
              <a:tblGrid>
                <a:gridCol w="2116100">
                  <a:extLst>
                    <a:ext uri="{9D8B030D-6E8A-4147-A177-3AD203B41FA5}">
                      <a16:colId xmlns:a16="http://schemas.microsoft.com/office/drawing/2014/main" val="20000"/>
                    </a:ext>
                  </a:extLst>
                </a:gridCol>
                <a:gridCol w="2116100">
                  <a:extLst>
                    <a:ext uri="{9D8B030D-6E8A-4147-A177-3AD203B41FA5}">
                      <a16:colId xmlns:a16="http://schemas.microsoft.com/office/drawing/2014/main" val="20001"/>
                    </a:ext>
                  </a:extLst>
                </a:gridCol>
              </a:tblGrid>
              <a:tr h="553575">
                <a:tc>
                  <a:txBody>
                    <a:bodyPr/>
                    <a:lstStyle/>
                    <a:p>
                      <a:pPr marL="0" lvl="0" indent="0" algn="ctr" rtl="0">
                        <a:lnSpc>
                          <a:spcPct val="90000"/>
                        </a:lnSpc>
                        <a:spcBef>
                          <a:spcPts val="0"/>
                        </a:spcBef>
                        <a:spcAft>
                          <a:spcPts val="0"/>
                        </a:spcAft>
                        <a:buNone/>
                      </a:pPr>
                      <a:r>
                        <a:rPr lang="en" sz="3400" b="1">
                          <a:solidFill>
                            <a:schemeClr val="dk1"/>
                          </a:solidFill>
                          <a:latin typeface="Century Gothic"/>
                          <a:ea typeface="Century Gothic"/>
                          <a:cs typeface="Century Gothic"/>
                          <a:sym typeface="Century Gothic"/>
                        </a:rPr>
                        <a:t>Snap</a:t>
                      </a:r>
                      <a:endParaRPr sz="1100"/>
                    </a:p>
                  </a:txBody>
                  <a:tcPr marL="68575" marR="68575" marT="68575" marB="68575"/>
                </a:tc>
                <a:tc>
                  <a:txBody>
                    <a:bodyPr/>
                    <a:lstStyle/>
                    <a:p>
                      <a:pPr marL="0" lvl="0" indent="0" algn="ctr" rtl="0">
                        <a:lnSpc>
                          <a:spcPct val="90000"/>
                        </a:lnSpc>
                        <a:spcBef>
                          <a:spcPts val="0"/>
                        </a:spcBef>
                        <a:spcAft>
                          <a:spcPts val="0"/>
                        </a:spcAft>
                        <a:buNone/>
                      </a:pPr>
                      <a:r>
                        <a:rPr lang="en" sz="3400" b="1">
                          <a:solidFill>
                            <a:schemeClr val="dk1"/>
                          </a:solidFill>
                          <a:latin typeface="Century Gothic"/>
                          <a:ea typeface="Century Gothic"/>
                          <a:cs typeface="Century Gothic"/>
                          <a:sym typeface="Century Gothic"/>
                        </a:rPr>
                        <a:t>Trap</a:t>
                      </a:r>
                      <a:endParaRPr sz="1100"/>
                    </a:p>
                  </a:txBody>
                  <a:tcPr marL="68575" marR="68575" marT="68575" marB="68575"/>
                </a:tc>
                <a:extLst>
                  <a:ext uri="{0D108BD9-81ED-4DB2-BD59-A6C34878D82A}">
                    <a16:rowId xmlns:a16="http://schemas.microsoft.com/office/drawing/2014/main" val="10000"/>
                  </a:ext>
                </a:extLst>
              </a:tr>
              <a:tr h="553575">
                <a:tc>
                  <a:txBody>
                    <a:bodyPr/>
                    <a:lstStyle/>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1"/>
                  </a:ext>
                </a:extLst>
              </a:tr>
              <a:tr h="553575">
                <a:tc>
                  <a:txBody>
                    <a:bodyPr/>
                    <a:lstStyle/>
                    <a:p>
                      <a:pPr marL="0" lvl="0" indent="0" algn="l" rtl="0">
                        <a:spcBef>
                          <a:spcPts val="800"/>
                        </a:spcBef>
                        <a:spcAft>
                          <a:spcPts val="0"/>
                        </a:spcAft>
                        <a:buNone/>
                      </a:pPr>
                      <a:endParaRPr sz="1100"/>
                    </a:p>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2"/>
                  </a:ext>
                </a:extLst>
              </a:tr>
              <a:tr h="553575">
                <a:tc>
                  <a:txBody>
                    <a:bodyPr/>
                    <a:lstStyle/>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3"/>
                  </a:ext>
                </a:extLst>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4"/>
                  </a:ext>
                </a:extLst>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5"/>
                  </a:ext>
                </a:extLst>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6"/>
                  </a:ext>
                </a:extLst>
              </a:tr>
            </a:tbl>
          </a:graphicData>
        </a:graphic>
      </p:graphicFrame>
      <p:sp>
        <p:nvSpPr>
          <p:cNvPr id="174" name="Google Shape;174;p26"/>
          <p:cNvSpPr txBox="1"/>
          <p:nvPr/>
        </p:nvSpPr>
        <p:spPr>
          <a:xfrm>
            <a:off x="4862725" y="1557100"/>
            <a:ext cx="1582800" cy="8658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100"/>
          </a:p>
          <a:p>
            <a:pPr marL="0" lvl="0" indent="0" algn="l" rtl="0">
              <a:spcBef>
                <a:spcPts val="0"/>
              </a:spcBef>
              <a:spcAft>
                <a:spcPts val="0"/>
              </a:spcAft>
              <a:buNone/>
            </a:pPr>
            <a:r>
              <a:rPr lang="en" sz="3600">
                <a:latin typeface="Century Gothic"/>
                <a:ea typeface="Century Gothic"/>
                <a:cs typeface="Century Gothic"/>
                <a:sym typeface="Century Gothic"/>
              </a:rPr>
              <a:t>turns</a:t>
            </a:r>
            <a:endParaRPr sz="3600">
              <a:latin typeface="Century Gothic"/>
              <a:ea typeface="Century Gothic"/>
              <a:cs typeface="Century Gothic"/>
              <a:sym typeface="Century Gothic"/>
            </a:endParaRPr>
          </a:p>
        </p:txBody>
      </p:sp>
      <p:sp>
        <p:nvSpPr>
          <p:cNvPr id="175" name="Google Shape;175;p26"/>
          <p:cNvSpPr txBox="1"/>
          <p:nvPr/>
        </p:nvSpPr>
        <p:spPr>
          <a:xfrm>
            <a:off x="6833800" y="1161425"/>
            <a:ext cx="16593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colors</a:t>
            </a:r>
            <a:endParaRPr sz="3600">
              <a:latin typeface="Century Gothic"/>
              <a:ea typeface="Century Gothic"/>
              <a:cs typeface="Century Gothic"/>
              <a:sym typeface="Century Gothic"/>
            </a:endParaRPr>
          </a:p>
        </p:txBody>
      </p:sp>
      <p:sp>
        <p:nvSpPr>
          <p:cNvPr id="176" name="Google Shape;176;p26"/>
          <p:cNvSpPr txBox="1"/>
          <p:nvPr/>
        </p:nvSpPr>
        <p:spPr>
          <a:xfrm>
            <a:off x="6777175" y="1725450"/>
            <a:ext cx="1914300" cy="7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orange</a:t>
            </a:r>
            <a:endParaRPr sz="3600">
              <a:latin typeface="Century Gothic"/>
              <a:ea typeface="Century Gothic"/>
              <a:cs typeface="Century Gothic"/>
              <a:sym typeface="Century Gothic"/>
            </a:endParaRPr>
          </a:p>
        </p:txBody>
      </p:sp>
      <p:sp>
        <p:nvSpPr>
          <p:cNvPr id="177" name="Google Shape;177;p26"/>
          <p:cNvSpPr txBox="1"/>
          <p:nvPr/>
        </p:nvSpPr>
        <p:spPr>
          <a:xfrm>
            <a:off x="6833800" y="2223200"/>
            <a:ext cx="1819800" cy="7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great</a:t>
            </a:r>
            <a:endParaRPr sz="3600">
              <a:latin typeface="Century Gothic"/>
              <a:ea typeface="Century Gothic"/>
              <a:cs typeface="Century Gothic"/>
              <a:sym typeface="Century Gothic"/>
            </a:endParaRPr>
          </a:p>
        </p:txBody>
      </p:sp>
      <p:sp>
        <p:nvSpPr>
          <p:cNvPr id="178" name="Google Shape;178;p26"/>
          <p:cNvSpPr txBox="1"/>
          <p:nvPr/>
        </p:nvSpPr>
        <p:spPr>
          <a:xfrm>
            <a:off x="4786125" y="1152700"/>
            <a:ext cx="17484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yellow</a:t>
            </a:r>
            <a:endParaRPr sz="3600">
              <a:latin typeface="Century Gothic"/>
              <a:ea typeface="Century Gothic"/>
              <a:cs typeface="Century Gothic"/>
              <a:sym typeface="Century Gothic"/>
            </a:endParaRPr>
          </a:p>
        </p:txBody>
      </p:sp>
      <p:sp>
        <p:nvSpPr>
          <p:cNvPr id="179" name="Google Shape;179;p26"/>
          <p:cNvSpPr txBox="1"/>
          <p:nvPr/>
        </p:nvSpPr>
        <p:spPr>
          <a:xfrm>
            <a:off x="4722325" y="2310100"/>
            <a:ext cx="19143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sing</a:t>
            </a:r>
            <a:endParaRPr sz="3600">
              <a:latin typeface="Century Gothic"/>
              <a:ea typeface="Century Gothic"/>
              <a:cs typeface="Century Gothic"/>
              <a:sym typeface="Century Gothic"/>
            </a:endParaRPr>
          </a:p>
        </p:txBody>
      </p:sp>
      <p:sp>
        <p:nvSpPr>
          <p:cNvPr id="180" name="Google Shape;180;p26"/>
          <p:cNvSpPr txBox="1"/>
          <p:nvPr/>
        </p:nvSpPr>
        <p:spPr>
          <a:xfrm>
            <a:off x="4747850" y="2846150"/>
            <a:ext cx="1819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that</a:t>
            </a:r>
            <a:endParaRPr sz="3600">
              <a:latin typeface="Century Gothic"/>
              <a:ea typeface="Century Gothic"/>
              <a:cs typeface="Century Gothic"/>
              <a:sym typeface="Century Gothic"/>
            </a:endParaRPr>
          </a:p>
        </p:txBody>
      </p:sp>
      <p:sp>
        <p:nvSpPr>
          <p:cNvPr id="181" name="Google Shape;181;p26"/>
          <p:cNvSpPr txBox="1"/>
          <p:nvPr/>
        </p:nvSpPr>
        <p:spPr>
          <a:xfrm>
            <a:off x="4786125" y="3369450"/>
            <a:ext cx="14295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start</a:t>
            </a:r>
            <a:endParaRPr sz="360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
                                        </p:tgtEl>
                                        <p:attrNameLst>
                                          <p:attrName>style.visibility</p:attrName>
                                        </p:attrNameLst>
                                      </p:cBhvr>
                                      <p:to>
                                        <p:strVal val="visible"/>
                                      </p:to>
                                    </p:set>
                                    <p:animEffect transition="in" filter="fade">
                                      <p:cBhvr>
                                        <p:cTn id="7" dur="10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7" name="Google Shape;187;p27"/>
          <p:cNvSpPr txBox="1">
            <a:spLocks noGrp="1"/>
          </p:cNvSpPr>
          <p:nvPr>
            <p:ph type="body" idx="1"/>
          </p:nvPr>
        </p:nvSpPr>
        <p:spPr>
          <a:xfrm>
            <a:off x="571500" y="1152475"/>
            <a:ext cx="80010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93" name="Google Shape;193;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Fall Fest at the Park</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94" name="Google Shape;194;p28"/>
          <p:cNvPicPr preferRelativeResize="0"/>
          <p:nvPr/>
        </p:nvPicPr>
        <p:blipFill>
          <a:blip r:embed="rId3">
            <a:alphaModFix/>
          </a:blip>
          <a:stretch>
            <a:fillRect/>
          </a:stretch>
        </p:blipFill>
        <p:spPr>
          <a:xfrm>
            <a:off x="8371114" y="4354284"/>
            <a:ext cx="711557" cy="56644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00" name="Google Shape;200;p29"/>
          <p:cNvSpPr txBox="1"/>
          <p:nvPr/>
        </p:nvSpPr>
        <p:spPr>
          <a:xfrm>
            <a:off x="311700" y="1204025"/>
            <a:ext cx="3722850" cy="257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r>
              <a:rPr lang="en" sz="4900" b="1" dirty="0">
                <a:solidFill>
                  <a:schemeClr val="dk1"/>
                </a:solidFill>
                <a:latin typeface="Century Gothic" panose="020B0502020202020204" pitchFamily="34" charset="0"/>
              </a:rPr>
              <a:t>Fall Fest at the Park</a:t>
            </a:r>
            <a:endParaRPr sz="4900" b="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Cycle 6 Decodable Student Reader</a:t>
            </a:r>
            <a:endParaRPr sz="24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pic>
        <p:nvPicPr>
          <p:cNvPr id="201" name="Google Shape;201;p29"/>
          <p:cNvPicPr preferRelativeResize="0"/>
          <p:nvPr/>
        </p:nvPicPr>
        <p:blipFill>
          <a:blip r:embed="rId3">
            <a:alphaModFix/>
          </a:blip>
          <a:stretch>
            <a:fillRect/>
          </a:stretch>
        </p:blipFill>
        <p:spPr>
          <a:xfrm>
            <a:off x="4186950" y="1059275"/>
            <a:ext cx="4804651" cy="36628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0"/>
          <p:cNvSpPr txBox="1">
            <a:spLocks noGrp="1"/>
          </p:cNvSpPr>
          <p:nvPr>
            <p:ph type="title"/>
          </p:nvPr>
        </p:nvSpPr>
        <p:spPr>
          <a:xfrm>
            <a:off x="311700" y="190100"/>
            <a:ext cx="8520600" cy="716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07" name="Google Shape;207;p30"/>
          <p:cNvSpPr txBox="1"/>
          <p:nvPr/>
        </p:nvSpPr>
        <p:spPr>
          <a:xfrm>
            <a:off x="1024474" y="876625"/>
            <a:ext cx="7111607" cy="37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600" dirty="0">
                <a:solidFill>
                  <a:schemeClr val="dk1"/>
                </a:solidFill>
                <a:latin typeface="Century Gothic" panose="020B0502020202020204" pitchFamily="34" charset="0"/>
              </a:rPr>
              <a:t>The leaves on the trees were starting to turn many colors. James and Pat could see red leaves, yellow leaves, brown and orange leaves. It was Fall!</a:t>
            </a: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36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l" rtl="0">
              <a:spcBef>
                <a:spcPts val="0"/>
              </a:spcBef>
              <a:spcAft>
                <a:spcPts val="0"/>
              </a:spcAft>
              <a:buNone/>
            </a:pPr>
            <a:endParaRPr dirty="0">
              <a:latin typeface="Century Gothic" panose="020B0502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1"/>
          <p:cNvSpPr txBox="1">
            <a:spLocks noGrp="1"/>
          </p:cNvSpPr>
          <p:nvPr>
            <p:ph type="title"/>
          </p:nvPr>
        </p:nvSpPr>
        <p:spPr>
          <a:xfrm>
            <a:off x="311700" y="190100"/>
            <a:ext cx="8520600" cy="716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13" name="Google Shape;213;p31"/>
          <p:cNvSpPr txBox="1"/>
          <p:nvPr/>
        </p:nvSpPr>
        <p:spPr>
          <a:xfrm>
            <a:off x="1469905" y="548450"/>
            <a:ext cx="6204190" cy="39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They wanted to go the Harvest Fest at the park.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“Can we walk to the park this</a:t>
            </a:r>
            <a:endParaRPr lang="en-US"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3000" dirty="0">
                <a:solidFill>
                  <a:schemeClr val="dk1"/>
                </a:solidFill>
                <a:latin typeface="Century Gothic"/>
                <a:ea typeface="Century Gothic"/>
                <a:cs typeface="Century Gothic"/>
                <a:sym typeface="Century Gothic"/>
              </a:rPr>
              <a:t>morning?” James asked Grandma. “Sure. Have fun and </a:t>
            </a:r>
          </a:p>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be safe,” she said. James and Pat walked to the park.</a:t>
            </a: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2"/>
          <p:cNvSpPr txBox="1">
            <a:spLocks noGrp="1"/>
          </p:cNvSpPr>
          <p:nvPr>
            <p:ph type="title"/>
          </p:nvPr>
        </p:nvSpPr>
        <p:spPr>
          <a:xfrm>
            <a:off x="311700" y="221800"/>
            <a:ext cx="8520600" cy="58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19" name="Google Shape;219;p32"/>
          <p:cNvSpPr txBox="1"/>
          <p:nvPr/>
        </p:nvSpPr>
        <p:spPr>
          <a:xfrm>
            <a:off x="1425825" y="855500"/>
            <a:ext cx="6474300" cy="38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The Harvest Fest was full</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of fun things to do and see.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There were lots of people and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colors and smells. Pat and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James saw some friends from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school there, too.</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3"/>
          <p:cNvSpPr txBox="1">
            <a:spLocks noGrp="1"/>
          </p:cNvSpPr>
          <p:nvPr>
            <p:ph type="title"/>
          </p:nvPr>
        </p:nvSpPr>
        <p:spPr>
          <a:xfrm>
            <a:off x="311700" y="221800"/>
            <a:ext cx="8520600" cy="58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25" name="Google Shape;225;p33"/>
          <p:cNvSpPr txBox="1"/>
          <p:nvPr/>
        </p:nvSpPr>
        <p:spPr>
          <a:xfrm>
            <a:off x="1309650" y="866050"/>
            <a:ext cx="6805650" cy="38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endParaRPr sz="2800" dirty="0">
              <a:solidFill>
                <a:schemeClr val="dk1"/>
              </a:solidFill>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Then they saw a farmer’s market.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The market had fresh eggs, butter, and milk. They also had yellow corn and things that grow on a farm.</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endParaRPr dirty="0"/>
          </a:p>
        </p:txBody>
      </p:sp>
      <p:pic>
        <p:nvPicPr>
          <p:cNvPr id="226" name="Google Shape;226;p33"/>
          <p:cNvPicPr preferRelativeResize="0"/>
          <p:nvPr/>
        </p:nvPicPr>
        <p:blipFill>
          <a:blip r:embed="rId3">
            <a:alphaModFix/>
          </a:blip>
          <a:stretch>
            <a:fillRect/>
          </a:stretch>
        </p:blipFill>
        <p:spPr>
          <a:xfrm>
            <a:off x="2925576" y="802600"/>
            <a:ext cx="1563124" cy="11916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Decodable Reader: </a:t>
            </a:r>
            <a:r>
              <a:rPr lang="en" sz="1500"/>
              <a:t>“Fall Fest at the Park”</a:t>
            </a:r>
            <a:r>
              <a:rPr lang="en" sz="1500">
                <a:solidFill>
                  <a:schemeClr val="dk1"/>
                </a:solidFill>
              </a:rPr>
              <a:t> (Provided; one per student) (Enlarged embedded in slides)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Engagement Text: “</a:t>
            </a:r>
            <a:r>
              <a:rPr lang="en" sz="1500"/>
              <a:t>Fall Fest in Sunnyside Park</a:t>
            </a:r>
            <a:r>
              <a:rPr lang="en" sz="1500">
                <a:solidFill>
                  <a:schemeClr val="dk1"/>
                </a:solidFill>
              </a:rPr>
              <a:t>” (Embedded in slides for teacher read-aloud) </a:t>
            </a:r>
            <a:endParaRPr sz="1500">
              <a:solidFill>
                <a:schemeClr val="dk1"/>
              </a:solidFill>
            </a:endParaRPr>
          </a:p>
          <a:p>
            <a:pPr marL="457200" lvl="0" indent="-323850" algn="l" rtl="0">
              <a:spcBef>
                <a:spcPts val="0"/>
              </a:spcBef>
              <a:spcAft>
                <a:spcPts val="0"/>
              </a:spcAft>
              <a:buClr>
                <a:schemeClr val="dk1"/>
              </a:buClr>
              <a:buSzPts val="1500"/>
              <a:buChar char="•"/>
            </a:pPr>
            <a:r>
              <a:rPr lang="en" sz="1500"/>
              <a:t>Snap or Trap</a:t>
            </a:r>
            <a:r>
              <a:rPr lang="en" sz="1500">
                <a:solidFill>
                  <a:schemeClr val="dk1"/>
                </a:solidFill>
              </a:rPr>
              <a:t> Word Cards (Supporting Materials-Teacher Guide, or write on index cards)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Snapshot Assessment (Supporting Materials-Teacher Guide, optional; one per student)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Pre-determine partnerships for retelling and reading Decodable Reader</a:t>
            </a:r>
            <a:endParaRPr sz="1500" b="1">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Highlighters, highlighter tape</a:t>
            </a:r>
            <a:endParaRPr sz="1500">
              <a:solidFill>
                <a:schemeClr val="dk1"/>
              </a:solidFill>
            </a:endParaRPr>
          </a:p>
        </p:txBody>
      </p:sp>
      <p:sp>
        <p:nvSpPr>
          <p:cNvPr id="106" name="Google Shape;106;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27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4"/>
          <p:cNvSpPr txBox="1">
            <a:spLocks noGrp="1"/>
          </p:cNvSpPr>
          <p:nvPr>
            <p:ph type="title"/>
          </p:nvPr>
        </p:nvSpPr>
        <p:spPr>
          <a:xfrm>
            <a:off x="311700" y="221800"/>
            <a:ext cx="8520600" cy="58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32" name="Google Shape;232;p34"/>
          <p:cNvSpPr txBox="1"/>
          <p:nvPr/>
        </p:nvSpPr>
        <p:spPr>
          <a:xfrm>
            <a:off x="1309650" y="866050"/>
            <a:ext cx="6499500" cy="38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8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pic>
        <p:nvPicPr>
          <p:cNvPr id="233" name="Google Shape;233;p34"/>
          <p:cNvPicPr preferRelativeResize="0"/>
          <p:nvPr/>
        </p:nvPicPr>
        <p:blipFill>
          <a:blip r:embed="rId3">
            <a:alphaModFix/>
          </a:blip>
          <a:stretch>
            <a:fillRect/>
          </a:stretch>
        </p:blipFill>
        <p:spPr>
          <a:xfrm>
            <a:off x="643938" y="1401599"/>
            <a:ext cx="6499500" cy="2598901"/>
          </a:xfrm>
          <a:prstGeom prst="rect">
            <a:avLst/>
          </a:prstGeom>
          <a:noFill/>
          <a:ln>
            <a:noFill/>
          </a:ln>
        </p:spPr>
      </p:pic>
      <p:sp>
        <p:nvSpPr>
          <p:cNvPr id="234" name="Google Shape;234;p34"/>
          <p:cNvSpPr txBox="1"/>
          <p:nvPr/>
        </p:nvSpPr>
        <p:spPr>
          <a:xfrm>
            <a:off x="7519725" y="862275"/>
            <a:ext cx="1312500" cy="332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35" name="Google Shape;235;p34"/>
          <p:cNvPicPr preferRelativeResize="0"/>
          <p:nvPr/>
        </p:nvPicPr>
        <p:blipFill>
          <a:blip r:embed="rId4">
            <a:alphaModFix/>
          </a:blip>
          <a:stretch>
            <a:fillRect/>
          </a:stretch>
        </p:blipFill>
        <p:spPr>
          <a:xfrm>
            <a:off x="7279101" y="579300"/>
            <a:ext cx="1533800" cy="45191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txBox="1">
            <a:spLocks noGrp="1"/>
          </p:cNvSpPr>
          <p:nvPr>
            <p:ph type="title"/>
          </p:nvPr>
        </p:nvSpPr>
        <p:spPr>
          <a:xfrm>
            <a:off x="311700" y="221800"/>
            <a:ext cx="8520600" cy="58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41" name="Google Shape;241;p35"/>
          <p:cNvSpPr txBox="1"/>
          <p:nvPr/>
        </p:nvSpPr>
        <p:spPr>
          <a:xfrm>
            <a:off x="1453100" y="1605375"/>
            <a:ext cx="6356100" cy="31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8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42" name="Google Shape;242;p35"/>
          <p:cNvSpPr txBox="1"/>
          <p:nvPr/>
        </p:nvSpPr>
        <p:spPr>
          <a:xfrm>
            <a:off x="792125" y="1351875"/>
            <a:ext cx="5682000" cy="325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“Look, a tractor,” said James.</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A big orange tractor from a farm was parked in the dirt.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Pat and James ran to the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tractor. Kids could get on it.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They had to take turns.</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51</a:t>
            </a:r>
            <a:endParaRPr dirty="0">
              <a:latin typeface="Century Gothic"/>
              <a:ea typeface="Century Gothic"/>
              <a:cs typeface="Century Gothic"/>
              <a:sym typeface="Century Gothic"/>
            </a:endParaRPr>
          </a:p>
        </p:txBody>
      </p:sp>
      <p:sp>
        <p:nvSpPr>
          <p:cNvPr id="243" name="Google Shape;243;p35"/>
          <p:cNvSpPr txBox="1"/>
          <p:nvPr/>
        </p:nvSpPr>
        <p:spPr>
          <a:xfrm>
            <a:off x="6970650" y="654825"/>
            <a:ext cx="1996200" cy="20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44" name="Google Shape;244;p35"/>
          <p:cNvPicPr preferRelativeResize="0"/>
          <p:nvPr/>
        </p:nvPicPr>
        <p:blipFill>
          <a:blip r:embed="rId3">
            <a:alphaModFix/>
          </a:blip>
          <a:stretch>
            <a:fillRect/>
          </a:stretch>
        </p:blipFill>
        <p:spPr>
          <a:xfrm>
            <a:off x="6717170" y="323350"/>
            <a:ext cx="1916900" cy="18463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6"/>
          <p:cNvSpPr txBox="1">
            <a:spLocks noGrp="1"/>
          </p:cNvSpPr>
          <p:nvPr>
            <p:ph type="title"/>
          </p:nvPr>
        </p:nvSpPr>
        <p:spPr>
          <a:xfrm>
            <a:off x="311700" y="179550"/>
            <a:ext cx="8520600" cy="717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50" name="Google Shape;250;p36"/>
          <p:cNvSpPr txBox="1"/>
          <p:nvPr/>
        </p:nvSpPr>
        <p:spPr>
          <a:xfrm>
            <a:off x="1499750" y="1193450"/>
            <a:ext cx="5971314" cy="349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Then they saw a big barn. Not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a real barn, but a play barn.</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There was also a real farmer</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there. He had a goat, a pig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and a rabbit. The kids could</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pet and feed them. </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7"/>
          <p:cNvSpPr txBox="1">
            <a:spLocks noGrp="1"/>
          </p:cNvSpPr>
          <p:nvPr>
            <p:ph type="title"/>
          </p:nvPr>
        </p:nvSpPr>
        <p:spPr>
          <a:xfrm>
            <a:off x="311700" y="179550"/>
            <a:ext cx="8520600" cy="717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56" name="Google Shape;256;p37"/>
          <p:cNvSpPr txBox="1"/>
          <p:nvPr/>
        </p:nvSpPr>
        <p:spPr>
          <a:xfrm>
            <a:off x="1582877" y="1183058"/>
            <a:ext cx="6366168" cy="349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“I will be a farmer when I grow up. Will you be a farmer with me?” said Pat to James. “I want to be a doctor. But I think you will be a great farmer,” he said as they walked home.</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Partner Search </a:t>
            </a:r>
            <a:endParaRPr/>
          </a:p>
          <a:p>
            <a:pPr marL="0" lvl="0" indent="0" algn="l" rtl="0">
              <a:spcBef>
                <a:spcPts val="0"/>
              </a:spcBef>
              <a:spcAft>
                <a:spcPts val="0"/>
              </a:spcAft>
              <a:buNone/>
            </a:pPr>
            <a:r>
              <a:rPr lang="en"/>
              <a:t>      and Read</a:t>
            </a:r>
            <a:endParaRPr/>
          </a:p>
        </p:txBody>
      </p:sp>
      <p:sp>
        <p:nvSpPr>
          <p:cNvPr id="262" name="Google Shape;262;p38"/>
          <p:cNvSpPr txBox="1"/>
          <p:nvPr/>
        </p:nvSpPr>
        <p:spPr>
          <a:xfrm>
            <a:off x="4816100" y="390775"/>
            <a:ext cx="3516900" cy="440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63" name="Google Shape;263;p38"/>
          <p:cNvPicPr preferRelativeResize="0"/>
          <p:nvPr/>
        </p:nvPicPr>
        <p:blipFill rotWithShape="1">
          <a:blip r:embed="rId3">
            <a:alphaModFix/>
          </a:blip>
          <a:srcRect r="1695" b="21521"/>
          <a:stretch/>
        </p:blipFill>
        <p:spPr>
          <a:xfrm>
            <a:off x="4149118" y="1"/>
            <a:ext cx="4557672" cy="46168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71" name="Google Shape;271;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272" name="Google Shape;272;p39"/>
          <p:cNvPicPr preferRelativeResize="0"/>
          <p:nvPr/>
        </p:nvPicPr>
        <p:blipFill>
          <a:blip r:embed="rId3">
            <a:alphaModFix/>
          </a:blip>
          <a:stretch>
            <a:fillRect/>
          </a:stretch>
        </p:blipFill>
        <p:spPr>
          <a:xfrm>
            <a:off x="592272" y="1543197"/>
            <a:ext cx="2425800" cy="24257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8" name="Google Shape;278;p40"/>
          <p:cNvSpPr txBox="1">
            <a:spLocks noGrp="1"/>
          </p:cNvSpPr>
          <p:nvPr>
            <p:ph type="body" idx="1"/>
          </p:nvPr>
        </p:nvSpPr>
        <p:spPr>
          <a:xfrm>
            <a:off x="311700" y="1045600"/>
            <a:ext cx="8520600" cy="3523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With high-frequency words and r-controlled vowels.</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284" name="Google Shape;28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Fall Fest at the Park.</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SzPts val="2400"/>
              <a:buChar char="•"/>
            </a:pPr>
            <a:r>
              <a:rPr lang="en" sz="2400" dirty="0"/>
              <a:t>I can use what I know to read and write high-frequency words and words that have r-controlled vowel patterns.</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85" name="Google Shape;285;p41"/>
          <p:cNvPicPr preferRelativeResize="0"/>
          <p:nvPr/>
        </p:nvPicPr>
        <p:blipFill>
          <a:blip r:embed="rId3">
            <a:alphaModFix/>
          </a:blip>
          <a:stretch>
            <a:fillRect/>
          </a:stretch>
        </p:blipFill>
        <p:spPr>
          <a:xfrm>
            <a:off x="8273143" y="4299856"/>
            <a:ext cx="765986" cy="59009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graphicFrame>
        <p:nvGraphicFramePr>
          <p:cNvPr id="290" name="Google Shape;290;p42"/>
          <p:cNvGraphicFramePr/>
          <p:nvPr>
            <p:extLst>
              <p:ext uri="{D42A27DB-BD31-4B8C-83A1-F6EECF244321}">
                <p14:modId xmlns:p14="http://schemas.microsoft.com/office/powerpoint/2010/main" val="1568201134"/>
              </p:ext>
            </p:extLst>
          </p:nvPr>
        </p:nvGraphicFramePr>
        <p:xfrm>
          <a:off x="43544" y="189444"/>
          <a:ext cx="9015300" cy="5178322"/>
        </p:xfrm>
        <a:graphic>
          <a:graphicData uri="http://schemas.openxmlformats.org/drawingml/2006/table">
            <a:tbl>
              <a:tblPr>
                <a:noFill/>
                <a:tableStyleId>{63DC9148-A2AC-46BF-97DB-65E0C331B8FB}</a:tableStyleId>
              </a:tblPr>
              <a:tblGrid>
                <a:gridCol w="3005100">
                  <a:extLst>
                    <a:ext uri="{9D8B030D-6E8A-4147-A177-3AD203B41FA5}">
                      <a16:colId xmlns:a16="http://schemas.microsoft.com/office/drawing/2014/main" val="20000"/>
                    </a:ext>
                  </a:extLst>
                </a:gridCol>
                <a:gridCol w="3005100">
                  <a:extLst>
                    <a:ext uri="{9D8B030D-6E8A-4147-A177-3AD203B41FA5}">
                      <a16:colId xmlns:a16="http://schemas.microsoft.com/office/drawing/2014/main" val="20001"/>
                    </a:ext>
                  </a:extLst>
                </a:gridCol>
                <a:gridCol w="3005100">
                  <a:extLst>
                    <a:ext uri="{9D8B030D-6E8A-4147-A177-3AD203B41FA5}">
                      <a16:colId xmlns:a16="http://schemas.microsoft.com/office/drawing/2014/main" val="20002"/>
                    </a:ext>
                  </a:extLst>
                </a:gridCol>
              </a:tblGrid>
              <a:tr h="696668">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Word Work: Word Detective!</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Partner Writing</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Partner Reading</a:t>
                      </a:r>
                      <a:endParaRPr sz="18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46832">
                <a:tc>
                  <a:txBody>
                    <a:bodyPr/>
                    <a:lstStyle/>
                    <a:p>
                      <a:pPr marL="0" lvl="0" indent="0" algn="l" rtl="0">
                        <a:lnSpc>
                          <a:spcPct val="120000"/>
                        </a:lnSpc>
                        <a:spcBef>
                          <a:spcPts val="0"/>
                        </a:spcBef>
                        <a:spcAft>
                          <a:spcPts val="0"/>
                        </a:spcAft>
                        <a:buClr>
                          <a:schemeClr val="dk1"/>
                        </a:buClr>
                        <a:buSzPts val="1100"/>
                        <a:buFont typeface="Arial"/>
                        <a:buNone/>
                      </a:pPr>
                      <a:r>
                        <a:rPr lang="en" sz="1300" dirty="0">
                          <a:solidFill>
                            <a:schemeClr val="dk1"/>
                          </a:solidFill>
                          <a:latin typeface="Century Gothic"/>
                          <a:ea typeface="Century Gothic"/>
                          <a:cs typeface="Century Gothic"/>
                          <a:sym typeface="Century Gothic"/>
                        </a:rPr>
                        <a:t>As you find the following words, whisper read, spell the word to yourself, and circle the words.</a:t>
                      </a:r>
                      <a:endParaRPr sz="1300" dirty="0">
                        <a:solidFill>
                          <a:schemeClr val="dk1"/>
                        </a:solidFill>
                        <a:latin typeface="Century Gothic"/>
                        <a:ea typeface="Century Gothic"/>
                        <a:cs typeface="Century Gothic"/>
                        <a:sym typeface="Century Gothic"/>
                      </a:endParaRPr>
                    </a:p>
                    <a:p>
                      <a:pPr marL="342900" lvl="0" indent="-342900" algn="l" rtl="0">
                        <a:lnSpc>
                          <a:spcPct val="120000"/>
                        </a:lnSpc>
                        <a:spcBef>
                          <a:spcPts val="0"/>
                        </a:spcBef>
                        <a:spcAft>
                          <a:spcPts val="0"/>
                        </a:spcAft>
                        <a:buClr>
                          <a:schemeClr val="dk1"/>
                        </a:buClr>
                        <a:buSzPct val="100000"/>
                        <a:buFont typeface="+mj-lt"/>
                        <a:buAutoNum type="arabicPeriod"/>
                      </a:pPr>
                      <a:r>
                        <a:rPr lang="en" sz="1300" dirty="0">
                          <a:solidFill>
                            <a:schemeClr val="dk1"/>
                          </a:solidFill>
                          <a:latin typeface="Century Gothic"/>
                          <a:ea typeface="Century Gothic"/>
                          <a:cs typeface="Century Gothic"/>
                          <a:sym typeface="Century Gothic"/>
                        </a:rPr>
                        <a:t>Find the high-frequency words  (orange, yellow, great, colors, that, start, turns, sing)</a:t>
                      </a:r>
                    </a:p>
                    <a:p>
                      <a:pPr marL="342900" lvl="0" indent="-342900" algn="l" rtl="0">
                        <a:lnSpc>
                          <a:spcPct val="120000"/>
                        </a:lnSpc>
                        <a:spcBef>
                          <a:spcPts val="0"/>
                        </a:spcBef>
                        <a:spcAft>
                          <a:spcPts val="0"/>
                        </a:spcAft>
                        <a:buClr>
                          <a:schemeClr val="dk1"/>
                        </a:buClr>
                        <a:buSzPct val="100000"/>
                        <a:buFont typeface="+mj-lt"/>
                        <a:buAutoNum type="arabicPeriod"/>
                      </a:pPr>
                      <a:r>
                        <a:rPr lang="en" sz="1300" dirty="0">
                          <a:solidFill>
                            <a:schemeClr val="dk1"/>
                          </a:solidFill>
                          <a:latin typeface="Century Gothic"/>
                          <a:ea typeface="Century Gothic"/>
                          <a:cs typeface="Century Gothic"/>
                          <a:sym typeface="Century Gothic"/>
                        </a:rPr>
                        <a:t>Find and circle all the words containing the spelling patterns:  “ar,” “or,” “er,” “ir,” “ur.”</a:t>
                      </a:r>
                    </a:p>
                    <a:p>
                      <a:pPr marL="342900" lvl="0" indent="-342900" algn="l" rtl="0">
                        <a:lnSpc>
                          <a:spcPct val="120000"/>
                        </a:lnSpc>
                        <a:spcBef>
                          <a:spcPts val="0"/>
                        </a:spcBef>
                        <a:spcAft>
                          <a:spcPts val="0"/>
                        </a:spcAft>
                        <a:buClr>
                          <a:schemeClr val="dk1"/>
                        </a:buClr>
                        <a:buSzPct val="100000"/>
                        <a:buFont typeface="+mj-lt"/>
                        <a:buAutoNum type="arabicPeriod"/>
                      </a:pPr>
                      <a:r>
                        <a:rPr lang="en" sz="1300" dirty="0">
                          <a:solidFill>
                            <a:schemeClr val="dk1"/>
                          </a:solidFill>
                          <a:latin typeface="Century Gothic"/>
                          <a:ea typeface="Century Gothic"/>
                          <a:cs typeface="Century Gothic"/>
                          <a:sym typeface="Century Gothic"/>
                        </a:rPr>
                        <a:t>If you can’t read a word, underline the syllables and try again.  </a:t>
                      </a:r>
                    </a:p>
                    <a:p>
                      <a:pPr marL="342900" lvl="0" indent="-342900" algn="l" rtl="0">
                        <a:lnSpc>
                          <a:spcPct val="120000"/>
                        </a:lnSpc>
                        <a:spcBef>
                          <a:spcPts val="0"/>
                        </a:spcBef>
                        <a:spcAft>
                          <a:spcPts val="0"/>
                        </a:spcAft>
                        <a:buClr>
                          <a:schemeClr val="dk1"/>
                        </a:buClr>
                        <a:buSzPct val="100000"/>
                        <a:buFont typeface="+mj-lt"/>
                        <a:buAutoNum type="arabicPeriod"/>
                      </a:pPr>
                      <a:r>
                        <a:rPr lang="en" sz="1300" dirty="0">
                          <a:solidFill>
                            <a:schemeClr val="dk1"/>
                          </a:solidFill>
                          <a:latin typeface="Century Gothic"/>
                          <a:ea typeface="Century Gothic"/>
                          <a:cs typeface="Century Gothic"/>
                          <a:sym typeface="Century Gothic"/>
                        </a:rPr>
                        <a:t>Work with your partner to read all the words. Did you circle the same words?</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p>
                  </a:txBody>
                  <a:tcPr marL="91425" marR="91425" marT="91425" marB="91425"/>
                </a:tc>
                <a:tc>
                  <a:txBody>
                    <a:bodyPr/>
                    <a:lstStyle/>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Complete the Word Detective Work.</a:t>
                      </a:r>
                    </a:p>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Work with a partner to write a new page for the decodable reader, “Fall Fest at the Park.”</a:t>
                      </a:r>
                    </a:p>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Use as many words that have “ar,” “or,” “er,” “ir,” </a:t>
                      </a:r>
                      <a:r>
                        <a:rPr lang="en-US" sz="1300" dirty="0">
                          <a:solidFill>
                            <a:schemeClr val="dk1"/>
                          </a:solidFill>
                          <a:latin typeface="Century Gothic"/>
                          <a:ea typeface="Century Gothic"/>
                          <a:cs typeface="Century Gothic"/>
                          <a:sym typeface="Century Gothic"/>
                        </a:rPr>
                        <a:t>and </a:t>
                      </a:r>
                      <a:r>
                        <a:rPr lang="en" sz="1300" dirty="0">
                          <a:solidFill>
                            <a:schemeClr val="dk1"/>
                          </a:solidFill>
                          <a:latin typeface="Century Gothic"/>
                          <a:ea typeface="Century Gothic"/>
                          <a:cs typeface="Century Gothic"/>
                          <a:sym typeface="Century Gothic"/>
                        </a:rPr>
                        <a:t>“ur” as you can.</a:t>
                      </a:r>
                    </a:p>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Take turns reading the page to your partner. Follow the Rules of Fluency! Read </a:t>
                      </a:r>
                      <a:r>
                        <a:rPr lang="en" sz="1300" i="0" dirty="0">
                          <a:solidFill>
                            <a:schemeClr val="dk1"/>
                          </a:solidFill>
                          <a:latin typeface="Century Gothic"/>
                          <a:ea typeface="Century Gothic"/>
                          <a:cs typeface="Century Gothic"/>
                          <a:sym typeface="Century Gothic"/>
                        </a:rPr>
                        <a:t>smoothly, with expression &amp; meaning, and at just the right speed</a:t>
                      </a:r>
                      <a:r>
                        <a:rPr lang="en" sz="1300" dirty="0">
                          <a:solidFill>
                            <a:schemeClr val="dk1"/>
                          </a:solidFill>
                          <a:latin typeface="Century Gothic"/>
                          <a:ea typeface="Century Gothic"/>
                          <a:cs typeface="Century Gothic"/>
                          <a:sym typeface="Century Gothic"/>
                        </a:rPr>
                        <a:t>.</a:t>
                      </a:r>
                      <a:endParaRPr sz="13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Read “Fall Fest at Sunnyside Park” with a partner.</a:t>
                      </a:r>
                    </a:p>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As you read, circle all the words that have “ar,” “or,” “er,” “ir,” “ur,” </a:t>
                      </a:r>
                      <a:r>
                        <a:rPr lang="en-US" sz="1300" dirty="0">
                          <a:solidFill>
                            <a:schemeClr val="dk1"/>
                          </a:solidFill>
                          <a:latin typeface="Century Gothic"/>
                          <a:ea typeface="Century Gothic"/>
                          <a:cs typeface="Century Gothic"/>
                          <a:sym typeface="Century Gothic"/>
                        </a:rPr>
                        <a:t>and </a:t>
                      </a:r>
                      <a:r>
                        <a:rPr lang="en" sz="1300" dirty="0">
                          <a:solidFill>
                            <a:schemeClr val="dk1"/>
                          </a:solidFill>
                          <a:latin typeface="Century Gothic"/>
                          <a:ea typeface="Century Gothic"/>
                          <a:cs typeface="Century Gothic"/>
                          <a:sym typeface="Century Gothic"/>
                        </a:rPr>
                        <a:t>spelling patterns; and </a:t>
                      </a:r>
                      <a:r>
                        <a:rPr lang="en-US" sz="1300" dirty="0">
                          <a:solidFill>
                            <a:schemeClr val="dk1"/>
                          </a:solidFill>
                          <a:latin typeface="Century Gothic"/>
                          <a:ea typeface="Century Gothic"/>
                          <a:cs typeface="Century Gothic"/>
                          <a:sym typeface="Century Gothic"/>
                        </a:rPr>
                        <a:t>circle </a:t>
                      </a:r>
                      <a:r>
                        <a:rPr lang="en" sz="1300" dirty="0">
                          <a:solidFill>
                            <a:schemeClr val="dk1"/>
                          </a:solidFill>
                          <a:latin typeface="Century Gothic"/>
                          <a:ea typeface="Century Gothic"/>
                          <a:cs typeface="Century Gothic"/>
                          <a:sym typeface="Century Gothic"/>
                        </a:rPr>
                        <a:t>the high frequency words (that, orange, yellow, great, colors, start, turns, sing).</a:t>
                      </a:r>
                    </a:p>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Read the story again.</a:t>
                      </a:r>
                    </a:p>
                    <a:p>
                      <a:pPr marL="342900" lvl="0" indent="-342900" algn="l" rtl="0">
                        <a:lnSpc>
                          <a:spcPct val="120000"/>
                        </a:lnSpc>
                        <a:spcBef>
                          <a:spcPts val="0"/>
                        </a:spcBef>
                        <a:spcAft>
                          <a:spcPts val="0"/>
                        </a:spcAft>
                        <a:buFont typeface="+mj-lt"/>
                        <a:buAutoNum type="arabicPeriod"/>
                      </a:pPr>
                      <a:r>
                        <a:rPr lang="en" sz="1300" dirty="0">
                          <a:solidFill>
                            <a:schemeClr val="dk1"/>
                          </a:solidFill>
                          <a:latin typeface="Century Gothic"/>
                          <a:ea typeface="Century Gothic"/>
                          <a:cs typeface="Century Gothic"/>
                          <a:sym typeface="Century Gothic"/>
                        </a:rPr>
                        <a:t>If you have time, find another student that independently read the story and read each other sentences with the words you circled.</a:t>
                      </a:r>
                      <a:endParaRPr sz="13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a:t>
            </a:r>
            <a:r>
              <a:rPr lang="en" b="1">
                <a:solidFill>
                  <a:schemeClr val="dk1"/>
                </a:solidFill>
              </a:rPr>
              <a:t>Lesson 27</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Fall Fest in Sunnyside Park.</a:t>
            </a:r>
            <a:r>
              <a:rPr lang="en" dirty="0">
                <a:solidFill>
                  <a:schemeClr val="dk1"/>
                </a:solidFill>
              </a:rPr>
              <a:t>”</a:t>
            </a:r>
            <a:endParaRPr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12" name="Google Shape;112;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27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8" name="Google Shape;11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9" name="Google Shape;119;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6: Lesson 27</a:t>
            </a:r>
            <a:endParaRPr sz="3200" b="1">
              <a:solidFill>
                <a:srgbClr val="404040"/>
              </a:solidFill>
              <a:latin typeface="Century Gothic"/>
              <a:ea typeface="Century Gothic"/>
              <a:cs typeface="Century Gothic"/>
              <a:sym typeface="Century Gothic"/>
            </a:endParaRPr>
          </a:p>
        </p:txBody>
      </p:sp>
      <p:pic>
        <p:nvPicPr>
          <p:cNvPr id="120" name="Google Shape;12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1" name="Google Shape;12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7" name="Google Shape;127;p19"/>
          <p:cNvSpPr txBox="1">
            <a:spLocks noGrp="1"/>
          </p:cNvSpPr>
          <p:nvPr>
            <p:ph type="body" idx="1"/>
          </p:nvPr>
        </p:nvSpPr>
        <p:spPr>
          <a:xfrm>
            <a:off x="752354" y="1152475"/>
            <a:ext cx="7639292"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133" name="Google Shape;133;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Fall Fest in Sunnyside Park</a:t>
            </a:r>
            <a:r>
              <a:rPr lang="en" sz="2400">
                <a:solidFill>
                  <a:schemeClr val="dk1"/>
                </a:solidFill>
              </a:rPr>
              <a:t>.”</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a:t>
            </a:r>
            <a:r>
              <a:rPr lang="en" sz="2400"/>
              <a:t>Fall Fest in Sunnyside Park</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34" name="Google Shape;134;p20"/>
          <p:cNvPicPr preferRelativeResize="0"/>
          <p:nvPr/>
        </p:nvPicPr>
        <p:blipFill>
          <a:blip r:embed="rId3">
            <a:alphaModFix/>
          </a:blip>
          <a:stretch>
            <a:fillRect/>
          </a:stretch>
        </p:blipFill>
        <p:spPr>
          <a:xfrm>
            <a:off x="8392884" y="4397829"/>
            <a:ext cx="657129" cy="5337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258875" y="-337950"/>
            <a:ext cx="2985900" cy="2670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600" dirty="0"/>
          </a:p>
          <a:p>
            <a:pPr marL="0" lvl="0" indent="0" algn="l" rtl="0">
              <a:spcBef>
                <a:spcPts val="0"/>
              </a:spcBef>
              <a:spcAft>
                <a:spcPts val="0"/>
              </a:spcAft>
              <a:buNone/>
            </a:pPr>
            <a:r>
              <a:rPr lang="en" sz="2600" dirty="0">
                <a:latin typeface="Century Gothic"/>
                <a:ea typeface="Century Gothic"/>
                <a:cs typeface="Century Gothic"/>
                <a:sym typeface="Century Gothic"/>
              </a:rPr>
              <a:t>Engagement Text:</a:t>
            </a:r>
            <a:endParaRPr sz="2600" dirty="0">
              <a:latin typeface="Century Gothic"/>
              <a:ea typeface="Century Gothic"/>
              <a:cs typeface="Century Gothic"/>
              <a:sym typeface="Century Gothic"/>
            </a:endParaRPr>
          </a:p>
          <a:p>
            <a:pPr marL="0" lvl="0" indent="0" rtl="0">
              <a:spcBef>
                <a:spcPts val="0"/>
              </a:spcBef>
              <a:spcAft>
                <a:spcPts val="0"/>
              </a:spcAft>
              <a:buNone/>
            </a:pPr>
            <a:r>
              <a:rPr lang="en" sz="2600" dirty="0">
                <a:latin typeface="Century Gothic"/>
                <a:ea typeface="Century Gothic"/>
                <a:cs typeface="Century Gothic"/>
                <a:sym typeface="Century Gothic"/>
              </a:rPr>
              <a:t>“Fall Fest in</a:t>
            </a:r>
            <a:endParaRPr sz="2600" dirty="0">
              <a:latin typeface="Century Gothic"/>
              <a:ea typeface="Century Gothic"/>
              <a:cs typeface="Century Gothic"/>
              <a:sym typeface="Century Gothic"/>
            </a:endParaRPr>
          </a:p>
          <a:p>
            <a:pPr marL="0" lvl="0" indent="0" rtl="0">
              <a:spcBef>
                <a:spcPts val="0"/>
              </a:spcBef>
              <a:spcAft>
                <a:spcPts val="0"/>
              </a:spcAft>
              <a:buNone/>
            </a:pPr>
            <a:r>
              <a:rPr lang="en" sz="2600" dirty="0">
                <a:latin typeface="Century Gothic"/>
                <a:ea typeface="Century Gothic"/>
                <a:cs typeface="Century Gothic"/>
                <a:sym typeface="Century Gothic"/>
              </a:rPr>
              <a:t>Sunnyside Park”</a:t>
            </a:r>
            <a:r>
              <a:rPr lang="en" sz="2600" dirty="0"/>
              <a:t> </a:t>
            </a:r>
            <a:endParaRPr dirty="0"/>
          </a:p>
        </p:txBody>
      </p:sp>
      <p:pic>
        <p:nvPicPr>
          <p:cNvPr id="140" name="Google Shape;140;p21"/>
          <p:cNvPicPr preferRelativeResize="0"/>
          <p:nvPr/>
        </p:nvPicPr>
        <p:blipFill>
          <a:blip r:embed="rId3">
            <a:alphaModFix/>
          </a:blip>
          <a:stretch>
            <a:fillRect/>
          </a:stretch>
        </p:blipFill>
        <p:spPr>
          <a:xfrm>
            <a:off x="3084250" y="43900"/>
            <a:ext cx="5915327" cy="47104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146" name="Google Shape;146;p22"/>
          <p:cNvSpPr txBox="1">
            <a:spLocks noGrp="1"/>
          </p:cNvSpPr>
          <p:nvPr>
            <p:ph type="body" idx="1"/>
          </p:nvPr>
        </p:nvSpPr>
        <p:spPr>
          <a:xfrm>
            <a:off x="252800" y="671300"/>
            <a:ext cx="8520600" cy="3661800"/>
          </a:xfrm>
          <a:prstGeom prst="rect">
            <a:avLst/>
          </a:prstGeom>
        </p:spPr>
        <p:txBody>
          <a:bodyPr spcFirstLastPara="1" wrap="square" lIns="68575" tIns="34275" rIns="68575" bIns="34275" anchor="t" anchorCtr="0">
            <a:noAutofit/>
          </a:bodyPr>
          <a:lstStyle/>
          <a:p>
            <a:pPr marL="0" lvl="0" indent="0" algn="l" rtl="0">
              <a:lnSpc>
                <a:spcPct val="120000"/>
              </a:lnSpc>
              <a:spcBef>
                <a:spcPts val="800"/>
              </a:spcBef>
              <a:spcAft>
                <a:spcPts val="0"/>
              </a:spcAft>
              <a:buNone/>
            </a:pPr>
            <a:endParaRPr dirty="0"/>
          </a:p>
          <a:p>
            <a:pPr marL="457200" lvl="0" indent="-361950" algn="l" rtl="0">
              <a:lnSpc>
                <a:spcPct val="120000"/>
              </a:lnSpc>
              <a:spcBef>
                <a:spcPts val="800"/>
              </a:spcBef>
              <a:spcAft>
                <a:spcPts val="0"/>
              </a:spcAft>
              <a:buSzPts val="2100"/>
              <a:buAutoNum type="arabicPeriod"/>
            </a:pPr>
            <a:r>
              <a:rPr lang="en" dirty="0"/>
              <a:t>What will be in Sunnyside City Park this weekend?</a:t>
            </a:r>
            <a:endParaRPr dirty="0"/>
          </a:p>
          <a:p>
            <a:pPr marL="457200" lvl="0" indent="-361950" algn="l" rtl="0">
              <a:lnSpc>
                <a:spcPct val="120000"/>
              </a:lnSpc>
              <a:spcBef>
                <a:spcPts val="0"/>
              </a:spcBef>
              <a:spcAft>
                <a:spcPts val="0"/>
              </a:spcAft>
              <a:buSzPts val="2100"/>
              <a:buAutoNum type="arabicPeriod"/>
            </a:pPr>
            <a:r>
              <a:rPr lang="en" dirty="0"/>
              <a:t>What will be in the Fields of Fall Fun section? </a:t>
            </a:r>
            <a:endParaRPr dirty="0"/>
          </a:p>
          <a:p>
            <a:pPr marL="457200" lvl="0" indent="-361950" algn="l" rtl="0">
              <a:lnSpc>
                <a:spcPct val="120000"/>
              </a:lnSpc>
              <a:spcBef>
                <a:spcPts val="0"/>
              </a:spcBef>
              <a:spcAft>
                <a:spcPts val="0"/>
              </a:spcAft>
              <a:buSzPts val="2100"/>
              <a:buAutoNum type="arabicPeriod"/>
            </a:pPr>
            <a:r>
              <a:rPr lang="en" dirty="0"/>
              <a:t>The text says: “The Harvest Fest will include a farmer’s market full of fresh farm foods to buy, such as apples and pumpkins.”</a:t>
            </a:r>
            <a:endParaRPr dirty="0"/>
          </a:p>
          <a:p>
            <a:pPr marL="457200" lvl="0" indent="0" algn="l" rtl="0">
              <a:lnSpc>
                <a:spcPct val="120000"/>
              </a:lnSpc>
              <a:spcBef>
                <a:spcPts val="800"/>
              </a:spcBef>
              <a:spcAft>
                <a:spcPts val="0"/>
              </a:spcAft>
              <a:buNone/>
            </a:pPr>
            <a:r>
              <a:rPr lang="en" dirty="0"/>
              <a:t>Why are those foods sold at the festival in the fall? How might the foods change in the spring or summer?</a:t>
            </a:r>
            <a:endParaRPr dirty="0"/>
          </a:p>
          <a:p>
            <a:pPr marL="457200" lvl="0" indent="0" algn="l" rtl="0">
              <a:lnSpc>
                <a:spcPct val="120000"/>
              </a:lnSpc>
              <a:spcBef>
                <a:spcPts val="800"/>
              </a:spcBef>
              <a:spcAft>
                <a:spcPts val="0"/>
              </a:spcAft>
              <a:buNone/>
            </a:pPr>
            <a:endParaRPr i="1" dirty="0"/>
          </a:p>
          <a:p>
            <a:pPr marL="0" lvl="0" indent="0" algn="l" rtl="0">
              <a:lnSpc>
                <a:spcPct val="120000"/>
              </a:lnSpc>
              <a:spcBef>
                <a:spcPts val="800"/>
              </a:spcBef>
              <a:spcAft>
                <a:spcPts val="0"/>
              </a:spcAft>
              <a:buNone/>
            </a:pPr>
            <a:endParaRPr dirty="0"/>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152" name="Google Shape;152;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AutoNum type="arabicPeriod"/>
            </a:pPr>
            <a:r>
              <a:rPr lang="en" sz="2400" dirty="0"/>
              <a:t>What does “residents” mean?</a:t>
            </a:r>
          </a:p>
          <a:p>
            <a:pPr marL="457200" lvl="0" indent="-381000" algn="l" rtl="0">
              <a:spcBef>
                <a:spcPts val="800"/>
              </a:spcBef>
              <a:spcAft>
                <a:spcPts val="0"/>
              </a:spcAft>
              <a:buClr>
                <a:schemeClr val="dk1"/>
              </a:buClr>
              <a:buSzPts val="2400"/>
              <a:buAutoNum type="arabicPeriod"/>
            </a:pPr>
            <a:endParaRPr lang="en" sz="2400" i="1" dirty="0"/>
          </a:p>
          <a:p>
            <a:pPr marL="457200" lvl="0" indent="-381000" algn="l" rtl="0">
              <a:spcBef>
                <a:spcPts val="800"/>
              </a:spcBef>
              <a:spcAft>
                <a:spcPts val="0"/>
              </a:spcAft>
              <a:buClr>
                <a:schemeClr val="dk1"/>
              </a:buClr>
              <a:buSzPts val="2400"/>
              <a:buAutoNum type="arabicPeriod"/>
            </a:pPr>
            <a:r>
              <a:rPr lang="en" sz="2400" dirty="0"/>
              <a:t>If there will be a “variety” of flowers and plants, what does “variety” mean?</a:t>
            </a:r>
            <a:endParaRPr sz="24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8350F13-F873-420D-BEC0-4FEDD4296A41}"/>
</file>

<file path=customXml/itemProps2.xml><?xml version="1.0" encoding="utf-8"?>
<ds:datastoreItem xmlns:ds="http://schemas.openxmlformats.org/officeDocument/2006/customXml" ds:itemID="{551B36F0-5831-4EE1-AEA0-2D1D4A1D25D4}"/>
</file>

<file path=customXml/itemProps3.xml><?xml version="1.0" encoding="utf-8"?>
<ds:datastoreItem xmlns:ds="http://schemas.openxmlformats.org/officeDocument/2006/customXml" ds:itemID="{D8691D21-3FAB-4CE1-9702-D20FA85C26A0}"/>
</file>

<file path=docProps/app.xml><?xml version="1.0" encoding="utf-8"?>
<Properties xmlns="http://schemas.openxmlformats.org/officeDocument/2006/extended-properties" xmlns:vt="http://schemas.openxmlformats.org/officeDocument/2006/docPropsVTypes">
  <TotalTime>200</TotalTime>
  <Words>6335</Words>
  <Application>Microsoft Office PowerPoint</Application>
  <PresentationFormat>On-screen Show (16:9)</PresentationFormat>
  <Paragraphs>611</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Century Gothic</vt:lpstr>
      <vt:lpstr>Arial</vt:lpstr>
      <vt:lpstr>Calibri</vt:lpstr>
      <vt:lpstr>Times New Roman</vt:lpstr>
      <vt:lpstr>Office Theme</vt:lpstr>
      <vt:lpstr>Grade 2: Module 2: Part 1: Cycle 6: Lesson 27 Teacher slide, before teaching.</vt:lpstr>
      <vt:lpstr>Grade 2: Module 2: Part 1: Cycle 6: Lesson 27 Teacher slide, before teaching.</vt:lpstr>
      <vt:lpstr>Grade 2: Module 2: Part 1: Cycle 6: Lesson 27 Teacher slide, before teaching.</vt:lpstr>
      <vt:lpstr>PowerPoint Presentation</vt:lpstr>
      <vt:lpstr>Transition Song</vt:lpstr>
      <vt:lpstr>Opening Learning Targets</vt:lpstr>
      <vt:lpstr> Engagement Text: “Fall Fest in Sunnyside Park” </vt:lpstr>
      <vt:lpstr>Comprehension Conversation</vt:lpstr>
      <vt:lpstr>Vocabulary and Language</vt:lpstr>
      <vt:lpstr>Transition Song</vt:lpstr>
      <vt:lpstr>Work Time Learning Targets</vt:lpstr>
      <vt:lpstr>Snap or Trap</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 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6: Lesson 27 Teacher slide, before teaching.</dc:title>
  <dc:creator>nbravo</dc:creator>
  <cp:lastModifiedBy>me@briannadasilva.com</cp:lastModifiedBy>
  <cp:revision>18</cp:revision>
  <dcterms:modified xsi:type="dcterms:W3CDTF">2018-12-10T19:01:14Z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